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41"/>
  </p:notesMasterIdLst>
  <p:handoutMasterIdLst>
    <p:handoutMasterId r:id="rId42"/>
  </p:handoutMasterIdLst>
  <p:sldIdLst>
    <p:sldId id="300" r:id="rId5"/>
    <p:sldId id="257" r:id="rId6"/>
    <p:sldId id="258" r:id="rId7"/>
    <p:sldId id="259" r:id="rId8"/>
    <p:sldId id="260" r:id="rId9"/>
    <p:sldId id="261" r:id="rId10"/>
    <p:sldId id="262" r:id="rId11"/>
    <p:sldId id="269" r:id="rId12"/>
    <p:sldId id="273" r:id="rId13"/>
    <p:sldId id="277" r:id="rId14"/>
    <p:sldId id="274" r:id="rId15"/>
    <p:sldId id="282" r:id="rId16"/>
    <p:sldId id="279" r:id="rId17"/>
    <p:sldId id="302" r:id="rId18"/>
    <p:sldId id="280" r:id="rId19"/>
    <p:sldId id="281" r:id="rId20"/>
    <p:sldId id="283" r:id="rId21"/>
    <p:sldId id="299" r:id="rId22"/>
    <p:sldId id="286" r:id="rId23"/>
    <p:sldId id="285" r:id="rId24"/>
    <p:sldId id="287" r:id="rId25"/>
    <p:sldId id="288" r:id="rId26"/>
    <p:sldId id="289" r:id="rId27"/>
    <p:sldId id="290" r:id="rId28"/>
    <p:sldId id="303" r:id="rId29"/>
    <p:sldId id="309" r:id="rId30"/>
    <p:sldId id="310" r:id="rId31"/>
    <p:sldId id="304" r:id="rId32"/>
    <p:sldId id="311" r:id="rId33"/>
    <p:sldId id="312" r:id="rId34"/>
    <p:sldId id="270" r:id="rId35"/>
    <p:sldId id="301" r:id="rId36"/>
    <p:sldId id="294" r:id="rId37"/>
    <p:sldId id="308" r:id="rId38"/>
    <p:sldId id="307" r:id="rId39"/>
    <p:sldId id="292" r:id="rId40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6" autoAdjust="0"/>
    <p:restoredTop sz="96563" autoAdjust="0"/>
  </p:normalViewPr>
  <p:slideViewPr>
    <p:cSldViewPr snapToGrid="0">
      <p:cViewPr>
        <p:scale>
          <a:sx n="100" d="100"/>
          <a:sy n="100" d="100"/>
        </p:scale>
        <p:origin x="1740" y="996"/>
      </p:cViewPr>
      <p:guideLst>
        <p:guide orient="horz" pos="1620"/>
        <p:guide pos="2880"/>
        <p:guide orient="horz" pos="49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1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2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3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7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48"/>
            <a:ext cx="5016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/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Reference: 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Status: 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ESA UNCLASSIFIED - For Official Use</a:t>
            </a: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2" name="Picture 11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 hidden="1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 hidden="1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it-IT" sz="800" noProof="1" smtClean="0">
                <a:solidFill>
                  <a:schemeClr val="bg2"/>
                </a:solidFill>
              </a:rPr>
              <a:t>Andrea Della Vecchia | 26/09/2017 | Slide </a:t>
            </a:r>
            <a:r>
              <a:rPr lang="en-GB" sz="800" noProof="1" smtClean="0">
                <a:solidFill>
                  <a:schemeClr val="bg2"/>
                </a:solidFill>
              </a:rPr>
              <a:t> </a:t>
            </a:r>
            <a:fld id="{76F78DA4-9323-4916-AEBD-7AD2672F4F47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pengis.net/eop/2.1" TargetMode="External"/><Relationship Id="rId3" Type="http://schemas.openxmlformats.org/officeDocument/2006/relationships/hyperlink" Target="http://www.isotc211.org/2005/gmi" TargetMode="External"/><Relationship Id="rId7" Type="http://schemas.openxmlformats.org/officeDocument/2006/relationships/hyperlink" Target="http://www.opengis.net/eop/2.0" TargetMode="External"/><Relationship Id="rId2" Type="http://schemas.openxmlformats.org/officeDocument/2006/relationships/hyperlink" Target="http://www.isotc211.org/2005/gm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n.earthdata.nasa.gov/dif/" TargetMode="External"/><Relationship Id="rId5" Type="http://schemas.openxmlformats.org/officeDocument/2006/relationships/hyperlink" Target="https://cdn.earthdata.nasa.gov/iso/gmi" TargetMode="External"/><Relationship Id="rId4" Type="http://schemas.openxmlformats.org/officeDocument/2006/relationships/hyperlink" Target="http://standards.iso.org/iso/19115/-3/mdb/1.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edeo.esa.int/opensearch/readme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oportal.spacebel.be:8090/web/eoportal/fedeo" TargetMode="External"/><Relationship Id="rId5" Type="http://schemas.openxmlformats.org/officeDocument/2006/relationships/hyperlink" Target="https://eoportal.org/web/eoportal/fedeo" TargetMode="Externa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earth.esa.int/web/guest/data-access/browse-data-product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geo.spacebel.be/opensearch/request?subject=Earth%20Online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oportal.spacebel.be:8090/web/eoportal/fedeo" TargetMode="External"/><Relationship Id="rId2" Type="http://schemas.openxmlformats.org/officeDocument/2006/relationships/hyperlink" Target="https://eoportal.org/web/eoportal/fede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edeo.esa.int/opensearch/description.xml" TargetMode="External"/><Relationship Id="rId5" Type="http://schemas.openxmlformats.org/officeDocument/2006/relationships/hyperlink" Target="geo.spacebel.be/opensearch/readme.html" TargetMode="External"/><Relationship Id="rId4" Type="http://schemas.openxmlformats.org/officeDocument/2006/relationships/hyperlink" Target="http://fedeo.esa.int/opensearch/readme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.opengeospatial.org/files/?artifact_id=47857" TargetMode="External"/><Relationship Id="rId13" Type="http://schemas.openxmlformats.org/officeDocument/2006/relationships/hyperlink" Target="https://portal.opengeospatial.org/files/?artifact_id=56905" TargetMode="External"/><Relationship Id="rId3" Type="http://schemas.openxmlformats.org/officeDocument/2006/relationships/hyperlink" Target="https://portal.opengeospatial.org/files/61098" TargetMode="External"/><Relationship Id="rId7" Type="http://schemas.openxmlformats.org/officeDocument/2006/relationships/hyperlink" Target="http://inspire.jrc.ec.europa.eu/documents/Network_Services/Technical_%20Guidance_Download_Services_v3.1.pdf" TargetMode="External"/><Relationship Id="rId12" Type="http://schemas.openxmlformats.org/officeDocument/2006/relationships/hyperlink" Target="https://portal.opengeospatial.org/files/?artifact_id=61006" TargetMode="External"/><Relationship Id="rId2" Type="http://schemas.openxmlformats.org/officeDocument/2006/relationships/hyperlink" Target="https://wiki.services.eoportal.org/tiki-index.php?page=FedE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spire.jrc.ec.europa.eu/documents/Metadata/MD_IR_and_ISO_2%200131029.pdf" TargetMode="External"/><Relationship Id="rId11" Type="http://schemas.openxmlformats.org/officeDocument/2006/relationships/hyperlink" Target="https://portal.opengeospatial.org/files/?artifact_id=56866" TargetMode="External"/><Relationship Id="rId5" Type="http://schemas.openxmlformats.org/officeDocument/2006/relationships/hyperlink" Target="http://www.iso.org/iso/iso_catalogue/catalogue_tc/catalogue_detail.htm%20?csnumber=57104" TargetMode="External"/><Relationship Id="rId15" Type="http://schemas.openxmlformats.org/officeDocument/2006/relationships/hyperlink" Target="https://portal.opengeospatial.org/files/?artifact_id=54929" TargetMode="External"/><Relationship Id="rId10" Type="http://schemas.openxmlformats.org/officeDocument/2006/relationships/hyperlink" Target="https://portal.opengeospatial.org/files/?artifact_id=53276" TargetMode="External"/><Relationship Id="rId4" Type="http://schemas.openxmlformats.org/officeDocument/2006/relationships/hyperlink" Target="http://www.iso.org/iso/iso_catalogue/catalogue_tc/catalogue_detail.htm%20?csnumber=32557" TargetMode="External"/><Relationship Id="rId9" Type="http://schemas.openxmlformats.org/officeDocument/2006/relationships/hyperlink" Target="http://ceos.org/ourwork/workinggroups/wgiss/access/opensearch/" TargetMode="External"/><Relationship Id="rId14" Type="http://schemas.openxmlformats.org/officeDocument/2006/relationships/hyperlink" Target="https://portal.opengeospatial.org/files/?artifact_id=43928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78237"/>
            <a:ext cx="7972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Federated Earth Observation (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FedEO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)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939682" y="2793600"/>
            <a:ext cx="5254066" cy="120032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CEOS WGISS Meeting #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44</a:t>
            </a:r>
            <a:endParaRPr lang="en-GB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pPr algn="ctr">
              <a:spcBef>
                <a:spcPts val="0"/>
              </a:spcBef>
            </a:pPr>
            <a:endParaRPr lang="en-GB" b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A. Della </a:t>
            </a:r>
            <a:r>
              <a:rPr lang="en-GB" dirty="0" err="1" smtClean="0">
                <a:solidFill>
                  <a:schemeClr val="bg1"/>
                </a:solidFill>
              </a:rPr>
              <a:t>Vecchia</a:t>
            </a:r>
            <a:r>
              <a:rPr lang="en-GB" dirty="0" smtClean="0">
                <a:solidFill>
                  <a:schemeClr val="bg1"/>
                </a:solidFill>
              </a:rPr>
              <a:t>, O. </a:t>
            </a:r>
            <a:r>
              <a:rPr lang="en-GB" dirty="0" err="1" smtClean="0">
                <a:solidFill>
                  <a:schemeClr val="bg1"/>
                </a:solidFill>
              </a:rPr>
              <a:t>Barois</a:t>
            </a:r>
            <a:r>
              <a:rPr lang="en-GB" dirty="0" smtClean="0">
                <a:solidFill>
                  <a:schemeClr val="bg1"/>
                </a:solidFill>
              </a:rPr>
              <a:t>, M. </a:t>
            </a:r>
            <a:r>
              <a:rPr lang="en-GB" dirty="0" err="1" smtClean="0">
                <a:solidFill>
                  <a:schemeClr val="bg1"/>
                </a:solidFill>
              </a:rPr>
              <a:t>Albani</a:t>
            </a:r>
            <a:r>
              <a:rPr lang="en-GB" dirty="0" smtClean="0">
                <a:solidFill>
                  <a:schemeClr val="bg1"/>
                </a:solidFill>
              </a:rPr>
              <a:t> (ESA)</a:t>
            </a:r>
          </a:p>
          <a:p>
            <a:pPr algn="ctr"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Yves </a:t>
            </a:r>
            <a:r>
              <a:rPr lang="en-GB" dirty="0" err="1" smtClean="0">
                <a:solidFill>
                  <a:schemeClr val="bg1"/>
                </a:solidFill>
              </a:rPr>
              <a:t>Coene</a:t>
            </a:r>
            <a:r>
              <a:rPr lang="en-GB" dirty="0" smtClean="0">
                <a:solidFill>
                  <a:schemeClr val="bg1"/>
                </a:solidFill>
              </a:rPr>
              <a:t> (</a:t>
            </a:r>
            <a:r>
              <a:rPr lang="en-GB" dirty="0" err="1" smtClean="0">
                <a:solidFill>
                  <a:schemeClr val="bg1"/>
                </a:solidFill>
              </a:rPr>
              <a:t>Spacebel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939682" y="4082645"/>
            <a:ext cx="1572866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26/09/2017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Architecture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/>
            <a:r>
              <a:rPr lang="en-GB" altLang="en-US" dirty="0" err="1"/>
              <a:t>FedEO</a:t>
            </a:r>
            <a:r>
              <a:rPr lang="en-GB" altLang="en-US" dirty="0"/>
              <a:t> is based on highly modular SW architecture. </a:t>
            </a:r>
          </a:p>
          <a:p>
            <a:pPr indent="0" algn="ctr"/>
            <a:r>
              <a:rPr lang="en-GB" altLang="en-US" dirty="0"/>
              <a:t>ESA installation provides a full E2E scenario. </a:t>
            </a:r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pPr indent="0" algn="ctr"/>
            <a:endParaRPr lang="en-GB" altLang="en-US" dirty="0"/>
          </a:p>
          <a:p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573882" y="1562101"/>
            <a:ext cx="7996237" cy="2914650"/>
            <a:chOff x="263525" y="2422525"/>
            <a:chExt cx="8599488" cy="3455988"/>
          </a:xfrm>
        </p:grpSpPr>
        <p:sp>
          <p:nvSpPr>
            <p:cNvPr id="7" name="Rounded Rectangle 6"/>
            <p:cNvSpPr/>
            <p:nvPr/>
          </p:nvSpPr>
          <p:spPr>
            <a:xfrm>
              <a:off x="3111500" y="2422525"/>
              <a:ext cx="2735263" cy="50323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/>
                <a:t>Client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111500" y="3178175"/>
              <a:ext cx="2735263" cy="503238"/>
            </a:xfrm>
            <a:prstGeom prst="round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/>
                <a:t>Gateway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187450" y="4041775"/>
              <a:ext cx="2736850" cy="757238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800" b="1" dirty="0"/>
                <a:t>Collection Catalogue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033963" y="4041775"/>
              <a:ext cx="2736850" cy="757238"/>
            </a:xfrm>
            <a:prstGeom prst="roundRect">
              <a:avLst/>
            </a:prstGeom>
            <a:solidFill>
              <a:srgbClr val="F9134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800" b="1" dirty="0"/>
                <a:t>Product </a:t>
              </a:r>
            </a:p>
            <a:p>
              <a:pPr algn="ctr">
                <a:defRPr/>
              </a:pPr>
              <a:r>
                <a:rPr lang="en-GB" sz="1800" b="1" dirty="0"/>
                <a:t>Catalogue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87450" y="5122863"/>
              <a:ext cx="2736850" cy="755650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Collection Metadata Ingestion Tool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33963" y="5122863"/>
              <a:ext cx="2736850" cy="755650"/>
            </a:xfrm>
            <a:prstGeom prst="roundRect">
              <a:avLst/>
            </a:prstGeom>
            <a:solidFill>
              <a:srgbClr val="F9134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Product Metadata Ingestion Tool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63525" y="3081338"/>
              <a:ext cx="856932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93688" y="3851275"/>
              <a:ext cx="856932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3688" y="4978400"/>
              <a:ext cx="856932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298835" y="5300663"/>
              <a:ext cx="527870" cy="47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Char char="•"/>
                <a:defRPr sz="20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L0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98835" y="4219575"/>
              <a:ext cx="527870" cy="47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Char char="•"/>
                <a:defRPr sz="20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L1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298835" y="3230563"/>
              <a:ext cx="527870" cy="47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Char char="•"/>
                <a:defRPr sz="20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L2</a:t>
              </a: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98835" y="2473325"/>
              <a:ext cx="527870" cy="47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Char char="•"/>
                <a:defRPr sz="20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49F"/>
                </a:buClr>
                <a:buFont typeface="Verdana" pitchFamily="34" charset="0"/>
                <a:buChar char="•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L3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/>
              <a:t>B3 </a:t>
            </a:r>
            <a:r>
              <a:rPr lang="en-GB" dirty="0" smtClean="0"/>
              <a:t>– Collection Catalogue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/>
            <a:r>
              <a:rPr lang="en-GB" sz="1400" b="1" dirty="0" smtClean="0"/>
              <a:t>Description: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 smtClean="0"/>
              <a:t>Metadata store (catalogue) for collection metadata providing RESTful OGC-compliant CRUD interfaces (read/write)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300" dirty="0" smtClean="0"/>
          </a:p>
          <a:p>
            <a:pPr marL="0" lvl="1"/>
            <a:r>
              <a:rPr lang="en-GB" sz="1400" b="1" dirty="0" smtClean="0"/>
              <a:t>Interfaces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/>
              <a:t>OpenSearch, compliant with all OGC and CEOS Best Practices (OGC 13-026r8, OGC 10-032r8..)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/>
              <a:t>OpenSearch OSDD Parameter extension: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300" dirty="0" smtClean="0"/>
              <a:t>Publishes possible values of "platform", "organisation", … consistent with catalogue content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300" dirty="0" smtClean="0"/>
              <a:t>Parameter extension (e.g. valid time range)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/>
              <a:t>RESTful (W3C LDP 1.0)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/>
              <a:t>Media types (out): Atom 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/>
              <a:t>Metadata formats (in/out): ISO19139, ISO19139-2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41" y="3165764"/>
            <a:ext cx="3081950" cy="12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B4 – </a:t>
            </a:r>
            <a:r>
              <a:rPr lang="en-GB" dirty="0" smtClean="0"/>
              <a:t>Product Catalogue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/>
            <a:r>
              <a:rPr lang="en-GB" sz="1400" b="1" dirty="0" smtClean="0"/>
              <a:t>Same software as Dataset Series Catalogue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 smtClean="0"/>
              <a:t>W3C LDP RESTful interface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 smtClean="0"/>
              <a:t>Input mechanisms and harvester included for: 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400" dirty="0" smtClean="0"/>
              <a:t>OGC 10-157r4 </a:t>
            </a:r>
            <a:endParaRPr lang="en-GB" sz="1400" dirty="0"/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400" dirty="0"/>
              <a:t>(</a:t>
            </a:r>
            <a:r>
              <a:rPr lang="en-GB" sz="1400" dirty="0" err="1"/>
              <a:t>ngEO</a:t>
            </a:r>
            <a:r>
              <a:rPr lang="en-GB" sz="1400" dirty="0"/>
              <a:t>-like) Index Files, .CSV …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 smtClean="0"/>
              <a:t>Metadata formats (output):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400" dirty="0"/>
              <a:t>OGC 10-157r3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400" dirty="0"/>
              <a:t>OGC </a:t>
            </a:r>
            <a:r>
              <a:rPr lang="en-GB" sz="1400" dirty="0" smtClean="0"/>
              <a:t>10-157r4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200" b="1" i="1" dirty="0" smtClean="0">
                <a:solidFill>
                  <a:srgbClr val="FF0000"/>
                </a:solidFill>
              </a:rPr>
              <a:t>OGC 17-003 </a:t>
            </a:r>
            <a:r>
              <a:rPr lang="en-GB" sz="1200" b="1" i="1" dirty="0" err="1" smtClean="0">
                <a:solidFill>
                  <a:srgbClr val="FF0000"/>
                </a:solidFill>
              </a:rPr>
              <a:t>GeoJSON</a:t>
            </a:r>
            <a:r>
              <a:rPr lang="en-GB" sz="1200" b="1" i="1" dirty="0" smtClean="0">
                <a:solidFill>
                  <a:srgbClr val="FF0000"/>
                </a:solidFill>
              </a:rPr>
              <a:t> (development platform)</a:t>
            </a:r>
            <a:endParaRPr lang="en-GB" sz="1400" b="1" i="1" dirty="0">
              <a:solidFill>
                <a:srgbClr val="FF0000"/>
              </a:solidFill>
            </a:endParaRP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 smtClean="0"/>
              <a:t>Used for LDS and OADS product metadata, e.g. Cryosat-2, </a:t>
            </a:r>
            <a:r>
              <a:rPr lang="en-GB" sz="1300" dirty="0" err="1" smtClean="0"/>
              <a:t>SMOS_Open</a:t>
            </a:r>
            <a:r>
              <a:rPr lang="en-GB" sz="1300" dirty="0" smtClean="0"/>
              <a:t>, ERS, ENVISAT, </a:t>
            </a:r>
            <a:r>
              <a:rPr lang="en-GB" sz="1300" dirty="0" err="1" smtClean="0"/>
              <a:t>OceanSat</a:t>
            </a:r>
            <a:r>
              <a:rPr lang="en-GB" sz="1300" dirty="0" smtClean="0"/>
              <a:t>, </a:t>
            </a:r>
            <a:r>
              <a:rPr lang="en-GB" sz="1300" dirty="0" err="1" smtClean="0"/>
              <a:t>TropForest</a:t>
            </a:r>
            <a:r>
              <a:rPr lang="en-GB" sz="1300" dirty="0" smtClean="0"/>
              <a:t>, SPOT, </a:t>
            </a:r>
            <a:r>
              <a:rPr lang="en-GB" sz="1300" dirty="0" err="1" smtClean="0"/>
              <a:t>Ikonos</a:t>
            </a:r>
            <a:r>
              <a:rPr lang="en-GB" sz="1300" dirty="0" smtClean="0"/>
              <a:t>, Landsat…</a:t>
            </a:r>
          </a:p>
          <a:p>
            <a:pPr marL="0" lvl="1"/>
            <a:endParaRPr lang="en-GB" sz="1400" b="1" dirty="0" smtClean="0"/>
          </a:p>
          <a:p>
            <a:pPr marL="0" lvl="1"/>
            <a:r>
              <a:rPr lang="en-GB" sz="1400" b="1" dirty="0" smtClean="0"/>
              <a:t>Future work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300" dirty="0" smtClean="0"/>
              <a:t>Support OGC Web Context to link metadata to offerings (WMS, WCS, WPS)</a:t>
            </a:r>
            <a:endParaRPr lang="en-GB" sz="1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180" y="1101273"/>
            <a:ext cx="3571947" cy="13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B2 – OpenSearch Gateway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/>
            <a:r>
              <a:rPr lang="en-GB" b="1" dirty="0" smtClean="0"/>
              <a:t>Description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400" dirty="0"/>
              <a:t>Configurable </a:t>
            </a:r>
            <a:r>
              <a:rPr lang="en-GB" sz="1400" dirty="0" smtClean="0"/>
              <a:t>entry point combining </a:t>
            </a:r>
            <a:r>
              <a:rPr lang="en-GB" sz="1400" dirty="0"/>
              <a:t>internal/external collection and product catalogues through two-step search with single homogeneous </a:t>
            </a:r>
            <a:r>
              <a:rPr lang="en-GB" sz="1400" dirty="0" smtClean="0"/>
              <a:t>interface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400" dirty="0" smtClean="0"/>
              <a:t>Provide access to ESA </a:t>
            </a:r>
            <a:r>
              <a:rPr lang="en-GB" sz="1400" dirty="0" err="1" smtClean="0"/>
              <a:t>SciHub</a:t>
            </a:r>
            <a:r>
              <a:rPr lang="en-GB" sz="1400" dirty="0" smtClean="0"/>
              <a:t> Sentinel-1/2/3</a:t>
            </a:r>
            <a:endParaRPr lang="en-GB" sz="1400" dirty="0"/>
          </a:p>
          <a:p>
            <a:pPr marL="179388" lvl="1"/>
            <a:endParaRPr lang="en-US" sz="1400" dirty="0" smtClean="0"/>
          </a:p>
          <a:p>
            <a:r>
              <a:rPr lang="en-GB" b="1" dirty="0" smtClean="0"/>
              <a:t>Interfaces (provided)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400" dirty="0" smtClean="0"/>
              <a:t>OpenSearch, compliant with all OGC and CEOS Best Practices (OGC 13-026r8)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400" dirty="0" smtClean="0"/>
              <a:t>Media types: Atom, JSON-LD, RDF, HTML (basic), </a:t>
            </a:r>
            <a:r>
              <a:rPr lang="en-GB" sz="1400" dirty="0" err="1" smtClean="0"/>
              <a:t>GeoJSON</a:t>
            </a:r>
            <a:r>
              <a:rPr lang="en-GB" sz="1400" dirty="0" smtClean="0"/>
              <a:t> (OGC 17-003)</a:t>
            </a:r>
          </a:p>
          <a:p>
            <a:pPr marL="360363" lvl="1" indent="-180975">
              <a:buFont typeface="Verdana" panose="020B0604030504040204" pitchFamily="34" charset="0"/>
              <a:buChar char="−"/>
            </a:pPr>
            <a:r>
              <a:rPr lang="en-GB" sz="1400" dirty="0" smtClean="0"/>
              <a:t>Metadata formats: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400" dirty="0" smtClean="0"/>
              <a:t>Collections: Various ISO formats </a:t>
            </a:r>
          </a:p>
          <a:p>
            <a:pPr marL="539750" lvl="2" indent="-179388">
              <a:buFont typeface="Arial" panose="020B0604020202020204" pitchFamily="34" charset="0"/>
              <a:buChar char="•"/>
            </a:pPr>
            <a:r>
              <a:rPr lang="en-GB" sz="1400" dirty="0" smtClean="0"/>
              <a:t>Products: OGC 10-157r4, OGC 10-157r3, </a:t>
            </a:r>
            <a:r>
              <a:rPr lang="en-GB" sz="1400" b="1" i="1" dirty="0" smtClean="0">
                <a:solidFill>
                  <a:srgbClr val="FF0000"/>
                </a:solidFill>
              </a:rPr>
              <a:t>OGC 17-003</a:t>
            </a:r>
          </a:p>
          <a:p>
            <a:r>
              <a:rPr lang="en-GB" b="1" dirty="0" smtClean="0"/>
              <a:t>Instances</a:t>
            </a:r>
            <a:endParaRPr lang="en-GB" sz="1400" dirty="0" smtClean="0"/>
          </a:p>
          <a:p>
            <a:r>
              <a:rPr lang="en-GB" sz="1400" dirty="0" err="1" smtClean="0"/>
              <a:t>FedEO@ESA</a:t>
            </a:r>
            <a:r>
              <a:rPr lang="en-GB" sz="1400" dirty="0" smtClean="0"/>
              <a:t>, CDS@ESA, delivered to VITO, </a:t>
            </a:r>
            <a:r>
              <a:rPr lang="en-GB" sz="1400" dirty="0" err="1" smtClean="0"/>
              <a:t>SatCen</a:t>
            </a:r>
            <a:r>
              <a:rPr lang="en-GB" sz="1400" dirty="0" smtClean="0"/>
              <a:t>, DLR</a:t>
            </a: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91" y="3417895"/>
            <a:ext cx="2621017" cy="99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B2 – OpenSearch </a:t>
            </a:r>
            <a:r>
              <a:rPr lang="en-GB" dirty="0" smtClean="0"/>
              <a:t>Gateway Improvements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1100" b="1" i="1" dirty="0" smtClean="0"/>
              <a:t>At WGISS-44 time …</a:t>
            </a:r>
          </a:p>
          <a:p>
            <a:endParaRPr lang="en-GB" altLang="en-US" sz="1000" dirty="0" smtClean="0"/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GB" altLang="en-US" sz="1000" dirty="0" smtClean="0"/>
              <a:t>Distributed collection search or harvested collection metadata configurable for each individual collection search endpoint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GB" altLang="en-US" sz="1000" dirty="0" smtClean="0"/>
              <a:t>Expected configuration:</a:t>
            </a:r>
          </a:p>
          <a:p>
            <a:pPr marL="539750" lvl="1" indent="-177800">
              <a:buFont typeface="Wingdings" panose="05000000000000000000" pitchFamily="2" charset="2"/>
              <a:buChar char="ü"/>
            </a:pPr>
            <a:r>
              <a:rPr lang="en-GB" altLang="en-US" sz="1000" dirty="0" smtClean="0"/>
              <a:t>Distributed search: </a:t>
            </a:r>
            <a:r>
              <a:rPr lang="en-GB" altLang="en-US" sz="1000" dirty="0" err="1" smtClean="0"/>
              <a:t>FedEO</a:t>
            </a:r>
            <a:r>
              <a:rPr lang="en-GB" altLang="en-US" sz="1000" dirty="0" smtClean="0"/>
              <a:t> + NASA CMR collections</a:t>
            </a:r>
          </a:p>
          <a:p>
            <a:pPr marL="539750" lvl="1" indent="-177800">
              <a:buFont typeface="Wingdings" panose="05000000000000000000" pitchFamily="2" charset="2"/>
              <a:buChar char="ü"/>
            </a:pPr>
            <a:r>
              <a:rPr lang="en-GB" altLang="en-US" sz="1000" dirty="0" smtClean="0"/>
              <a:t>Harvested: all collections except NASA CMR. </a:t>
            </a:r>
          </a:p>
          <a:p>
            <a:r>
              <a:rPr lang="en-GB" sz="1000" dirty="0" smtClean="0"/>
              <a:t> 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GB" sz="1000" dirty="0" smtClean="0"/>
              <a:t>Evolution of standards: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Align with OGC 13-026r8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Improved CEOS Best Practices support (e.g. MBR)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Make OGC 10-157r4 default EOP O&amp;M metadata format.</a:t>
            </a:r>
          </a:p>
          <a:p>
            <a:pPr marL="719138" lvl="1" indent="-358775">
              <a:defRPr/>
            </a:pPr>
            <a:endParaRPr lang="en-GB" sz="1000" dirty="0" smtClean="0"/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GB" sz="1000" dirty="0" smtClean="0"/>
              <a:t>Allow obtaining Collection metadata from Gateway in: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ISO 19139,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ISO 19139-2,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ISO MENDS, 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ISO 19115-3, </a:t>
            </a:r>
          </a:p>
          <a:p>
            <a:pPr marL="539750" lvl="1" indent="-177800">
              <a:buFont typeface="Wingdings" panose="05000000000000000000" pitchFamily="2" charset="2"/>
              <a:buChar char="ü"/>
              <a:defRPr/>
            </a:pPr>
            <a:r>
              <a:rPr lang="en-GB" sz="1000" dirty="0" smtClean="0"/>
              <a:t>DIF-10</a:t>
            </a:r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757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B2 – OpenSearch Gateway </a:t>
            </a:r>
            <a:r>
              <a:rPr lang="en-US" dirty="0" smtClean="0"/>
              <a:t>Improvements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513918"/>
              </p:ext>
            </p:extLst>
          </p:nvPr>
        </p:nvGraphicFramePr>
        <p:xfrm>
          <a:off x="554182" y="1242076"/>
          <a:ext cx="6957003" cy="15761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3163">
                  <a:extLst>
                    <a:ext uri="{9D8B030D-6E8A-4147-A177-3AD203B41FA5}">
                      <a16:colId xmlns:a16="http://schemas.microsoft.com/office/drawing/2014/main" val="83203768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931887520"/>
                    </a:ext>
                  </a:extLst>
                </a:gridCol>
                <a:gridCol w="3486440">
                  <a:extLst>
                    <a:ext uri="{9D8B030D-6E8A-4147-A177-3AD203B41FA5}">
                      <a16:colId xmlns:a16="http://schemas.microsoft.com/office/drawing/2014/main" val="3332440343"/>
                    </a:ext>
                  </a:extLst>
                </a:gridCol>
              </a:tblGrid>
              <a:tr h="383283">
                <a:tc>
                  <a:txBody>
                    <a:bodyPr/>
                    <a:lstStyle/>
                    <a:p>
                      <a:pPr marL="90488"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Metadata format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39750" indent="-449263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{</a:t>
                      </a:r>
                      <a:r>
                        <a:rPr lang="en-GB" sz="800" dirty="0" err="1">
                          <a:effectLst/>
                        </a:rPr>
                        <a:t>sru</a:t>
                      </a:r>
                      <a:r>
                        <a:rPr lang="en-GB" sz="800" dirty="0">
                          <a:effectLst/>
                        </a:rPr>
                        <a:t>: </a:t>
                      </a:r>
                      <a:r>
                        <a:rPr lang="en-GB" sz="800" dirty="0" err="1">
                          <a:effectLst/>
                        </a:rPr>
                        <a:t>recordSchema</a:t>
                      </a:r>
                      <a:r>
                        <a:rPr lang="en-GB" sz="800" dirty="0">
                          <a:effectLst/>
                        </a:rPr>
                        <a:t>}</a:t>
                      </a:r>
                      <a:r>
                        <a:rPr lang="en-GB" sz="1200" cap="small" dirty="0">
                          <a:effectLst/>
                        </a:rPr>
                        <a:t> </a:t>
                      </a:r>
                      <a:endParaRPr lang="en-GB" sz="1200" cap="small" dirty="0" smtClean="0">
                        <a:effectLst/>
                      </a:endParaRPr>
                    </a:p>
                    <a:p>
                      <a:pPr marL="539750" indent="-449263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 smtClean="0">
                          <a:effectLst/>
                        </a:rPr>
                        <a:t>name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39750" indent="-449263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alternative value for {</a:t>
                      </a:r>
                      <a:r>
                        <a:rPr lang="en-GB" sz="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sru:recordSchema</a:t>
                      </a:r>
                      <a:r>
                        <a:rPr lang="en-GB" sz="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 </a:t>
                      </a:r>
                    </a:p>
                    <a:p>
                      <a:pPr marL="539750" indent="-449263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</a:t>
                      </a:r>
                      <a:r>
                        <a:rPr lang="en-GB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(OGC 13-026r8)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7903666"/>
                  </a:ext>
                </a:extLst>
              </a:tr>
              <a:tr h="205673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 19139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dirty="0" err="1" smtClean="0">
                          <a:effectLst/>
                        </a:rPr>
                        <a:t>iso</a:t>
                      </a:r>
                      <a:r>
                        <a:rPr lang="en-GB" sz="800" dirty="0" smtClean="0">
                          <a:effectLst/>
                        </a:rPr>
                        <a:t> / </a:t>
                      </a:r>
                      <a:r>
                        <a:rPr lang="en-GB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iso19139</a:t>
                      </a:r>
                      <a:endParaRPr lang="en-GB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u="sng" dirty="0">
                          <a:effectLst/>
                          <a:hlinkClick r:id="rId2"/>
                        </a:rPr>
                        <a:t>http://www.isotc211.org/2005/gmd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1954128"/>
                  </a:ext>
                </a:extLst>
              </a:tr>
              <a:tr h="246808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 19139-2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iso19139-2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u="sng" dirty="0">
                          <a:effectLst/>
                          <a:hlinkClick r:id="rId3"/>
                        </a:rPr>
                        <a:t>http://www.isotc211.org/2005/gmi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2341573"/>
                  </a:ext>
                </a:extLst>
              </a:tr>
              <a:tr h="246808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 19115-3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iso19115-3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u="sng" dirty="0">
                          <a:effectLst/>
                          <a:hlinkClick r:id="rId4"/>
                        </a:rPr>
                        <a:t>http://standards.iso.org/iso/19115/-3/mdb/1.0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6342912"/>
                  </a:ext>
                </a:extLst>
              </a:tr>
              <a:tr h="164539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 MENDS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iso19115-3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u="sng" dirty="0">
                          <a:effectLst/>
                          <a:hlinkClick r:id="rId5"/>
                        </a:rPr>
                        <a:t>https://cdn.earthdata.nasa.gov/iso/gmi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051021"/>
                  </a:ext>
                </a:extLst>
              </a:tr>
              <a:tr h="164539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DIF-10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91135" algn="l"/>
                        </a:tabLs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dif10</a:t>
                      </a:r>
                      <a:endParaRPr lang="en-GB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u="sng" dirty="0">
                          <a:effectLst/>
                          <a:hlinkClick r:id="rId6"/>
                        </a:rPr>
                        <a:t>https://cdn.earthdata.nasa.gov/dif/</a:t>
                      </a:r>
                      <a:r>
                        <a:rPr lang="en-GB" sz="800" u="sng" dirty="0">
                          <a:effectLst/>
                        </a:rPr>
                        <a:t>10.x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8254630"/>
                  </a:ext>
                </a:extLst>
              </a:tr>
              <a:tr h="164539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Dublin Core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</a:t>
                      </a:r>
                      <a:endParaRPr lang="en-GB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</a:rPr>
                        <a:t>info:srw/schema/1/dc-v1.1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37614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086" y="872744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Supported </a:t>
            </a:r>
            <a:r>
              <a:rPr lang="en-US" sz="1400" dirty="0" smtClean="0">
                <a:solidFill>
                  <a:schemeClr val="tx2"/>
                </a:solidFill>
              </a:rPr>
              <a:t>Collection metadata </a:t>
            </a:r>
            <a:r>
              <a:rPr lang="en-US" sz="1400" dirty="0">
                <a:solidFill>
                  <a:schemeClr val="tx2"/>
                </a:solidFill>
              </a:rPr>
              <a:t>formats</a:t>
            </a:r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683" y="3089474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Supported </a:t>
            </a:r>
            <a:r>
              <a:rPr lang="en-US" sz="1400" dirty="0" smtClean="0">
                <a:solidFill>
                  <a:schemeClr val="tx2"/>
                </a:solidFill>
              </a:rPr>
              <a:t>Product metadata </a:t>
            </a:r>
            <a:r>
              <a:rPr lang="en-US" sz="1400" dirty="0">
                <a:solidFill>
                  <a:schemeClr val="tx2"/>
                </a:solidFill>
              </a:rPr>
              <a:t>formats</a:t>
            </a:r>
            <a:endParaRPr lang="en-US" sz="1050" dirty="0">
              <a:solidFill>
                <a:schemeClr val="tx2"/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179298"/>
              </p:ext>
            </p:extLst>
          </p:nvPr>
        </p:nvGraphicFramePr>
        <p:xfrm>
          <a:off x="554182" y="3396454"/>
          <a:ext cx="6957003" cy="976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3163">
                  <a:extLst>
                    <a:ext uri="{9D8B030D-6E8A-4147-A177-3AD203B41FA5}">
                      <a16:colId xmlns:a16="http://schemas.microsoft.com/office/drawing/2014/main" val="83203768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931887520"/>
                    </a:ext>
                  </a:extLst>
                </a:gridCol>
                <a:gridCol w="3486440">
                  <a:extLst>
                    <a:ext uri="{9D8B030D-6E8A-4147-A177-3AD203B41FA5}">
                      <a16:colId xmlns:a16="http://schemas.microsoft.com/office/drawing/2014/main" val="3332440343"/>
                    </a:ext>
                  </a:extLst>
                </a:gridCol>
              </a:tblGrid>
              <a:tr h="438567">
                <a:tc>
                  <a:txBody>
                    <a:bodyPr/>
                    <a:lstStyle/>
                    <a:p>
                      <a:pPr marL="90488"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Metadata format</a:t>
                      </a:r>
                      <a:endParaRPr lang="en-GB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39750" indent="-449263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{</a:t>
                      </a:r>
                      <a:r>
                        <a:rPr lang="en-GB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sru</a:t>
                      </a:r>
                      <a:r>
                        <a:rPr lang="en-GB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GB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recordSchema</a:t>
                      </a:r>
                      <a:r>
                        <a:rPr lang="en-GB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 </a:t>
                      </a:r>
                      <a:endParaRPr lang="en-GB" sz="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39750" indent="-449263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39750" indent="-449263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alternative value for {</a:t>
                      </a:r>
                      <a:r>
                        <a:rPr lang="en-GB" sz="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sru:recordSchema</a:t>
                      </a:r>
                      <a:r>
                        <a:rPr lang="en-GB" sz="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 </a:t>
                      </a:r>
                    </a:p>
                    <a:p>
                      <a:pPr marL="539750" indent="-449263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</a:t>
                      </a:r>
                      <a:r>
                        <a:rPr lang="en-GB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(OGC 13-026r8)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7903666"/>
                  </a:ext>
                </a:extLst>
              </a:tr>
              <a:tr h="244413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O&amp;M 1.0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http://www.opengis.net/eop/2.0</a:t>
                      </a:r>
                      <a:endParaRPr lang="en-GB" sz="8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1954128"/>
                  </a:ext>
                </a:extLst>
              </a:tr>
              <a:tr h="293296">
                <a:tc>
                  <a:txBody>
                    <a:bodyPr/>
                    <a:lstStyle/>
                    <a:p>
                      <a:pPr marL="90488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O&amp;M 1.1</a:t>
                      </a:r>
                      <a:endParaRPr lang="en-GB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388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om11 / om</a:t>
                      </a:r>
                      <a:endParaRPr lang="en-GB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http://www.opengis.net/eop/2.1</a:t>
                      </a:r>
                      <a:endParaRPr lang="en-GB" sz="8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2341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5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310" y="727075"/>
            <a:ext cx="7414580" cy="382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11" y="739094"/>
            <a:ext cx="7414580" cy="382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B2 – OpenSearch Gateway – metadata formats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985146" y="1320538"/>
            <a:ext cx="53430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chemeClr val="bg2"/>
                </a:solidFill>
              </a:rPr>
              <a:t>Operational platform:</a:t>
            </a:r>
            <a:endParaRPr lang="en-US" sz="1000" b="1" i="1" u="sng" dirty="0">
              <a:solidFill>
                <a:schemeClr val="bg2"/>
              </a:solidFill>
              <a:hlinkClick r:id="rId4"/>
            </a:endParaRPr>
          </a:p>
          <a:p>
            <a:pPr indent="177800"/>
            <a:r>
              <a:rPr lang="en-US" sz="1000" b="1" i="1" u="sng" dirty="0">
                <a:solidFill>
                  <a:schemeClr val="bg2"/>
                </a:solidFill>
                <a:hlinkClick r:id="rId4"/>
              </a:rPr>
              <a:t>http://</a:t>
            </a:r>
            <a:r>
              <a:rPr lang="en-US" sz="1000" b="1" i="1" u="sng" dirty="0" smtClean="0">
                <a:solidFill>
                  <a:schemeClr val="bg2"/>
                </a:solidFill>
                <a:hlinkClick r:id="rId4"/>
              </a:rPr>
              <a:t>fedeo.esa.int/opensearch/readme.html</a:t>
            </a:r>
            <a:endParaRPr lang="en-US" sz="1000" b="1" i="1" u="sng" dirty="0">
              <a:solidFill>
                <a:schemeClr val="bg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479986" y="2106481"/>
            <a:ext cx="6523630" cy="272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985146" y="132823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Development platform:</a:t>
            </a:r>
            <a:endParaRPr lang="en-US" sz="1000" b="1" dirty="0">
              <a:solidFill>
                <a:srgbClr val="FF0000"/>
              </a:solidFill>
              <a:hlinkClick r:id="rId4"/>
            </a:endParaRPr>
          </a:p>
          <a:p>
            <a:pPr marL="177800"/>
            <a:r>
              <a:rPr lang="en-US" sz="1000" b="1" i="1" u="sng" dirty="0">
                <a:solidFill>
                  <a:srgbClr val="FF0000"/>
                </a:solidFill>
                <a:hlinkClick r:id="rId4"/>
              </a:rPr>
              <a:t>http://geo.spacebel.be/opensearch/readme.html</a:t>
            </a:r>
          </a:p>
        </p:txBody>
      </p:sp>
      <p:sp>
        <p:nvSpPr>
          <p:cNvPr id="19" name="Oval 18"/>
          <p:cNvSpPr/>
          <p:nvPr/>
        </p:nvSpPr>
        <p:spPr>
          <a:xfrm rot="3867208">
            <a:off x="4978220" y="2021282"/>
            <a:ext cx="1164856" cy="61160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fr-BE" sz="105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94250" y="2850720"/>
            <a:ext cx="4076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800" dirty="0" err="1"/>
              <a:t>GeoJSON</a:t>
            </a:r>
            <a:r>
              <a:rPr lang="fr-BE" sz="800" dirty="0"/>
              <a:t> </a:t>
            </a:r>
            <a:r>
              <a:rPr lang="fr-BE" sz="800" dirty="0" err="1"/>
              <a:t>metadata</a:t>
            </a:r>
            <a:r>
              <a:rPr lang="fr-BE" sz="800" dirty="0"/>
              <a:t> and </a:t>
            </a:r>
            <a:r>
              <a:rPr lang="fr-BE" sz="800" dirty="0" err="1" smtClean="0"/>
              <a:t>response</a:t>
            </a:r>
            <a:r>
              <a:rPr lang="fr-BE" sz="800" dirty="0" smtClean="0"/>
              <a:t>:</a:t>
            </a:r>
            <a:endParaRPr lang="fr-BE" sz="800" dirty="0"/>
          </a:p>
          <a:p>
            <a:pPr marL="177800" lvl="1" indent="-177800">
              <a:buFont typeface="Arial" panose="020B0604020202020204" pitchFamily="34" charset="0"/>
              <a:buChar char="•"/>
              <a:defRPr/>
            </a:pPr>
            <a:r>
              <a:rPr lang="fr-BE" sz="800" dirty="0"/>
              <a:t>OGC 17-003 </a:t>
            </a:r>
            <a:r>
              <a:rPr lang="fr-BE" sz="800" dirty="0" err="1"/>
              <a:t>GeoJSON</a:t>
            </a:r>
            <a:r>
              <a:rPr lang="fr-BE" sz="800" dirty="0"/>
              <a:t>(-LD) </a:t>
            </a:r>
            <a:r>
              <a:rPr lang="fr-BE" sz="800" dirty="0" err="1"/>
              <a:t>Encoding</a:t>
            </a:r>
            <a:r>
              <a:rPr lang="fr-BE" sz="800" dirty="0"/>
              <a:t> </a:t>
            </a:r>
            <a:r>
              <a:rPr lang="fr-BE" sz="800" dirty="0" err="1"/>
              <a:t>Dataset</a:t>
            </a:r>
            <a:r>
              <a:rPr lang="fr-BE" sz="800" dirty="0"/>
              <a:t> </a:t>
            </a:r>
            <a:r>
              <a:rPr lang="fr-BE" sz="800" dirty="0" err="1" smtClean="0"/>
              <a:t>Metadata</a:t>
            </a:r>
            <a:r>
              <a:rPr lang="fr-BE" sz="800" dirty="0" smtClean="0"/>
              <a:t> </a:t>
            </a:r>
            <a:r>
              <a:rPr lang="fr-BE" sz="800" dirty="0"/>
              <a:t>(</a:t>
            </a:r>
            <a:r>
              <a:rPr lang="fr-BE" sz="800" dirty="0" err="1" smtClean="0"/>
              <a:t>draft</a:t>
            </a:r>
            <a:r>
              <a:rPr lang="fr-BE" sz="800" dirty="0" smtClean="0"/>
              <a:t>)</a:t>
            </a:r>
          </a:p>
          <a:p>
            <a:pPr marL="177800" lvl="1" indent="-177800">
              <a:buFont typeface="Arial" panose="020B0604020202020204" pitchFamily="34" charset="0"/>
              <a:buChar char="•"/>
              <a:defRPr/>
            </a:pPr>
            <a:r>
              <a:rPr lang="fr-BE" sz="800" dirty="0" smtClean="0"/>
              <a:t>Made </a:t>
            </a:r>
            <a:r>
              <a:rPr lang="fr-BE" sz="800" dirty="0" err="1"/>
              <a:t>available</a:t>
            </a:r>
            <a:r>
              <a:rPr lang="fr-BE" sz="800" dirty="0"/>
              <a:t> for OGC </a:t>
            </a:r>
            <a:r>
              <a:rPr lang="fr-BE" sz="800" dirty="0" err="1"/>
              <a:t>Testbed</a:t>
            </a:r>
            <a:r>
              <a:rPr lang="fr-BE" sz="800" dirty="0"/>
              <a:t> 13 </a:t>
            </a:r>
            <a:r>
              <a:rPr lang="fr-BE" sz="800" dirty="0" err="1"/>
              <a:t>activities</a:t>
            </a:r>
            <a:r>
              <a:rPr lang="fr-BE" sz="800" dirty="0"/>
              <a:t> (</a:t>
            </a:r>
            <a:r>
              <a:rPr lang="fr-BE" sz="800" dirty="0" err="1" smtClean="0"/>
              <a:t>Apr</a:t>
            </a:r>
            <a:r>
              <a:rPr lang="fr-BE" sz="800" dirty="0" smtClean="0"/>
              <a:t> ‘17-Dec ’17</a:t>
            </a:r>
            <a:r>
              <a:rPr lang="fr-BE" sz="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31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3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35223" y="2042528"/>
            <a:ext cx="1523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WGISS-44</a:t>
            </a:r>
            <a:endParaRPr lang="en-US" b="1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842" y="781291"/>
            <a:ext cx="5940402" cy="289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35223" y="2042528"/>
            <a:ext cx="1523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WGISS-43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823" y="703793"/>
            <a:ext cx="2484959" cy="99887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498" y="779135"/>
            <a:ext cx="6067835" cy="287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3085" y="3740880"/>
            <a:ext cx="8861429" cy="60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dirty="0" smtClean="0"/>
              <a:t>Operational client available on </a:t>
            </a:r>
            <a:r>
              <a:rPr lang="en-US" altLang="en-US" sz="1200" dirty="0" err="1" smtClean="0"/>
              <a:t>eoportal</a:t>
            </a:r>
            <a:r>
              <a:rPr lang="en-US" altLang="en-US" sz="1200" dirty="0" smtClean="0"/>
              <a:t> </a:t>
            </a:r>
            <a:r>
              <a:rPr lang="en-US" altLang="en-US" sz="1200" dirty="0" smtClean="0">
                <a:hlinkClick r:id="rId5"/>
              </a:rPr>
              <a:t>https</a:t>
            </a:r>
            <a:r>
              <a:rPr lang="en-US" altLang="en-US" sz="1200" dirty="0">
                <a:hlinkClick r:id="rId5"/>
              </a:rPr>
              <a:t>://</a:t>
            </a:r>
            <a:r>
              <a:rPr lang="en-US" altLang="en-US" sz="1200" dirty="0" smtClean="0">
                <a:hlinkClick r:id="rId5"/>
              </a:rPr>
              <a:t>eoportal.org/web/eoportal/fedeo</a:t>
            </a:r>
            <a:r>
              <a:rPr lang="en-US" altLang="en-US" sz="12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/>
              <a:t>Development client </a:t>
            </a:r>
            <a:r>
              <a:rPr lang="en-US" altLang="en-US" sz="1200" u="sng" dirty="0">
                <a:hlinkClick r:id="rId6"/>
              </a:rPr>
              <a:t>http://</a:t>
            </a:r>
            <a:r>
              <a:rPr lang="en-US" altLang="en-US" sz="1200" u="sng" dirty="0" smtClean="0">
                <a:hlinkClick r:id="rId6"/>
              </a:rPr>
              <a:t>eoportal.spacebel.be:8090/web/eoportal/fedeo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309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 - Collection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140" y="727075"/>
            <a:ext cx="7814921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 - Collection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952" y="727075"/>
            <a:ext cx="7815297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Introduction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Architecture Overview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Metrics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FedEO</a:t>
            </a:r>
            <a:r>
              <a:rPr lang="en-US" sz="2000" dirty="0" smtClean="0"/>
              <a:t> </a:t>
            </a:r>
            <a:r>
              <a:rPr lang="en-US" sz="2000" dirty="0"/>
              <a:t>Use-Cases Scenario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1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 - Collection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217" y="727075"/>
            <a:ext cx="6476766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 - Collection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38" y="879529"/>
            <a:ext cx="8747125" cy="3517791"/>
          </a:xfrm>
          <a:prstGeom prst="rect">
            <a:avLst/>
          </a:prstGeom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810968" y="1726443"/>
            <a:ext cx="1766650" cy="784746"/>
          </a:xfrm>
          <a:prstGeom prst="wedgeRoundRectCallout">
            <a:avLst>
              <a:gd name="adj1" fmla="val -139536"/>
              <a:gd name="adj2" fmla="val 28837"/>
              <a:gd name="adj3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en-US" sz="800" b="1" dirty="0"/>
              <a:t>Annotations in ISO </a:t>
            </a:r>
            <a:r>
              <a:rPr lang="fr-BE" altLang="en-US" sz="800" b="1" dirty="0" err="1"/>
              <a:t>metadata</a:t>
            </a:r>
            <a:r>
              <a:rPr lang="fr-BE" altLang="en-US" sz="800" b="1" dirty="0"/>
              <a:t> as per OGC 08-167r2 </a:t>
            </a:r>
            <a:r>
              <a:rPr lang="fr-BE" altLang="en-US" sz="800" b="1" dirty="0" err="1"/>
              <a:t>refer</a:t>
            </a:r>
            <a:r>
              <a:rPr lang="fr-BE" altLang="en-US" sz="800" b="1" dirty="0"/>
              <a:t> to NASA GCMD (SKOS), GEMET and </a:t>
            </a:r>
            <a:r>
              <a:rPr lang="fr-BE" altLang="en-US" sz="800" b="1" dirty="0" err="1"/>
              <a:t>other</a:t>
            </a:r>
            <a:r>
              <a:rPr lang="fr-BE" altLang="en-US" sz="800" b="1" dirty="0"/>
              <a:t> </a:t>
            </a:r>
            <a:r>
              <a:rPr lang="fr-BE" altLang="en-US" sz="800" b="1" dirty="0" err="1"/>
              <a:t>thesauri</a:t>
            </a:r>
            <a:endParaRPr lang="en-US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3519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38" y="890355"/>
            <a:ext cx="8747125" cy="3496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 - </a:t>
            </a:r>
            <a:r>
              <a:rPr lang="fr-BE" dirty="0" smtClean="0"/>
              <a:t>Collection</a:t>
            </a:r>
            <a:endParaRPr lang="en-GB" dirty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476673" y="1267691"/>
            <a:ext cx="1803400" cy="720725"/>
          </a:xfrm>
          <a:prstGeom prst="wedgeRoundRectCallout">
            <a:avLst>
              <a:gd name="adj1" fmla="val 165603"/>
              <a:gd name="adj2" fmla="val -89399"/>
              <a:gd name="adj3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BE" sz="1000" b="1"/>
              <a:t>Access to "collection" metadata and page on Earth Online (HTML)</a:t>
            </a:r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5002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 - </a:t>
            </a:r>
            <a:r>
              <a:rPr lang="fr-BE" dirty="0" err="1" smtClean="0"/>
              <a:t>Products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428" y="727075"/>
            <a:ext cx="6582345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A1 – </a:t>
            </a:r>
            <a:r>
              <a:rPr lang="fr-BE" dirty="0" err="1"/>
              <a:t>FedEO</a:t>
            </a:r>
            <a:r>
              <a:rPr lang="fr-BE" dirty="0"/>
              <a:t> </a:t>
            </a:r>
            <a:r>
              <a:rPr lang="fr-BE" dirty="0" err="1"/>
              <a:t>OpenSearch</a:t>
            </a:r>
            <a:r>
              <a:rPr lang="fr-BE" dirty="0"/>
              <a:t> Client </a:t>
            </a:r>
            <a:r>
              <a:rPr lang="fr-BE" dirty="0" smtClean="0"/>
              <a:t>(Granules)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779" y="727075"/>
            <a:ext cx="6493643" cy="3822700"/>
          </a:xfrm>
          <a:prstGeom prst="rect">
            <a:avLst/>
          </a:prstGeom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037862" y="1855788"/>
            <a:ext cx="1655762" cy="782637"/>
          </a:xfrm>
          <a:prstGeom prst="wedgeRoundRectCallout">
            <a:avLst>
              <a:gd name="adj1" fmla="val -176090"/>
              <a:gd name="adj2" fmla="val 228423"/>
              <a:gd name="adj3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defRPr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en-US" sz="1000" b="1" dirty="0"/>
              <a:t>Granule </a:t>
            </a:r>
            <a:r>
              <a:rPr lang="fr-BE" altLang="en-US" sz="1000" b="1" dirty="0" err="1"/>
              <a:t>Download</a:t>
            </a:r>
            <a:r>
              <a:rPr lang="fr-BE" altLang="en-US" sz="1000" b="1" dirty="0"/>
              <a:t> via EO-SSO </a:t>
            </a:r>
            <a:endParaRPr lang="fr-BE" altLang="en-US" sz="1000" b="1" dirty="0" smtClean="0"/>
          </a:p>
          <a:p>
            <a:pPr algn="ctr"/>
            <a:r>
              <a:rPr lang="fr-BE" altLang="en-US" sz="1000" b="1" dirty="0" smtClean="0"/>
              <a:t>(</a:t>
            </a:r>
            <a:r>
              <a:rPr lang="fr-BE" altLang="en-US" sz="1000" b="1" dirty="0"/>
              <a:t>Single </a:t>
            </a:r>
            <a:r>
              <a:rPr lang="fr-BE" altLang="en-US" sz="1000" b="1" dirty="0" err="1"/>
              <a:t>Sign</a:t>
            </a:r>
            <a:r>
              <a:rPr lang="fr-BE" altLang="en-US" sz="1000" b="1" dirty="0"/>
              <a:t>-on)</a:t>
            </a:r>
            <a:endParaRPr lang="en-US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4891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Introduction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Architecture Overview 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Metrics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/>
              <a:t>FedEO</a:t>
            </a:r>
            <a:r>
              <a:rPr lang="en-US" sz="2000" dirty="0"/>
              <a:t> Use-Cases Scenario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5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Metric at WGISS-44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5672644" cy="3823200"/>
          </a:xfrm>
        </p:spPr>
        <p:txBody>
          <a:bodyPr/>
          <a:lstStyle/>
          <a:p>
            <a:pPr marL="174625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/>
              <a:t>Collections accessible through </a:t>
            </a:r>
            <a:r>
              <a:rPr lang="en-GB" altLang="en-US" dirty="0" err="1" smtClean="0"/>
              <a:t>FedEO</a:t>
            </a:r>
            <a:endParaRPr lang="en-GB" altLang="en-US" dirty="0" smtClean="0"/>
          </a:p>
          <a:p>
            <a:pPr marL="174625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/>
              <a:t>Operational by end 9/2017</a:t>
            </a:r>
          </a:p>
          <a:p>
            <a:pPr marL="174625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/>
              <a:t>Notes:</a:t>
            </a:r>
          </a:p>
          <a:p>
            <a:pPr marL="361950" lvl="1" indent="-1841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200" dirty="0" smtClean="0"/>
              <a:t>Dataset series are harvested locally for uniform search interface</a:t>
            </a:r>
          </a:p>
          <a:p>
            <a:pPr marL="361950" lvl="1" indent="-1841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200" dirty="0" smtClean="0"/>
              <a:t>CWIC dataset catalogue now via CMR</a:t>
            </a:r>
          </a:p>
          <a:p>
            <a:pPr marL="361950" lvl="1" indent="-1841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200" dirty="0" smtClean="0"/>
              <a:t>VITO PDF Open Search (collection/granule) catalogue is added</a:t>
            </a:r>
          </a:p>
          <a:p>
            <a:pPr marL="361950" lvl="1" indent="-1841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200" dirty="0" smtClean="0"/>
              <a:t>EUMETSAT Open Search (collection/granule) catalogues is added</a:t>
            </a:r>
          </a:p>
          <a:p>
            <a:pPr marL="361950" lvl="1" indent="-1841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200" dirty="0" smtClean="0"/>
              <a:t>DLR EOWEB is updated with new list of supported collections</a:t>
            </a:r>
          </a:p>
          <a:p>
            <a:pPr marL="361950" lvl="1" indent="-1841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200" dirty="0" smtClean="0"/>
              <a:t>ESA OADS/LDS Collection/granule catalogue added (</a:t>
            </a:r>
            <a:r>
              <a:rPr lang="en-GB" altLang="en-US" sz="1200" b="1" i="1" dirty="0" smtClean="0"/>
              <a:t>subset of ESA Collection repository</a:t>
            </a:r>
            <a:r>
              <a:rPr lang="en-GB" altLang="en-US" sz="1200" dirty="0" smtClean="0"/>
              <a:t>)</a:t>
            </a:r>
          </a:p>
          <a:p>
            <a:pPr marL="539750" lvl="2" indent="-177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200" dirty="0" smtClean="0"/>
              <a:t>Sentinel 1/2/3, </a:t>
            </a:r>
            <a:r>
              <a:rPr lang="en-GB" sz="1200" dirty="0" err="1" smtClean="0"/>
              <a:t>OceanSat</a:t>
            </a:r>
            <a:r>
              <a:rPr lang="en-GB" sz="1200" dirty="0" smtClean="0"/>
              <a:t>, ENVISAT, ERS, SMOS, </a:t>
            </a:r>
            <a:r>
              <a:rPr lang="en-GB" sz="1200" dirty="0" err="1" smtClean="0"/>
              <a:t>Cryosat</a:t>
            </a:r>
            <a:endParaRPr lang="en-GB" altLang="en-US" sz="1050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823" y="136377"/>
            <a:ext cx="302154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912823" y="3376613"/>
            <a:ext cx="3064490" cy="123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6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85739" y="1026319"/>
            <a:ext cx="8567737" cy="3657600"/>
          </a:xfrm>
        </p:spPr>
        <p:txBody>
          <a:bodyPr/>
          <a:lstStyle/>
          <a:p>
            <a:r>
              <a:rPr lang="fr-BE" sz="1400" dirty="0" err="1" smtClean="0"/>
              <a:t>Two</a:t>
            </a:r>
            <a:r>
              <a:rPr lang="fr-BE" sz="1400" dirty="0" smtClean="0"/>
              <a:t> </a:t>
            </a:r>
            <a:r>
              <a:rPr lang="fr-BE" sz="1400" dirty="0" err="1" smtClean="0"/>
              <a:t>Step</a:t>
            </a:r>
            <a:r>
              <a:rPr lang="fr-BE" sz="1400" dirty="0" smtClean="0"/>
              <a:t> </a:t>
            </a:r>
            <a:r>
              <a:rPr lang="fr-BE" sz="1400" dirty="0" err="1" smtClean="0"/>
              <a:t>search</a:t>
            </a:r>
            <a:r>
              <a:rPr lang="fr-BE" sz="1400" dirty="0" smtClean="0"/>
              <a:t>:</a:t>
            </a:r>
          </a:p>
          <a:p>
            <a:pPr marL="719138" lvl="1" indent="-358775"/>
            <a:r>
              <a:rPr lang="fr-BE" sz="1400" dirty="0" smtClean="0"/>
              <a:t>Local </a:t>
            </a:r>
            <a:r>
              <a:rPr lang="fr-BE" sz="1400" dirty="0" err="1" smtClean="0"/>
              <a:t>FedEO</a:t>
            </a:r>
            <a:r>
              <a:rPr lang="fr-BE" sz="1400" dirty="0" smtClean="0"/>
              <a:t> Collection </a:t>
            </a:r>
            <a:r>
              <a:rPr lang="fr-BE" sz="1400" dirty="0" err="1" smtClean="0"/>
              <a:t>Catalog</a:t>
            </a:r>
            <a:r>
              <a:rPr lang="fr-BE" sz="1400" dirty="0" smtClean="0"/>
              <a:t> </a:t>
            </a:r>
            <a:r>
              <a:rPr lang="fr-BE" sz="1400" dirty="0" err="1" smtClean="0"/>
              <a:t>is</a:t>
            </a:r>
            <a:r>
              <a:rPr lang="fr-BE" sz="1400" dirty="0" smtClean="0"/>
              <a:t> </a:t>
            </a:r>
            <a:r>
              <a:rPr lang="fr-BE" sz="1400" dirty="0" err="1" smtClean="0"/>
              <a:t>now</a:t>
            </a:r>
            <a:r>
              <a:rPr lang="fr-BE" sz="1400" dirty="0" smtClean="0"/>
              <a:t> </a:t>
            </a:r>
            <a:r>
              <a:rPr lang="fr-BE" sz="1400" dirty="0" err="1" smtClean="0"/>
              <a:t>OpenSearch</a:t>
            </a:r>
            <a:r>
              <a:rPr lang="fr-BE" sz="1400" dirty="0" smtClean="0"/>
              <a:t> (</a:t>
            </a:r>
            <a:r>
              <a:rPr lang="fr-BE" sz="1400" dirty="0" err="1" smtClean="0"/>
              <a:t>SolR-based</a:t>
            </a:r>
            <a:r>
              <a:rPr lang="fr-BE" sz="1400" dirty="0" smtClean="0"/>
              <a:t>) </a:t>
            </a:r>
            <a:r>
              <a:rPr lang="fr-BE" sz="1400" dirty="0" err="1" smtClean="0"/>
              <a:t>replacing</a:t>
            </a:r>
            <a:r>
              <a:rPr lang="fr-BE" sz="1400" dirty="0" smtClean="0"/>
              <a:t> I15 EP.</a:t>
            </a:r>
          </a:p>
          <a:p>
            <a:pPr marL="719138" lvl="1" indent="-358775"/>
            <a:r>
              <a:rPr lang="fr-BE" sz="1400" dirty="0" smtClean="0"/>
              <a:t>CWIC collections no longer </a:t>
            </a:r>
            <a:r>
              <a:rPr lang="fr-BE" sz="1400" dirty="0" err="1" smtClean="0"/>
              <a:t>harvested</a:t>
            </a:r>
            <a:endParaRPr lang="fr-BE" sz="1400" dirty="0" smtClean="0"/>
          </a:p>
          <a:p>
            <a:pPr marL="719138" lvl="1" indent="-358775"/>
            <a:r>
              <a:rPr lang="fr-BE" sz="1400" dirty="0" smtClean="0"/>
              <a:t>NASA CMR/CWIC not </a:t>
            </a:r>
            <a:r>
              <a:rPr lang="fr-BE" sz="1400" dirty="0" err="1" smtClean="0"/>
              <a:t>counted</a:t>
            </a:r>
            <a:r>
              <a:rPr lang="fr-BE" sz="1400" dirty="0" smtClean="0"/>
              <a:t> in </a:t>
            </a:r>
            <a:r>
              <a:rPr lang="fr-BE" sz="1400" dirty="0" err="1" smtClean="0"/>
              <a:t>metrics</a:t>
            </a:r>
            <a:r>
              <a:rPr lang="fr-BE" sz="1400" dirty="0" smtClean="0"/>
              <a:t> </a:t>
            </a:r>
            <a:r>
              <a:rPr lang="fr-BE" sz="1400" dirty="0" err="1" smtClean="0"/>
              <a:t>below</a:t>
            </a:r>
            <a:endParaRPr lang="fr-BE" sz="1400" dirty="0" smtClean="0"/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Metrics</a:t>
            </a:r>
            <a:endParaRPr lang="en-US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76" y="2843283"/>
            <a:ext cx="8229600" cy="150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145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ESA Collections Export onto IDN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200" dirty="0" smtClean="0"/>
              <a:t>ESA Collections (170+) have been ingesting gradually </a:t>
            </a:r>
            <a:r>
              <a:rPr lang="en-GB" sz="1200" dirty="0"/>
              <a:t>in </a:t>
            </a:r>
            <a:r>
              <a:rPr lang="en-GB" sz="1200" dirty="0" err="1"/>
              <a:t>FedEO</a:t>
            </a:r>
            <a:r>
              <a:rPr lang="en-GB" sz="1200" dirty="0"/>
              <a:t> </a:t>
            </a:r>
            <a:r>
              <a:rPr lang="en-GB" sz="1200" dirty="0" smtClean="0"/>
              <a:t>from ESA Earth On Line Web Page, for being prepared in DIF-10 to be harvested from IDN</a:t>
            </a:r>
          </a:p>
          <a:p>
            <a:pPr algn="ctr"/>
            <a:r>
              <a:rPr lang="en-GB" sz="1200" i="1" dirty="0">
                <a:hlinkClick r:id="rId2"/>
              </a:rPr>
              <a:t>https://</a:t>
            </a:r>
            <a:r>
              <a:rPr lang="en-GB" sz="1200" i="1" dirty="0" smtClean="0">
                <a:hlinkClick r:id="rId2"/>
              </a:rPr>
              <a:t>earth.esa.int/web/guest/data-access/browse-data-products</a:t>
            </a:r>
            <a:r>
              <a:rPr lang="en-GB" sz="1200" i="1" dirty="0" smtClean="0"/>
              <a:t> </a:t>
            </a:r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2" y="1433473"/>
            <a:ext cx="7434036" cy="32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 Collections Export onto IDN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2019300" y="393168"/>
            <a:ext cx="6203278" cy="4188917"/>
            <a:chOff x="107504" y="692696"/>
            <a:chExt cx="9019950" cy="6264696"/>
          </a:xfrm>
        </p:grpSpPr>
        <p:grpSp>
          <p:nvGrpSpPr>
            <p:cNvPr id="4" name="Group 100"/>
            <p:cNvGrpSpPr>
              <a:grpSpLocks/>
            </p:cNvGrpSpPr>
            <p:nvPr/>
          </p:nvGrpSpPr>
          <p:grpSpPr bwMode="auto">
            <a:xfrm>
              <a:off x="611560" y="2996952"/>
              <a:ext cx="1080120" cy="494159"/>
              <a:chOff x="175406" y="3110330"/>
              <a:chExt cx="1420427" cy="639193"/>
            </a:xfrm>
          </p:grpSpPr>
          <p:sp>
            <p:nvSpPr>
              <p:cNvPr id="5" name="Rectangle 95"/>
              <p:cNvSpPr>
                <a:spLocks noChangeArrowheads="1"/>
              </p:cNvSpPr>
              <p:nvPr/>
            </p:nvSpPr>
            <p:spPr bwMode="auto">
              <a:xfrm>
                <a:off x="175406" y="3110330"/>
                <a:ext cx="1420427" cy="639193"/>
              </a:xfrm>
              <a:prstGeom prst="rect">
                <a:avLst/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fr-BE" sz="400" dirty="0" smtClean="0"/>
                  <a:t>ESA </a:t>
                </a:r>
                <a:r>
                  <a:rPr lang="fr-BE" sz="400" dirty="0" err="1" smtClean="0"/>
                  <a:t>Earth</a:t>
                </a:r>
                <a:r>
                  <a:rPr lang="fr-BE" sz="400" dirty="0" smtClean="0"/>
                  <a:t> Online </a:t>
                </a:r>
                <a:br>
                  <a:rPr lang="fr-BE" sz="400" dirty="0" smtClean="0"/>
                </a:br>
                <a:r>
                  <a:rPr lang="fr-BE" sz="400" dirty="0" smtClean="0"/>
                  <a:t>Scraper</a:t>
                </a:r>
              </a:p>
            </p:txBody>
          </p:sp>
          <p:grpSp>
            <p:nvGrpSpPr>
              <p:cNvPr id="6" name="Group 91"/>
              <p:cNvGrpSpPr>
                <a:grpSpLocks/>
              </p:cNvGrpSpPr>
              <p:nvPr/>
            </p:nvGrpSpPr>
            <p:grpSpPr bwMode="auto">
              <a:xfrm>
                <a:off x="1381445" y="3174092"/>
                <a:ext cx="161418" cy="169069"/>
                <a:chOff x="5058279" y="1985962"/>
                <a:chExt cx="161418" cy="169069"/>
              </a:xfrm>
            </p:grpSpPr>
            <p:sp>
              <p:nvSpPr>
                <p:cNvPr id="7" name="Rectangle 97"/>
                <p:cNvSpPr>
                  <a:spLocks noChangeArrowheads="1"/>
                </p:cNvSpPr>
                <p:nvPr/>
              </p:nvSpPr>
              <p:spPr bwMode="auto">
                <a:xfrm>
                  <a:off x="5096376" y="1985962"/>
                  <a:ext cx="123321" cy="16906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8" name="Rectangle 98"/>
                <p:cNvSpPr>
                  <a:spLocks noChangeArrowheads="1"/>
                </p:cNvSpPr>
                <p:nvPr/>
              </p:nvSpPr>
              <p:spPr bwMode="auto">
                <a:xfrm>
                  <a:off x="5058279" y="2014063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9" name="Rectangle 99"/>
                <p:cNvSpPr>
                  <a:spLocks noChangeArrowheads="1"/>
                </p:cNvSpPr>
                <p:nvPr/>
              </p:nvSpPr>
              <p:spPr bwMode="auto">
                <a:xfrm>
                  <a:off x="5058279" y="2080738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</p:grpSp>
        </p:grpSp>
        <p:cxnSp>
          <p:nvCxnSpPr>
            <p:cNvPr id="10" name="Shape 31"/>
            <p:cNvCxnSpPr>
              <a:cxnSpLocks noChangeShapeType="1"/>
            </p:cNvCxnSpPr>
            <p:nvPr/>
          </p:nvCxnSpPr>
          <p:spPr bwMode="auto">
            <a:xfrm>
              <a:off x="1187624" y="2420888"/>
              <a:ext cx="0" cy="5760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1" name="Shape 31"/>
            <p:cNvCxnSpPr>
              <a:cxnSpLocks noChangeShapeType="1"/>
              <a:stCxn id="5" idx="2"/>
            </p:cNvCxnSpPr>
            <p:nvPr/>
          </p:nvCxnSpPr>
          <p:spPr bwMode="auto">
            <a:xfrm>
              <a:off x="1151620" y="3491111"/>
              <a:ext cx="9983" cy="5139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  <p:grpSp>
          <p:nvGrpSpPr>
            <p:cNvPr id="12" name="Group 100"/>
            <p:cNvGrpSpPr>
              <a:grpSpLocks/>
            </p:cNvGrpSpPr>
            <p:nvPr/>
          </p:nvGrpSpPr>
          <p:grpSpPr bwMode="auto">
            <a:xfrm>
              <a:off x="4355976" y="2924944"/>
              <a:ext cx="1224136" cy="638175"/>
              <a:chOff x="258961" y="3110330"/>
              <a:chExt cx="1336872" cy="639193"/>
            </a:xfrm>
          </p:grpSpPr>
          <p:sp>
            <p:nvSpPr>
              <p:cNvPr id="13" name="Rectangle 95"/>
              <p:cNvSpPr>
                <a:spLocks noChangeArrowheads="1"/>
              </p:cNvSpPr>
              <p:nvPr/>
            </p:nvSpPr>
            <p:spPr bwMode="auto">
              <a:xfrm>
                <a:off x="258961" y="3110330"/>
                <a:ext cx="1336872" cy="639193"/>
              </a:xfrm>
              <a:prstGeom prst="rect">
                <a:avLst/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fr-BE" sz="400" dirty="0" smtClean="0"/>
                  <a:t>B3: </a:t>
                </a:r>
                <a:r>
                  <a:rPr lang="fr-BE" sz="400" dirty="0" err="1" smtClean="0"/>
                  <a:t>Dataset</a:t>
                </a:r>
                <a:r>
                  <a:rPr lang="fr-BE" sz="400" dirty="0" smtClean="0"/>
                  <a:t> </a:t>
                </a:r>
                <a:r>
                  <a:rPr lang="fr-BE" sz="400" dirty="0" err="1" smtClean="0"/>
                  <a:t>Series</a:t>
                </a:r>
                <a:r>
                  <a:rPr lang="fr-BE" sz="400" dirty="0" smtClean="0"/>
                  <a:t> </a:t>
                </a:r>
                <a:br>
                  <a:rPr lang="fr-BE" sz="400" dirty="0" smtClean="0"/>
                </a:br>
                <a:r>
                  <a:rPr lang="fr-BE" sz="400" dirty="0" err="1" smtClean="0"/>
                  <a:t>Catalog</a:t>
                </a:r>
                <a:endParaRPr lang="fr-BE" sz="400" dirty="0" smtClean="0"/>
              </a:p>
            </p:txBody>
          </p:sp>
          <p:grpSp>
            <p:nvGrpSpPr>
              <p:cNvPr id="14" name="Group 91"/>
              <p:cNvGrpSpPr>
                <a:grpSpLocks/>
              </p:cNvGrpSpPr>
              <p:nvPr/>
            </p:nvGrpSpPr>
            <p:grpSpPr bwMode="auto">
              <a:xfrm>
                <a:off x="1381445" y="3174092"/>
                <a:ext cx="161418" cy="169069"/>
                <a:chOff x="5058279" y="1985962"/>
                <a:chExt cx="161418" cy="169069"/>
              </a:xfrm>
            </p:grpSpPr>
            <p:sp>
              <p:nvSpPr>
                <p:cNvPr id="15" name="Rectangle 97"/>
                <p:cNvSpPr>
                  <a:spLocks noChangeArrowheads="1"/>
                </p:cNvSpPr>
                <p:nvPr/>
              </p:nvSpPr>
              <p:spPr bwMode="auto">
                <a:xfrm>
                  <a:off x="5096376" y="1985962"/>
                  <a:ext cx="123321" cy="16906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16" name="Rectangle 98"/>
                <p:cNvSpPr>
                  <a:spLocks noChangeArrowheads="1"/>
                </p:cNvSpPr>
                <p:nvPr/>
              </p:nvSpPr>
              <p:spPr bwMode="auto">
                <a:xfrm>
                  <a:off x="5058279" y="2014063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17" name="Rectangle 99"/>
                <p:cNvSpPr>
                  <a:spLocks noChangeArrowheads="1"/>
                </p:cNvSpPr>
                <p:nvPr/>
              </p:nvSpPr>
              <p:spPr bwMode="auto">
                <a:xfrm>
                  <a:off x="5058279" y="2080738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</p:grpSp>
        </p:grpSp>
        <p:cxnSp>
          <p:nvCxnSpPr>
            <p:cNvPr id="18" name="Shape 31"/>
            <p:cNvCxnSpPr>
              <a:cxnSpLocks noChangeShapeType="1"/>
            </p:cNvCxnSpPr>
            <p:nvPr/>
          </p:nvCxnSpPr>
          <p:spPr bwMode="auto">
            <a:xfrm rot="120000" flipV="1">
              <a:off x="1783653" y="4437112"/>
              <a:ext cx="397190" cy="186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grpSp>
          <p:nvGrpSpPr>
            <p:cNvPr id="19" name="Group 18"/>
            <p:cNvGrpSpPr/>
            <p:nvPr/>
          </p:nvGrpSpPr>
          <p:grpSpPr>
            <a:xfrm>
              <a:off x="2146472" y="4005064"/>
              <a:ext cx="841351" cy="864096"/>
              <a:chOff x="3743109" y="4437112"/>
              <a:chExt cx="900899" cy="864096"/>
            </a:xfrm>
          </p:grpSpPr>
          <p:sp>
            <p:nvSpPr>
              <p:cNvPr id="20" name="Folded Corner 68"/>
              <p:cNvSpPr>
                <a:spLocks noChangeArrowheads="1"/>
              </p:cNvSpPr>
              <p:nvPr/>
            </p:nvSpPr>
            <p:spPr bwMode="auto">
              <a:xfrm flipV="1">
                <a:off x="3779912" y="4437112"/>
                <a:ext cx="864096" cy="864096"/>
              </a:xfrm>
              <a:prstGeom prst="foldedCorner">
                <a:avLst>
                  <a:gd name="adj" fmla="val 25694"/>
                </a:avLst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dirty="0"/>
              </a:p>
            </p:txBody>
          </p:sp>
          <p:sp>
            <p:nvSpPr>
              <p:cNvPr id="21" name="TextBox 69"/>
              <p:cNvSpPr txBox="1">
                <a:spLocks noChangeArrowheads="1"/>
              </p:cNvSpPr>
              <p:nvPr/>
            </p:nvSpPr>
            <p:spPr bwMode="auto">
              <a:xfrm>
                <a:off x="3743109" y="4695526"/>
                <a:ext cx="876538" cy="414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400" dirty="0" smtClean="0"/>
                  <a:t>JSON</a:t>
                </a:r>
              </a:p>
              <a:p>
                <a:pPr algn="ctr"/>
                <a:r>
                  <a:rPr lang="fr-BE" sz="400" dirty="0" err="1" smtClean="0"/>
                  <a:t>Earth</a:t>
                </a:r>
                <a:r>
                  <a:rPr lang="fr-BE" sz="400" dirty="0" smtClean="0"/>
                  <a:t> Online</a:t>
                </a:r>
              </a:p>
              <a:p>
                <a:pPr algn="ctr"/>
                <a:r>
                  <a:rPr lang="fr-BE" sz="400" dirty="0" err="1" smtClean="0"/>
                  <a:t>Dataset</a:t>
                </a:r>
                <a:r>
                  <a:rPr lang="fr-BE" sz="400" dirty="0" smtClean="0"/>
                  <a:t> </a:t>
                </a:r>
                <a:r>
                  <a:rPr lang="fr-BE" sz="400" dirty="0" err="1" smtClean="0"/>
                  <a:t>Series</a:t>
                </a:r>
                <a:endParaRPr lang="en-US" sz="4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695320" y="4005064"/>
              <a:ext cx="948686" cy="864096"/>
              <a:chOff x="3779912" y="4437112"/>
              <a:chExt cx="864096" cy="864096"/>
            </a:xfrm>
          </p:grpSpPr>
          <p:sp>
            <p:nvSpPr>
              <p:cNvPr id="23" name="Folded Corner 68"/>
              <p:cNvSpPr>
                <a:spLocks noChangeArrowheads="1"/>
              </p:cNvSpPr>
              <p:nvPr/>
            </p:nvSpPr>
            <p:spPr bwMode="auto">
              <a:xfrm flipV="1">
                <a:off x="3779912" y="4437112"/>
                <a:ext cx="864096" cy="864096"/>
              </a:xfrm>
              <a:prstGeom prst="foldedCorner">
                <a:avLst>
                  <a:gd name="adj" fmla="val 25694"/>
                </a:avLst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dirty="0"/>
              </a:p>
            </p:txBody>
          </p:sp>
          <p:sp>
            <p:nvSpPr>
              <p:cNvPr id="24" name="TextBox 69"/>
              <p:cNvSpPr txBox="1">
                <a:spLocks noChangeArrowheads="1"/>
              </p:cNvSpPr>
              <p:nvPr/>
            </p:nvSpPr>
            <p:spPr bwMode="auto">
              <a:xfrm>
                <a:off x="3808577" y="4572416"/>
                <a:ext cx="745610" cy="506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fr-BE" sz="400" dirty="0" smtClean="0"/>
              </a:p>
              <a:p>
                <a:pPr algn="ctr"/>
                <a:r>
                  <a:rPr lang="fr-BE" sz="400" dirty="0" smtClean="0"/>
                  <a:t>ISO 19139-2</a:t>
                </a:r>
                <a:br>
                  <a:rPr lang="fr-BE" sz="400" dirty="0" smtClean="0"/>
                </a:br>
                <a:r>
                  <a:rPr lang="fr-BE" sz="400" dirty="0" err="1" smtClean="0"/>
                  <a:t>Dataset</a:t>
                </a:r>
                <a:r>
                  <a:rPr lang="fr-BE" sz="400" dirty="0" smtClean="0"/>
                  <a:t> </a:t>
                </a:r>
                <a:r>
                  <a:rPr lang="fr-BE" sz="400" dirty="0" err="1" smtClean="0"/>
                  <a:t>Series</a:t>
                </a:r>
                <a:endParaRPr lang="fr-BE" sz="400" dirty="0" smtClean="0"/>
              </a:p>
              <a:p>
                <a:pPr algn="ctr"/>
                <a:endParaRPr lang="en-US" sz="400" dirty="0"/>
              </a:p>
            </p:txBody>
          </p:sp>
        </p:grpSp>
        <p:grpSp>
          <p:nvGrpSpPr>
            <p:cNvPr id="25" name="Group 100"/>
            <p:cNvGrpSpPr>
              <a:grpSpLocks/>
            </p:cNvGrpSpPr>
            <p:nvPr/>
          </p:nvGrpSpPr>
          <p:grpSpPr bwMode="auto">
            <a:xfrm>
              <a:off x="2503116" y="2924944"/>
              <a:ext cx="1420812" cy="638175"/>
              <a:chOff x="175406" y="3110330"/>
              <a:chExt cx="1420427" cy="639193"/>
            </a:xfrm>
          </p:grpSpPr>
          <p:sp>
            <p:nvSpPr>
              <p:cNvPr id="26" name="Rectangle 95"/>
              <p:cNvSpPr>
                <a:spLocks noChangeArrowheads="1"/>
              </p:cNvSpPr>
              <p:nvPr/>
            </p:nvSpPr>
            <p:spPr bwMode="auto">
              <a:xfrm>
                <a:off x="175406" y="3110330"/>
                <a:ext cx="1420427" cy="639193"/>
              </a:xfrm>
              <a:prstGeom prst="rect">
                <a:avLst/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fr-BE" sz="400" dirty="0" smtClean="0"/>
                  <a:t>B3.1</a:t>
                </a:r>
                <a:r>
                  <a:rPr lang="fr-BE" sz="400" dirty="0"/>
                  <a:t>: </a:t>
                </a:r>
                <a:r>
                  <a:rPr lang="fr-BE" sz="400" dirty="0" err="1" smtClean="0"/>
                  <a:t>Dataset</a:t>
                </a:r>
                <a:r>
                  <a:rPr lang="fr-BE" sz="400" dirty="0" smtClean="0"/>
                  <a:t> </a:t>
                </a:r>
                <a:r>
                  <a:rPr lang="fr-BE" sz="400" dirty="0" err="1" smtClean="0"/>
                  <a:t>Series</a:t>
                </a:r>
                <a:r>
                  <a:rPr lang="fr-BE" sz="400" dirty="0" smtClean="0"/>
                  <a:t> </a:t>
                </a:r>
                <a:r>
                  <a:rPr lang="fr-BE" sz="400" dirty="0" err="1" smtClean="0"/>
                  <a:t>Metadata</a:t>
                </a:r>
                <a:r>
                  <a:rPr lang="fr-BE" sz="400" dirty="0" smtClean="0"/>
                  <a:t> Import/Export</a:t>
                </a:r>
              </a:p>
              <a:p>
                <a:pPr algn="ctr"/>
                <a:r>
                  <a:rPr lang="fr-BE" sz="400" dirty="0" smtClean="0"/>
                  <a:t>Utility</a:t>
                </a:r>
                <a:endParaRPr lang="en-US" sz="400" dirty="0"/>
              </a:p>
            </p:txBody>
          </p:sp>
          <p:grpSp>
            <p:nvGrpSpPr>
              <p:cNvPr id="27" name="Group 91"/>
              <p:cNvGrpSpPr>
                <a:grpSpLocks/>
              </p:cNvGrpSpPr>
              <p:nvPr/>
            </p:nvGrpSpPr>
            <p:grpSpPr bwMode="auto">
              <a:xfrm>
                <a:off x="1381445" y="3174092"/>
                <a:ext cx="161418" cy="169069"/>
                <a:chOff x="5058279" y="1985962"/>
                <a:chExt cx="161418" cy="169069"/>
              </a:xfrm>
            </p:grpSpPr>
            <p:sp>
              <p:nvSpPr>
                <p:cNvPr id="28" name="Rectangle 97"/>
                <p:cNvSpPr>
                  <a:spLocks noChangeArrowheads="1"/>
                </p:cNvSpPr>
                <p:nvPr/>
              </p:nvSpPr>
              <p:spPr bwMode="auto">
                <a:xfrm>
                  <a:off x="5096376" y="1985962"/>
                  <a:ext cx="123321" cy="16906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29" name="Rectangle 98"/>
                <p:cNvSpPr>
                  <a:spLocks noChangeArrowheads="1"/>
                </p:cNvSpPr>
                <p:nvPr/>
              </p:nvSpPr>
              <p:spPr bwMode="auto">
                <a:xfrm>
                  <a:off x="5058279" y="2014063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30" name="Rectangle 99"/>
                <p:cNvSpPr>
                  <a:spLocks noChangeArrowheads="1"/>
                </p:cNvSpPr>
                <p:nvPr/>
              </p:nvSpPr>
              <p:spPr bwMode="auto">
                <a:xfrm>
                  <a:off x="5058279" y="2080738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</p:grpSp>
        </p:grpSp>
        <p:cxnSp>
          <p:nvCxnSpPr>
            <p:cNvPr id="31" name="Shape 31"/>
            <p:cNvCxnSpPr>
              <a:cxnSpLocks noChangeShapeType="1"/>
            </p:cNvCxnSpPr>
            <p:nvPr/>
          </p:nvCxnSpPr>
          <p:spPr bwMode="auto">
            <a:xfrm rot="-300000" flipV="1">
              <a:off x="2584334" y="3573016"/>
              <a:ext cx="43450" cy="4320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32" name="Shape 31"/>
            <p:cNvCxnSpPr>
              <a:cxnSpLocks noChangeShapeType="1"/>
            </p:cNvCxnSpPr>
            <p:nvPr/>
          </p:nvCxnSpPr>
          <p:spPr bwMode="auto">
            <a:xfrm>
              <a:off x="3779912" y="3573016"/>
              <a:ext cx="0" cy="4320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33" name="Shape 31"/>
            <p:cNvCxnSpPr>
              <a:cxnSpLocks noChangeShapeType="1"/>
            </p:cNvCxnSpPr>
            <p:nvPr/>
          </p:nvCxnSpPr>
          <p:spPr bwMode="auto">
            <a:xfrm flipV="1">
              <a:off x="4427984" y="3573016"/>
              <a:ext cx="0" cy="4320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  <p:grpSp>
          <p:nvGrpSpPr>
            <p:cNvPr id="34" name="Group 100"/>
            <p:cNvGrpSpPr>
              <a:grpSpLocks/>
            </p:cNvGrpSpPr>
            <p:nvPr/>
          </p:nvGrpSpPr>
          <p:grpSpPr bwMode="auto">
            <a:xfrm>
              <a:off x="6012160" y="2924944"/>
              <a:ext cx="1224136" cy="638175"/>
              <a:chOff x="258961" y="3110330"/>
              <a:chExt cx="1336872" cy="639193"/>
            </a:xfrm>
          </p:grpSpPr>
          <p:sp>
            <p:nvSpPr>
              <p:cNvPr id="35" name="Rectangle 95"/>
              <p:cNvSpPr>
                <a:spLocks noChangeArrowheads="1"/>
              </p:cNvSpPr>
              <p:nvPr/>
            </p:nvSpPr>
            <p:spPr bwMode="auto">
              <a:xfrm>
                <a:off x="258961" y="3110330"/>
                <a:ext cx="1336872" cy="639193"/>
              </a:xfrm>
              <a:prstGeom prst="rect">
                <a:avLst/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fr-BE" sz="400" dirty="0" smtClean="0"/>
                  <a:t>B2: </a:t>
                </a:r>
                <a:r>
                  <a:rPr lang="fr-BE" sz="400" dirty="0" err="1" smtClean="0"/>
                  <a:t>OpenSearch</a:t>
                </a:r>
                <a:r>
                  <a:rPr lang="fr-BE" sz="400" dirty="0" smtClean="0"/>
                  <a:t> Gateway </a:t>
                </a:r>
              </a:p>
            </p:txBody>
          </p:sp>
          <p:grpSp>
            <p:nvGrpSpPr>
              <p:cNvPr id="36" name="Group 91"/>
              <p:cNvGrpSpPr>
                <a:grpSpLocks/>
              </p:cNvGrpSpPr>
              <p:nvPr/>
            </p:nvGrpSpPr>
            <p:grpSpPr bwMode="auto">
              <a:xfrm>
                <a:off x="1381445" y="3174092"/>
                <a:ext cx="161418" cy="169069"/>
                <a:chOff x="5058279" y="1985962"/>
                <a:chExt cx="161418" cy="169069"/>
              </a:xfrm>
            </p:grpSpPr>
            <p:sp>
              <p:nvSpPr>
                <p:cNvPr id="37" name="Rectangle 97"/>
                <p:cNvSpPr>
                  <a:spLocks noChangeArrowheads="1"/>
                </p:cNvSpPr>
                <p:nvPr/>
              </p:nvSpPr>
              <p:spPr bwMode="auto">
                <a:xfrm>
                  <a:off x="5096376" y="1985962"/>
                  <a:ext cx="123321" cy="16906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38" name="Rectangle 98"/>
                <p:cNvSpPr>
                  <a:spLocks noChangeArrowheads="1"/>
                </p:cNvSpPr>
                <p:nvPr/>
              </p:nvSpPr>
              <p:spPr bwMode="auto">
                <a:xfrm>
                  <a:off x="5058279" y="2014063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39" name="Rectangle 99"/>
                <p:cNvSpPr>
                  <a:spLocks noChangeArrowheads="1"/>
                </p:cNvSpPr>
                <p:nvPr/>
              </p:nvSpPr>
              <p:spPr bwMode="auto">
                <a:xfrm>
                  <a:off x="5058279" y="2080738"/>
                  <a:ext cx="78078" cy="45719"/>
                </a:xfrm>
                <a:prstGeom prst="rect">
                  <a:avLst/>
                </a:prstGeom>
                <a:solidFill>
                  <a:srgbClr val="CEEAB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400"/>
                </a:p>
              </p:txBody>
            </p:sp>
          </p:grpSp>
        </p:grpSp>
        <p:grpSp>
          <p:nvGrpSpPr>
            <p:cNvPr id="40" name="Group 39"/>
            <p:cNvGrpSpPr/>
            <p:nvPr/>
          </p:nvGrpSpPr>
          <p:grpSpPr>
            <a:xfrm>
              <a:off x="3915339" y="3155170"/>
              <a:ext cx="440637" cy="276273"/>
              <a:chOff x="3915339" y="2003042"/>
              <a:chExt cx="440637" cy="276273"/>
            </a:xfrm>
          </p:grpSpPr>
          <p:cxnSp>
            <p:nvCxnSpPr>
              <p:cNvPr id="41" name="Elbow Connector 199"/>
              <p:cNvCxnSpPr>
                <a:cxnSpLocks noChangeShapeType="1"/>
              </p:cNvCxnSpPr>
              <p:nvPr/>
            </p:nvCxnSpPr>
            <p:spPr bwMode="auto">
              <a:xfrm>
                <a:off x="3923928" y="2132856"/>
                <a:ext cx="14401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cxnSp>
          <p:sp>
            <p:nvSpPr>
              <p:cNvPr id="42" name="Freeform 197"/>
              <p:cNvSpPr>
                <a:spLocks/>
              </p:cNvSpPr>
              <p:nvPr/>
            </p:nvSpPr>
            <p:spPr bwMode="auto">
              <a:xfrm rot="16200000">
                <a:off x="3967401" y="1950980"/>
                <a:ext cx="276273" cy="380397"/>
              </a:xfrm>
              <a:custGeom>
                <a:avLst/>
                <a:gdLst>
                  <a:gd name="T0" fmla="*/ 0 w 219075"/>
                  <a:gd name="T1" fmla="*/ 99476 h 107156"/>
                  <a:gd name="T2" fmla="*/ 104775 w 219075"/>
                  <a:gd name="T3" fmla="*/ 2210 h 107156"/>
                  <a:gd name="T4" fmla="*/ 219075 w 219075"/>
                  <a:gd name="T5" fmla="*/ 86213 h 107156"/>
                  <a:gd name="T6" fmla="*/ 219075 w 219075"/>
                  <a:gd name="T7" fmla="*/ 86213 h 107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9075"/>
                  <a:gd name="T13" fmla="*/ 0 h 107156"/>
                  <a:gd name="T14" fmla="*/ 219075 w 219075"/>
                  <a:gd name="T15" fmla="*/ 107156 h 107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9075" h="107156">
                    <a:moveTo>
                      <a:pt x="0" y="107156"/>
                    </a:moveTo>
                    <a:cubicBezTo>
                      <a:pt x="34131" y="55959"/>
                      <a:pt x="68263" y="4762"/>
                      <a:pt x="104775" y="2381"/>
                    </a:cubicBezTo>
                    <a:cubicBezTo>
                      <a:pt x="141288" y="0"/>
                      <a:pt x="219075" y="92869"/>
                      <a:pt x="219075" y="9286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100"/>
              </a:p>
            </p:txBody>
          </p:sp>
          <p:grpSp>
            <p:nvGrpSpPr>
              <p:cNvPr id="43" name="Group 193"/>
              <p:cNvGrpSpPr>
                <a:grpSpLocks/>
              </p:cNvGrpSpPr>
              <p:nvPr/>
            </p:nvGrpSpPr>
            <p:grpSpPr bwMode="auto">
              <a:xfrm rot="-5400000">
                <a:off x="4186590" y="2035478"/>
                <a:ext cx="138112" cy="200660"/>
                <a:chOff x="5889375" y="4160453"/>
                <a:chExt cx="138112" cy="251934"/>
              </a:xfrm>
            </p:grpSpPr>
            <p:sp>
              <p:nvSpPr>
                <p:cNvPr id="44" name="Oval 194"/>
                <p:cNvSpPr>
                  <a:spLocks noChangeArrowheads="1"/>
                </p:cNvSpPr>
                <p:nvPr/>
              </p:nvSpPr>
              <p:spPr bwMode="auto">
                <a:xfrm rot="-5400000">
                  <a:off x="5884612" y="4165216"/>
                  <a:ext cx="147638" cy="1381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cxnSp>
              <p:nvCxnSpPr>
                <p:cNvPr id="45" name="Straight Connector 195"/>
                <p:cNvCxnSpPr>
                  <a:cxnSpLocks noChangeShapeType="1"/>
                  <a:stCxn id="44" idx="2"/>
                </p:cNvCxnSpPr>
                <p:nvPr/>
              </p:nvCxnSpPr>
              <p:spPr bwMode="auto">
                <a:xfrm>
                  <a:off x="5958431" y="4308091"/>
                  <a:ext cx="766" cy="1042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46" name="Group 45"/>
            <p:cNvGrpSpPr/>
            <p:nvPr/>
          </p:nvGrpSpPr>
          <p:grpSpPr>
            <a:xfrm rot="10800000">
              <a:off x="5580112" y="3112367"/>
              <a:ext cx="440635" cy="276273"/>
              <a:chOff x="3915341" y="2003046"/>
              <a:chExt cx="440635" cy="276273"/>
            </a:xfrm>
          </p:grpSpPr>
          <p:cxnSp>
            <p:nvCxnSpPr>
              <p:cNvPr id="47" name="Elbow Connector 199"/>
              <p:cNvCxnSpPr>
                <a:cxnSpLocks noChangeShapeType="1"/>
              </p:cNvCxnSpPr>
              <p:nvPr/>
            </p:nvCxnSpPr>
            <p:spPr bwMode="auto">
              <a:xfrm>
                <a:off x="3923928" y="2132856"/>
                <a:ext cx="14401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cxnSp>
          <p:sp>
            <p:nvSpPr>
              <p:cNvPr id="48" name="Freeform 197"/>
              <p:cNvSpPr>
                <a:spLocks/>
              </p:cNvSpPr>
              <p:nvPr/>
            </p:nvSpPr>
            <p:spPr bwMode="auto">
              <a:xfrm rot="16200000">
                <a:off x="3967403" y="1950984"/>
                <a:ext cx="276273" cy="380397"/>
              </a:xfrm>
              <a:custGeom>
                <a:avLst/>
                <a:gdLst>
                  <a:gd name="T0" fmla="*/ 0 w 219075"/>
                  <a:gd name="T1" fmla="*/ 99476 h 107156"/>
                  <a:gd name="T2" fmla="*/ 104775 w 219075"/>
                  <a:gd name="T3" fmla="*/ 2210 h 107156"/>
                  <a:gd name="T4" fmla="*/ 219075 w 219075"/>
                  <a:gd name="T5" fmla="*/ 86213 h 107156"/>
                  <a:gd name="T6" fmla="*/ 219075 w 219075"/>
                  <a:gd name="T7" fmla="*/ 86213 h 107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9075"/>
                  <a:gd name="T13" fmla="*/ 0 h 107156"/>
                  <a:gd name="T14" fmla="*/ 219075 w 219075"/>
                  <a:gd name="T15" fmla="*/ 107156 h 107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9075" h="107156">
                    <a:moveTo>
                      <a:pt x="0" y="107156"/>
                    </a:moveTo>
                    <a:cubicBezTo>
                      <a:pt x="34131" y="55959"/>
                      <a:pt x="68263" y="4762"/>
                      <a:pt x="104775" y="2381"/>
                    </a:cubicBezTo>
                    <a:cubicBezTo>
                      <a:pt x="141288" y="0"/>
                      <a:pt x="219075" y="92869"/>
                      <a:pt x="219075" y="9286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100"/>
              </a:p>
            </p:txBody>
          </p:sp>
          <p:grpSp>
            <p:nvGrpSpPr>
              <p:cNvPr id="49" name="Group 193"/>
              <p:cNvGrpSpPr>
                <a:grpSpLocks/>
              </p:cNvGrpSpPr>
              <p:nvPr/>
            </p:nvGrpSpPr>
            <p:grpSpPr bwMode="auto">
              <a:xfrm rot="-5400000">
                <a:off x="4186590" y="2035478"/>
                <a:ext cx="138112" cy="200660"/>
                <a:chOff x="5889375" y="4160453"/>
                <a:chExt cx="138112" cy="251934"/>
              </a:xfrm>
            </p:grpSpPr>
            <p:sp>
              <p:nvSpPr>
                <p:cNvPr id="50" name="Oval 194"/>
                <p:cNvSpPr>
                  <a:spLocks noChangeArrowheads="1"/>
                </p:cNvSpPr>
                <p:nvPr/>
              </p:nvSpPr>
              <p:spPr bwMode="auto">
                <a:xfrm rot="-5400000">
                  <a:off x="5884612" y="4165216"/>
                  <a:ext cx="147638" cy="13811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cxnSp>
              <p:nvCxnSpPr>
                <p:cNvPr id="51" name="Straight Connector 195"/>
                <p:cNvCxnSpPr>
                  <a:cxnSpLocks noChangeShapeType="1"/>
                  <a:stCxn id="50" idx="2"/>
                </p:cNvCxnSpPr>
                <p:nvPr/>
              </p:nvCxnSpPr>
              <p:spPr bwMode="auto">
                <a:xfrm>
                  <a:off x="5958431" y="4308091"/>
                  <a:ext cx="766" cy="1042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52" name="Group 207"/>
            <p:cNvGrpSpPr>
              <a:grpSpLocks/>
            </p:cNvGrpSpPr>
            <p:nvPr/>
          </p:nvGrpSpPr>
          <p:grpSpPr bwMode="auto">
            <a:xfrm>
              <a:off x="6804248" y="4005064"/>
              <a:ext cx="1419225" cy="614362"/>
              <a:chOff x="1019175" y="5907430"/>
              <a:chExt cx="897449" cy="614766"/>
            </a:xfrm>
          </p:grpSpPr>
          <p:sp>
            <p:nvSpPr>
              <p:cNvPr id="53" name="Rectangle 208"/>
              <p:cNvSpPr>
                <a:spLocks noChangeArrowheads="1"/>
              </p:cNvSpPr>
              <p:nvPr/>
            </p:nvSpPr>
            <p:spPr bwMode="auto">
              <a:xfrm>
                <a:off x="1022888" y="5907430"/>
                <a:ext cx="893736" cy="614766"/>
              </a:xfrm>
              <a:prstGeom prst="rect">
                <a:avLst/>
              </a:prstGeom>
              <a:solidFill>
                <a:srgbClr val="CAE8B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fr-BE" sz="400" dirty="0" smtClean="0"/>
                  <a:t>DIF-10 </a:t>
                </a:r>
                <a:br>
                  <a:rPr lang="fr-BE" sz="400" dirty="0" smtClean="0"/>
                </a:br>
                <a:r>
                  <a:rPr lang="fr-BE" sz="400" dirty="0" err="1" smtClean="0"/>
                  <a:t>Dataset</a:t>
                </a:r>
                <a:r>
                  <a:rPr lang="fr-BE" sz="400" dirty="0" smtClean="0"/>
                  <a:t> </a:t>
                </a:r>
                <a:r>
                  <a:rPr lang="fr-BE" sz="400" dirty="0" err="1" smtClean="0"/>
                  <a:t>Series</a:t>
                </a:r>
                <a:r>
                  <a:rPr lang="fr-BE" sz="400" dirty="0" smtClean="0"/>
                  <a:t> </a:t>
                </a:r>
                <a:endParaRPr lang="fr-BE" sz="400" dirty="0"/>
              </a:p>
              <a:p>
                <a:pPr algn="ctr"/>
                <a:r>
                  <a:rPr lang="fr-BE" sz="200" dirty="0" smtClean="0"/>
                  <a:t>(</a:t>
                </a:r>
                <a:r>
                  <a:rPr lang="fr-BE" sz="200" dirty="0" err="1" smtClean="0"/>
                  <a:t>Response</a:t>
                </a:r>
                <a:r>
                  <a:rPr lang="fr-BE" sz="200" dirty="0" smtClean="0"/>
                  <a:t> </a:t>
                </a:r>
                <a:r>
                  <a:rPr lang="fr-BE" sz="200" dirty="0" err="1" smtClean="0"/>
                  <a:t>from</a:t>
                </a:r>
                <a:r>
                  <a:rPr lang="fr-BE" sz="200" dirty="0" smtClean="0"/>
                  <a:t> </a:t>
                </a:r>
                <a:r>
                  <a:rPr lang="fr-BE" sz="200" dirty="0" err="1" smtClean="0"/>
                  <a:t>Catalog</a:t>
                </a:r>
                <a:r>
                  <a:rPr lang="fr-BE" sz="200" dirty="0" smtClean="0"/>
                  <a:t>)</a:t>
                </a:r>
                <a:endParaRPr lang="en-US" sz="200" dirty="0"/>
              </a:p>
            </p:txBody>
          </p:sp>
          <p:cxnSp>
            <p:nvCxnSpPr>
              <p:cNvPr id="54" name="Straight Connector 209"/>
              <p:cNvCxnSpPr>
                <a:cxnSpLocks noChangeShapeType="1"/>
              </p:cNvCxnSpPr>
              <p:nvPr/>
            </p:nvCxnSpPr>
            <p:spPr bwMode="auto">
              <a:xfrm>
                <a:off x="1019175" y="5995988"/>
                <a:ext cx="8953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55" name="Straight Arrow Connector 7"/>
            <p:cNvCxnSpPr>
              <a:cxnSpLocks noChangeShapeType="1"/>
            </p:cNvCxnSpPr>
            <p:nvPr/>
          </p:nvCxnSpPr>
          <p:spPr bwMode="auto">
            <a:xfrm>
              <a:off x="6948264" y="3573016"/>
              <a:ext cx="14287" cy="4550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</p:spPr>
        </p:cxnSp>
        <p:grpSp>
          <p:nvGrpSpPr>
            <p:cNvPr id="56" name="Group 55"/>
            <p:cNvGrpSpPr/>
            <p:nvPr/>
          </p:nvGrpSpPr>
          <p:grpSpPr>
            <a:xfrm>
              <a:off x="2601094" y="5517232"/>
              <a:ext cx="907173" cy="864096"/>
              <a:chOff x="3695692" y="4437112"/>
              <a:chExt cx="971379" cy="864096"/>
            </a:xfrm>
          </p:grpSpPr>
          <p:sp>
            <p:nvSpPr>
              <p:cNvPr id="57" name="Folded Corner 68"/>
              <p:cNvSpPr>
                <a:spLocks noChangeArrowheads="1"/>
              </p:cNvSpPr>
              <p:nvPr/>
            </p:nvSpPr>
            <p:spPr bwMode="auto">
              <a:xfrm flipV="1">
                <a:off x="3779912" y="4437112"/>
                <a:ext cx="864096" cy="864096"/>
              </a:xfrm>
              <a:prstGeom prst="foldedCorner">
                <a:avLst>
                  <a:gd name="adj" fmla="val 25694"/>
                </a:avLst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dirty="0"/>
              </a:p>
            </p:txBody>
          </p:sp>
          <p:sp>
            <p:nvSpPr>
              <p:cNvPr id="58" name="TextBox 69"/>
              <p:cNvSpPr txBox="1">
                <a:spLocks noChangeArrowheads="1"/>
              </p:cNvSpPr>
              <p:nvPr/>
            </p:nvSpPr>
            <p:spPr bwMode="auto">
              <a:xfrm>
                <a:off x="3695692" y="4653137"/>
                <a:ext cx="971379" cy="506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400" dirty="0" smtClean="0"/>
                  <a:t>Keywords</a:t>
                </a:r>
              </a:p>
              <a:p>
                <a:pPr algn="ctr"/>
                <a:r>
                  <a:rPr lang="fr-BE" sz="400" dirty="0" smtClean="0"/>
                  <a:t>ESA </a:t>
                </a:r>
                <a:r>
                  <a:rPr lang="fr-BE" sz="400" dirty="0" err="1" smtClean="0"/>
                  <a:t>Earth</a:t>
                </a:r>
                <a:r>
                  <a:rPr lang="fr-BE" sz="400" dirty="0" smtClean="0"/>
                  <a:t> Online</a:t>
                </a:r>
              </a:p>
              <a:p>
                <a:pPr algn="ctr"/>
                <a:r>
                  <a:rPr lang="fr-BE" sz="400" dirty="0" smtClean="0"/>
                  <a:t>GCMD</a:t>
                </a:r>
              </a:p>
              <a:p>
                <a:pPr algn="ctr"/>
                <a:r>
                  <a:rPr lang="fr-BE" sz="400" dirty="0" err="1" smtClean="0"/>
                  <a:t>Mapping</a:t>
                </a:r>
                <a:endParaRPr lang="en-US" sz="4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480083" y="5517232"/>
              <a:ext cx="907173" cy="864096"/>
              <a:chOff x="3695692" y="4437112"/>
              <a:chExt cx="971379" cy="864096"/>
            </a:xfrm>
          </p:grpSpPr>
          <p:sp>
            <p:nvSpPr>
              <p:cNvPr id="60" name="Folded Corner 68"/>
              <p:cNvSpPr>
                <a:spLocks noChangeArrowheads="1"/>
              </p:cNvSpPr>
              <p:nvPr/>
            </p:nvSpPr>
            <p:spPr bwMode="auto">
              <a:xfrm flipV="1">
                <a:off x="3779912" y="4437112"/>
                <a:ext cx="864096" cy="864096"/>
              </a:xfrm>
              <a:prstGeom prst="foldedCorner">
                <a:avLst>
                  <a:gd name="adj" fmla="val 25694"/>
                </a:avLst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dirty="0"/>
              </a:p>
            </p:txBody>
          </p:sp>
          <p:sp>
            <p:nvSpPr>
              <p:cNvPr id="61" name="TextBox 69"/>
              <p:cNvSpPr txBox="1">
                <a:spLocks noChangeArrowheads="1"/>
              </p:cNvSpPr>
              <p:nvPr/>
            </p:nvSpPr>
            <p:spPr bwMode="auto">
              <a:xfrm>
                <a:off x="3695692" y="4653137"/>
                <a:ext cx="971379" cy="506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400" dirty="0" err="1" smtClean="0"/>
                  <a:t>Platforms</a:t>
                </a:r>
                <a:endParaRPr lang="fr-BE" sz="400" dirty="0" smtClean="0"/>
              </a:p>
              <a:p>
                <a:pPr algn="ctr"/>
                <a:r>
                  <a:rPr lang="fr-BE" sz="400" dirty="0" smtClean="0"/>
                  <a:t>ESA </a:t>
                </a:r>
                <a:r>
                  <a:rPr lang="fr-BE" sz="400" dirty="0" err="1" smtClean="0"/>
                  <a:t>Earth</a:t>
                </a:r>
                <a:r>
                  <a:rPr lang="fr-BE" sz="400" dirty="0" smtClean="0"/>
                  <a:t> Online</a:t>
                </a:r>
              </a:p>
              <a:p>
                <a:pPr algn="ctr"/>
                <a:r>
                  <a:rPr lang="fr-BE" sz="400" dirty="0" smtClean="0"/>
                  <a:t>GCMD</a:t>
                </a:r>
              </a:p>
              <a:p>
                <a:pPr algn="ctr"/>
                <a:r>
                  <a:rPr lang="fr-BE" sz="400" dirty="0" err="1" smtClean="0"/>
                  <a:t>Mapping</a:t>
                </a:r>
                <a:endParaRPr lang="en-US" sz="400" dirty="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339027" y="5517232"/>
              <a:ext cx="907173" cy="864096"/>
              <a:chOff x="3695692" y="4437112"/>
              <a:chExt cx="971379" cy="864096"/>
            </a:xfrm>
          </p:grpSpPr>
          <p:sp>
            <p:nvSpPr>
              <p:cNvPr id="63" name="Folded Corner 68"/>
              <p:cNvSpPr>
                <a:spLocks noChangeArrowheads="1"/>
              </p:cNvSpPr>
              <p:nvPr/>
            </p:nvSpPr>
            <p:spPr bwMode="auto">
              <a:xfrm flipV="1">
                <a:off x="3779912" y="4437112"/>
                <a:ext cx="864096" cy="864096"/>
              </a:xfrm>
              <a:prstGeom prst="foldedCorner">
                <a:avLst>
                  <a:gd name="adj" fmla="val 25694"/>
                </a:avLst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dirty="0"/>
              </a:p>
            </p:txBody>
          </p:sp>
          <p:sp>
            <p:nvSpPr>
              <p:cNvPr id="64" name="TextBox 69"/>
              <p:cNvSpPr txBox="1">
                <a:spLocks noChangeArrowheads="1"/>
              </p:cNvSpPr>
              <p:nvPr/>
            </p:nvSpPr>
            <p:spPr bwMode="auto">
              <a:xfrm>
                <a:off x="3695692" y="4653137"/>
                <a:ext cx="971379" cy="506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400" dirty="0" smtClean="0"/>
                  <a:t>Instruments</a:t>
                </a:r>
              </a:p>
              <a:p>
                <a:pPr algn="ctr"/>
                <a:r>
                  <a:rPr lang="fr-BE" sz="400" dirty="0" smtClean="0"/>
                  <a:t>ESA </a:t>
                </a:r>
                <a:r>
                  <a:rPr lang="fr-BE" sz="400" dirty="0" err="1" smtClean="0"/>
                  <a:t>Earth</a:t>
                </a:r>
                <a:r>
                  <a:rPr lang="fr-BE" sz="400" dirty="0" smtClean="0"/>
                  <a:t> Online</a:t>
                </a:r>
              </a:p>
              <a:p>
                <a:pPr algn="ctr"/>
                <a:r>
                  <a:rPr lang="fr-BE" sz="400" dirty="0" smtClean="0"/>
                  <a:t>GCMD</a:t>
                </a:r>
              </a:p>
              <a:p>
                <a:pPr algn="ctr"/>
                <a:r>
                  <a:rPr lang="fr-BE" sz="400" dirty="0" err="1" smtClean="0"/>
                  <a:t>Mapping</a:t>
                </a:r>
                <a:endParaRPr lang="en-US" sz="400" dirty="0"/>
              </a:p>
            </p:txBody>
          </p:sp>
        </p:grpSp>
        <p:cxnSp>
          <p:nvCxnSpPr>
            <p:cNvPr id="65" name="Straight Connector 64"/>
            <p:cNvCxnSpPr/>
            <p:nvPr/>
          </p:nvCxnSpPr>
          <p:spPr>
            <a:xfrm>
              <a:off x="2051720" y="5157192"/>
              <a:ext cx="2664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66" name="Shape 31"/>
            <p:cNvCxnSpPr>
              <a:cxnSpLocks noChangeShapeType="1"/>
            </p:cNvCxnSpPr>
            <p:nvPr/>
          </p:nvCxnSpPr>
          <p:spPr bwMode="auto">
            <a:xfrm rot="120000" flipH="1" flipV="1">
              <a:off x="3275856" y="3573016"/>
              <a:ext cx="72008" cy="15841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67" name="Shape 31"/>
            <p:cNvCxnSpPr>
              <a:cxnSpLocks noChangeShapeType="1"/>
            </p:cNvCxnSpPr>
            <p:nvPr/>
          </p:nvCxnSpPr>
          <p:spPr bwMode="auto">
            <a:xfrm flipV="1">
              <a:off x="2051677" y="5157192"/>
              <a:ext cx="43" cy="3615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68" name="Shape 31"/>
            <p:cNvCxnSpPr>
              <a:cxnSpLocks noChangeShapeType="1"/>
            </p:cNvCxnSpPr>
            <p:nvPr/>
          </p:nvCxnSpPr>
          <p:spPr bwMode="auto">
            <a:xfrm flipV="1">
              <a:off x="3059789" y="5155643"/>
              <a:ext cx="43" cy="3615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69" name="Shape 31"/>
            <p:cNvCxnSpPr>
              <a:cxnSpLocks noChangeShapeType="1"/>
            </p:cNvCxnSpPr>
            <p:nvPr/>
          </p:nvCxnSpPr>
          <p:spPr bwMode="auto">
            <a:xfrm flipV="1">
              <a:off x="3851877" y="5157192"/>
              <a:ext cx="43" cy="3615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70" name="Shape 31"/>
            <p:cNvCxnSpPr>
              <a:cxnSpLocks noChangeShapeType="1"/>
            </p:cNvCxnSpPr>
            <p:nvPr/>
          </p:nvCxnSpPr>
          <p:spPr bwMode="auto">
            <a:xfrm flipV="1">
              <a:off x="4715973" y="5157192"/>
              <a:ext cx="43" cy="3615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5157192"/>
              <a:ext cx="3496471" cy="18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2" name="Straight Arrow Connector 7"/>
            <p:cNvCxnSpPr>
              <a:cxnSpLocks noChangeShapeType="1"/>
            </p:cNvCxnSpPr>
            <p:nvPr/>
          </p:nvCxnSpPr>
          <p:spPr bwMode="auto">
            <a:xfrm>
              <a:off x="7020272" y="4653136"/>
              <a:ext cx="14287" cy="4550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73" name="Shape 31"/>
            <p:cNvCxnSpPr>
              <a:cxnSpLocks noChangeShapeType="1"/>
            </p:cNvCxnSpPr>
            <p:nvPr/>
          </p:nvCxnSpPr>
          <p:spPr bwMode="auto">
            <a:xfrm flipV="1">
              <a:off x="6948264" y="2492896"/>
              <a:ext cx="0" cy="4320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  <p:sp>
          <p:nvSpPr>
            <p:cNvPr id="74" name="Rectangle 73"/>
            <p:cNvSpPr/>
            <p:nvPr/>
          </p:nvSpPr>
          <p:spPr>
            <a:xfrm>
              <a:off x="5940152" y="5661248"/>
              <a:ext cx="720080" cy="14401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24328" y="6597352"/>
              <a:ext cx="1368152" cy="14401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7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908720"/>
              <a:ext cx="2952328" cy="15292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7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005064"/>
              <a:ext cx="1706880" cy="140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301208"/>
              <a:ext cx="1656184" cy="305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3" y="692696"/>
              <a:ext cx="3941817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770163"/>
              <a:ext cx="4381922" cy="72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" name="Group 80"/>
            <p:cNvGrpSpPr/>
            <p:nvPr/>
          </p:nvGrpSpPr>
          <p:grpSpPr>
            <a:xfrm>
              <a:off x="1679883" y="5517232"/>
              <a:ext cx="907173" cy="864096"/>
              <a:chOff x="3695692" y="4437112"/>
              <a:chExt cx="971379" cy="864096"/>
            </a:xfrm>
          </p:grpSpPr>
          <p:sp>
            <p:nvSpPr>
              <p:cNvPr id="82" name="Folded Corner 68"/>
              <p:cNvSpPr>
                <a:spLocks noChangeArrowheads="1"/>
              </p:cNvSpPr>
              <p:nvPr/>
            </p:nvSpPr>
            <p:spPr bwMode="auto">
              <a:xfrm flipV="1">
                <a:off x="3779912" y="4437112"/>
                <a:ext cx="864096" cy="864096"/>
              </a:xfrm>
              <a:prstGeom prst="foldedCorner">
                <a:avLst>
                  <a:gd name="adj" fmla="val 25694"/>
                </a:avLst>
              </a:prstGeom>
              <a:solidFill>
                <a:srgbClr val="CEEAB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dirty="0"/>
              </a:p>
            </p:txBody>
          </p:sp>
          <p:sp>
            <p:nvSpPr>
              <p:cNvPr id="83" name="TextBox 69"/>
              <p:cNvSpPr txBox="1">
                <a:spLocks noChangeArrowheads="1"/>
              </p:cNvSpPr>
              <p:nvPr/>
            </p:nvSpPr>
            <p:spPr bwMode="auto">
              <a:xfrm>
                <a:off x="3695692" y="4653137"/>
                <a:ext cx="971379" cy="506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400" dirty="0" smtClean="0"/>
                  <a:t>Keywords</a:t>
                </a:r>
              </a:p>
              <a:p>
                <a:pPr algn="ctr"/>
                <a:r>
                  <a:rPr lang="fr-BE" sz="400" dirty="0" smtClean="0"/>
                  <a:t>ESA </a:t>
                </a:r>
                <a:r>
                  <a:rPr lang="fr-BE" sz="400" dirty="0" err="1" smtClean="0"/>
                  <a:t>Earth</a:t>
                </a:r>
                <a:r>
                  <a:rPr lang="fr-BE" sz="400" dirty="0" smtClean="0"/>
                  <a:t> Online</a:t>
                </a:r>
              </a:p>
              <a:p>
                <a:pPr algn="ctr"/>
                <a:r>
                  <a:rPr lang="fr-BE" sz="400" dirty="0" smtClean="0"/>
                  <a:t>GEMET</a:t>
                </a:r>
              </a:p>
              <a:p>
                <a:pPr algn="ctr"/>
                <a:r>
                  <a:rPr lang="fr-BE" sz="400" dirty="0" err="1" smtClean="0"/>
                  <a:t>Mapping</a:t>
                </a:r>
                <a:endParaRPr lang="en-US" sz="400" dirty="0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452320" y="1772816"/>
              <a:ext cx="1008112" cy="14401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5536" y="5301208"/>
              <a:ext cx="648072" cy="216024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71600" y="2276872"/>
              <a:ext cx="1152128" cy="14401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76056" y="2204864"/>
              <a:ext cx="1224136" cy="14401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88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988840"/>
              <a:ext cx="1459110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88"/>
            <p:cNvSpPr/>
            <p:nvPr/>
          </p:nvSpPr>
          <p:spPr>
            <a:xfrm>
              <a:off x="7668344" y="2780928"/>
              <a:ext cx="1224136" cy="14401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79512" y="4005064"/>
              <a:ext cx="1728192" cy="158417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30125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Introduction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Architecture Overview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Metrics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FedEO</a:t>
            </a:r>
            <a:r>
              <a:rPr lang="en-US" sz="2000" dirty="0" smtClean="0"/>
              <a:t> </a:t>
            </a:r>
            <a:r>
              <a:rPr lang="en-US" sz="2000" dirty="0"/>
              <a:t>Use-Cases Scenario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2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 Collections Export onto IDN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59" y="746125"/>
            <a:ext cx="443573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086" y="898863"/>
            <a:ext cx="4023973" cy="1581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00" dirty="0" smtClean="0"/>
              <a:t>Example of OS request on </a:t>
            </a:r>
            <a:r>
              <a:rPr lang="en-GB" sz="1100" dirty="0" err="1" smtClean="0"/>
              <a:t>FedEO</a:t>
            </a:r>
            <a:r>
              <a:rPr lang="en-GB" sz="1100" dirty="0" smtClean="0"/>
              <a:t> GW returning Earth Online collections in ATOM format with links to the collections in DIF-10 format: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>
                <a:hlinkClick r:id="rId3"/>
              </a:rPr>
              <a:t>http://geo.spacebel.be/opensearch/request?subject=Earth Online</a:t>
            </a:r>
            <a:endParaRPr lang="en-GB" sz="1100" dirty="0" smtClean="0"/>
          </a:p>
          <a:p>
            <a:pPr>
              <a:lnSpc>
                <a:spcPct val="150000"/>
              </a:lnSpc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704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Introduction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Architecture Overview 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Metrics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0000"/>
                </a:solidFill>
              </a:rPr>
              <a:t>FedEO</a:t>
            </a:r>
            <a:r>
              <a:rPr lang="en-US" sz="2000" b="1" dirty="0">
                <a:solidFill>
                  <a:srgbClr val="FF0000"/>
                </a:solidFill>
              </a:rPr>
              <a:t> Use-Cases Scenario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5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66" y="50694"/>
            <a:ext cx="6464946" cy="45704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CEOS Data Assets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8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CEOS Scope</a:t>
            </a:r>
            <a:endParaRPr lang="en-GB" dirty="0"/>
          </a:p>
        </p:txBody>
      </p:sp>
      <p:sp>
        <p:nvSpPr>
          <p:cNvPr id="173" name="Cloud 172"/>
          <p:cNvSpPr/>
          <p:nvPr/>
        </p:nvSpPr>
        <p:spPr>
          <a:xfrm>
            <a:off x="6134877" y="117340"/>
            <a:ext cx="3009123" cy="228991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4" name="Cloud 213"/>
          <p:cNvSpPr/>
          <p:nvPr/>
        </p:nvSpPr>
        <p:spPr>
          <a:xfrm>
            <a:off x="1674143" y="42138"/>
            <a:ext cx="3865412" cy="236511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92" name="Straight Arrow Connector 191"/>
          <p:cNvCxnSpPr>
            <a:stCxn id="68" idx="1"/>
            <a:endCxn id="167" idx="1"/>
          </p:cNvCxnSpPr>
          <p:nvPr/>
        </p:nvCxnSpPr>
        <p:spPr>
          <a:xfrm flipV="1">
            <a:off x="4389506" y="1247855"/>
            <a:ext cx="2252007" cy="37970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-48697" y="2344799"/>
            <a:ext cx="3359303" cy="1632353"/>
            <a:chOff x="49393" y="2273300"/>
            <a:chExt cx="5949950" cy="2870200"/>
          </a:xfrm>
        </p:grpSpPr>
        <p:sp>
          <p:nvSpPr>
            <p:cNvPr id="212" name="Cloud 211"/>
            <p:cNvSpPr/>
            <p:nvPr/>
          </p:nvSpPr>
          <p:spPr>
            <a:xfrm>
              <a:off x="49393" y="2273300"/>
              <a:ext cx="5949950" cy="2870200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smtClean="0"/>
                <a:t>ESA</a:t>
              </a:r>
              <a:endParaRPr lang="en-GB" sz="1100" dirty="0"/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858411" y="2718666"/>
              <a:ext cx="4176424" cy="1929540"/>
              <a:chOff x="4324408" y="2426413"/>
              <a:chExt cx="4674009" cy="2305321"/>
            </a:xfrm>
          </p:grpSpPr>
          <p:cxnSp>
            <p:nvCxnSpPr>
              <p:cNvPr id="74" name="Straight Arrow Connector 73"/>
              <p:cNvCxnSpPr>
                <a:stCxn id="37" idx="3"/>
                <a:endCxn id="89" idx="1"/>
              </p:cNvCxnSpPr>
              <p:nvPr/>
            </p:nvCxnSpPr>
            <p:spPr>
              <a:xfrm flipV="1">
                <a:off x="5593929" y="3756824"/>
                <a:ext cx="2769054" cy="19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37" idx="3"/>
                <a:endCxn id="86" idx="1"/>
              </p:cNvCxnSpPr>
              <p:nvPr/>
            </p:nvCxnSpPr>
            <p:spPr>
              <a:xfrm flipV="1">
                <a:off x="5593929" y="3756824"/>
                <a:ext cx="1707139" cy="19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stCxn id="37" idx="3"/>
                <a:endCxn id="73" idx="1"/>
              </p:cNvCxnSpPr>
              <p:nvPr/>
            </p:nvCxnSpPr>
            <p:spPr>
              <a:xfrm flipV="1">
                <a:off x="5593929" y="3756824"/>
                <a:ext cx="1007656" cy="19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ounded Rectangle 4"/>
              <p:cNvSpPr/>
              <p:nvPr/>
            </p:nvSpPr>
            <p:spPr>
              <a:xfrm>
                <a:off x="4407233" y="2662961"/>
                <a:ext cx="1069231" cy="276425"/>
              </a:xfrm>
              <a:prstGeom prst="roundRect">
                <a:avLst/>
              </a:prstGeom>
              <a:solidFill>
                <a:srgbClr val="FDC82F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" b="1" dirty="0" smtClean="0"/>
                  <a:t>SO-CAT </a:t>
                </a:r>
              </a:p>
              <a:p>
                <a:pPr algn="ctr"/>
                <a:r>
                  <a:rPr lang="en-GB" sz="200" b="1" dirty="0" smtClean="0"/>
                  <a:t>(client part)</a:t>
                </a:r>
                <a:endParaRPr lang="en-GB" sz="200" b="1" dirty="0"/>
              </a:p>
            </p:txBody>
          </p:sp>
          <p:cxnSp>
            <p:nvCxnSpPr>
              <p:cNvPr id="12" name="Straight Arrow Connector 11"/>
              <p:cNvCxnSpPr>
                <a:stCxn id="48" idx="2"/>
                <a:endCxn id="133" idx="0"/>
              </p:cNvCxnSpPr>
              <p:nvPr/>
            </p:nvCxnSpPr>
            <p:spPr>
              <a:xfrm>
                <a:off x="4897519" y="2991012"/>
                <a:ext cx="2517207" cy="332117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ounded Rectangle 17"/>
              <p:cNvSpPr/>
              <p:nvPr/>
            </p:nvSpPr>
            <p:spPr>
              <a:xfrm>
                <a:off x="5953832" y="4379583"/>
                <a:ext cx="2964268" cy="206934"/>
              </a:xfrm>
              <a:prstGeom prst="roundRect">
                <a:avLst/>
              </a:prstGeom>
              <a:solidFill>
                <a:srgbClr val="E37222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" b="1" dirty="0" smtClean="0"/>
                  <a:t>OADS</a:t>
                </a:r>
                <a:endParaRPr lang="en-GB" sz="200" b="1" dirty="0"/>
              </a:p>
            </p:txBody>
          </p:sp>
          <p:cxnSp>
            <p:nvCxnSpPr>
              <p:cNvPr id="20" name="Straight Arrow Connector 19"/>
              <p:cNvCxnSpPr>
                <a:stCxn id="18" idx="0"/>
                <a:endCxn id="72" idx="2"/>
              </p:cNvCxnSpPr>
              <p:nvPr/>
            </p:nvCxnSpPr>
            <p:spPr>
              <a:xfrm flipH="1" flipV="1">
                <a:off x="6195764" y="4208953"/>
                <a:ext cx="1240203" cy="17063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lbow Connector 38"/>
              <p:cNvCxnSpPr>
                <a:stCxn id="37" idx="2"/>
                <a:endCxn id="18" idx="1"/>
              </p:cNvCxnSpPr>
              <p:nvPr/>
            </p:nvCxnSpPr>
            <p:spPr>
              <a:xfrm rot="16200000" flipH="1">
                <a:off x="5195991" y="3725208"/>
                <a:ext cx="594065" cy="921616"/>
              </a:xfrm>
              <a:prstGeom prst="bentConnector2">
                <a:avLst/>
              </a:prstGeom>
              <a:ln w="19050">
                <a:solidFill>
                  <a:srgbClr val="FF000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50" idx="2"/>
                <a:endCxn id="133" idx="0"/>
              </p:cNvCxnSpPr>
              <p:nvPr/>
            </p:nvCxnSpPr>
            <p:spPr>
              <a:xfrm>
                <a:off x="7156689" y="3069626"/>
                <a:ext cx="258036" cy="253503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6820152" y="2802501"/>
                <a:ext cx="606682" cy="267125"/>
                <a:chOff x="4699169" y="1443299"/>
                <a:chExt cx="1111032" cy="622972"/>
              </a:xfrm>
            </p:grpSpPr>
            <p:sp>
              <p:nvSpPr>
                <p:cNvPr id="47" name="Rounded Rectangle 46"/>
                <p:cNvSpPr/>
                <p:nvPr/>
              </p:nvSpPr>
              <p:spPr>
                <a:xfrm>
                  <a:off x="4699169" y="1443299"/>
                  <a:ext cx="911655" cy="562238"/>
                </a:xfrm>
                <a:prstGeom prst="roundRect">
                  <a:avLst/>
                </a:prstGeom>
                <a:solidFill>
                  <a:srgbClr val="FDC82F"/>
                </a:solidFill>
                <a:ln w="1905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New clients</a:t>
                  </a:r>
                  <a:endParaRPr lang="en-GB" sz="100" b="1" dirty="0"/>
                </a:p>
              </p:txBody>
            </p:sp>
            <p:sp>
              <p:nvSpPr>
                <p:cNvPr id="50" name="Rounded Rectangle 49"/>
                <p:cNvSpPr/>
                <p:nvPr/>
              </p:nvSpPr>
              <p:spPr>
                <a:xfrm>
                  <a:off x="4820755" y="1529296"/>
                  <a:ext cx="989446" cy="536975"/>
                </a:xfrm>
                <a:prstGeom prst="roundRect">
                  <a:avLst/>
                </a:prstGeom>
                <a:solidFill>
                  <a:srgbClr val="FDC82F"/>
                </a:solidFill>
                <a:ln w="1905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MEA Client</a:t>
                  </a:r>
                  <a:endParaRPr lang="en-GB" sz="100" b="1" dirty="0"/>
                </a:p>
              </p:txBody>
            </p:sp>
          </p:grpSp>
          <p:sp>
            <p:nvSpPr>
              <p:cNvPr id="3" name="Rounded Rectangle 2"/>
              <p:cNvSpPr/>
              <p:nvPr/>
            </p:nvSpPr>
            <p:spPr>
              <a:xfrm>
                <a:off x="4333451" y="2426413"/>
                <a:ext cx="4658616" cy="744237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r>
                  <a:rPr lang="en-GB" sz="2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Presentation Layer</a:t>
                </a:r>
                <a:endParaRPr lang="en-GB" sz="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324408" y="3263031"/>
                <a:ext cx="4658616" cy="797074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endParaRPr lang="en-GB" sz="200" b="1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GB" sz="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GB" sz="2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Metadata Layer</a:t>
                </a:r>
                <a:endParaRPr lang="en-GB" sz="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4339801" y="4249713"/>
                <a:ext cx="4658616" cy="482021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r>
                  <a:rPr lang="en-GB" sz="2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Data Layer</a:t>
                </a:r>
                <a:endParaRPr lang="en-GB" sz="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4362903" y="2714587"/>
                <a:ext cx="1069231" cy="276425"/>
              </a:xfrm>
              <a:prstGeom prst="roundRect">
                <a:avLst/>
              </a:prstGeom>
              <a:solidFill>
                <a:srgbClr val="FDC82F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" b="1" dirty="0"/>
                  <a:t>SO-CAT </a:t>
                </a:r>
              </a:p>
              <a:p>
                <a:pPr algn="ctr"/>
                <a:r>
                  <a:rPr lang="en-GB" sz="200" b="1" dirty="0"/>
                  <a:t>Visualizer</a:t>
                </a:r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7410580" y="2603562"/>
                <a:ext cx="731313" cy="210541"/>
              </a:xfrm>
              <a:prstGeom prst="roundRect">
                <a:avLst/>
              </a:prstGeom>
              <a:solidFill>
                <a:srgbClr val="FDC82F">
                  <a:alpha val="60000"/>
                </a:srgb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" b="1" dirty="0"/>
                  <a:t>EOLI</a:t>
                </a: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5918212" y="3510944"/>
                <a:ext cx="555105" cy="412219"/>
                <a:chOff x="3352223" y="2504713"/>
                <a:chExt cx="1016577" cy="721015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3352223" y="2643837"/>
                  <a:ext cx="1016577" cy="581891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TPM-1 </a:t>
                  </a:r>
                </a:p>
                <a:p>
                  <a:pPr algn="ctr"/>
                  <a:r>
                    <a:rPr lang="en-GB" sz="100" b="1" dirty="0" smtClean="0"/>
                    <a:t>Metadata Repository</a:t>
                  </a: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3352224" y="2504713"/>
                  <a:ext cx="1016576" cy="142009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Open Search </a:t>
                  </a:r>
                  <a:r>
                    <a:rPr lang="en-GB" sz="100" b="1" dirty="0" err="1" smtClean="0"/>
                    <a:t>i</a:t>
                  </a:r>
                  <a:r>
                    <a:rPr lang="en-GB" sz="100" b="1" dirty="0" smtClean="0"/>
                    <a:t>/f</a:t>
                  </a:r>
                  <a:endParaRPr lang="en-GB" sz="100" b="1" dirty="0"/>
                </a:p>
              </p:txBody>
            </p:sp>
          </p:grpSp>
          <p:sp>
            <p:nvSpPr>
              <p:cNvPr id="72" name="Rectangle 71"/>
              <p:cNvSpPr/>
              <p:nvPr/>
            </p:nvSpPr>
            <p:spPr>
              <a:xfrm>
                <a:off x="5945623" y="4110931"/>
                <a:ext cx="500281" cy="98022"/>
              </a:xfrm>
              <a:prstGeom prst="rect">
                <a:avLst/>
              </a:prstGeom>
              <a:gradFill flip="none" rotWithShape="1">
                <a:gsLst>
                  <a:gs pos="75000">
                    <a:srgbClr val="E37222"/>
                  </a:gs>
                  <a:gs pos="31000">
                    <a:srgbClr val="0098DB"/>
                  </a:gs>
                </a:gsLst>
                <a:lin ang="540000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" b="1" dirty="0"/>
                  <a:t>Harvester</a:t>
                </a: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8193119" y="2594452"/>
                <a:ext cx="731313" cy="281678"/>
              </a:xfrm>
              <a:prstGeom prst="roundRect">
                <a:avLst/>
              </a:prstGeom>
              <a:solidFill>
                <a:srgbClr val="FDC82F">
                  <a:alpha val="60000"/>
                </a:srgb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" b="1" dirty="0" err="1" smtClean="0"/>
                  <a:t>ngEO</a:t>
                </a:r>
                <a:endParaRPr lang="en-GB" sz="200" b="1" dirty="0" smtClean="0"/>
              </a:p>
              <a:p>
                <a:pPr algn="ctr"/>
                <a:r>
                  <a:rPr lang="en-GB" sz="200" b="1" dirty="0"/>
                  <a:t>(</a:t>
                </a:r>
                <a:r>
                  <a:rPr lang="en-GB" sz="200" b="1" dirty="0" smtClean="0"/>
                  <a:t>client)</a:t>
                </a:r>
                <a:endParaRPr lang="en-GB" sz="200" b="1" dirty="0"/>
              </a:p>
            </p:txBody>
          </p:sp>
          <p:cxnSp>
            <p:nvCxnSpPr>
              <p:cNvPr id="52" name="Straight Arrow Connector 51"/>
              <p:cNvCxnSpPr>
                <a:stCxn id="72" idx="0"/>
                <a:endCxn id="4" idx="2"/>
              </p:cNvCxnSpPr>
              <p:nvPr/>
            </p:nvCxnSpPr>
            <p:spPr>
              <a:xfrm flipV="1">
                <a:off x="6195764" y="3923163"/>
                <a:ext cx="1" cy="1877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5032212" y="4262486"/>
                <a:ext cx="639618" cy="31273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00" b="1" i="1" dirty="0" smtClean="0"/>
                  <a:t>Quick looks, cloud mask, snow, …</a:t>
                </a:r>
                <a:endParaRPr lang="en-GB" sz="100" b="1" i="1" dirty="0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002807" y="2524435"/>
                <a:ext cx="857129" cy="262671"/>
              </a:xfrm>
              <a:prstGeom prst="roundRect">
                <a:avLst/>
              </a:prstGeom>
              <a:gradFill>
                <a:gsLst>
                  <a:gs pos="0">
                    <a:srgbClr val="C00000"/>
                  </a:gs>
                  <a:gs pos="100000">
                    <a:srgbClr val="FFC000"/>
                  </a:gs>
                </a:gsLst>
                <a:lin ang="5400000" scaled="0"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" b="1" dirty="0" smtClean="0"/>
                  <a:t>Web Pages</a:t>
                </a:r>
              </a:p>
              <a:p>
                <a:pPr algn="ctr"/>
                <a:r>
                  <a:rPr lang="en-GB" sz="100" b="1" dirty="0" err="1" smtClean="0"/>
                  <a:t>Catalog</a:t>
                </a:r>
                <a:r>
                  <a:rPr lang="en-GB" sz="100" b="1" dirty="0" smtClean="0"/>
                  <a:t> view</a:t>
                </a:r>
                <a:endParaRPr lang="en-GB" sz="100" b="1" dirty="0"/>
              </a:p>
            </p:txBody>
          </p:sp>
          <p:cxnSp>
            <p:nvCxnSpPr>
              <p:cNvPr id="40" name="Straight Arrow Connector 39"/>
              <p:cNvCxnSpPr>
                <a:stCxn id="41" idx="2"/>
                <a:endCxn id="133" idx="0"/>
              </p:cNvCxnSpPr>
              <p:nvPr/>
            </p:nvCxnSpPr>
            <p:spPr>
              <a:xfrm>
                <a:off x="6431371" y="2787105"/>
                <a:ext cx="983354" cy="536024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/>
              <p:cNvGrpSpPr/>
              <p:nvPr/>
            </p:nvGrpSpPr>
            <p:grpSpPr>
              <a:xfrm>
                <a:off x="4470503" y="3453796"/>
                <a:ext cx="1123426" cy="435188"/>
                <a:chOff x="6704982" y="3116405"/>
                <a:chExt cx="2057358" cy="1014920"/>
              </a:xfrm>
              <a:gradFill>
                <a:gsLst>
                  <a:gs pos="25000">
                    <a:schemeClr val="accent1">
                      <a:tint val="66000"/>
                      <a:satMod val="160000"/>
                    </a:schemeClr>
                  </a:gs>
                  <a:gs pos="7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6704982" y="3524034"/>
                  <a:ext cx="2057358" cy="607291"/>
                </a:xfrm>
                <a:prstGeom prst="roundRect">
                  <a:avLst/>
                </a:prstGeom>
                <a:grp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/>
                    <a:t>Visualisation Server </a:t>
                  </a: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6778950" y="3116405"/>
                  <a:ext cx="1923985" cy="378691"/>
                </a:xfrm>
                <a:prstGeom prst="rect">
                  <a:avLst/>
                </a:prstGeom>
                <a:grp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Visualisation </a:t>
                  </a:r>
                  <a:r>
                    <a:rPr lang="en-GB" sz="100" b="1" dirty="0" err="1" smtClean="0"/>
                    <a:t>Std</a:t>
                  </a:r>
                  <a:r>
                    <a:rPr lang="en-GB" sz="100" b="1" dirty="0" smtClean="0"/>
                    <a:t> I/F</a:t>
                  </a:r>
                </a:p>
                <a:p>
                  <a:pPr algn="ctr"/>
                  <a:r>
                    <a:rPr lang="en-GB" sz="100" b="1" dirty="0" smtClean="0"/>
                    <a:t>(WCS, WMS)</a:t>
                  </a:r>
                </a:p>
              </p:txBody>
            </p:sp>
          </p:grpSp>
          <p:cxnSp>
            <p:nvCxnSpPr>
              <p:cNvPr id="57" name="Straight Arrow Connector 56"/>
              <p:cNvCxnSpPr>
                <a:stCxn id="48" idx="2"/>
                <a:endCxn id="53" idx="0"/>
              </p:cNvCxnSpPr>
              <p:nvPr/>
            </p:nvCxnSpPr>
            <p:spPr>
              <a:xfrm>
                <a:off x="4897519" y="2991012"/>
                <a:ext cx="138673" cy="462784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7835193" y="3486493"/>
                <a:ext cx="582210" cy="625471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600" b="1" dirty="0" smtClean="0"/>
                  <a:t>….</a:t>
                </a:r>
                <a:endParaRPr lang="en-GB" sz="600" b="1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637837" y="4110930"/>
                <a:ext cx="500281" cy="98022"/>
              </a:xfrm>
              <a:prstGeom prst="rect">
                <a:avLst/>
              </a:prstGeom>
              <a:gradFill flip="none" rotWithShape="1">
                <a:gsLst>
                  <a:gs pos="75000">
                    <a:srgbClr val="E37222"/>
                  </a:gs>
                  <a:gs pos="31000">
                    <a:srgbClr val="0098DB"/>
                  </a:gs>
                </a:gsLst>
                <a:lin ang="540000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" b="1" dirty="0"/>
                  <a:t>Harvester</a:t>
                </a:r>
              </a:p>
            </p:txBody>
          </p:sp>
          <p:cxnSp>
            <p:nvCxnSpPr>
              <p:cNvPr id="81" name="Straight Arrow Connector 80"/>
              <p:cNvCxnSpPr>
                <a:stCxn id="80" idx="0"/>
              </p:cNvCxnSpPr>
              <p:nvPr/>
            </p:nvCxnSpPr>
            <p:spPr>
              <a:xfrm flipH="1" flipV="1">
                <a:off x="6882605" y="3908741"/>
                <a:ext cx="5373" cy="20219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7355891" y="4110930"/>
                <a:ext cx="500281" cy="98022"/>
              </a:xfrm>
              <a:prstGeom prst="rect">
                <a:avLst/>
              </a:prstGeom>
              <a:gradFill flip="none" rotWithShape="1">
                <a:gsLst>
                  <a:gs pos="75000">
                    <a:srgbClr val="E37222"/>
                  </a:gs>
                  <a:gs pos="31000">
                    <a:srgbClr val="0098DB"/>
                  </a:gs>
                </a:gsLst>
                <a:lin ang="540000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" b="1" dirty="0"/>
                  <a:t>Harvester</a:t>
                </a:r>
              </a:p>
            </p:txBody>
          </p:sp>
          <p:cxnSp>
            <p:nvCxnSpPr>
              <p:cNvPr id="83" name="Straight Arrow Connector 82"/>
              <p:cNvCxnSpPr>
                <a:stCxn id="82" idx="0"/>
              </p:cNvCxnSpPr>
              <p:nvPr/>
            </p:nvCxnSpPr>
            <p:spPr>
              <a:xfrm flipH="1" flipV="1">
                <a:off x="7599594" y="3908741"/>
                <a:ext cx="6437" cy="20219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>
                <a:stCxn id="18" idx="0"/>
                <a:endCxn id="80" idx="2"/>
              </p:cNvCxnSpPr>
              <p:nvPr/>
            </p:nvCxnSpPr>
            <p:spPr>
              <a:xfrm flipH="1" flipV="1">
                <a:off x="6887977" y="4208953"/>
                <a:ext cx="547989" cy="17063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>
                <a:stCxn id="18" idx="0"/>
                <a:endCxn id="82" idx="2"/>
              </p:cNvCxnSpPr>
              <p:nvPr/>
            </p:nvCxnSpPr>
            <p:spPr>
              <a:xfrm flipV="1">
                <a:off x="7435966" y="4208953"/>
                <a:ext cx="170065" cy="17063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ectangle 97"/>
              <p:cNvSpPr/>
              <p:nvPr/>
            </p:nvSpPr>
            <p:spPr>
              <a:xfrm>
                <a:off x="8390408" y="4110930"/>
                <a:ext cx="500281" cy="98022"/>
              </a:xfrm>
              <a:prstGeom prst="rect">
                <a:avLst/>
              </a:prstGeom>
              <a:gradFill flip="none" rotWithShape="1">
                <a:gsLst>
                  <a:gs pos="75000">
                    <a:srgbClr val="E37222"/>
                  </a:gs>
                  <a:gs pos="31000">
                    <a:srgbClr val="0098DB"/>
                  </a:gs>
                </a:gsLst>
                <a:lin ang="540000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" b="1" dirty="0"/>
                  <a:t>Harvester</a:t>
                </a:r>
              </a:p>
            </p:txBody>
          </p:sp>
          <p:cxnSp>
            <p:nvCxnSpPr>
              <p:cNvPr id="99" name="Straight Arrow Connector 98"/>
              <p:cNvCxnSpPr>
                <a:stCxn id="98" idx="0"/>
              </p:cNvCxnSpPr>
              <p:nvPr/>
            </p:nvCxnSpPr>
            <p:spPr>
              <a:xfrm flipV="1">
                <a:off x="8640548" y="3908741"/>
                <a:ext cx="0" cy="20219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18" idx="0"/>
                <a:endCxn id="98" idx="2"/>
              </p:cNvCxnSpPr>
              <p:nvPr/>
            </p:nvCxnSpPr>
            <p:spPr>
              <a:xfrm flipV="1">
                <a:off x="7435966" y="4208953"/>
                <a:ext cx="1204582" cy="17063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Rounded Rectangle 132"/>
              <p:cNvSpPr/>
              <p:nvPr/>
            </p:nvSpPr>
            <p:spPr>
              <a:xfrm>
                <a:off x="5876918" y="3323129"/>
                <a:ext cx="3075614" cy="163369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endParaRPr lang="en-GB" sz="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40" name="Straight Arrow Connector 139"/>
              <p:cNvCxnSpPr>
                <a:stCxn id="56" idx="2"/>
                <a:endCxn id="133" idx="0"/>
              </p:cNvCxnSpPr>
              <p:nvPr/>
            </p:nvCxnSpPr>
            <p:spPr>
              <a:xfrm flipH="1">
                <a:off x="7414726" y="2814103"/>
                <a:ext cx="361511" cy="509026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>
                <a:stCxn id="78" idx="2"/>
                <a:endCxn id="133" idx="0"/>
              </p:cNvCxnSpPr>
              <p:nvPr/>
            </p:nvCxnSpPr>
            <p:spPr>
              <a:xfrm flipH="1">
                <a:off x="7414726" y="2876130"/>
                <a:ext cx="1144050" cy="446999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/>
              <p:cNvGrpSpPr/>
              <p:nvPr/>
            </p:nvGrpSpPr>
            <p:grpSpPr>
              <a:xfrm>
                <a:off x="6601585" y="3510944"/>
                <a:ext cx="555105" cy="412219"/>
                <a:chOff x="3352223" y="2504713"/>
                <a:chExt cx="1016577" cy="721015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3352223" y="2643837"/>
                  <a:ext cx="1016577" cy="581891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TPM-1 </a:t>
                  </a:r>
                </a:p>
                <a:p>
                  <a:pPr algn="ctr"/>
                  <a:r>
                    <a:rPr lang="en-GB" sz="100" b="1" dirty="0" smtClean="0"/>
                    <a:t>Metadata Repository</a:t>
                  </a: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352224" y="2504713"/>
                  <a:ext cx="1016576" cy="142009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Open Search </a:t>
                  </a:r>
                  <a:r>
                    <a:rPr lang="en-GB" sz="100" b="1" dirty="0" err="1" smtClean="0"/>
                    <a:t>i</a:t>
                  </a:r>
                  <a:r>
                    <a:rPr lang="en-GB" sz="100" b="1" dirty="0" smtClean="0"/>
                    <a:t>/f</a:t>
                  </a:r>
                  <a:endParaRPr lang="en-GB" sz="100" b="1" dirty="0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7301067" y="3510944"/>
                <a:ext cx="555105" cy="412219"/>
                <a:chOff x="3352223" y="2504713"/>
                <a:chExt cx="1016577" cy="721015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3352223" y="2643837"/>
                  <a:ext cx="1016577" cy="581891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TPM-1 </a:t>
                  </a:r>
                </a:p>
                <a:p>
                  <a:pPr algn="ctr"/>
                  <a:r>
                    <a:rPr lang="en-GB" sz="100" b="1" dirty="0" smtClean="0"/>
                    <a:t>Metadata Repository</a:t>
                  </a: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352224" y="2504713"/>
                  <a:ext cx="1016576" cy="142009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Open Search </a:t>
                  </a:r>
                  <a:r>
                    <a:rPr lang="en-GB" sz="100" b="1" dirty="0" err="1" smtClean="0"/>
                    <a:t>i</a:t>
                  </a:r>
                  <a:r>
                    <a:rPr lang="en-GB" sz="100" b="1" dirty="0" smtClean="0"/>
                    <a:t>/f</a:t>
                  </a:r>
                  <a:endParaRPr lang="en-GB" sz="100" b="1" dirty="0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8362983" y="3510944"/>
                <a:ext cx="555105" cy="412219"/>
                <a:chOff x="3352223" y="2504713"/>
                <a:chExt cx="1016577" cy="721015"/>
              </a:xfrm>
            </p:grpSpPr>
            <p:sp>
              <p:nvSpPr>
                <p:cNvPr id="89" name="Rectangle 88"/>
                <p:cNvSpPr/>
                <p:nvPr/>
              </p:nvSpPr>
              <p:spPr>
                <a:xfrm>
                  <a:off x="3352223" y="2643837"/>
                  <a:ext cx="1016577" cy="581891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EE-1 </a:t>
                  </a:r>
                </a:p>
                <a:p>
                  <a:pPr algn="ctr"/>
                  <a:r>
                    <a:rPr lang="en-GB" sz="100" b="1" dirty="0" smtClean="0"/>
                    <a:t>Metadata Repository</a:t>
                  </a: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3352224" y="2504713"/>
                  <a:ext cx="1016576" cy="142009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0" b="1" dirty="0" smtClean="0"/>
                    <a:t>Open Search </a:t>
                  </a:r>
                  <a:r>
                    <a:rPr lang="en-GB" sz="100" b="1" dirty="0" err="1" smtClean="0"/>
                    <a:t>i</a:t>
                  </a:r>
                  <a:r>
                    <a:rPr lang="en-GB" sz="100" b="1" dirty="0" smtClean="0"/>
                    <a:t>/f</a:t>
                  </a:r>
                  <a:endParaRPr lang="en-GB" sz="100" b="1" dirty="0"/>
                </a:p>
              </p:txBody>
            </p:sp>
          </p:grpSp>
          <p:sp>
            <p:nvSpPr>
              <p:cNvPr id="91" name="Rectangle 90"/>
              <p:cNvSpPr/>
              <p:nvPr/>
            </p:nvSpPr>
            <p:spPr>
              <a:xfrm>
                <a:off x="5918212" y="3341281"/>
                <a:ext cx="2999874" cy="123434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" b="1" dirty="0" smtClean="0"/>
                  <a:t>ESA Cross Collection OpenSearch Interface</a:t>
                </a: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5869984" y="3486499"/>
                <a:ext cx="644942" cy="763214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endParaRPr lang="en-GB" sz="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V="1">
                <a:off x="5593929" y="3404814"/>
                <a:ext cx="324283" cy="35397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37" idx="3"/>
                <a:endCxn id="4" idx="1"/>
              </p:cNvCxnSpPr>
              <p:nvPr/>
            </p:nvCxnSpPr>
            <p:spPr>
              <a:xfrm flipV="1">
                <a:off x="5593929" y="3756824"/>
                <a:ext cx="324283" cy="19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Flowchart: Alternate Process 16"/>
          <p:cNvSpPr/>
          <p:nvPr/>
        </p:nvSpPr>
        <p:spPr bwMode="auto">
          <a:xfrm flipH="1">
            <a:off x="2926953" y="1094222"/>
            <a:ext cx="1462553" cy="383206"/>
          </a:xfrm>
          <a:prstGeom prst="flowChartAlternateProcess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 err="1"/>
              <a:t>FedEO@ESA</a:t>
            </a:r>
            <a:r>
              <a:rPr lang="en-GB" sz="1050" b="1" dirty="0"/>
              <a:t> Gateway</a:t>
            </a:r>
          </a:p>
        </p:txBody>
      </p:sp>
      <p:cxnSp>
        <p:nvCxnSpPr>
          <p:cNvPr id="76" name="Straight Arrow Connector 9"/>
          <p:cNvCxnSpPr>
            <a:cxnSpLocks noChangeShapeType="1"/>
            <a:stCxn id="68" idx="2"/>
            <a:endCxn id="75" idx="1"/>
          </p:cNvCxnSpPr>
          <p:nvPr/>
        </p:nvCxnSpPr>
        <p:spPr bwMode="auto">
          <a:xfrm flipH="1">
            <a:off x="3135578" y="1477428"/>
            <a:ext cx="522651" cy="70991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Arrow Connector 10"/>
          <p:cNvCxnSpPr>
            <a:cxnSpLocks noChangeShapeType="1"/>
            <a:stCxn id="113" idx="2"/>
            <a:endCxn id="68" idx="0"/>
          </p:cNvCxnSpPr>
          <p:nvPr/>
        </p:nvCxnSpPr>
        <p:spPr bwMode="auto">
          <a:xfrm>
            <a:off x="2872567" y="847671"/>
            <a:ext cx="785662" cy="246551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Straight Arrow Connector 13"/>
          <p:cNvCxnSpPr>
            <a:cxnSpLocks noChangeShapeType="1"/>
            <a:stCxn id="79" idx="1"/>
            <a:endCxn id="68" idx="2"/>
          </p:cNvCxnSpPr>
          <p:nvPr/>
        </p:nvCxnSpPr>
        <p:spPr bwMode="auto">
          <a:xfrm flipV="1">
            <a:off x="2603868" y="1477428"/>
            <a:ext cx="1054361" cy="8626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" name="TextBox 14"/>
          <p:cNvSpPr txBox="1">
            <a:spLocks noChangeArrowheads="1"/>
          </p:cNvSpPr>
          <p:nvPr/>
        </p:nvSpPr>
        <p:spPr bwMode="auto">
          <a:xfrm flipH="1">
            <a:off x="2458030" y="910988"/>
            <a:ext cx="11084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Char char="•"/>
              <a:defRPr sz="20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600" b="1" dirty="0">
                <a:solidFill>
                  <a:srgbClr val="002060"/>
                </a:solidFill>
                <a:latin typeface="Tahoma" pitchFamily="34" charset="0"/>
              </a:rPr>
              <a:t>OpenSearch Interface</a:t>
            </a:r>
          </a:p>
        </p:txBody>
      </p:sp>
      <p:sp>
        <p:nvSpPr>
          <p:cNvPr id="113" name="Rounded Rectangle 112"/>
          <p:cNvSpPr/>
          <p:nvPr/>
        </p:nvSpPr>
        <p:spPr>
          <a:xfrm flipH="1">
            <a:off x="2281661" y="442442"/>
            <a:ext cx="1181813" cy="405229"/>
          </a:xfrm>
          <a:prstGeom prst="roundRect">
            <a:avLst>
              <a:gd name="adj" fmla="val 132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/>
              <a:t>FEDEO CLIENTS</a:t>
            </a:r>
          </a:p>
        </p:txBody>
      </p:sp>
      <p:cxnSp>
        <p:nvCxnSpPr>
          <p:cNvPr id="200" name="Straight Arrow Connector 10"/>
          <p:cNvCxnSpPr>
            <a:cxnSpLocks noChangeShapeType="1"/>
            <a:stCxn id="68" idx="0"/>
            <a:endCxn id="204" idx="2"/>
          </p:cNvCxnSpPr>
          <p:nvPr/>
        </p:nvCxnSpPr>
        <p:spPr bwMode="auto">
          <a:xfrm flipV="1">
            <a:off x="3658229" y="847670"/>
            <a:ext cx="731276" cy="24655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" name="Rounded Rectangle 203"/>
          <p:cNvSpPr/>
          <p:nvPr/>
        </p:nvSpPr>
        <p:spPr>
          <a:xfrm flipH="1">
            <a:off x="3798599" y="442441"/>
            <a:ext cx="1181813" cy="405229"/>
          </a:xfrm>
          <a:prstGeom prst="roundRect">
            <a:avLst>
              <a:gd name="adj" fmla="val 132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1050" b="1" dirty="0"/>
              <a:t>EU CLIENTS</a:t>
            </a:r>
          </a:p>
        </p:txBody>
      </p:sp>
      <p:grpSp>
        <p:nvGrpSpPr>
          <p:cNvPr id="209" name="Group 208"/>
          <p:cNvGrpSpPr/>
          <p:nvPr/>
        </p:nvGrpSpPr>
        <p:grpSpPr>
          <a:xfrm>
            <a:off x="6641513" y="544609"/>
            <a:ext cx="1800225" cy="1557480"/>
            <a:chOff x="4272053" y="445241"/>
            <a:chExt cx="1800225" cy="1557480"/>
          </a:xfrm>
        </p:grpSpPr>
        <p:sp>
          <p:nvSpPr>
            <p:cNvPr id="157" name="Flowchart: Magnetic Disk 1039"/>
            <p:cNvSpPr/>
            <p:nvPr/>
          </p:nvSpPr>
          <p:spPr bwMode="auto">
            <a:xfrm>
              <a:off x="5241936" y="1419248"/>
              <a:ext cx="701278" cy="583473"/>
            </a:xfrm>
            <a:prstGeom prst="flowChartMagneticDisk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500" b="1" dirty="0">
                  <a:solidFill>
                    <a:srgbClr val="002060"/>
                  </a:solidFill>
                </a:rPr>
                <a:t>IDN Collection </a:t>
              </a:r>
            </a:p>
            <a:p>
              <a:pPr algn="ctr">
                <a:defRPr/>
              </a:pPr>
              <a:r>
                <a:rPr lang="en-GB" sz="500" b="1" dirty="0" smtClean="0">
                  <a:solidFill>
                    <a:srgbClr val="002060"/>
                  </a:solidFill>
                </a:rPr>
                <a:t>Catalogue</a:t>
              </a:r>
              <a:br>
                <a:rPr lang="en-GB" sz="500" b="1" dirty="0" smtClean="0">
                  <a:solidFill>
                    <a:srgbClr val="002060"/>
                  </a:solidFill>
                </a:rPr>
              </a:br>
              <a:r>
                <a:rPr lang="en-GB" sz="500" b="1" dirty="0" smtClean="0">
                  <a:solidFill>
                    <a:srgbClr val="002060"/>
                  </a:solidFill>
                </a:rPr>
                <a:t>(IDN/CWIC/</a:t>
              </a:r>
            </a:p>
            <a:p>
              <a:pPr algn="ctr">
                <a:defRPr/>
              </a:pPr>
              <a:r>
                <a:rPr lang="en-GB" sz="500" b="1" dirty="0" smtClean="0">
                  <a:solidFill>
                    <a:srgbClr val="002060"/>
                  </a:solidFill>
                </a:rPr>
                <a:t>GEOSS)</a:t>
              </a:r>
              <a:endParaRPr lang="en-GB" sz="500" b="1" dirty="0">
                <a:solidFill>
                  <a:srgbClr val="002060"/>
                </a:solidFill>
              </a:endParaRPr>
            </a:p>
          </p:txBody>
        </p:sp>
        <p:sp>
          <p:nvSpPr>
            <p:cNvPr id="158" name="Flowchart: Magnetic Disk 1039"/>
            <p:cNvSpPr/>
            <p:nvPr/>
          </p:nvSpPr>
          <p:spPr bwMode="auto">
            <a:xfrm>
              <a:off x="4361796" y="1394470"/>
              <a:ext cx="745489" cy="608251"/>
            </a:xfrm>
            <a:prstGeom prst="flowChartMagneticDisk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500" b="1" dirty="0">
                  <a:solidFill>
                    <a:srgbClr val="002060"/>
                  </a:solidFill>
                </a:rPr>
                <a:t>CMR Granule</a:t>
              </a:r>
            </a:p>
            <a:p>
              <a:pPr algn="ctr">
                <a:defRPr/>
              </a:pPr>
              <a:r>
                <a:rPr lang="en-GB" sz="500" b="1" dirty="0">
                  <a:solidFill>
                    <a:srgbClr val="002060"/>
                  </a:solidFill>
                </a:rPr>
                <a:t>(Dataset)</a:t>
              </a:r>
            </a:p>
            <a:p>
              <a:pPr algn="ctr">
                <a:defRPr/>
              </a:pPr>
              <a:r>
                <a:rPr lang="en-GB" sz="500" b="1" dirty="0">
                  <a:solidFill>
                    <a:srgbClr val="002060"/>
                  </a:solidFill>
                </a:rPr>
                <a:t>Catalogue</a:t>
              </a:r>
            </a:p>
          </p:txBody>
        </p:sp>
        <p:cxnSp>
          <p:nvCxnSpPr>
            <p:cNvPr id="159" name="Straight Arrow Connector 97"/>
            <p:cNvCxnSpPr>
              <a:cxnSpLocks noChangeShapeType="1"/>
              <a:stCxn id="167" idx="2"/>
              <a:endCxn id="157" idx="1"/>
            </p:cNvCxnSpPr>
            <p:nvPr/>
          </p:nvCxnSpPr>
          <p:spPr bwMode="auto">
            <a:xfrm>
              <a:off x="5172166" y="1257231"/>
              <a:ext cx="420409" cy="162017"/>
            </a:xfrm>
            <a:prstGeom prst="straightConnector1">
              <a:avLst/>
            </a:prstGeom>
            <a:noFill/>
            <a:ln w="3175" algn="ctr">
              <a:solidFill>
                <a:schemeClr val="tx1">
                  <a:alpha val="30980"/>
                </a:schemeClr>
              </a:solidFill>
              <a:prstDash val="sysDot"/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0" name="Straight Arrow Connector 100"/>
            <p:cNvCxnSpPr>
              <a:cxnSpLocks noChangeShapeType="1"/>
              <a:stCxn id="167" idx="2"/>
              <a:endCxn id="158" idx="1"/>
            </p:cNvCxnSpPr>
            <p:nvPr/>
          </p:nvCxnSpPr>
          <p:spPr bwMode="auto">
            <a:xfrm flipH="1">
              <a:off x="4734541" y="1257231"/>
              <a:ext cx="437625" cy="137239"/>
            </a:xfrm>
            <a:prstGeom prst="straightConnector1">
              <a:avLst/>
            </a:prstGeom>
            <a:noFill/>
            <a:ln w="3175" algn="ctr">
              <a:solidFill>
                <a:srgbClr val="FF0000">
                  <a:alpha val="30980"/>
                </a:srgbClr>
              </a:solidFill>
              <a:prstDash val="sysDot"/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7" name="Flowchart: Alternate Process 16"/>
            <p:cNvSpPr/>
            <p:nvPr/>
          </p:nvSpPr>
          <p:spPr bwMode="auto">
            <a:xfrm>
              <a:off x="4272053" y="1039743"/>
              <a:ext cx="1800225" cy="217488"/>
            </a:xfrm>
            <a:prstGeom prst="flowChartAlternateProcess">
              <a:avLst/>
            </a:prstGeom>
            <a:solidFill>
              <a:schemeClr val="accent4">
                <a:lumMod val="10000"/>
                <a:lumOff val="9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200" dirty="0" smtClean="0">
                  <a:solidFill>
                    <a:srgbClr val="002060"/>
                  </a:solidFill>
                </a:rPr>
                <a:t>CEOS IDN / CMR</a:t>
              </a:r>
              <a:endParaRPr lang="en-GB" sz="1200" dirty="0">
                <a:solidFill>
                  <a:srgbClr val="002060"/>
                </a:solidFill>
              </a:endParaRPr>
            </a:p>
          </p:txBody>
        </p:sp>
        <p:cxnSp>
          <p:nvCxnSpPr>
            <p:cNvPr id="186" name="Straight Arrow Connector 185"/>
            <p:cNvCxnSpPr>
              <a:stCxn id="167" idx="0"/>
              <a:endCxn id="206" idx="2"/>
            </p:cNvCxnSpPr>
            <p:nvPr/>
          </p:nvCxnSpPr>
          <p:spPr>
            <a:xfrm flipH="1" flipV="1">
              <a:off x="5171648" y="850470"/>
              <a:ext cx="518" cy="18927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Rounded Rectangle 205"/>
            <p:cNvSpPr/>
            <p:nvPr/>
          </p:nvSpPr>
          <p:spPr>
            <a:xfrm flipH="1">
              <a:off x="4580742" y="445241"/>
              <a:ext cx="1181813" cy="405229"/>
            </a:xfrm>
            <a:prstGeom prst="roundRect">
              <a:avLst>
                <a:gd name="adj" fmla="val 1328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050" b="1" dirty="0" smtClean="0"/>
                <a:t>US </a:t>
              </a:r>
              <a:r>
                <a:rPr lang="en-GB" sz="1050" b="1" dirty="0"/>
                <a:t>CLIENTS</a:t>
              </a:r>
            </a:p>
          </p:txBody>
        </p:sp>
      </p:grpSp>
      <p:sp>
        <p:nvSpPr>
          <p:cNvPr id="213" name="TextBox 212"/>
          <p:cNvSpPr txBox="1"/>
          <p:nvPr/>
        </p:nvSpPr>
        <p:spPr>
          <a:xfrm>
            <a:off x="719560" y="3962465"/>
            <a:ext cx="185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ESA </a:t>
            </a:r>
          </a:p>
        </p:txBody>
      </p:sp>
      <p:cxnSp>
        <p:nvCxnSpPr>
          <p:cNvPr id="65" name="Straight Arrow Connector 64"/>
          <p:cNvCxnSpPr>
            <a:stCxn id="68" idx="2"/>
            <a:endCxn id="91" idx="0"/>
          </p:cNvCxnSpPr>
          <p:nvPr/>
        </p:nvCxnSpPr>
        <p:spPr>
          <a:xfrm flipH="1">
            <a:off x="1968825" y="1477428"/>
            <a:ext cx="1689404" cy="1556157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lowchart: Magnetic Disk 4"/>
          <p:cNvSpPr/>
          <p:nvPr/>
        </p:nvSpPr>
        <p:spPr bwMode="auto">
          <a:xfrm flipH="1">
            <a:off x="2359788" y="1563690"/>
            <a:ext cx="488161" cy="493323"/>
          </a:xfrm>
          <a:prstGeom prst="flowChartMagneticDisk">
            <a:avLst/>
          </a:prstGeom>
          <a:solidFill>
            <a:srgbClr val="F913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" b="1" dirty="0" err="1"/>
              <a:t>FedEO</a:t>
            </a:r>
            <a:endParaRPr lang="en-GB" sz="400" b="1" dirty="0"/>
          </a:p>
          <a:p>
            <a:pPr algn="ctr">
              <a:defRPr/>
            </a:pPr>
            <a:r>
              <a:rPr lang="en-GB" sz="400" b="1" dirty="0"/>
              <a:t>Internal </a:t>
            </a:r>
          </a:p>
          <a:p>
            <a:pPr algn="ctr">
              <a:defRPr/>
            </a:pPr>
            <a:r>
              <a:rPr lang="en-GB" sz="400" b="1" dirty="0"/>
              <a:t>Collection</a:t>
            </a:r>
          </a:p>
          <a:p>
            <a:pPr algn="ctr">
              <a:defRPr/>
            </a:pPr>
            <a:r>
              <a:rPr lang="en-GB" sz="400" b="1" dirty="0"/>
              <a:t>Catalogue</a:t>
            </a:r>
          </a:p>
        </p:txBody>
      </p:sp>
      <p:sp>
        <p:nvSpPr>
          <p:cNvPr id="168" name="Cloud 167"/>
          <p:cNvSpPr/>
          <p:nvPr/>
        </p:nvSpPr>
        <p:spPr>
          <a:xfrm>
            <a:off x="4926892" y="2624418"/>
            <a:ext cx="1938245" cy="87709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EUMETSAT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169" name="Cloud 168"/>
          <p:cNvSpPr/>
          <p:nvPr/>
        </p:nvSpPr>
        <p:spPr>
          <a:xfrm>
            <a:off x="4298468" y="3831697"/>
            <a:ext cx="1938245" cy="87709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CNES</a:t>
            </a:r>
            <a:endParaRPr lang="en-GB" sz="1100" b="1" dirty="0">
              <a:solidFill>
                <a:schemeClr val="tx1"/>
              </a:solidFill>
            </a:endParaRPr>
          </a:p>
        </p:txBody>
      </p:sp>
      <p:cxnSp>
        <p:nvCxnSpPr>
          <p:cNvPr id="170" name="Straight Arrow Connector 169"/>
          <p:cNvCxnSpPr>
            <a:stCxn id="68" idx="2"/>
            <a:endCxn id="166" idx="3"/>
          </p:cNvCxnSpPr>
          <p:nvPr/>
        </p:nvCxnSpPr>
        <p:spPr>
          <a:xfrm>
            <a:off x="3658229" y="1477428"/>
            <a:ext cx="527755" cy="1644194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68" idx="2"/>
            <a:endCxn id="169" idx="3"/>
          </p:cNvCxnSpPr>
          <p:nvPr/>
        </p:nvCxnSpPr>
        <p:spPr>
          <a:xfrm>
            <a:off x="3658229" y="1477428"/>
            <a:ext cx="1609362" cy="2404417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68" idx="2"/>
            <a:endCxn id="168" idx="3"/>
          </p:cNvCxnSpPr>
          <p:nvPr/>
        </p:nvCxnSpPr>
        <p:spPr>
          <a:xfrm>
            <a:off x="3658229" y="1477428"/>
            <a:ext cx="2237786" cy="1197138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lowchart: Magnetic Disk 4"/>
          <p:cNvSpPr/>
          <p:nvPr/>
        </p:nvSpPr>
        <p:spPr bwMode="auto">
          <a:xfrm flipH="1">
            <a:off x="2875579" y="1548419"/>
            <a:ext cx="519998" cy="505656"/>
          </a:xfrm>
          <a:prstGeom prst="flowChartMagneticDisk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" b="1" dirty="0" err="1"/>
              <a:t>FedEO</a:t>
            </a:r>
            <a:r>
              <a:rPr lang="en-GB" sz="400" b="1" dirty="0"/>
              <a:t> Internal </a:t>
            </a:r>
          </a:p>
          <a:p>
            <a:pPr algn="ctr">
              <a:defRPr/>
            </a:pPr>
            <a:r>
              <a:rPr lang="en-GB" sz="400" b="1" dirty="0"/>
              <a:t>Product Catalogue</a:t>
            </a:r>
          </a:p>
        </p:txBody>
      </p:sp>
      <p:sp>
        <p:nvSpPr>
          <p:cNvPr id="166" name="Cloud 165"/>
          <p:cNvSpPr/>
          <p:nvPr/>
        </p:nvSpPr>
        <p:spPr>
          <a:xfrm>
            <a:off x="3371933" y="3077155"/>
            <a:ext cx="1628101" cy="77772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DLR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182" name="Cloud 181"/>
          <p:cNvSpPr/>
          <p:nvPr/>
        </p:nvSpPr>
        <p:spPr>
          <a:xfrm>
            <a:off x="2395766" y="3872444"/>
            <a:ext cx="1628101" cy="77772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….</a:t>
            </a:r>
            <a:endParaRPr lang="en-GB" sz="1100" b="1" dirty="0">
              <a:solidFill>
                <a:schemeClr val="tx1"/>
              </a:solidFill>
            </a:endParaRPr>
          </a:p>
        </p:txBody>
      </p:sp>
      <p:cxnSp>
        <p:nvCxnSpPr>
          <p:cNvPr id="183" name="Straight Arrow Connector 182"/>
          <p:cNvCxnSpPr>
            <a:stCxn id="68" idx="2"/>
            <a:endCxn id="182" idx="3"/>
          </p:cNvCxnSpPr>
          <p:nvPr/>
        </p:nvCxnSpPr>
        <p:spPr>
          <a:xfrm flipH="1">
            <a:off x="3209817" y="1477428"/>
            <a:ext cx="448412" cy="2439483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6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Biomass Pilot </a:t>
            </a:r>
            <a:r>
              <a:rPr lang="en-GB" dirty="0" smtClean="0"/>
              <a:t>Mission Exploitation Platform (MEP)</a:t>
            </a:r>
            <a:endParaRPr lang="en-GB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143086" y="662071"/>
            <a:ext cx="8376074" cy="3727049"/>
            <a:chOff x="329556" y="1433611"/>
            <a:chExt cx="9213106" cy="4420469"/>
          </a:xfrm>
        </p:grpSpPr>
        <p:grpSp>
          <p:nvGrpSpPr>
            <p:cNvPr id="122" name="Group 121"/>
            <p:cNvGrpSpPr/>
            <p:nvPr/>
          </p:nvGrpSpPr>
          <p:grpSpPr>
            <a:xfrm>
              <a:off x="329556" y="2829487"/>
              <a:ext cx="4149178" cy="3024593"/>
              <a:chOff x="478978" y="1352519"/>
              <a:chExt cx="11196968" cy="5080489"/>
            </a:xfrm>
          </p:grpSpPr>
          <p:cxnSp>
            <p:nvCxnSpPr>
              <p:cNvPr id="144" name="Straight Arrow Connector 143"/>
              <p:cNvCxnSpPr>
                <a:stCxn id="150" idx="0"/>
                <a:endCxn id="146" idx="4"/>
              </p:cNvCxnSpPr>
              <p:nvPr/>
            </p:nvCxnSpPr>
            <p:spPr>
              <a:xfrm flipH="1" flipV="1">
                <a:off x="1987024" y="2976164"/>
                <a:ext cx="4108977" cy="193577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45" name="Group 144"/>
              <p:cNvGrpSpPr/>
              <p:nvPr/>
            </p:nvGrpSpPr>
            <p:grpSpPr>
              <a:xfrm>
                <a:off x="478978" y="1352519"/>
                <a:ext cx="11196968" cy="5080489"/>
                <a:chOff x="462309" y="1365739"/>
                <a:chExt cx="11196968" cy="5080489"/>
              </a:xfrm>
            </p:grpSpPr>
            <p:sp>
              <p:nvSpPr>
                <p:cNvPr id="146" name="Oval 145"/>
                <p:cNvSpPr/>
                <p:nvPr/>
              </p:nvSpPr>
              <p:spPr>
                <a:xfrm>
                  <a:off x="462309" y="1365739"/>
                  <a:ext cx="3016089" cy="1623645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Search Engine</a:t>
                  </a:r>
                  <a:endParaRPr lang="en-US" sz="700" dirty="0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4570332" y="1365739"/>
                  <a:ext cx="3016089" cy="1623645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Processing Engine</a:t>
                  </a:r>
                  <a:endParaRPr lang="en-US" sz="700" dirty="0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8643188" y="1365739"/>
                  <a:ext cx="3016089" cy="1623645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Algorithm Development Engine</a:t>
                  </a:r>
                  <a:endParaRPr lang="en-US" sz="700" dirty="0"/>
                </a:p>
              </p:txBody>
            </p:sp>
            <p:sp>
              <p:nvSpPr>
                <p:cNvPr id="149" name="Rounded Rectangle 148"/>
                <p:cNvSpPr/>
                <p:nvPr/>
              </p:nvSpPr>
              <p:spPr>
                <a:xfrm>
                  <a:off x="612896" y="4925159"/>
                  <a:ext cx="2716823" cy="15210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Fundamental RS datasets and index</a:t>
                  </a:r>
                  <a:endParaRPr lang="en-US" sz="700" dirty="0"/>
                </a:p>
              </p:txBody>
            </p:sp>
            <p:sp>
              <p:nvSpPr>
                <p:cNvPr id="150" name="Rounded Rectangle 149"/>
                <p:cNvSpPr/>
                <p:nvPr/>
              </p:nvSpPr>
              <p:spPr>
                <a:xfrm>
                  <a:off x="4720919" y="4925159"/>
                  <a:ext cx="2716823" cy="15210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Ground truth databases and index</a:t>
                  </a:r>
                  <a:endParaRPr lang="en-US" sz="700" dirty="0"/>
                </a:p>
              </p:txBody>
            </p:sp>
            <p:sp>
              <p:nvSpPr>
                <p:cNvPr id="151" name="Rounded Rectangle 150"/>
                <p:cNvSpPr/>
                <p:nvPr/>
              </p:nvSpPr>
              <p:spPr>
                <a:xfrm>
                  <a:off x="8828942" y="4925159"/>
                  <a:ext cx="2716823" cy="15210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Algorithm Library</a:t>
                  </a:r>
                  <a:endParaRPr lang="en-US" sz="700" dirty="0"/>
                </a:p>
              </p:txBody>
            </p:sp>
            <p:cxnSp>
              <p:nvCxnSpPr>
                <p:cNvPr id="152" name="Straight Arrow Connector 151"/>
                <p:cNvCxnSpPr>
                  <a:stCxn id="149" idx="0"/>
                  <a:endCxn id="146" idx="4"/>
                </p:cNvCxnSpPr>
                <p:nvPr/>
              </p:nvCxnSpPr>
              <p:spPr>
                <a:xfrm flipH="1" flipV="1">
                  <a:off x="1970355" y="2989384"/>
                  <a:ext cx="954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/>
                <p:cNvCxnSpPr>
                  <a:stCxn id="149" idx="0"/>
                  <a:endCxn id="147" idx="4"/>
                </p:cNvCxnSpPr>
                <p:nvPr/>
              </p:nvCxnSpPr>
              <p:spPr>
                <a:xfrm flipV="1">
                  <a:off x="1971308" y="2989384"/>
                  <a:ext cx="4107069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Arrow Connector 153"/>
                <p:cNvCxnSpPr>
                  <a:stCxn id="149" idx="0"/>
                  <a:endCxn id="148" idx="4"/>
                </p:cNvCxnSpPr>
                <p:nvPr/>
              </p:nvCxnSpPr>
              <p:spPr>
                <a:xfrm flipV="1">
                  <a:off x="1971308" y="2989384"/>
                  <a:ext cx="8179925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Arrow Connector 154"/>
                <p:cNvCxnSpPr>
                  <a:stCxn id="150" idx="0"/>
                  <a:endCxn id="147" idx="4"/>
                </p:cNvCxnSpPr>
                <p:nvPr/>
              </p:nvCxnSpPr>
              <p:spPr>
                <a:xfrm flipH="1" flipV="1">
                  <a:off x="6078378" y="2989384"/>
                  <a:ext cx="954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/>
                <p:cNvCxnSpPr>
                  <a:stCxn id="150" idx="0"/>
                  <a:endCxn id="148" idx="4"/>
                </p:cNvCxnSpPr>
                <p:nvPr/>
              </p:nvCxnSpPr>
              <p:spPr>
                <a:xfrm flipV="1">
                  <a:off x="6079332" y="2989384"/>
                  <a:ext cx="4071902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Arrow Connector 156"/>
                <p:cNvCxnSpPr>
                  <a:stCxn id="151" idx="0"/>
                  <a:endCxn id="148" idx="4"/>
                </p:cNvCxnSpPr>
                <p:nvPr/>
              </p:nvCxnSpPr>
              <p:spPr>
                <a:xfrm flipH="1" flipV="1">
                  <a:off x="10151234" y="2989384"/>
                  <a:ext cx="36121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/>
                <p:cNvCxnSpPr>
                  <a:stCxn id="151" idx="0"/>
                  <a:endCxn id="147" idx="4"/>
                </p:cNvCxnSpPr>
                <p:nvPr/>
              </p:nvCxnSpPr>
              <p:spPr>
                <a:xfrm flipH="1" flipV="1">
                  <a:off x="6078378" y="2989384"/>
                  <a:ext cx="4108977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Arrow Connector 158"/>
                <p:cNvCxnSpPr>
                  <a:stCxn id="151" idx="0"/>
                  <a:endCxn id="146" idx="4"/>
                </p:cNvCxnSpPr>
                <p:nvPr/>
              </p:nvCxnSpPr>
              <p:spPr>
                <a:xfrm flipH="1" flipV="1">
                  <a:off x="1970355" y="2989384"/>
                  <a:ext cx="8217000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" name="Group 122"/>
            <p:cNvGrpSpPr/>
            <p:nvPr/>
          </p:nvGrpSpPr>
          <p:grpSpPr>
            <a:xfrm>
              <a:off x="5393484" y="2829487"/>
              <a:ext cx="4149178" cy="3024593"/>
              <a:chOff x="460065" y="1352519"/>
              <a:chExt cx="11196968" cy="5080489"/>
            </a:xfrm>
          </p:grpSpPr>
          <p:cxnSp>
            <p:nvCxnSpPr>
              <p:cNvPr id="128" name="Straight Arrow Connector 127"/>
              <p:cNvCxnSpPr>
                <a:stCxn id="134" idx="0"/>
                <a:endCxn id="130" idx="4"/>
              </p:cNvCxnSpPr>
              <p:nvPr/>
            </p:nvCxnSpPr>
            <p:spPr>
              <a:xfrm flipH="1" flipV="1">
                <a:off x="1968111" y="2976164"/>
                <a:ext cx="4127891" cy="193577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9" name="Group 128"/>
              <p:cNvGrpSpPr/>
              <p:nvPr/>
            </p:nvGrpSpPr>
            <p:grpSpPr>
              <a:xfrm>
                <a:off x="460065" y="1352519"/>
                <a:ext cx="11196968" cy="5080489"/>
                <a:chOff x="443396" y="1365739"/>
                <a:chExt cx="11196968" cy="5080489"/>
              </a:xfrm>
            </p:grpSpPr>
            <p:sp>
              <p:nvSpPr>
                <p:cNvPr id="130" name="Oval 129"/>
                <p:cNvSpPr/>
                <p:nvPr/>
              </p:nvSpPr>
              <p:spPr>
                <a:xfrm>
                  <a:off x="443396" y="1365739"/>
                  <a:ext cx="3016089" cy="1623645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Search Engine</a:t>
                  </a:r>
                  <a:endParaRPr lang="en-US" sz="700" dirty="0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4551419" y="1365739"/>
                  <a:ext cx="3016089" cy="1623645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Processing Engine</a:t>
                  </a:r>
                  <a:endParaRPr lang="en-US" sz="700" dirty="0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8624275" y="1365739"/>
                  <a:ext cx="3016089" cy="1623645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Algorithm Development Engine</a:t>
                  </a:r>
                  <a:endParaRPr lang="en-US" sz="700" dirty="0"/>
                </a:p>
              </p:txBody>
            </p:sp>
            <p:sp>
              <p:nvSpPr>
                <p:cNvPr id="133" name="Rounded Rectangle 132"/>
                <p:cNvSpPr/>
                <p:nvPr/>
              </p:nvSpPr>
              <p:spPr>
                <a:xfrm>
                  <a:off x="612896" y="4925159"/>
                  <a:ext cx="2716823" cy="15210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Fundamental RS datasets and index</a:t>
                  </a:r>
                  <a:endParaRPr lang="en-US" sz="700" dirty="0"/>
                </a:p>
              </p:txBody>
            </p:sp>
            <p:sp>
              <p:nvSpPr>
                <p:cNvPr id="134" name="Rounded Rectangle 133"/>
                <p:cNvSpPr/>
                <p:nvPr/>
              </p:nvSpPr>
              <p:spPr>
                <a:xfrm>
                  <a:off x="4720919" y="4925159"/>
                  <a:ext cx="2716823" cy="15210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Ground truth databases and index</a:t>
                  </a:r>
                  <a:endParaRPr lang="en-US" sz="700" dirty="0"/>
                </a:p>
              </p:txBody>
            </p:sp>
            <p:sp>
              <p:nvSpPr>
                <p:cNvPr id="135" name="Rounded Rectangle 134"/>
                <p:cNvSpPr/>
                <p:nvPr/>
              </p:nvSpPr>
              <p:spPr>
                <a:xfrm>
                  <a:off x="8828942" y="4925159"/>
                  <a:ext cx="2716823" cy="15210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Algorithm Library</a:t>
                  </a:r>
                  <a:endParaRPr lang="en-US" sz="700" dirty="0"/>
                </a:p>
              </p:txBody>
            </p:sp>
            <p:cxnSp>
              <p:nvCxnSpPr>
                <p:cNvPr id="136" name="Straight Arrow Connector 135"/>
                <p:cNvCxnSpPr>
                  <a:stCxn id="133" idx="0"/>
                  <a:endCxn id="130" idx="4"/>
                </p:cNvCxnSpPr>
                <p:nvPr/>
              </p:nvCxnSpPr>
              <p:spPr>
                <a:xfrm flipH="1" flipV="1">
                  <a:off x="1951442" y="2989384"/>
                  <a:ext cx="19867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/>
                <p:cNvCxnSpPr>
                  <a:stCxn id="133" idx="0"/>
                  <a:endCxn id="131" idx="4"/>
                </p:cNvCxnSpPr>
                <p:nvPr/>
              </p:nvCxnSpPr>
              <p:spPr>
                <a:xfrm flipV="1">
                  <a:off x="1971309" y="2989384"/>
                  <a:ext cx="4088156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Arrow Connector 137"/>
                <p:cNvCxnSpPr>
                  <a:stCxn id="133" idx="0"/>
                  <a:endCxn id="132" idx="4"/>
                </p:cNvCxnSpPr>
                <p:nvPr/>
              </p:nvCxnSpPr>
              <p:spPr>
                <a:xfrm flipV="1">
                  <a:off x="1971309" y="2989384"/>
                  <a:ext cx="8161012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Arrow Connector 138"/>
                <p:cNvCxnSpPr>
                  <a:stCxn id="134" idx="0"/>
                  <a:endCxn id="131" idx="4"/>
                </p:cNvCxnSpPr>
                <p:nvPr/>
              </p:nvCxnSpPr>
              <p:spPr>
                <a:xfrm flipH="1" flipV="1">
                  <a:off x="6059465" y="2989384"/>
                  <a:ext cx="19867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/>
                <p:cNvCxnSpPr>
                  <a:stCxn id="134" idx="0"/>
                  <a:endCxn id="132" idx="4"/>
                </p:cNvCxnSpPr>
                <p:nvPr/>
              </p:nvCxnSpPr>
              <p:spPr>
                <a:xfrm flipV="1">
                  <a:off x="6079332" y="2989384"/>
                  <a:ext cx="4052989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/>
                <p:cNvCxnSpPr>
                  <a:stCxn id="135" idx="0"/>
                  <a:endCxn id="132" idx="4"/>
                </p:cNvCxnSpPr>
                <p:nvPr/>
              </p:nvCxnSpPr>
              <p:spPr>
                <a:xfrm flipH="1" flipV="1">
                  <a:off x="10132321" y="2989384"/>
                  <a:ext cx="55035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/>
                <p:cNvCxnSpPr>
                  <a:stCxn id="135" idx="0"/>
                  <a:endCxn id="131" idx="4"/>
                </p:cNvCxnSpPr>
                <p:nvPr/>
              </p:nvCxnSpPr>
              <p:spPr>
                <a:xfrm flipH="1" flipV="1">
                  <a:off x="6059465" y="2989384"/>
                  <a:ext cx="4127891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Arrow Connector 142"/>
                <p:cNvCxnSpPr>
                  <a:stCxn id="135" idx="0"/>
                  <a:endCxn id="130" idx="4"/>
                </p:cNvCxnSpPr>
                <p:nvPr/>
              </p:nvCxnSpPr>
              <p:spPr>
                <a:xfrm flipH="1" flipV="1">
                  <a:off x="1951442" y="2989384"/>
                  <a:ext cx="8235914" cy="1935774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4" name="Left-Right Arrow 123"/>
            <p:cNvSpPr/>
            <p:nvPr/>
          </p:nvSpPr>
          <p:spPr>
            <a:xfrm>
              <a:off x="4566070" y="3174542"/>
              <a:ext cx="771345" cy="465826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5" name="Left-Right Arrow 124"/>
            <p:cNvSpPr/>
            <p:nvPr/>
          </p:nvSpPr>
          <p:spPr>
            <a:xfrm>
              <a:off x="4566070" y="5168393"/>
              <a:ext cx="771345" cy="465826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26" name="Picture 125" descr="NASA Meatbal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866" y="1433611"/>
              <a:ext cx="1201592" cy="1256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5" descr="ESA_logo_address_French_wo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852"/>
            <a:stretch>
              <a:fillRect/>
            </a:stretch>
          </p:blipFill>
          <p:spPr bwMode="auto">
            <a:xfrm>
              <a:off x="6721139" y="1681553"/>
              <a:ext cx="1518271" cy="76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53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Architecture</a:t>
            </a:r>
            <a:endParaRPr lang="en-GB" dirty="0"/>
          </a:p>
        </p:txBody>
      </p:sp>
      <p:pic>
        <p:nvPicPr>
          <p:cNvPr id="4" name="Content Placeholder 3" descr="Metadata model P-BMEP_for_NAS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62" y="727075"/>
            <a:ext cx="6121876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FedEO</a:t>
            </a:r>
            <a:r>
              <a:rPr lang="en-GB" altLang="en-US" dirty="0"/>
              <a:t> Current Operational Set-up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 err="1"/>
              <a:t>FedEO</a:t>
            </a:r>
            <a:r>
              <a:rPr lang="en-US" sz="1200" dirty="0"/>
              <a:t> Client Portal: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i="1" u="sng" dirty="0">
                <a:hlinkClick r:id="rId2"/>
              </a:rPr>
              <a:t>https://</a:t>
            </a:r>
            <a:r>
              <a:rPr lang="en-US" sz="1200" i="1" u="sng" dirty="0" smtClean="0">
                <a:hlinkClick r:id="rId2"/>
              </a:rPr>
              <a:t>eoportal.org/web/eoportal/fedeo</a:t>
            </a:r>
            <a:endParaRPr lang="en-US" sz="1200" i="1" u="sng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i="1" u="sng" dirty="0">
                <a:hlinkClick r:id="rId3"/>
              </a:rPr>
              <a:t>http://</a:t>
            </a:r>
            <a:r>
              <a:rPr lang="en-US" sz="1200" i="1" u="sng" dirty="0" smtClean="0">
                <a:hlinkClick r:id="rId3"/>
              </a:rPr>
              <a:t>eoportal.spacebel.be:8090/web/eoportal/fedeo</a:t>
            </a:r>
            <a:r>
              <a:rPr lang="en-US" sz="1200" i="1" u="sng" dirty="0" smtClean="0"/>
              <a:t> </a:t>
            </a:r>
            <a:endParaRPr lang="en-US" sz="1200" i="1" u="sng" dirty="0"/>
          </a:p>
          <a:p>
            <a:endParaRPr lang="en-US" sz="1200" dirty="0"/>
          </a:p>
          <a:p>
            <a:r>
              <a:rPr lang="en-US" sz="1200" dirty="0" err="1"/>
              <a:t>FedEO</a:t>
            </a:r>
            <a:r>
              <a:rPr lang="en-US" sz="1200" dirty="0"/>
              <a:t> </a:t>
            </a:r>
            <a:r>
              <a:rPr lang="en-US" sz="1200" dirty="0" smtClean="0"/>
              <a:t>Readme Web Page: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i="1" u="sng" dirty="0">
                <a:hlinkClick r:id="rId4"/>
              </a:rPr>
              <a:t>http://</a:t>
            </a:r>
            <a:r>
              <a:rPr lang="en-US" sz="1200" i="1" u="sng" dirty="0" smtClean="0">
                <a:hlinkClick r:id="rId4"/>
              </a:rPr>
              <a:t>fedeo.esa.int/opensearch/readme.html</a:t>
            </a:r>
            <a:endParaRPr lang="en-US" sz="1200" i="1" u="sng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>
                <a:hlinkClick r:id="rId5" action="ppaction://hlinkfile"/>
              </a:rPr>
              <a:t>geo.spacebel.be/</a:t>
            </a:r>
            <a:r>
              <a:rPr lang="en-US" sz="1200" dirty="0" err="1" smtClean="0">
                <a:hlinkClick r:id="rId5" action="ppaction://hlinkfile"/>
              </a:rPr>
              <a:t>opensearch</a:t>
            </a:r>
            <a:r>
              <a:rPr lang="en-US" sz="1200" dirty="0" smtClean="0">
                <a:hlinkClick r:id="rId5" action="ppaction://hlinkfile"/>
              </a:rPr>
              <a:t>/readme.html</a:t>
            </a:r>
            <a:r>
              <a:rPr lang="en-US" sz="1200" dirty="0" smtClean="0"/>
              <a:t>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r>
              <a:rPr lang="en-US" sz="1200" dirty="0" err="1" smtClean="0"/>
              <a:t>FedEO</a:t>
            </a:r>
            <a:r>
              <a:rPr lang="en-US" sz="1200" dirty="0" smtClean="0"/>
              <a:t> </a:t>
            </a:r>
            <a:r>
              <a:rPr lang="en-US" sz="1200" dirty="0"/>
              <a:t>OpenSearch Description Document (OSDD)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i="1" u="sng" dirty="0">
                <a:hlinkClick r:id="rId6"/>
              </a:rPr>
              <a:t>http://</a:t>
            </a:r>
            <a:r>
              <a:rPr lang="en-US" sz="1200" i="1" u="sng" dirty="0" smtClean="0">
                <a:hlinkClick r:id="rId6"/>
              </a:rPr>
              <a:t>fedeo.esa.int/opensearch/description.xml</a:t>
            </a:r>
            <a:endParaRPr lang="en-US" sz="1200" i="1" u="sng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i="1" u="sng" dirty="0"/>
              <a:t>geo.spacebel.be/</a:t>
            </a:r>
            <a:r>
              <a:rPr lang="en-US" sz="1200" i="1" u="sng" dirty="0" err="1"/>
              <a:t>opensearch</a:t>
            </a:r>
            <a:r>
              <a:rPr lang="en-US" sz="1200" i="1" u="sng" dirty="0"/>
              <a:t>/description.xml</a:t>
            </a:r>
            <a:endParaRPr lang="en-US" sz="1200" i="1" u="sng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200" i="1" u="sng" dirty="0"/>
          </a:p>
          <a:p>
            <a:r>
              <a:rPr lang="en-US" sz="1200" dirty="0" err="1" smtClean="0"/>
              <a:t>FedEO</a:t>
            </a:r>
            <a:r>
              <a:rPr lang="en-US" sz="1200" dirty="0" smtClean="0"/>
              <a:t> </a:t>
            </a:r>
            <a:r>
              <a:rPr lang="en-US" sz="1200" dirty="0"/>
              <a:t>documentation and information: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i="1" u="sng" dirty="0"/>
              <a:t>https://wiki.services.eoportal.org/tiki-index.php?page=FedEO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i="1" u="sng" dirty="0"/>
              <a:t>http://ceos.org/ourwork/workinggroups/wgiss/access/fedeo/</a:t>
            </a:r>
          </a:p>
          <a:p>
            <a:endParaRPr lang="en-US" sz="1200" dirty="0"/>
          </a:p>
          <a:p>
            <a:r>
              <a:rPr lang="en-US" sz="1200" dirty="0"/>
              <a:t>ESA RSS/SSE Team in charge of </a:t>
            </a:r>
            <a:r>
              <a:rPr lang="en-US" sz="1200" dirty="0" err="1"/>
              <a:t>FedEO</a:t>
            </a:r>
            <a:r>
              <a:rPr lang="en-US" sz="1200" dirty="0"/>
              <a:t> Routine Operations: SLA based on working hours (not 24/7)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341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64538"/>
            <a:ext cx="7174846" cy="400110"/>
          </a:xfrm>
        </p:spPr>
        <p:txBody>
          <a:bodyPr/>
          <a:lstStyle/>
          <a:p>
            <a:r>
              <a:rPr lang="en-US" sz="2000" dirty="0" err="1"/>
              <a:t>FedEO</a:t>
            </a:r>
            <a:r>
              <a:rPr lang="en-US" sz="2000" dirty="0"/>
              <a:t>: Federated Earth Observation Gateway </a:t>
            </a:r>
            <a:r>
              <a:rPr lang="en-US" sz="2000" dirty="0" smtClean="0"/>
              <a:t>System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  <a:ea typeface="+mj-ea"/>
              </a:rPr>
              <a:t>FedEO</a:t>
            </a:r>
            <a:r>
              <a:rPr lang="en-US" dirty="0"/>
              <a:t> = </a:t>
            </a:r>
            <a:r>
              <a:rPr lang="en-US" u="sng" dirty="0">
                <a:solidFill>
                  <a:srgbClr val="0070C0"/>
                </a:solidFill>
                <a:ea typeface="+mj-ea"/>
              </a:rPr>
              <a:t>Fed</a:t>
            </a:r>
            <a:r>
              <a:rPr lang="en-US" dirty="0"/>
              <a:t>erated </a:t>
            </a:r>
            <a:r>
              <a:rPr lang="en-US" u="sng" dirty="0">
                <a:solidFill>
                  <a:srgbClr val="0070C0"/>
                </a:solidFill>
                <a:ea typeface="+mj-ea"/>
              </a:rPr>
              <a:t>E</a:t>
            </a:r>
            <a:r>
              <a:rPr lang="en-US" dirty="0"/>
              <a:t>arth </a:t>
            </a:r>
            <a:r>
              <a:rPr lang="en-US" u="sng" dirty="0">
                <a:solidFill>
                  <a:srgbClr val="0070C0"/>
                </a:solidFill>
                <a:ea typeface="+mj-ea"/>
              </a:rPr>
              <a:t>O</a:t>
            </a:r>
            <a:r>
              <a:rPr lang="en-US" dirty="0"/>
              <a:t>bservation missions access </a:t>
            </a:r>
          </a:p>
          <a:p>
            <a:pPr indent="0"/>
            <a:r>
              <a:rPr lang="en-US" sz="1400" dirty="0"/>
              <a:t>The </a:t>
            </a:r>
            <a:r>
              <a:rPr lang="en-US" sz="1400" dirty="0" err="1"/>
              <a:t>FedEO</a:t>
            </a:r>
            <a:r>
              <a:rPr lang="en-US" sz="1400" dirty="0"/>
              <a:t> system provides a unique entry point to a growing number of scientific catalogues and services for, but not limited to, EO European and Canadian missions.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" y="1662545"/>
            <a:ext cx="5979001" cy="290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0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64538"/>
            <a:ext cx="7174846" cy="400110"/>
          </a:xfrm>
        </p:spPr>
        <p:txBody>
          <a:bodyPr/>
          <a:lstStyle/>
          <a:p>
            <a:r>
              <a:rPr lang="en-US" sz="2000" dirty="0" err="1"/>
              <a:t>FedEO</a:t>
            </a:r>
            <a:r>
              <a:rPr lang="en-US" sz="2000" dirty="0"/>
              <a:t>: Federated Earth Observation Gateway </a:t>
            </a:r>
            <a:r>
              <a:rPr lang="en-US" sz="2000" dirty="0" smtClean="0"/>
              <a:t>System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Tx/>
            </a:pPr>
            <a:r>
              <a:rPr lang="en-GB" altLang="en-US" sz="1800" dirty="0" err="1">
                <a:sym typeface="Arial Bold" pitchFamily="34" charset="0"/>
              </a:rPr>
              <a:t>FedEO</a:t>
            </a:r>
            <a:r>
              <a:rPr lang="en-GB" altLang="en-US" sz="1800" dirty="0">
                <a:sym typeface="Arial Bold" pitchFamily="34" charset="0"/>
              </a:rPr>
              <a:t> is deployed with ESA (European Space Agency) infrastructure providing:</a:t>
            </a:r>
            <a:endParaRPr lang="en-US" altLang="en-US" sz="1800" dirty="0">
              <a:sym typeface="Arial Bold" pitchFamily="34" charset="0"/>
            </a:endParaRPr>
          </a:p>
          <a:p>
            <a:pPr marL="266700" lvl="1" indent="-266700">
              <a:lnSpc>
                <a:spcPct val="150000"/>
              </a:lnSpc>
              <a:spcBef>
                <a:spcPts val="500"/>
              </a:spcBef>
              <a:buClrTx/>
              <a:buFont typeface="+mj-lt"/>
              <a:buAutoNum type="arabicPeriod"/>
            </a:pPr>
            <a:r>
              <a:rPr lang="en-GB" altLang="en-US" sz="1500" dirty="0">
                <a:sym typeface="Arial Bold" pitchFamily="34" charset="0"/>
              </a:rPr>
              <a:t>Brokered discovery, access and ordering capability to European/Canadian EO missions data based on both HMA (Heterogeneous Missions Accessibility) interfaces and customised WS interface</a:t>
            </a:r>
            <a:endParaRPr lang="en-US" altLang="en-US" sz="1500" dirty="0">
              <a:sym typeface="Arial Bold" pitchFamily="34" charset="0"/>
            </a:endParaRPr>
          </a:p>
          <a:p>
            <a:pPr marL="266700" lvl="1" indent="-266700">
              <a:lnSpc>
                <a:spcPct val="150000"/>
              </a:lnSpc>
              <a:spcBef>
                <a:spcPts val="500"/>
              </a:spcBef>
              <a:buClrTx/>
              <a:buFont typeface="+mj-lt"/>
              <a:buAutoNum type="arabicPeriod"/>
            </a:pPr>
            <a:r>
              <a:rPr lang="en-GB" altLang="en-US" sz="1500" dirty="0">
                <a:sym typeface="Arial Bold" pitchFamily="34" charset="0"/>
              </a:rPr>
              <a:t>State-of-the-art data discovery WS Interface </a:t>
            </a:r>
            <a:r>
              <a:rPr lang="en-GB" altLang="en-US" sz="1500" dirty="0" smtClean="0">
                <a:sym typeface="Arial Bold" pitchFamily="34" charset="0"/>
              </a:rPr>
              <a:t>based on OpenSearch (OGC </a:t>
            </a:r>
            <a:r>
              <a:rPr lang="en-GB" altLang="en-US" sz="1500" dirty="0">
                <a:sym typeface="Arial Bold" pitchFamily="34" charset="0"/>
              </a:rPr>
              <a:t>10-032r8, OGC 13-026r8 and </a:t>
            </a:r>
            <a:r>
              <a:rPr lang="en-GB" altLang="en-US" sz="1500" dirty="0" smtClean="0">
                <a:sym typeface="Arial Bold" pitchFamily="34" charset="0"/>
              </a:rPr>
              <a:t> </a:t>
            </a:r>
            <a:r>
              <a:rPr lang="en-GB" altLang="en-US" sz="1500" dirty="0">
                <a:sym typeface="Arial Bold" pitchFamily="34" charset="0"/>
              </a:rPr>
              <a:t> </a:t>
            </a:r>
            <a:r>
              <a:rPr lang="en-GB" altLang="en-US" sz="1500" dirty="0" smtClean="0">
                <a:sym typeface="Arial Bold" pitchFamily="34" charset="0"/>
              </a:rPr>
              <a:t>              OpenSearch </a:t>
            </a:r>
            <a:r>
              <a:rPr lang="en-GB" altLang="en-US" sz="1500" dirty="0">
                <a:sym typeface="Arial Bold" pitchFamily="34" charset="0"/>
              </a:rPr>
              <a:t>Best Practice </a:t>
            </a:r>
            <a:r>
              <a:rPr lang="en-GB" altLang="en-US" sz="1500" dirty="0" smtClean="0">
                <a:sym typeface="Arial Bold" pitchFamily="34" charset="0"/>
              </a:rPr>
              <a:t>1.2) </a:t>
            </a:r>
            <a:endParaRPr lang="en-GB" altLang="en-US" sz="1500" dirty="0">
              <a:sym typeface="Arial Bold" pitchFamily="34" charset="0"/>
            </a:endParaRPr>
          </a:p>
          <a:p>
            <a:pPr marL="266700" lvl="1" indent="-266700">
              <a:lnSpc>
                <a:spcPct val="150000"/>
              </a:lnSpc>
              <a:spcBef>
                <a:spcPts val="500"/>
              </a:spcBef>
              <a:buClrTx/>
              <a:buFont typeface="+mj-lt"/>
              <a:buAutoNum type="arabicPeriod"/>
            </a:pPr>
            <a:r>
              <a:rPr lang="en-GB" altLang="en-US" sz="1500" dirty="0">
                <a:sym typeface="Arial Bold" pitchFamily="34" charset="0"/>
              </a:rPr>
              <a:t>Two step search (configurable option) aligned with CEOS WGISS initiative</a:t>
            </a:r>
            <a:endParaRPr lang="en-US" altLang="en-US" sz="1500" dirty="0">
              <a:sym typeface="Arial Bold" pitchFamily="34" charset="0"/>
            </a:endParaRPr>
          </a:p>
          <a:p>
            <a:pPr marL="266700" lvl="1" indent="-266700">
              <a:lnSpc>
                <a:spcPct val="150000"/>
              </a:lnSpc>
              <a:spcBef>
                <a:spcPts val="500"/>
              </a:spcBef>
              <a:buClrTx/>
              <a:buFont typeface="+mj-lt"/>
              <a:buAutoNum type="arabicPeriod"/>
            </a:pPr>
            <a:r>
              <a:rPr lang="en-GB" altLang="en-US" sz="1500" dirty="0">
                <a:sym typeface="Arial Bold" pitchFamily="34" charset="0"/>
              </a:rPr>
              <a:t>Harvesting and internal cataloguing capabilities </a:t>
            </a:r>
            <a:r>
              <a:rPr lang="en-GB" altLang="en-US" sz="1500" dirty="0" smtClean="0">
                <a:sym typeface="Arial Bold" pitchFamily="34" charset="0"/>
              </a:rPr>
              <a:t>to support back-ends </a:t>
            </a:r>
            <a:r>
              <a:rPr lang="en-GB" altLang="en-US" sz="1500" dirty="0">
                <a:sym typeface="Arial Bold" pitchFamily="34" charset="0"/>
              </a:rPr>
              <a:t>not able to provide interoperable interfaces </a:t>
            </a:r>
          </a:p>
        </p:txBody>
      </p:sp>
      <p:pic>
        <p:nvPicPr>
          <p:cNvPr id="1028" name="Picture 4" descr="Risultati immagini per ceo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06" y="2863119"/>
            <a:ext cx="1009934" cy="53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err="1"/>
              <a:t>FedEO</a:t>
            </a:r>
            <a:r>
              <a:rPr lang="fr-FR" altLang="en-US" dirty="0"/>
              <a:t> </a:t>
            </a:r>
            <a:r>
              <a:rPr lang="fr-FR" altLang="en-US" dirty="0" err="1"/>
              <a:t>Current</a:t>
            </a:r>
            <a:r>
              <a:rPr lang="fr-FR" altLang="en-US" dirty="0"/>
              <a:t> </a:t>
            </a:r>
            <a:r>
              <a:rPr lang="fr-FR" altLang="en-US" dirty="0" err="1"/>
              <a:t>Brokered</a:t>
            </a:r>
            <a:r>
              <a:rPr lang="fr-FR" altLang="en-US" dirty="0"/>
              <a:t> Architecture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9" y="717007"/>
            <a:ext cx="5387182" cy="389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715001" y="1725069"/>
            <a:ext cx="31749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Char char="•"/>
              <a:defRPr sz="20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lvl="1" indent="0" eaLnBrk="1" hangingPunct="1">
              <a:lnSpc>
                <a:spcPct val="150000"/>
              </a:lnSpc>
              <a:spcBef>
                <a:spcPts val="500"/>
              </a:spcBef>
              <a:buClrTx/>
              <a:buNone/>
            </a:pPr>
            <a:r>
              <a:rPr lang="en-GB" altLang="en-US" sz="1500" dirty="0">
                <a:latin typeface="Verdana"/>
                <a:ea typeface="+mn-ea"/>
                <a:cs typeface="Verdana"/>
              </a:rPr>
              <a:t>Data </a:t>
            </a:r>
            <a:r>
              <a:rPr lang="en-GB" altLang="en-US" sz="1500" dirty="0" smtClean="0">
                <a:latin typeface="Verdana"/>
                <a:ea typeface="+mn-ea"/>
                <a:cs typeface="Verdana"/>
              </a:rPr>
              <a:t>discovery, access </a:t>
            </a:r>
            <a:r>
              <a:rPr lang="en-GB" altLang="en-US" sz="1500" dirty="0">
                <a:latin typeface="Verdana"/>
                <a:ea typeface="+mn-ea"/>
                <a:cs typeface="Verdana"/>
              </a:rPr>
              <a:t>&amp; ordering depending on agreement and interfaces (e.g. HMA, OpenSearch)</a:t>
            </a: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5715001" y="3680066"/>
            <a:ext cx="31749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Char char="•"/>
              <a:defRPr sz="20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500" dirty="0">
                <a:latin typeface="Verdana"/>
                <a:ea typeface="+mn-ea"/>
                <a:cs typeface="Verdana"/>
              </a:rPr>
              <a:t>Scientific Catalogues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500" dirty="0">
                <a:latin typeface="Verdana"/>
                <a:ea typeface="+mn-ea"/>
                <a:cs typeface="Verdana"/>
              </a:rPr>
              <a:t>&amp; Services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41362" y="1257901"/>
            <a:ext cx="2308476" cy="497906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29000"/>
                  <a:lumOff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3818" y="843176"/>
            <a:ext cx="5235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Char char="•"/>
              <a:defRPr sz="20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Standardised and interoperable interface</a:t>
            </a:r>
          </a:p>
        </p:txBody>
      </p:sp>
      <p:sp>
        <p:nvSpPr>
          <p:cNvPr id="9" name="Oval 8"/>
          <p:cNvSpPr/>
          <p:nvPr/>
        </p:nvSpPr>
        <p:spPr>
          <a:xfrm>
            <a:off x="1741362" y="1520283"/>
            <a:ext cx="2308476" cy="497906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29000"/>
                  <a:lumOff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27618" y="1167919"/>
            <a:ext cx="513301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Char char="•"/>
              <a:defRPr sz="20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To forward query to selected catalogues</a:t>
            </a:r>
          </a:p>
        </p:txBody>
      </p:sp>
      <p:sp>
        <p:nvSpPr>
          <p:cNvPr id="11" name="Oval 10"/>
          <p:cNvSpPr/>
          <p:nvPr/>
        </p:nvSpPr>
        <p:spPr>
          <a:xfrm>
            <a:off x="4836668" y="2212368"/>
            <a:ext cx="752523" cy="1174694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29000"/>
                  <a:lumOff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" y="2663608"/>
            <a:ext cx="483666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Char char="•"/>
              <a:defRPr sz="20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549F"/>
              </a:buClr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To manage with back-end protocol interface</a:t>
            </a:r>
          </a:p>
        </p:txBody>
      </p:sp>
    </p:spTree>
    <p:extLst>
      <p:ext uri="{BB962C8B-B14F-4D97-AF65-F5344CB8AC3E}">
        <p14:creationId xmlns:p14="http://schemas.microsoft.com/office/powerpoint/2010/main" val="25790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altLang="en-US" dirty="0"/>
              <a:t>Standard </a:t>
            </a:r>
            <a:r>
              <a:rPr lang="en-GB" altLang="en-US" dirty="0" smtClean="0"/>
              <a:t>Interfaces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1200" i="1" u="sng" dirty="0"/>
              <a:t>http://ceos.org/ourwork/workinggroups/wgiss/access/fedeo/</a:t>
            </a:r>
            <a:br>
              <a:rPr lang="en-GB" altLang="en-US" sz="1200" i="1" u="sng" dirty="0"/>
            </a:br>
            <a:r>
              <a:rPr lang="en-GB" altLang="en-US" sz="1200" i="1" u="sng" dirty="0">
                <a:hlinkClick r:id="rId2"/>
              </a:rPr>
              <a:t>https://wiki.services.eoportal.org/tiki-index.php?page=FedEO</a:t>
            </a:r>
            <a:endParaRPr lang="en-GB" altLang="en-US" sz="1200" i="1" u="sng" dirty="0"/>
          </a:p>
          <a:p>
            <a:pPr indent="0"/>
            <a:endParaRPr lang="en-GB" altLang="en-US" sz="900" b="1" dirty="0" smtClean="0"/>
          </a:p>
          <a:p>
            <a:pPr indent="0"/>
            <a:r>
              <a:rPr lang="en-GB" altLang="en-US" sz="1000" b="1" dirty="0" smtClean="0"/>
              <a:t>Metadata</a:t>
            </a:r>
            <a:endParaRPr lang="en-GB" altLang="en-US" sz="1000" dirty="0"/>
          </a:p>
          <a:p>
            <a:pPr indent="0"/>
            <a:r>
              <a:rPr lang="en-GB" altLang="en-US" sz="900" dirty="0">
                <a:hlinkClick r:id="rId3"/>
              </a:rPr>
              <a:t>OGC 10-157r4, Earth Observation Metadata profile of Observations &amp; Measurements, 1.1, 10/06/2014</a:t>
            </a:r>
            <a:endParaRPr lang="en-GB" altLang="en-US" sz="900" dirty="0"/>
          </a:p>
          <a:p>
            <a:pPr indent="0"/>
            <a:r>
              <a:rPr lang="en-GB" altLang="en-US" sz="900" dirty="0">
                <a:hlinkClick r:id="rId4"/>
              </a:rPr>
              <a:t>ISO 19139, Geographic Information – Metadata XML (ISO 19139:2007)</a:t>
            </a:r>
            <a:endParaRPr lang="en-GB" altLang="en-US" sz="900" dirty="0"/>
          </a:p>
          <a:p>
            <a:pPr indent="0"/>
            <a:r>
              <a:rPr lang="en-US" altLang="en-US" sz="900" dirty="0">
                <a:hlinkClick r:id="rId5"/>
              </a:rPr>
              <a:t>ISO 19139-2:2012, Geographic information -- Metadata -- XML schema implementation -- Part 2: Extensions for imagery and gridded data</a:t>
            </a:r>
            <a:endParaRPr lang="en-US" altLang="en-US" sz="900" dirty="0"/>
          </a:p>
          <a:p>
            <a:pPr indent="0"/>
            <a:r>
              <a:rPr lang="en-US" altLang="en-US" sz="900" dirty="0">
                <a:hlinkClick r:id="rId6"/>
              </a:rPr>
              <a:t>INSPIRE Metadata Implementing Rules: Technical Guidelines based on EN ISO 19115 and EN ISO 19119</a:t>
            </a:r>
            <a:endParaRPr lang="en-US" altLang="en-US" sz="900" dirty="0"/>
          </a:p>
          <a:p>
            <a:pPr indent="0"/>
            <a:r>
              <a:rPr lang="en-US" altLang="en-US" sz="900" dirty="0">
                <a:hlinkClick r:id="rId7"/>
              </a:rPr>
              <a:t>INSPIRE Technical Guidance for the Implementation of the INSPIRE Download Services</a:t>
            </a:r>
            <a:endParaRPr lang="en-GB" altLang="en-US" sz="900" dirty="0"/>
          </a:p>
          <a:p>
            <a:pPr indent="0"/>
            <a:r>
              <a:rPr lang="en-GB" altLang="en-US" sz="900" dirty="0">
                <a:hlinkClick r:id="rId8"/>
              </a:rPr>
              <a:t>OGC 08-167r2, Semantic annotations in OGC standards, Version 2.0, 10/10/2012</a:t>
            </a:r>
            <a:endParaRPr lang="en-GB" altLang="en-US" sz="900" dirty="0"/>
          </a:p>
          <a:p>
            <a:pPr indent="0"/>
            <a:endParaRPr lang="en-GB" altLang="en-US" sz="500" dirty="0" smtClean="0"/>
          </a:p>
          <a:p>
            <a:pPr indent="0"/>
            <a:endParaRPr lang="en-GB" altLang="en-US" sz="500" dirty="0"/>
          </a:p>
          <a:p>
            <a:pPr indent="0"/>
            <a:r>
              <a:rPr lang="en-GB" altLang="en-US" sz="1000" b="1" dirty="0"/>
              <a:t>Service </a:t>
            </a:r>
            <a:r>
              <a:rPr lang="en-GB" altLang="en-US" sz="1000" b="1" dirty="0" smtClean="0"/>
              <a:t>Bindings</a:t>
            </a:r>
          </a:p>
          <a:p>
            <a:pPr indent="0"/>
            <a:r>
              <a:rPr lang="en-GB" altLang="en-US" sz="900" dirty="0" smtClean="0">
                <a:hlinkClick r:id="rId9"/>
              </a:rPr>
              <a:t>CEOS OpenSearch Best Practice </a:t>
            </a:r>
            <a:endParaRPr lang="en-GB" altLang="en-US" sz="900" dirty="0"/>
          </a:p>
          <a:p>
            <a:pPr indent="0"/>
            <a:r>
              <a:rPr lang="en-GB" altLang="en-US" sz="900" dirty="0" smtClean="0">
                <a:hlinkClick r:id="rId10"/>
              </a:rPr>
              <a:t>OGC </a:t>
            </a:r>
            <a:r>
              <a:rPr lang="en-GB" altLang="en-US" sz="900" dirty="0">
                <a:hlinkClick r:id="rId10"/>
              </a:rPr>
              <a:t>11-035r1, EO Collection and Service Discovery using the </a:t>
            </a:r>
            <a:r>
              <a:rPr lang="en-GB" altLang="en-US" sz="900" dirty="0" err="1">
                <a:hlinkClick r:id="rId10"/>
              </a:rPr>
              <a:t>ebRIM</a:t>
            </a:r>
            <a:r>
              <a:rPr lang="en-GB" altLang="en-US" sz="900" dirty="0">
                <a:hlinkClick r:id="rId10"/>
              </a:rPr>
              <a:t> Application Profile of CSW 2.0, 1.0, 26/03/2013</a:t>
            </a:r>
            <a:endParaRPr lang="en-GB" altLang="en-US" sz="900" dirty="0"/>
          </a:p>
          <a:p>
            <a:pPr indent="0"/>
            <a:r>
              <a:rPr lang="en-GB" altLang="en-US" sz="900" dirty="0" smtClean="0">
                <a:hlinkClick r:id="rId11"/>
              </a:rPr>
              <a:t>OGC </a:t>
            </a:r>
            <a:r>
              <a:rPr lang="en-GB" altLang="en-US" sz="900" dirty="0">
                <a:hlinkClick r:id="rId11"/>
              </a:rPr>
              <a:t>10-032r8, OpenSearch Geo and Time Extensions, version 1.0.0, 14/04/2014.</a:t>
            </a:r>
            <a:endParaRPr lang="en-GB" altLang="en-US" sz="900" dirty="0"/>
          </a:p>
          <a:p>
            <a:pPr indent="0"/>
            <a:r>
              <a:rPr lang="en-GB" altLang="en-US" sz="900" dirty="0">
                <a:hlinkClick r:id="rId12"/>
              </a:rPr>
              <a:t>OGC 13-026r5, OpenSearch Extension for Earth Observation, DRAFT 1.0.0, 29/10/2014</a:t>
            </a:r>
            <a:endParaRPr lang="en-GB" altLang="en-US" sz="900" dirty="0"/>
          </a:p>
          <a:p>
            <a:pPr indent="0"/>
            <a:r>
              <a:rPr lang="en-GB" altLang="en-US" sz="900" dirty="0">
                <a:hlinkClick r:id="rId13"/>
              </a:rPr>
              <a:t>OGC 13-084r2, OGC I15 (ISO19115 Metadata) Extension Package of CS-W </a:t>
            </a:r>
            <a:r>
              <a:rPr lang="en-GB" altLang="en-US" sz="900" dirty="0" err="1">
                <a:hlinkClick r:id="rId13"/>
              </a:rPr>
              <a:t>ebRIM</a:t>
            </a:r>
            <a:r>
              <a:rPr lang="en-GB" altLang="en-US" sz="900" dirty="0">
                <a:hlinkClick r:id="rId13"/>
              </a:rPr>
              <a:t> Profile, 1.0, 28/04/2014</a:t>
            </a:r>
            <a:endParaRPr lang="en-GB" altLang="en-US" sz="900" dirty="0"/>
          </a:p>
          <a:p>
            <a:pPr indent="0"/>
            <a:r>
              <a:rPr lang="en-GB" altLang="en-US" sz="900" dirty="0" smtClean="0">
                <a:hlinkClick r:id="rId14"/>
              </a:rPr>
              <a:t>OGC </a:t>
            </a:r>
            <a:r>
              <a:rPr lang="en-GB" altLang="en-US" sz="900" dirty="0">
                <a:hlinkClick r:id="rId14"/>
              </a:rPr>
              <a:t>06-141r6, Ordering Services Framework for Earth Observation Products Interface Standard, Version 1.0.0, 09/01/2012.</a:t>
            </a:r>
            <a:endParaRPr lang="en-GB" altLang="en-US" sz="900" dirty="0"/>
          </a:p>
          <a:p>
            <a:pPr indent="0"/>
            <a:r>
              <a:rPr lang="en-GB" altLang="en-US" sz="900" dirty="0">
                <a:hlinkClick r:id="rId15"/>
              </a:rPr>
              <a:t>OGC 07-118r9, User Management Interfaces for Earth Observation Services, Version 1.1, 28/04/2014.</a:t>
            </a:r>
            <a:endParaRPr lang="en-GB" altLang="en-US" sz="900" dirty="0"/>
          </a:p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4797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Introduction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Architecture Overview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Metrics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FedEO</a:t>
            </a:r>
            <a:r>
              <a:rPr lang="en-US" sz="2000" dirty="0" smtClean="0"/>
              <a:t> </a:t>
            </a:r>
            <a:r>
              <a:rPr lang="en-US" sz="2000" dirty="0"/>
              <a:t>Use-Cases Scenario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6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Components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Architecture: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Modular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Used separately or combined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Interfaces: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Standard OGC/CEOS interfaces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Documentation: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SRS, SDD, SCF (incl. Installation instructions)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Main components: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B3 – Dataset Series Catalogue a.k.a. "Collection Catalogue"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B4 – Dataset Catalogue </a:t>
            </a:r>
            <a:r>
              <a:rPr lang="en-GB" sz="1400" dirty="0" err="1" smtClean="0"/>
              <a:t>a.k.a</a:t>
            </a:r>
            <a:r>
              <a:rPr lang="en-GB" sz="1400" dirty="0" smtClean="0"/>
              <a:t> “Granule Catalogue”</a:t>
            </a:r>
            <a:endParaRPr lang="en-GB" sz="1400" dirty="0"/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B2 – OpenSearch Gateway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A1 – </a:t>
            </a:r>
            <a:r>
              <a:rPr lang="en-GB" sz="1400" dirty="0" err="1" smtClean="0"/>
              <a:t>FedEO</a:t>
            </a:r>
            <a:r>
              <a:rPr lang="en-GB" sz="1400" dirty="0" smtClean="0"/>
              <a:t> </a:t>
            </a:r>
            <a:r>
              <a:rPr lang="en-GB" sz="1400" dirty="0" err="1" smtClean="0"/>
              <a:t>eoPortal</a:t>
            </a:r>
            <a:r>
              <a:rPr lang="en-GB" sz="1400" dirty="0" smtClean="0"/>
              <a:t> Client a.k.a. "OpenSearch Client"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913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2760952-b3bb-408f-ace6-eb1e07642b86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7110</TotalTime>
  <Words>1463</Words>
  <Application>Microsoft Office PowerPoint</Application>
  <PresentationFormat>On-screen Show (16:9)</PresentationFormat>
  <Paragraphs>392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MS PGothic</vt:lpstr>
      <vt:lpstr>Arial</vt:lpstr>
      <vt:lpstr>Arial Bold</vt:lpstr>
      <vt:lpstr>Calibri</vt:lpstr>
      <vt:lpstr>Tahoma</vt:lpstr>
      <vt:lpstr>Times New Roman</vt:lpstr>
      <vt:lpstr>Verdana</vt:lpstr>
      <vt:lpstr>Wingdings</vt:lpstr>
      <vt:lpstr>NEW ESA Presentation 16-9</vt:lpstr>
      <vt:lpstr>PowerPoint Presentation</vt:lpstr>
      <vt:lpstr>Outline</vt:lpstr>
      <vt:lpstr>Outline</vt:lpstr>
      <vt:lpstr>FedEO: Federated Earth Observation Gateway System</vt:lpstr>
      <vt:lpstr>FedEO: Federated Earth Observation Gateway System</vt:lpstr>
      <vt:lpstr>FedEO Current Brokered Architecture</vt:lpstr>
      <vt:lpstr>Standard Interfaces</vt:lpstr>
      <vt:lpstr>Outline</vt:lpstr>
      <vt:lpstr>Software Components</vt:lpstr>
      <vt:lpstr>Architecture Overview</vt:lpstr>
      <vt:lpstr>B3 – Collection Catalogue </vt:lpstr>
      <vt:lpstr>B4 – Product Catalogue</vt:lpstr>
      <vt:lpstr>B2 – OpenSearch Gateway</vt:lpstr>
      <vt:lpstr>B2 – OpenSearch Gateway Improvements</vt:lpstr>
      <vt:lpstr>B2 – OpenSearch Gateway Improvements</vt:lpstr>
      <vt:lpstr>B2 – OpenSearch Gateway – metadata formats</vt:lpstr>
      <vt:lpstr>A1 – FedEO OpenSearch Client</vt:lpstr>
      <vt:lpstr>A1 – FedEO OpenSearch Client - Collection</vt:lpstr>
      <vt:lpstr>A1 – FedEO OpenSearch Client - Collection</vt:lpstr>
      <vt:lpstr>A1 – FedEO OpenSearch Client - Collection</vt:lpstr>
      <vt:lpstr>A1 – FedEO OpenSearch Client - Collection</vt:lpstr>
      <vt:lpstr>A1 – FedEO OpenSearch Client - Collection</vt:lpstr>
      <vt:lpstr>A1 – FedEO OpenSearch Client - Products</vt:lpstr>
      <vt:lpstr>A1 – FedEO OpenSearch Client (Granules)</vt:lpstr>
      <vt:lpstr>Outline</vt:lpstr>
      <vt:lpstr>Metric at WGISS-44</vt:lpstr>
      <vt:lpstr>Metrics</vt:lpstr>
      <vt:lpstr>ESA Collections Export onto IDN</vt:lpstr>
      <vt:lpstr>ESA Collections Export onto IDN</vt:lpstr>
      <vt:lpstr>ESA Collections Export onto IDN</vt:lpstr>
      <vt:lpstr>Outline</vt:lpstr>
      <vt:lpstr>CEOS Data Assets</vt:lpstr>
      <vt:lpstr>CEOS Scope</vt:lpstr>
      <vt:lpstr>Biomass Pilot Mission Exploitation Platform (MEP)</vt:lpstr>
      <vt:lpstr>Proposed Architecture</vt:lpstr>
      <vt:lpstr>FedEO Current Operational Set-up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Federated Earth Observation (FedEO) Operations Concept</dc:title>
  <dc:subject>Federated Earth Observation (FedEO) Operations Concept</dc:subject>
  <dc:creator>Andrea Della Vecchia</dc:creator>
  <cp:lastModifiedBy>Andrea Della Vecchia</cp:lastModifiedBy>
  <cp:revision>54</cp:revision>
  <cp:lastPrinted>2008-08-26T16:26:23Z</cp:lastPrinted>
  <dcterms:created xsi:type="dcterms:W3CDTF">2016-11-25T14:14:21Z</dcterms:created>
  <dcterms:modified xsi:type="dcterms:W3CDTF">2017-09-25T17:00:24Z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Federated Earth Observation (FedEO) Operations Concept</vt:lpwstr>
  </property>
  <property fmtid="{D5CDD505-2E9C-101B-9397-08002B2CF9AE}" pid="3" name="PSubtitle">
    <vt:lpwstr>Federated Earth Observation (FedEO) Operations Concept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02/12/2016Y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false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2016-12-01T23:00:00Z</vt:filetime>
  </property>
</Properties>
</file>