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50"/>
  </p:notesMasterIdLst>
  <p:handoutMasterIdLst>
    <p:handoutMasterId r:id="rId51"/>
  </p:handoutMasterIdLst>
  <p:sldIdLst>
    <p:sldId id="341" r:id="rId2"/>
    <p:sldId id="583" r:id="rId3"/>
    <p:sldId id="592" r:id="rId4"/>
    <p:sldId id="590" r:id="rId5"/>
    <p:sldId id="649" r:id="rId6"/>
    <p:sldId id="591" r:id="rId7"/>
    <p:sldId id="585" r:id="rId8"/>
    <p:sldId id="586" r:id="rId9"/>
    <p:sldId id="587" r:id="rId10"/>
    <p:sldId id="615" r:id="rId11"/>
    <p:sldId id="594" r:id="rId12"/>
    <p:sldId id="595" r:id="rId13"/>
    <p:sldId id="596" r:id="rId14"/>
    <p:sldId id="635" r:id="rId15"/>
    <p:sldId id="609" r:id="rId16"/>
    <p:sldId id="598" r:id="rId17"/>
    <p:sldId id="617" r:id="rId18"/>
    <p:sldId id="645" r:id="rId19"/>
    <p:sldId id="639" r:id="rId20"/>
    <p:sldId id="640" r:id="rId21"/>
    <p:sldId id="641" r:id="rId22"/>
    <p:sldId id="642" r:id="rId23"/>
    <p:sldId id="643" r:id="rId24"/>
    <p:sldId id="644" r:id="rId25"/>
    <p:sldId id="546" r:id="rId26"/>
    <p:sldId id="511" r:id="rId27"/>
    <p:sldId id="569" r:id="rId28"/>
    <p:sldId id="571" r:id="rId29"/>
    <p:sldId id="570" r:id="rId30"/>
    <p:sldId id="632" r:id="rId31"/>
    <p:sldId id="633" r:id="rId32"/>
    <p:sldId id="634" r:id="rId33"/>
    <p:sldId id="519" r:id="rId34"/>
    <p:sldId id="543" r:id="rId35"/>
    <p:sldId id="513" r:id="rId36"/>
    <p:sldId id="647" r:id="rId37"/>
    <p:sldId id="646" r:id="rId38"/>
    <p:sldId id="551" r:id="rId39"/>
    <p:sldId id="516" r:id="rId40"/>
    <p:sldId id="652" r:id="rId41"/>
    <p:sldId id="650" r:id="rId42"/>
    <p:sldId id="651" r:id="rId43"/>
    <p:sldId id="648" r:id="rId44"/>
    <p:sldId id="532" r:id="rId45"/>
    <p:sldId id="618" r:id="rId46"/>
    <p:sldId id="517" r:id="rId47"/>
    <p:sldId id="542" r:id="rId48"/>
    <p:sldId id="613" r:id="rId4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728" userDrawn="1">
          <p15:clr>
            <a:srgbClr val="A4A3A4"/>
          </p15:clr>
        </p15:guide>
        <p15:guide id="3" pos="4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Paul Morahan" initials="" lastIdx="16" clrIdx="0"/>
  <p:cmAuthor id="1" name="stephen wharton" initials="sw" lastIdx="3" clrIdx="1"/>
  <p:cmAuthor id="2" name="Patrick Quin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7EC"/>
    <a:srgbClr val="F7F5DC"/>
    <a:srgbClr val="2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8" autoAdjust="0"/>
    <p:restoredTop sz="93385" autoAdjust="0"/>
  </p:normalViewPr>
  <p:slideViewPr>
    <p:cSldViewPr snapToGrid="0" snapToObjects="1">
      <p:cViewPr>
        <p:scale>
          <a:sx n="69" d="100"/>
          <a:sy n="69" d="100"/>
        </p:scale>
        <p:origin x="-912" y="-60"/>
      </p:cViewPr>
      <p:guideLst>
        <p:guide orient="horz" pos="2160"/>
        <p:guide pos="1728"/>
        <p:guide pos="4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7720A-D000-43EF-9D0F-3604A1A39101}" type="datetime1">
              <a:rPr lang="en-US" altLang="en-US"/>
              <a:pPr>
                <a:defRPr/>
              </a:pPr>
              <a:t>9/24/2017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18147-AD49-456F-8F0A-F5E463C79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82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DD57E-5966-424B-A41C-3A8A133F67A4}" type="datetime1">
              <a:rPr lang="en-US" altLang="en-US"/>
              <a:pPr>
                <a:defRPr/>
              </a:pPr>
              <a:t>9/24/2017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FD23CB-1919-408B-9EF9-D49AA7539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85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6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5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4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50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9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4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8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0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4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3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9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92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1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34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5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3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1" descr="meat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2364" y="962313"/>
            <a:ext cx="6092891" cy="1874838"/>
          </a:xfrm>
        </p:spPr>
        <p:txBody>
          <a:bodyPr anchor="b"/>
          <a:lstStyle>
            <a:lvl1pPr algn="l">
              <a:defRPr sz="4800"/>
            </a:lvl1pPr>
          </a:lstStyle>
          <a:p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36" y="4915045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</a:pPr>
            <a:endParaRPr lang="en-US" alt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7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rrent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40178" y="6572497"/>
            <a:ext cx="190500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154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7387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97000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19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760413"/>
            <a:ext cx="9144000" cy="609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defRPr/>
            </a:pPr>
            <a:endParaRPr lang="en-US" altLang="en-US" sz="15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122238"/>
            <a:ext cx="7396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030" name="Picture 4" descr="meatbal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4" y="157293"/>
            <a:ext cx="601352" cy="51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11699" y="64788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2498-9E32-644F-8AAD-3F01EF255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5" r:id="rId3"/>
    <p:sldLayoutId id="2147483876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earthdata.nasa.gov/gcmd-foru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so-staff@lists.nas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cmd.nasa.gov/search/Keywords.do#keyword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idn.ceos.org/DocumentBuilder/Home.do?Portal=ceos_idn&amp;MetadataType=0" TargetMode="External"/><Relationship Id="rId3" Type="http://schemas.openxmlformats.org/officeDocument/2006/relationships/hyperlink" Target="http://idn.ceos.org/subset/idn/defaultDif10/index.html" TargetMode="External"/><Relationship Id="rId7" Type="http://schemas.openxmlformats.org/officeDocument/2006/relationships/hyperlink" Target="http://idn.ceos.org/DocumentBuilder/Home.do?Portal=ceos_idn&amp;MetadataType=7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cmd.nasa.gov/Aboutus/xml/dif/dif.xsd" TargetMode="External"/><Relationship Id="rId5" Type="http://schemas.openxmlformats.org/officeDocument/2006/relationships/hyperlink" Target="http://gcmd.gsfc.nasa.gov/Aboutus/xml/dif/dif_v10.2.xsd" TargetMode="External"/><Relationship Id="rId4" Type="http://schemas.openxmlformats.org/officeDocument/2006/relationships/hyperlink" Target="http://idn.ceos.org/subset/idn/defaultDif/index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opensearch/collections/descriptor_document.xml?clientId=cswOpenSearchDoc" TargetMode="External"/><Relationship Id="rId2" Type="http://schemas.openxmlformats.org/officeDocument/2006/relationships/hyperlink" Target="https://cmr.earthdata.nasa.gov/opensearch/home/doc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data.nasa.gov/gcmd-forum" TargetMode="External"/><Relationship Id="rId2" Type="http://schemas.openxmlformats.org/officeDocument/2006/relationships/hyperlink" Target="https://earthdata.nasa.gov/about/gcmd/global-change-master-directory-gcmd-keyword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dn.earthdata.nasa.gov/conduit/upload/5182/KeywordsCommunityGuide_Baseline_v1_SIGNED_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207963" y="1077421"/>
            <a:ext cx="8388133" cy="1874838"/>
          </a:xfrm>
        </p:spPr>
        <p:txBody>
          <a:bodyPr anchor="t"/>
          <a:lstStyle/>
          <a:p>
            <a:pPr algn="ctr">
              <a:defRPr/>
            </a:pPr>
            <a:r>
              <a:rPr lang="en-US" sz="4000" dirty="0" smtClean="0"/>
              <a:t>GCMD/IDN </a:t>
            </a:r>
            <a:r>
              <a:rPr lang="en-US" sz="4000" dirty="0"/>
              <a:t>C</a:t>
            </a:r>
            <a:r>
              <a:rPr lang="en-US" sz="4000" dirty="0" smtClean="0"/>
              <a:t>apabilities: Keywords, Collection Discovery Interfaces, and Metadata Tools</a:t>
            </a:r>
            <a:endParaRPr lang="en-US" altLang="en-US" sz="4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238" y="5070475"/>
            <a:ext cx="6852046" cy="10937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  <a:latin typeface="Arial"/>
                <a:cs typeface="Arial"/>
              </a:rPr>
              <a:t>Michael Morahan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  <a:latin typeface="Arial"/>
                <a:cs typeface="Arial"/>
              </a:rPr>
              <a:t>CEOS WGISS-44 Meeting</a:t>
            </a:r>
          </a:p>
          <a:p>
            <a:pPr>
              <a:spcBef>
                <a:spcPct val="0"/>
              </a:spcBef>
            </a:pPr>
            <a:r>
              <a:rPr lang="en-GB" sz="1600" dirty="0" smtClean="0"/>
              <a:t>CEOS </a:t>
            </a:r>
            <a:r>
              <a:rPr lang="en-GB" sz="1600" dirty="0"/>
              <a:t>WGISS Connected Assets </a:t>
            </a:r>
            <a:r>
              <a:rPr lang="en-US" sz="1600" dirty="0" smtClean="0"/>
              <a:t>Session</a:t>
            </a:r>
            <a:endParaRPr lang="en-US" altLang="en-US" sz="1600" dirty="0" smtClean="0">
              <a:solidFill>
                <a:srgbClr val="002569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002569"/>
                </a:solidFill>
                <a:latin typeface="Arial"/>
                <a:cs typeface="Arial"/>
              </a:rPr>
              <a:t>Beijing, China</a:t>
            </a:r>
            <a:endParaRPr lang="en-US" sz="1600" dirty="0">
              <a:solidFill>
                <a:srgbClr val="002569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  <a:latin typeface="Arial"/>
                <a:cs typeface="Arial"/>
              </a:rPr>
              <a:t>September 26, 2017</a:t>
            </a:r>
          </a:p>
        </p:txBody>
      </p:sp>
    </p:spTree>
    <p:extLst>
      <p:ext uri="{BB962C8B-B14F-4D97-AF65-F5344CB8AC3E}">
        <p14:creationId xmlns:p14="http://schemas.microsoft.com/office/powerpoint/2010/main" val="304714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6252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000" smtClean="0"/>
              <a:t>Community Components</a:t>
            </a: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68" y="149133"/>
            <a:ext cx="7396163" cy="501650"/>
          </a:xfrm>
        </p:spPr>
        <p:txBody>
          <a:bodyPr>
            <a:noAutofit/>
          </a:bodyPr>
          <a:lstStyle/>
          <a:p>
            <a:r>
              <a:rPr lang="en-US" sz="3200" smtClean="0"/>
              <a:t>Keyword Forum</a:t>
            </a:r>
            <a:endParaRPr 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970203"/>
            <a:ext cx="7924799" cy="16303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>
                <a:solidFill>
                  <a:schemeClr val="tx1"/>
                </a:solidFill>
                <a:cs typeface="Arial" panose="020B0604020202020204" pitchFamily="34" charset="0"/>
              </a:rPr>
              <a:t>The </a:t>
            </a:r>
            <a:r>
              <a:rPr lang="en-US" sz="1800" b="1" u="sng">
                <a:solidFill>
                  <a:schemeClr val="tx1"/>
                </a:solidFill>
                <a:cs typeface="Arial" panose="020B0604020202020204" pitchFamily="34" charset="0"/>
              </a:rPr>
              <a:t>GCMD </a:t>
            </a:r>
            <a:r>
              <a:rPr lang="en-US" sz="1800" b="1" u="sng" smtClean="0">
                <a:solidFill>
                  <a:schemeClr val="tx1"/>
                </a:solidFill>
                <a:cs typeface="Arial" panose="020B0604020202020204" pitchFamily="34" charset="0"/>
              </a:rPr>
              <a:t>Keywords </a:t>
            </a:r>
            <a:r>
              <a:rPr lang="en-US" sz="1800" b="1" u="sng">
                <a:solidFill>
                  <a:schemeClr val="tx1"/>
                </a:solidFill>
                <a:cs typeface="Arial" panose="020B0604020202020204" pitchFamily="34" charset="0"/>
              </a:rPr>
              <a:t>Community </a:t>
            </a:r>
            <a:r>
              <a:rPr lang="en-US" sz="1800" b="1" u="sng" smtClean="0">
                <a:solidFill>
                  <a:schemeClr val="tx1"/>
                </a:solidFill>
                <a:cs typeface="Arial" panose="020B0604020202020204" pitchFamily="34" charset="0"/>
              </a:rPr>
              <a:t>Forum</a:t>
            </a:r>
            <a:r>
              <a:rPr lang="en-US" sz="1800" b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b="0" smtClean="0">
                <a:solidFill>
                  <a:schemeClr val="tx1"/>
                </a:solidFill>
                <a:cs typeface="Arial" panose="020B0604020202020204" pitchFamily="34" charset="0"/>
              </a:rPr>
              <a:t>provides </a:t>
            </a:r>
            <a:r>
              <a:rPr lang="en-US" sz="1800" b="0">
                <a:solidFill>
                  <a:schemeClr val="tx1"/>
                </a:solidFill>
                <a:cs typeface="Arial" panose="020B0604020202020204" pitchFamily="34" charset="0"/>
              </a:rPr>
              <a:t>keyword users and metadata providers with an area for discussion of </a:t>
            </a:r>
            <a:r>
              <a:rPr lang="en-US" sz="1800" b="0" smtClean="0">
                <a:solidFill>
                  <a:schemeClr val="tx1"/>
                </a:solidFill>
                <a:cs typeface="Arial" panose="020B0604020202020204" pitchFamily="34" charset="0"/>
              </a:rPr>
              <a:t>topics related </a:t>
            </a:r>
            <a:r>
              <a:rPr lang="en-US" sz="1800" b="0">
                <a:solidFill>
                  <a:schemeClr val="tx1"/>
                </a:solidFill>
                <a:cs typeface="Arial" panose="020B0604020202020204" pitchFamily="34" charset="0"/>
              </a:rPr>
              <a:t>to the GCMD Keywords. Participants are invited to use the forum to ask questions, submit keyword requests, discuss trade-offs, and track the status of keyword requests. See </a:t>
            </a:r>
            <a:r>
              <a:rPr lang="en-US" sz="1800" b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http://earthdata.nasa.gov/gcmd-forum</a:t>
            </a:r>
            <a:r>
              <a:rPr lang="en-US" sz="1800" b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4286" y="5406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97" t="9745" r="1805" b="4358"/>
          <a:stretch/>
        </p:blipFill>
        <p:spPr>
          <a:xfrm>
            <a:off x="571500" y="2739918"/>
            <a:ext cx="7810500" cy="39905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06" y="176027"/>
            <a:ext cx="7396163" cy="501650"/>
          </a:xfrm>
        </p:spPr>
        <p:txBody>
          <a:bodyPr/>
          <a:lstStyle/>
          <a:p>
            <a:r>
              <a:rPr lang="en-US" sz="3200" smtClean="0"/>
              <a:t>Accessing the Keywords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12800"/>
            <a:ext cx="90424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800" b="0" u="sng" smtClean="0">
              <a:solidFill>
                <a:schemeClr val="tx1"/>
              </a:solidFill>
            </a:endParaRPr>
          </a:p>
          <a:p>
            <a:r>
              <a:rPr lang="en-US" sz="1800" smtClean="0">
                <a:solidFill>
                  <a:schemeClr val="tx1"/>
                </a:solidFill>
              </a:rPr>
              <a:t>A</a:t>
            </a:r>
            <a:r>
              <a:rPr lang="en-US" sz="2000" smtClean="0">
                <a:solidFill>
                  <a:schemeClr val="tx1"/>
                </a:solidFill>
              </a:rPr>
              <a:t>ccess the Static Copy of the Keywords</a:t>
            </a:r>
          </a:p>
          <a:p>
            <a:pPr lvl="1"/>
            <a:r>
              <a:rPr lang="en-US" sz="1800" b="0" u="sng" smtClean="0">
                <a:solidFill>
                  <a:schemeClr val="tx1"/>
                </a:solidFill>
              </a:rPr>
              <a:t>https://wiki.earthdata.nasa.gov/display/CMR/GCMD+Keyword+Access</a:t>
            </a:r>
          </a:p>
          <a:p>
            <a:pPr lvl="2"/>
            <a:r>
              <a:rPr lang="en-US" sz="1600" b="0" smtClean="0">
                <a:solidFill>
                  <a:schemeClr val="tx1"/>
                </a:solidFill>
              </a:rPr>
              <a:t>Retrieve in CSV Format </a:t>
            </a:r>
          </a:p>
          <a:p>
            <a:pPr marL="457200" lvl="1" indent="0">
              <a:buNone/>
            </a:pPr>
            <a:endParaRPr lang="en-US" sz="1800" b="0" smtClean="0">
              <a:solidFill>
                <a:schemeClr val="tx1"/>
              </a:solidFill>
            </a:endParaRPr>
          </a:p>
          <a:p>
            <a:r>
              <a:rPr lang="en-US" sz="2000" smtClean="0">
                <a:solidFill>
                  <a:schemeClr val="tx1"/>
                </a:solidFill>
              </a:rPr>
              <a:t>Access the Dynamic Keyword API</a:t>
            </a:r>
          </a:p>
          <a:p>
            <a:pPr lvl="1"/>
            <a:r>
              <a:rPr lang="en-US" sz="1600" b="0" u="sng" smtClean="0">
                <a:solidFill>
                  <a:schemeClr val="tx1"/>
                </a:solidFill>
              </a:rPr>
              <a:t>h</a:t>
            </a:r>
            <a:r>
              <a:rPr lang="en-US" sz="1800" b="0" u="sng" smtClean="0">
                <a:solidFill>
                  <a:schemeClr val="tx1"/>
                </a:solidFill>
              </a:rPr>
              <a:t>ttps://gcmdservices.gsfc.nasa.gov/kms/capabilities?format=html</a:t>
            </a:r>
          </a:p>
          <a:p>
            <a:pPr lvl="2">
              <a:spcBef>
                <a:spcPts val="0"/>
              </a:spcBef>
            </a:pPr>
            <a:r>
              <a:rPr lang="en-US" sz="1600" b="0" smtClean="0">
                <a:solidFill>
                  <a:schemeClr val="tx1"/>
                </a:solidFill>
              </a:rPr>
              <a:t>Retrieve in SKOS/RDF/OWL/XML formats</a:t>
            </a:r>
          </a:p>
          <a:p>
            <a:pPr lvl="2">
              <a:spcBef>
                <a:spcPts val="0"/>
              </a:spcBef>
            </a:pPr>
            <a:r>
              <a:rPr lang="en-US" sz="1600" b="0" smtClean="0">
                <a:solidFill>
                  <a:schemeClr val="tx1"/>
                </a:solidFill>
              </a:rPr>
              <a:t>Retrieve previous versions</a:t>
            </a:r>
          </a:p>
          <a:p>
            <a:pPr lvl="2">
              <a:spcBef>
                <a:spcPts val="0"/>
              </a:spcBef>
            </a:pPr>
            <a:r>
              <a:rPr lang="en-US" sz="1600" b="0" smtClean="0">
                <a:solidFill>
                  <a:schemeClr val="tx1"/>
                </a:solidFill>
              </a:rPr>
              <a:t>Retrieve in different </a:t>
            </a:r>
            <a:r>
              <a:rPr lang="en-US" sz="1600" b="0">
                <a:solidFill>
                  <a:schemeClr val="tx1"/>
                </a:solidFill>
              </a:rPr>
              <a:t>case (</a:t>
            </a:r>
            <a:r>
              <a:rPr lang="en-US" sz="1600" b="0" smtClean="0">
                <a:solidFill>
                  <a:schemeClr val="tx1"/>
                </a:solidFill>
              </a:rPr>
              <a:t>Native, </a:t>
            </a:r>
            <a:r>
              <a:rPr lang="en-US" sz="1600" b="0">
                <a:solidFill>
                  <a:schemeClr val="tx1"/>
                </a:solidFill>
              </a:rPr>
              <a:t>Title </a:t>
            </a:r>
            <a:r>
              <a:rPr lang="en-US" sz="1600" b="0" smtClean="0">
                <a:solidFill>
                  <a:schemeClr val="tx1"/>
                </a:solidFill>
              </a:rPr>
              <a:t>Case, Upper Case, Lower Case)</a:t>
            </a:r>
          </a:p>
          <a:p>
            <a:pPr lvl="2"/>
            <a:endParaRPr lang="en-US" b="0" u="sng" smtClean="0">
              <a:solidFill>
                <a:schemeClr val="tx1"/>
              </a:solidFill>
            </a:endParaRPr>
          </a:p>
          <a:p>
            <a:r>
              <a:rPr lang="en-US" sz="2000" smtClean="0">
                <a:solidFill>
                  <a:schemeClr val="tx1"/>
                </a:solidFill>
              </a:rPr>
              <a:t>Documentation Keywords</a:t>
            </a:r>
            <a:endParaRPr lang="en-US" sz="2000">
              <a:solidFill>
                <a:schemeClr val="tx1"/>
              </a:solidFill>
            </a:endParaRPr>
          </a:p>
          <a:p>
            <a:pPr lvl="1"/>
            <a:r>
              <a:rPr lang="en-US" sz="1800" b="0" u="sng">
                <a:solidFill>
                  <a:schemeClr val="tx1"/>
                </a:solidFill>
              </a:rPr>
              <a:t>https://earthdata.nasa.gov/about/gcmd/global-change-master-directory-gcmd-keywords </a:t>
            </a:r>
          </a:p>
          <a:p>
            <a:pPr lvl="2">
              <a:spcBef>
                <a:spcPts val="0"/>
              </a:spcBef>
            </a:pPr>
            <a:r>
              <a:rPr lang="en-US" sz="1600" b="0">
                <a:solidFill>
                  <a:schemeClr val="tx1"/>
                </a:solidFill>
              </a:rPr>
              <a:t>How to </a:t>
            </a:r>
            <a:r>
              <a:rPr lang="en-US" sz="1600" b="0" smtClean="0">
                <a:solidFill>
                  <a:schemeClr val="tx1"/>
                </a:solidFill>
              </a:rPr>
              <a:t>Access </a:t>
            </a:r>
            <a:r>
              <a:rPr lang="en-US" sz="1600" b="0">
                <a:solidFill>
                  <a:schemeClr val="tx1"/>
                </a:solidFill>
              </a:rPr>
              <a:t>the K</a:t>
            </a:r>
            <a:r>
              <a:rPr lang="en-US" sz="1600" b="0" smtClean="0">
                <a:solidFill>
                  <a:schemeClr val="tx1"/>
                </a:solidFill>
              </a:rPr>
              <a:t>eywords</a:t>
            </a:r>
            <a:endParaRPr lang="en-US" sz="1600" b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600" b="0">
                <a:solidFill>
                  <a:schemeClr val="tx1"/>
                </a:solidFill>
              </a:rPr>
              <a:t>How to </a:t>
            </a:r>
            <a:r>
              <a:rPr lang="en-US" sz="1600" b="0" smtClean="0">
                <a:solidFill>
                  <a:schemeClr val="tx1"/>
                </a:solidFill>
              </a:rPr>
              <a:t>Submit </a:t>
            </a:r>
            <a:r>
              <a:rPr lang="en-US" sz="1600" b="0">
                <a:solidFill>
                  <a:schemeClr val="tx1"/>
                </a:solidFill>
              </a:rPr>
              <a:t>K</a:t>
            </a:r>
            <a:r>
              <a:rPr lang="en-US" sz="1600" b="0" smtClean="0">
                <a:solidFill>
                  <a:schemeClr val="tx1"/>
                </a:solidFill>
              </a:rPr>
              <a:t>eyword </a:t>
            </a:r>
            <a:r>
              <a:rPr lang="en-US" sz="1600" b="0">
                <a:solidFill>
                  <a:schemeClr val="tx1"/>
                </a:solidFill>
              </a:rPr>
              <a:t>S</a:t>
            </a:r>
            <a:r>
              <a:rPr lang="en-US" sz="1600" b="0" smtClean="0">
                <a:solidFill>
                  <a:schemeClr val="tx1"/>
                </a:solidFill>
              </a:rPr>
              <a:t>uggestions</a:t>
            </a:r>
            <a:endParaRPr lang="en-US" sz="1600" b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600" b="0">
                <a:solidFill>
                  <a:schemeClr val="tx1"/>
                </a:solidFill>
              </a:rPr>
              <a:t>Keyword Governance</a:t>
            </a:r>
          </a:p>
          <a:p>
            <a:pPr lvl="2">
              <a:spcBef>
                <a:spcPts val="0"/>
              </a:spcBef>
            </a:pPr>
            <a:r>
              <a:rPr lang="en-US" sz="1600" b="0">
                <a:solidFill>
                  <a:schemeClr val="tx1"/>
                </a:solidFill>
              </a:rPr>
              <a:t>Keyword Forum</a:t>
            </a:r>
          </a:p>
          <a:p>
            <a:pPr lvl="2"/>
            <a:endParaRPr lang="en-US" sz="1800" b="0" u="sng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18" y="164073"/>
            <a:ext cx="8371681" cy="501650"/>
          </a:xfrm>
        </p:spPr>
        <p:txBody>
          <a:bodyPr>
            <a:noAutofit/>
          </a:bodyPr>
          <a:lstStyle/>
          <a:p>
            <a:r>
              <a:rPr lang="en-US" sz="3000" smtClean="0"/>
              <a:t>Community Involvement In Keyword Review</a:t>
            </a:r>
            <a:endParaRPr lang="en-US" sz="30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79" y="716523"/>
            <a:ext cx="4160520" cy="481938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b="0" smtClean="0"/>
              <a:t>Keywords are either put on fast-track or full review </a:t>
            </a:r>
          </a:p>
          <a:p>
            <a:pPr>
              <a:spcBef>
                <a:spcPts val="600"/>
              </a:spcBef>
            </a:pPr>
            <a:r>
              <a:rPr lang="en-US" sz="1800" b="0" smtClean="0"/>
              <a:t>Fast-track keywords are generally new keywords with no impact to providers</a:t>
            </a:r>
          </a:p>
          <a:p>
            <a:pPr>
              <a:spcBef>
                <a:spcPts val="600"/>
              </a:spcBef>
            </a:pPr>
            <a:r>
              <a:rPr lang="en-US" sz="1800" b="0" smtClean="0"/>
              <a:t>GCMD and 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ESDIS Standards Office (</a:t>
            </a:r>
            <a:r>
              <a:rPr lang="en-US" sz="1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ESO) </a:t>
            </a:r>
            <a:r>
              <a:rPr lang="en-US" sz="1800" b="0" smtClean="0"/>
              <a:t>solicit </a:t>
            </a:r>
            <a:r>
              <a:rPr lang="en-US" sz="1800" b="0"/>
              <a:t>volunteers to participate in the </a:t>
            </a:r>
            <a:r>
              <a:rPr lang="en-US" sz="1800" b="0" smtClean="0"/>
              <a:t>full review</a:t>
            </a:r>
            <a:endParaRPr lang="en-US" sz="1800" b="0"/>
          </a:p>
          <a:p>
            <a:pPr>
              <a:spcBef>
                <a:spcPts val="600"/>
              </a:spcBef>
            </a:pPr>
            <a:r>
              <a:rPr lang="en-US" sz="1800" b="0"/>
              <a:t>GCMD prepares review </a:t>
            </a:r>
            <a:r>
              <a:rPr lang="en-US" sz="1800" b="0" smtClean="0"/>
              <a:t>package</a:t>
            </a:r>
          </a:p>
          <a:p>
            <a:pPr>
              <a:spcBef>
                <a:spcPts val="600"/>
              </a:spcBef>
            </a:pPr>
            <a:r>
              <a:rPr lang="en-US" sz="1800" b="0" smtClean="0"/>
              <a:t>ESO </a:t>
            </a:r>
            <a:r>
              <a:rPr lang="en-US" sz="1800" b="0"/>
              <a:t>distributes review package to </a:t>
            </a:r>
            <a:r>
              <a:rPr lang="en-US" sz="1800" b="0" smtClean="0"/>
              <a:t>reviewers (1 month review)</a:t>
            </a:r>
          </a:p>
          <a:p>
            <a:pPr>
              <a:spcBef>
                <a:spcPts val="600"/>
              </a:spcBef>
            </a:pPr>
            <a:r>
              <a:rPr lang="en-US" sz="1800" b="0" smtClean="0"/>
              <a:t>GCMD </a:t>
            </a:r>
            <a:r>
              <a:rPr lang="en-US" sz="1800" b="0"/>
              <a:t>and ESO </a:t>
            </a:r>
            <a:r>
              <a:rPr lang="en-US" sz="1800" b="0" smtClean="0"/>
              <a:t>respond to </a:t>
            </a:r>
            <a:r>
              <a:rPr lang="en-US" sz="1800" b="0"/>
              <a:t>the </a:t>
            </a:r>
            <a:r>
              <a:rPr lang="en-US" sz="1800" b="0" smtClean="0"/>
              <a:t>feedback</a:t>
            </a:r>
            <a:endParaRPr lang="en-US" sz="1800" b="0"/>
          </a:p>
          <a:p>
            <a:pPr>
              <a:spcBef>
                <a:spcPts val="600"/>
              </a:spcBef>
            </a:pPr>
            <a:r>
              <a:rPr lang="en-US" sz="1800" b="0"/>
              <a:t>F</a:t>
            </a:r>
            <a:r>
              <a:rPr lang="en-US" sz="1800" b="0" smtClean="0"/>
              <a:t>urther keyword refinement takes place</a:t>
            </a:r>
            <a:endParaRPr lang="en-US" sz="1800" b="0"/>
          </a:p>
          <a:p>
            <a:pPr>
              <a:spcBef>
                <a:spcPts val="600"/>
              </a:spcBef>
            </a:pPr>
            <a:r>
              <a:rPr lang="en-US" sz="1800" b="0"/>
              <a:t>GCMD finalizes the keyword </a:t>
            </a:r>
            <a:r>
              <a:rPr lang="en-US" sz="1800" b="0" smtClean="0"/>
              <a:t>release</a:t>
            </a:r>
            <a:endParaRPr lang="en-US" sz="1800" b="0"/>
          </a:p>
          <a:p>
            <a:pPr>
              <a:spcBef>
                <a:spcPts val="600"/>
              </a:spcBef>
            </a:pPr>
            <a:r>
              <a:rPr lang="en-US" sz="1800" b="0"/>
              <a:t>K</a:t>
            </a:r>
            <a:r>
              <a:rPr lang="en-US" sz="1800" b="0" smtClean="0"/>
              <a:t>eyword Review/Update per year</a:t>
            </a:r>
            <a:r>
              <a:rPr lang="en-US" sz="1800" b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693" r="19744" b="2202"/>
          <a:stretch/>
        </p:blipFill>
        <p:spPr>
          <a:xfrm>
            <a:off x="4617720" y="878840"/>
            <a:ext cx="4526279" cy="57476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82" y="3429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smtClean="0"/>
              <a:t>Keyword Release 8.5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4100"/>
            <a:ext cx="84455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b="0" smtClean="0"/>
          </a:p>
          <a:p>
            <a:pPr>
              <a:spcBef>
                <a:spcPts val="0"/>
              </a:spcBef>
            </a:pPr>
            <a:r>
              <a:rPr lang="en-US" sz="2000" smtClean="0"/>
              <a:t>Published Keywords version 8.5 on </a:t>
            </a:r>
            <a:r>
              <a:rPr lang="en-US" sz="2000"/>
              <a:t>2017-04-24</a:t>
            </a:r>
            <a:endParaRPr lang="en-US" sz="2000" smtClean="0"/>
          </a:p>
          <a:p>
            <a:pPr lvl="1">
              <a:spcBef>
                <a:spcPts val="0"/>
              </a:spcBef>
            </a:pPr>
            <a:r>
              <a:rPr lang="en-US" sz="1800" b="0" smtClean="0">
                <a:solidFill>
                  <a:schemeClr val="tx1"/>
                </a:solidFill>
              </a:rPr>
              <a:t>55 new keywords and 30 modified keywords under:</a:t>
            </a:r>
          </a:p>
          <a:p>
            <a:pPr lvl="2">
              <a:spcBef>
                <a:spcPts val="0"/>
              </a:spcBef>
            </a:pPr>
            <a:r>
              <a:rPr lang="en-US" sz="1600" b="0">
                <a:solidFill>
                  <a:schemeClr val="tx1"/>
                </a:solidFill>
              </a:rPr>
              <a:t>Atmosphere &gt; Atmospheric Water Vapor </a:t>
            </a:r>
            <a:endParaRPr lang="en-US" sz="1600" b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600" b="0" smtClean="0">
                <a:solidFill>
                  <a:schemeClr val="tx1"/>
                </a:solidFill>
              </a:rPr>
              <a:t>Atmosphere </a:t>
            </a:r>
            <a:r>
              <a:rPr lang="en-US" sz="1600" b="0">
                <a:solidFill>
                  <a:schemeClr val="tx1"/>
                </a:solidFill>
              </a:rPr>
              <a:t>&gt; Atmospheric Winds </a:t>
            </a:r>
            <a:endParaRPr lang="en-US" sz="160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b="0" smtClean="0">
                <a:solidFill>
                  <a:schemeClr val="tx1"/>
                </a:solidFill>
              </a:rPr>
              <a:t>The </a:t>
            </a:r>
            <a:r>
              <a:rPr lang="en-US" sz="1800" b="0">
                <a:solidFill>
                  <a:schemeClr val="tx1"/>
                </a:solidFill>
              </a:rPr>
              <a:t>keywords were reviewed by subject matter experts and approved by the ESDIS Standards Office. </a:t>
            </a:r>
            <a:endParaRPr lang="en-US" sz="180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b="0" smtClean="0">
                <a:solidFill>
                  <a:schemeClr val="tx1"/>
                </a:solidFill>
              </a:rPr>
              <a:t>See the full keyword release,  keyword summary table, and subject matter </a:t>
            </a:r>
            <a:r>
              <a:rPr lang="en-US" sz="1800" b="0">
                <a:solidFill>
                  <a:schemeClr val="tx1"/>
                </a:solidFill>
              </a:rPr>
              <a:t>experts recommendations </a:t>
            </a:r>
            <a:r>
              <a:rPr lang="en-US" sz="1800" b="0" smtClean="0">
                <a:solidFill>
                  <a:schemeClr val="tx1"/>
                </a:solidFill>
              </a:rPr>
              <a:t>at: </a:t>
            </a:r>
            <a:r>
              <a:rPr lang="en-US" sz="1800" b="0" u="sng" smtClean="0">
                <a:solidFill>
                  <a:schemeClr val="tx1"/>
                </a:solidFill>
              </a:rPr>
              <a:t>https</a:t>
            </a:r>
            <a:r>
              <a:rPr lang="en-US" sz="1800" b="0" u="sng">
                <a:solidFill>
                  <a:schemeClr val="tx1"/>
                </a:solidFill>
              </a:rPr>
              <a:t>://</a:t>
            </a:r>
            <a:r>
              <a:rPr lang="en-US" sz="1800" b="0" u="sng" err="1" smtClean="0">
                <a:solidFill>
                  <a:schemeClr val="tx1"/>
                </a:solidFill>
              </a:rPr>
              <a:t>wiki.earthdata.nasa.gov</a:t>
            </a:r>
            <a:r>
              <a:rPr lang="en-US" sz="1800" b="0" u="sng" smtClean="0">
                <a:solidFill>
                  <a:schemeClr val="tx1"/>
                </a:solidFill>
              </a:rPr>
              <a:t>/pages/</a:t>
            </a:r>
            <a:r>
              <a:rPr lang="en-US" sz="1800" b="0" u="sng" err="1" smtClean="0">
                <a:solidFill>
                  <a:schemeClr val="tx1"/>
                </a:solidFill>
              </a:rPr>
              <a:t>viewpage.action?pageId</a:t>
            </a:r>
            <a:r>
              <a:rPr lang="en-US" sz="1800" b="0" u="sng" smtClean="0">
                <a:solidFill>
                  <a:schemeClr val="tx1"/>
                </a:solidFill>
              </a:rPr>
              <a:t>=81070128</a:t>
            </a:r>
          </a:p>
          <a:p>
            <a:endParaRPr lang="en-US" sz="1800" b="0" smtClean="0"/>
          </a:p>
          <a:p>
            <a:endParaRPr lang="en-US" sz="18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82" y="558800"/>
            <a:ext cx="8229600" cy="584200"/>
          </a:xfrm>
        </p:spPr>
        <p:txBody>
          <a:bodyPr>
            <a:noAutofit/>
          </a:bodyPr>
          <a:lstStyle/>
          <a:p>
            <a:r>
              <a:rPr lang="en-US" sz="3200" smtClean="0"/>
              <a:t>Prior </a:t>
            </a:r>
            <a:r>
              <a:rPr lang="en-US" sz="3200"/>
              <a:t>Keyword Releases </a:t>
            </a:r>
            <a:r>
              <a:rPr lang="en-US" sz="1800"/>
              <a:t>(2013-2016)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749" y="922618"/>
            <a:ext cx="8445500" cy="56798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</a:rPr>
              <a:t>Keyword Version 8.0 (April 2013)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Atmosphere &gt; Clouds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Solid Earth &gt; Geodetics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Solid Earth &gt; Geothermal Dynamics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Solid Earth &gt; Tectonics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</a:rPr>
              <a:t>Keyword Version 8.1 (March 2015)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Atmosphere &gt; Atmospheric Precipitation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Atmosphere &gt; Atmospheric Temperature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Land Surface &gt; Geomorphic Landforms/Processes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Land Surface &gt;  Land Use/Land Cover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Land Surface &gt;  Surface Thermal Processes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Land Surface &gt; Surface Radiative </a:t>
            </a:r>
            <a:r>
              <a:rPr lang="en-US" sz="1400" b="0" smtClean="0">
                <a:solidFill>
                  <a:schemeClr val="tx1"/>
                </a:solidFill>
              </a:rPr>
              <a:t>Processes</a:t>
            </a:r>
          </a:p>
          <a:p>
            <a:pPr lvl="1">
              <a:spcBef>
                <a:spcPts val="0"/>
              </a:spcBef>
            </a:pPr>
            <a:r>
              <a:rPr lang="en-US" sz="1400" b="0" smtClean="0">
                <a:solidFill>
                  <a:schemeClr val="tx1"/>
                </a:solidFill>
              </a:rPr>
              <a:t>Land </a:t>
            </a:r>
            <a:r>
              <a:rPr lang="en-US" sz="1400" b="0">
                <a:solidFill>
                  <a:schemeClr val="tx1"/>
                </a:solidFill>
              </a:rPr>
              <a:t>Surface &gt; Topography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</a:rPr>
              <a:t>Keyword Version 8.2 (August 2016)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Oceans &gt; Coastal Processes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Surface Water &gt; Ground Water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Surface Water &gt; Surface Water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Human Dimensions &gt; Natural Hazards 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Locations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</a:rPr>
              <a:t>Keyword Version 8.3 (August 2016)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Biosphere &gt; Ecosystems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Biosphere &gt; Vegetation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</a:rPr>
              <a:t>Keyword Version 8.4 (August 2016)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Atmosphere &gt; Atmospheric Radiation  </a:t>
            </a:r>
          </a:p>
          <a:p>
            <a:pPr lvl="1">
              <a:spcBef>
                <a:spcPts val="0"/>
              </a:spcBef>
            </a:pPr>
            <a:r>
              <a:rPr lang="en-US" sz="1400" b="0">
                <a:solidFill>
                  <a:schemeClr val="tx1"/>
                </a:solidFill>
              </a:rPr>
              <a:t>Atmosphere &gt; Weather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0"/>
            <a:ext cx="8229600" cy="833718"/>
          </a:xfrm>
        </p:spPr>
        <p:txBody>
          <a:bodyPr/>
          <a:lstStyle/>
          <a:p>
            <a:r>
              <a:rPr lang="en-US" sz="3800" smtClean="0">
                <a:latin typeface="+mj-lt"/>
              </a:rPr>
              <a:t>Keyword Reviewers</a:t>
            </a:r>
            <a:endParaRPr lang="en-US" sz="380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699" y="1101941"/>
            <a:ext cx="8229600" cy="1987755"/>
          </a:xfrm>
        </p:spPr>
        <p:txBody>
          <a:bodyPr>
            <a:noAutofit/>
          </a:bodyPr>
          <a:lstStyle/>
          <a:p>
            <a:pPr algn="just"/>
            <a:r>
              <a:rPr lang="en-US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GCMD Keywords review is facilitated by the </a:t>
            </a:r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ESDIS </a:t>
            </a:r>
            <a:r>
              <a:rPr lang="en-US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Office (ESO</a:t>
            </a:r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reviewers will review proposed </a:t>
            </a:r>
            <a:r>
              <a:rPr lang="en-US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keywords </a:t>
            </a:r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complete </a:t>
            </a:r>
            <a:r>
              <a:rPr lang="en-US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questionnaire. </a:t>
            </a:r>
          </a:p>
          <a:p>
            <a:pPr algn="just"/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interested in becoming a keyword reviewer, please contact the ESO at </a:t>
            </a:r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eso-staff@lists.nasa.gov</a:t>
            </a:r>
            <a:r>
              <a:rPr lang="en-US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99" y="3718550"/>
            <a:ext cx="3454400" cy="1595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9201" y="3756650"/>
            <a:ext cx="297179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>
                <a:latin typeface="Apple Chancery" charset="0"/>
                <a:ea typeface="Apple Chancery" charset="0"/>
                <a:cs typeface="Apple Chancery" charset="0"/>
              </a:rPr>
              <a:t>We </a:t>
            </a:r>
            <a:r>
              <a:rPr lang="en-US" sz="4400" smtClean="0">
                <a:latin typeface="Apple Chancery" charset="0"/>
                <a:ea typeface="Apple Chancery" charset="0"/>
                <a:cs typeface="Apple Chancery" charset="0"/>
              </a:rPr>
              <a:t>Value Your Input</a:t>
            </a:r>
            <a:endParaRPr lang="en-US" sz="440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416313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000" smtClean="0"/>
              <a:t>What’s new: Keyword </a:t>
            </a:r>
            <a:r>
              <a:rPr lang="en-US" sz="2000"/>
              <a:t>Viewer</a:t>
            </a: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74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157549"/>
            <a:ext cx="7396163" cy="501650"/>
          </a:xfrm>
        </p:spPr>
        <p:txBody>
          <a:bodyPr/>
          <a:lstStyle/>
          <a:p>
            <a:r>
              <a:rPr lang="en-US" sz="3200" smtClean="0"/>
              <a:t>Keyword Viewer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11363" r="1488"/>
          <a:stretch/>
        </p:blipFill>
        <p:spPr>
          <a:xfrm>
            <a:off x="240301" y="1171406"/>
            <a:ext cx="8676393" cy="535828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986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157549"/>
            <a:ext cx="7396163" cy="501650"/>
          </a:xfrm>
        </p:spPr>
        <p:txBody>
          <a:bodyPr/>
          <a:lstStyle/>
          <a:p>
            <a:r>
              <a:rPr lang="en-US" sz="3200" smtClean="0"/>
              <a:t>Keyword Viewer Features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31800" y="1779634"/>
            <a:ext cx="7975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Search Keywords: </a:t>
            </a:r>
            <a:endParaRPr lang="en-US" sz="2000" b="1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Free-Text</a:t>
            </a: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Navigate </a:t>
            </a:r>
            <a:r>
              <a:rPr lang="en-US">
                <a:solidFill>
                  <a:srgbClr val="002060"/>
                </a:solidFill>
                <a:cs typeface="Arial" panose="020B0604020202020204" pitchFamily="34" charset="0"/>
              </a:rPr>
              <a:t>Keyword </a:t>
            </a: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Hierarchies</a:t>
            </a: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Navigate </a:t>
            </a:r>
            <a:r>
              <a:rPr lang="en-US">
                <a:solidFill>
                  <a:srgbClr val="002060"/>
                </a:solidFill>
                <a:cs typeface="Arial" panose="020B0604020202020204" pitchFamily="34" charset="0"/>
              </a:rPr>
              <a:t>Keyword Categories</a:t>
            </a:r>
          </a:p>
          <a:p>
            <a:pPr marL="342900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Examine Information About </a:t>
            </a:r>
            <a:r>
              <a:rPr lang="en-US" sz="2000" b="1" smtClean="0">
                <a:solidFill>
                  <a:srgbClr val="002060"/>
                </a:solidFill>
                <a:cs typeface="Arial" panose="020B0604020202020204" pitchFamily="34" charset="0"/>
              </a:rPr>
              <a:t>Keywords:</a:t>
            </a: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Keyword Definitions</a:t>
            </a: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Related Keywords</a:t>
            </a: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Related </a:t>
            </a:r>
            <a:r>
              <a:rPr lang="en-US">
                <a:solidFill>
                  <a:srgbClr val="002060"/>
                </a:solidFill>
                <a:cs typeface="Arial" panose="020B0604020202020204" pitchFamily="34" charset="0"/>
              </a:rPr>
              <a:t>Data Set Descriptions  </a:t>
            </a:r>
          </a:p>
          <a:p>
            <a:pPr marL="342900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Download </a:t>
            </a:r>
            <a:r>
              <a:rPr lang="en-US" sz="2000" b="1" smtClean="0">
                <a:solidFill>
                  <a:srgbClr val="002060"/>
                </a:solidFill>
                <a:cs typeface="Arial" panose="020B0604020202020204" pitchFamily="34" charset="0"/>
              </a:rPr>
              <a:t>Keywords:</a:t>
            </a: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Keywords </a:t>
            </a:r>
            <a:r>
              <a:rPr lang="en-US">
                <a:solidFill>
                  <a:srgbClr val="002060"/>
                </a:solidFill>
                <a:cs typeface="Arial" panose="020B0604020202020204" pitchFamily="34" charset="0"/>
              </a:rPr>
              <a:t>in Different Formats (RDF, XML, JSON, </a:t>
            </a: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CSV)</a:t>
            </a:r>
          </a:p>
          <a:p>
            <a:pPr marL="800100" lvl="1" indent="-342900" algn="just">
              <a:spcAft>
                <a:spcPts val="1200"/>
              </a:spcAft>
              <a:buFont typeface="Arial" charset="0"/>
              <a:buChar char="•"/>
            </a:pPr>
            <a:r>
              <a:rPr lang="en-US" smtClean="0">
                <a:solidFill>
                  <a:srgbClr val="002060"/>
                </a:solidFill>
                <a:cs typeface="Arial" panose="020B0604020202020204" pitchFamily="34" charset="0"/>
              </a:rPr>
              <a:t>Keywords </a:t>
            </a:r>
            <a:r>
              <a:rPr lang="en-US">
                <a:solidFill>
                  <a:srgbClr val="002060"/>
                </a:solidFill>
                <a:cs typeface="Arial" panose="020B0604020202020204" pitchFamily="34" charset="0"/>
              </a:rPr>
              <a:t>By Category (Science, Platforms, Instruments)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757" y="1057303"/>
            <a:ext cx="883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cs typeface="Arial" panose="020B0604020202020204" pitchFamily="34" charset="0"/>
              </a:rPr>
              <a:t>The Global Change Master Directory (GCMD) Keyword Viewer enables users to navigate through the GCMD keyword </a:t>
            </a:r>
            <a:r>
              <a:rPr lang="en-US" sz="2000" smtClean="0">
                <a:solidFill>
                  <a:srgbClr val="002060"/>
                </a:solidFill>
                <a:cs typeface="Arial" panose="020B0604020202020204" pitchFamily="34" charset="0"/>
              </a:rPr>
              <a:t>hierarchies: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53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96" y="102960"/>
            <a:ext cx="7948804" cy="501650"/>
          </a:xfrm>
        </p:spPr>
        <p:txBody>
          <a:bodyPr>
            <a:noAutofit/>
          </a:bodyPr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02" y="811836"/>
            <a:ext cx="8847138" cy="5113170"/>
          </a:xfrm>
        </p:spPr>
        <p:txBody>
          <a:bodyPr anchor="t" anchorCtr="0"/>
          <a:lstStyle/>
          <a:p>
            <a:pPr lvl="1"/>
            <a:endParaRPr lang="en-US" sz="1200" b="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GCMD </a:t>
            </a:r>
            <a:r>
              <a:rPr lang="en-US" sz="2000" dirty="0">
                <a:latin typeface="Arial"/>
                <a:cs typeface="Arial"/>
              </a:rPr>
              <a:t>Keywords 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Overview of </a:t>
            </a:r>
            <a:r>
              <a:rPr lang="en-US" sz="1800" b="0" dirty="0" smtClean="0">
                <a:latin typeface="Arial"/>
                <a:cs typeface="Arial"/>
              </a:rPr>
              <a:t>GCMD </a:t>
            </a:r>
            <a:r>
              <a:rPr lang="en-US" sz="1800" b="0" dirty="0">
                <a:latin typeface="Arial"/>
                <a:cs typeface="Arial"/>
              </a:rPr>
              <a:t>Keywords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Community Components</a:t>
            </a:r>
          </a:p>
          <a:p>
            <a:pPr lvl="1"/>
            <a:r>
              <a:rPr lang="en-US" sz="1800" b="0" dirty="0" smtClean="0">
                <a:latin typeface="Arial"/>
                <a:cs typeface="Arial"/>
              </a:rPr>
              <a:t>What’s New: Keyword Viewer</a:t>
            </a:r>
            <a:endParaRPr lang="en-US" sz="1800" b="0" dirty="0">
              <a:latin typeface="Arial"/>
              <a:cs typeface="Arial"/>
            </a:endParaRPr>
          </a:p>
          <a:p>
            <a:pPr lvl="1"/>
            <a:endParaRPr lang="en-US" sz="1200" b="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Collection Discovery </a:t>
            </a:r>
            <a:r>
              <a:rPr lang="en-US" sz="2000" dirty="0">
                <a:latin typeface="Arial"/>
                <a:cs typeface="Arial"/>
              </a:rPr>
              <a:t>Interfaces </a:t>
            </a:r>
          </a:p>
          <a:p>
            <a:pPr lvl="1"/>
            <a:r>
              <a:rPr lang="en-US" sz="1800" b="0" dirty="0">
                <a:latin typeface="Arial"/>
                <a:cs typeface="Arial"/>
              </a:rPr>
              <a:t>GCMD/IDN </a:t>
            </a:r>
            <a:r>
              <a:rPr lang="en-US" sz="1800" b="0" dirty="0" smtClean="0">
                <a:latin typeface="Arial"/>
                <a:cs typeface="Arial"/>
              </a:rPr>
              <a:t>Homepage </a:t>
            </a:r>
            <a:r>
              <a:rPr lang="en-US" sz="1800" b="0" dirty="0"/>
              <a:t>(Link to Search Interface)</a:t>
            </a:r>
            <a:endParaRPr lang="en-US" sz="1800" b="0" dirty="0">
              <a:latin typeface="Arial"/>
              <a:cs typeface="Arial"/>
            </a:endParaRPr>
          </a:p>
          <a:p>
            <a:pPr lvl="1"/>
            <a:r>
              <a:rPr lang="en-US" sz="1800" b="0" dirty="0">
                <a:latin typeface="Arial"/>
                <a:cs typeface="Arial"/>
              </a:rPr>
              <a:t>CMR OpenSearch API Accessing GCMD/IDN Metadata</a:t>
            </a:r>
          </a:p>
          <a:p>
            <a:pPr lvl="1"/>
            <a:endParaRPr lang="en-US" sz="1200" b="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Tool for Submitting </a:t>
            </a:r>
            <a:r>
              <a:rPr lang="en-US" sz="2000" dirty="0" smtClean="0">
                <a:latin typeface="Arial"/>
                <a:cs typeface="Arial"/>
              </a:rPr>
              <a:t>Metadata (i.e. Registration)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b="0" dirty="0" err="1" smtClean="0">
                <a:latin typeface="Arial"/>
                <a:cs typeface="Arial"/>
              </a:rPr>
              <a:t>docBUILDER</a:t>
            </a:r>
            <a:endParaRPr lang="en-US" sz="1800" b="0" dirty="0">
              <a:latin typeface="Arial"/>
              <a:cs typeface="Arial"/>
            </a:endParaRPr>
          </a:p>
          <a:p>
            <a:pPr lvl="1"/>
            <a:endParaRPr lang="en-US" sz="1800" b="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Tool for Translating Metadata</a:t>
            </a:r>
          </a:p>
          <a:p>
            <a:pPr lvl="1"/>
            <a:r>
              <a:rPr lang="en-US" sz="1800" b="0" dirty="0" smtClean="0">
                <a:latin typeface="Arial"/>
                <a:cs typeface="Arial"/>
              </a:rPr>
              <a:t>Translator </a:t>
            </a:r>
            <a:r>
              <a:rPr lang="en-US" sz="1800" b="0" dirty="0">
                <a:latin typeface="Arial"/>
                <a:cs typeface="Arial"/>
              </a:rPr>
              <a:t>API</a:t>
            </a:r>
          </a:p>
          <a:p>
            <a:pPr lvl="1"/>
            <a:endParaRPr lang="en-US" sz="1200" b="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0178" y="6563599"/>
            <a:ext cx="1905000" cy="213719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>
                <a:solidFill>
                  <a:schemeClr val="bg2"/>
                </a:solidFill>
              </a:rPr>
              <a:pPr>
                <a:defRPr/>
              </a:pPr>
              <a:t>2</a:t>
            </a:fld>
            <a:endParaRPr lang="en-US" altLang="en-US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6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157549"/>
            <a:ext cx="7396163" cy="501650"/>
          </a:xfrm>
        </p:spPr>
        <p:txBody>
          <a:bodyPr/>
          <a:lstStyle/>
          <a:p>
            <a:r>
              <a:rPr lang="en-US" sz="3200" smtClean="0"/>
              <a:t>Keyword </a:t>
            </a:r>
            <a:r>
              <a:rPr lang="en-US" sz="3200"/>
              <a:t>Viewer </a:t>
            </a:r>
            <a:r>
              <a:rPr lang="en-US" sz="3200" smtClean="0"/>
              <a:t>Demonstration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845" y="1630052"/>
            <a:ext cx="85010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/>
              <a:t>DEMO: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gcmd.nasa.gov/search/Keywords.do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lvl="1" algn="ctr">
              <a:buNone/>
            </a:pPr>
            <a:r>
              <a:rPr lang="en-US" sz="2400" dirty="0" smtClean="0"/>
              <a:t>Please provide feedback </a:t>
            </a:r>
            <a:r>
              <a:rPr lang="en-US" sz="2400" dirty="0"/>
              <a:t>to</a:t>
            </a:r>
            <a:r>
              <a:rPr lang="en-US" sz="2400" dirty="0" smtClean="0"/>
              <a:t>:</a:t>
            </a:r>
          </a:p>
          <a:p>
            <a:pPr lvl="1" algn="ctr">
              <a:buNone/>
            </a:pPr>
            <a:endParaRPr lang="en-US" sz="2400" dirty="0"/>
          </a:p>
          <a:p>
            <a:pPr lvl="1" algn="ctr">
              <a:buNone/>
            </a:pPr>
            <a:r>
              <a:rPr lang="en-US" sz="2400" dirty="0" err="1" smtClean="0"/>
              <a:t>gsfc-gcmduso@mail.nasa.gov</a:t>
            </a:r>
            <a:endParaRPr lang="en-US" sz="2400" dirty="0" smtClean="0"/>
          </a:p>
          <a:p>
            <a:pPr lvl="1" algn="ctr">
              <a:buNone/>
            </a:pPr>
            <a:r>
              <a:rPr lang="en-US" sz="2400" dirty="0" smtClean="0"/>
              <a:t>or</a:t>
            </a:r>
            <a:endParaRPr lang="en-US" sz="2400" dirty="0"/>
          </a:p>
          <a:p>
            <a:pPr lvl="1" algn="ctr">
              <a:buNone/>
            </a:pPr>
            <a:r>
              <a:rPr lang="en-US" sz="2400" dirty="0" err="1"/>
              <a:t>Michael.P.Morahan@nasa.gov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algn="just"/>
            <a:endParaRPr 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157549"/>
            <a:ext cx="7396163" cy="501650"/>
          </a:xfrm>
        </p:spPr>
        <p:txBody>
          <a:bodyPr/>
          <a:lstStyle/>
          <a:p>
            <a:r>
              <a:rPr lang="en-US" sz="3200" smtClean="0"/>
              <a:t>Science Keyword View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0301" y="763902"/>
            <a:ext cx="8868665" cy="5765788"/>
            <a:chOff x="-1597992" y="965017"/>
            <a:chExt cx="14781109" cy="96096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t="11363" r="1488"/>
            <a:stretch/>
          </p:blipFill>
          <p:spPr>
            <a:xfrm>
              <a:off x="-1597992" y="1644190"/>
              <a:ext cx="14460657" cy="8930473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</p:pic>
        <p:sp>
          <p:nvSpPr>
            <p:cNvPr id="28" name="Right Arrow 27"/>
            <p:cNvSpPr/>
            <p:nvPr/>
          </p:nvSpPr>
          <p:spPr>
            <a:xfrm rot="10800000">
              <a:off x="1139960" y="9268378"/>
              <a:ext cx="1166360" cy="305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47431" y="8943926"/>
              <a:ext cx="4887265" cy="107721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Search Keyword Categories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75513" y="7493623"/>
              <a:ext cx="5942875" cy="6155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Search Keyword Hierarchy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10800000">
              <a:off x="5346338" y="5028137"/>
              <a:ext cx="1154875" cy="4001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01215" y="4798162"/>
              <a:ext cx="6681902" cy="107721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Examine Related Data Set Descriptions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11839656">
              <a:off x="2879860" y="5825009"/>
              <a:ext cx="1865662" cy="2788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97457" y="6190448"/>
              <a:ext cx="7474479" cy="107721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Download Keywords in Different Formats 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57636" y="965017"/>
              <a:ext cx="6705030" cy="61555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Search Keywords By Free Text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9939558" y="1777819"/>
              <a:ext cx="704300" cy="3783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 rot="10800000">
            <a:off x="2018936" y="4790561"/>
            <a:ext cx="699816" cy="183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157549"/>
            <a:ext cx="7396163" cy="501650"/>
          </a:xfrm>
        </p:spPr>
        <p:txBody>
          <a:bodyPr/>
          <a:lstStyle/>
          <a:p>
            <a:r>
              <a:rPr lang="en-US" sz="3200" smtClean="0"/>
              <a:t>Example of Platform Keyword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1489" y="909319"/>
            <a:ext cx="8222314" cy="5128923"/>
            <a:chOff x="17584088" y="18409922"/>
            <a:chExt cx="10346797" cy="67594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22541" t="28787" b="5553"/>
            <a:stretch/>
          </p:blipFill>
          <p:spPr>
            <a:xfrm>
              <a:off x="17584088" y="18409922"/>
              <a:ext cx="10089520" cy="6759448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1350789" y="22945315"/>
              <a:ext cx="2556116" cy="121686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View more details about the platform 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18882441" y="23504797"/>
              <a:ext cx="2468347" cy="257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41073" y="22230165"/>
              <a:ext cx="3689812" cy="156966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Link to related instruments (i.e. instruments that fly on AQUA)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24188576" y="21236662"/>
              <a:ext cx="1738725" cy="2482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43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157549"/>
            <a:ext cx="7396163" cy="501650"/>
          </a:xfrm>
        </p:spPr>
        <p:txBody>
          <a:bodyPr/>
          <a:lstStyle/>
          <a:p>
            <a:r>
              <a:rPr lang="en-US" sz="3200" smtClean="0"/>
              <a:t>Example of Instrument Keyword</a:t>
            </a:r>
            <a:endParaRPr lang="en-US" sz="3200"/>
          </a:p>
        </p:txBody>
      </p:sp>
      <p:grpSp>
        <p:nvGrpSpPr>
          <p:cNvPr id="4" name="Group 3"/>
          <p:cNvGrpSpPr/>
          <p:nvPr/>
        </p:nvGrpSpPr>
        <p:grpSpPr>
          <a:xfrm>
            <a:off x="989211" y="807091"/>
            <a:ext cx="7697588" cy="6045226"/>
            <a:chOff x="30842327" y="18409920"/>
            <a:chExt cx="13510901" cy="95080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3934" t="30090" r="349" b="5656"/>
            <a:stretch/>
          </p:blipFill>
          <p:spPr>
            <a:xfrm>
              <a:off x="30842327" y="18409920"/>
              <a:ext cx="12043697" cy="9508032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9547801" y="22408736"/>
              <a:ext cx="4805427" cy="191211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tx2"/>
                  </a:solidFill>
                </a:rPr>
                <a:t>Link to related platforms (i.e. platform that contains the instrument)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39600027" y="21374332"/>
              <a:ext cx="1761571" cy="290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803900" y="1955800"/>
            <a:ext cx="965200" cy="255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157549"/>
            <a:ext cx="7396163" cy="501650"/>
          </a:xfrm>
        </p:spPr>
        <p:txBody>
          <a:bodyPr/>
          <a:lstStyle/>
          <a:p>
            <a:r>
              <a:rPr lang="en-US" sz="3200" smtClean="0"/>
              <a:t>Example of Project Keyword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" t="28720" r="1650" b="5761"/>
          <a:stretch/>
        </p:blipFill>
        <p:spPr>
          <a:xfrm>
            <a:off x="124538" y="1130314"/>
            <a:ext cx="8911497" cy="497840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155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IDN Collection </a:t>
            </a:r>
            <a:r>
              <a:rPr lang="en-US" sz="2400" dirty="0">
                <a:latin typeface="Arial"/>
                <a:cs typeface="Arial"/>
              </a:rPr>
              <a:t>Discovery </a:t>
            </a:r>
            <a:r>
              <a:rPr lang="en-US" sz="2400" dirty="0" smtClean="0">
                <a:latin typeface="Arial"/>
                <a:cs typeface="Arial"/>
              </a:rPr>
              <a:t>Interface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27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N_NewDataCenter_featu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 b="23089"/>
          <a:stretch/>
        </p:blipFill>
        <p:spPr>
          <a:xfrm>
            <a:off x="-18483" y="1020863"/>
            <a:ext cx="9178290" cy="5386848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2351" y="150391"/>
            <a:ext cx="7396163" cy="501650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IDN Home Page</a:t>
            </a:r>
            <a:endParaRPr lang="en-US" altLang="en-US" sz="3200" baseline="-2500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14215" y="650150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/>
              <a:t>26</a:t>
            </a:fld>
            <a:endParaRPr lang="en-US" altLang="en-US" sz="120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800" y="703014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i</a:t>
            </a:r>
            <a:r>
              <a:rPr lang="en-US" err="1" smtClean="0"/>
              <a:t>dn.ceos.org</a:t>
            </a:r>
            <a:endParaRPr lang="en-US"/>
          </a:p>
        </p:txBody>
      </p:sp>
      <p:sp>
        <p:nvSpPr>
          <p:cNvPr id="16" name="Left Arrow 15"/>
          <p:cNvSpPr/>
          <p:nvPr/>
        </p:nvSpPr>
        <p:spPr bwMode="auto">
          <a:xfrm>
            <a:off x="7764674" y="4293212"/>
            <a:ext cx="130367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Keywords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7323816" y="2907943"/>
            <a:ext cx="180939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New Developments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614113" y="4972665"/>
            <a:ext cx="5267595" cy="143504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9" name="Left Arrow 18"/>
          <p:cNvSpPr/>
          <p:nvPr/>
        </p:nvSpPr>
        <p:spPr bwMode="auto">
          <a:xfrm>
            <a:off x="5301501" y="1493347"/>
            <a:ext cx="1473693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Freetext</a:t>
            </a: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Search</a:t>
            </a:r>
          </a:p>
        </p:txBody>
      </p:sp>
      <p:sp>
        <p:nvSpPr>
          <p:cNvPr id="20" name="Right Arrow 19"/>
          <p:cNvSpPr/>
          <p:nvPr/>
        </p:nvSpPr>
        <p:spPr bwMode="auto">
          <a:xfrm rot="19446110">
            <a:off x="7807353" y="2222834"/>
            <a:ext cx="1083168" cy="49645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Help</a:t>
            </a:r>
          </a:p>
        </p:txBody>
      </p:sp>
      <p:sp>
        <p:nvSpPr>
          <p:cNvPr id="21" name="Right Arrow 20"/>
          <p:cNvSpPr/>
          <p:nvPr/>
        </p:nvSpPr>
        <p:spPr bwMode="auto">
          <a:xfrm>
            <a:off x="33009" y="3343169"/>
            <a:ext cx="1374421" cy="88163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smtClean="0">
                <a:solidFill>
                  <a:srgbClr val="000000"/>
                </a:solidFill>
                <a:latin typeface="Tahoma" pitchFamily="34" charset="0"/>
              </a:rPr>
              <a:t>Access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smtClean="0">
                <a:solidFill>
                  <a:srgbClr val="000000"/>
                </a:solidFill>
                <a:latin typeface="Tahoma" pitchFamily="34" charset="0"/>
              </a:rPr>
              <a:t>all Records</a:t>
            </a: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21073680">
            <a:off x="361399" y="5473076"/>
            <a:ext cx="1083168" cy="49645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smtClean="0">
                <a:solidFill>
                  <a:srgbClr val="000000"/>
                </a:solidFill>
                <a:latin typeface="Tahoma" pitchFamily="34" charset="0"/>
              </a:rPr>
              <a:t>Drill Down</a:t>
            </a: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7606528" y="4790458"/>
            <a:ext cx="1526685" cy="100998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500">
                <a:solidFill>
                  <a:srgbClr val="000000"/>
                </a:solidFill>
                <a:latin typeface="Tahoma" pitchFamily="34" charset="0"/>
              </a:rPr>
              <a:t>Search</a:t>
            </a:r>
          </a:p>
          <a:p>
            <a:pPr algn="ctr" defTabSz="914400"/>
            <a:r>
              <a:rPr lang="en-US" sz="1500">
                <a:solidFill>
                  <a:srgbClr val="000000"/>
                </a:solidFill>
                <a:latin typeface="Tahoma" pitchFamily="34" charset="0"/>
              </a:rPr>
              <a:t>CEOS Agencies</a:t>
            </a:r>
          </a:p>
        </p:txBody>
      </p:sp>
      <p:sp>
        <p:nvSpPr>
          <p:cNvPr id="23" name="Right Arrow 22"/>
          <p:cNvSpPr/>
          <p:nvPr/>
        </p:nvSpPr>
        <p:spPr bwMode="auto">
          <a:xfrm rot="659600">
            <a:off x="16018" y="4721928"/>
            <a:ext cx="1466307" cy="55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smtClean="0">
                <a:solidFill>
                  <a:srgbClr val="000000"/>
                </a:solidFill>
                <a:latin typeface="Tahoma" pitchFamily="34" charset="0"/>
              </a:rPr>
              <a:t>MIM Keywords</a:t>
            </a: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6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" grpId="0" animBg="1"/>
      <p:bldP spid="19" grpId="0" animBg="1"/>
      <p:bldP spid="20" grpId="0" animBg="1"/>
      <p:bldP spid="21" grpId="1" animBg="1"/>
      <p:bldP spid="15" grpId="0" animBg="1"/>
      <p:bldP spid="17" grpId="1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N_freerefine_search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/>
          <a:stretch/>
        </p:blipFill>
        <p:spPr>
          <a:xfrm>
            <a:off x="5636" y="1849055"/>
            <a:ext cx="9144000" cy="470283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19150" y="158599"/>
            <a:ext cx="7396163" cy="501650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IDN Search Interface </a:t>
            </a:r>
            <a:endParaRPr lang="en-US" altLang="en-US" sz="3200" baseline="-2500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/>
              <a:t>27</a:t>
            </a:fld>
            <a:endParaRPr lang="en-US" altLang="en-US" sz="120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070" y="3124200"/>
            <a:ext cx="2069130" cy="289198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84728" y="3180749"/>
            <a:ext cx="1429674" cy="1980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89" y="1011137"/>
            <a:ext cx="421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mtClean="0">
                <a:solidFill>
                  <a:schemeClr val="accent1"/>
                </a:solidFill>
              </a:rPr>
              <a:t>Interdisciplinary Search with Facets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81577" y="3433014"/>
            <a:ext cx="6911623" cy="256092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87650" y="2349501"/>
            <a:ext cx="1651000" cy="253999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7000" y="3879850"/>
            <a:ext cx="1384300" cy="15240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81576" y="2971800"/>
            <a:ext cx="1761773" cy="20895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5109" y="1011137"/>
            <a:ext cx="49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 smtClean="0">
                <a:solidFill>
                  <a:srgbClr val="008000"/>
                </a:solidFill>
              </a:rPr>
              <a:t>Freetext</a:t>
            </a:r>
            <a:r>
              <a:rPr lang="en-US" smtClean="0">
                <a:solidFill>
                  <a:srgbClr val="008000"/>
                </a:solidFill>
              </a:rPr>
              <a:t> and Refinement Search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159" y="1336913"/>
            <a:ext cx="421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mtClean="0">
                <a:solidFill>
                  <a:schemeClr val="accent2"/>
                </a:solidFill>
              </a:rPr>
              <a:t>Enhanced Sorting by Columns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5101" y="1336913"/>
            <a:ext cx="49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mtClean="0">
                <a:solidFill>
                  <a:srgbClr val="0070C0"/>
                </a:solidFill>
              </a:rPr>
              <a:t>View </a:t>
            </a:r>
            <a:r>
              <a:rPr lang="en-US">
                <a:solidFill>
                  <a:srgbClr val="0070C0"/>
                </a:solidFill>
              </a:rPr>
              <a:t>IDN </a:t>
            </a:r>
            <a:r>
              <a:rPr lang="en-US" smtClean="0">
                <a:solidFill>
                  <a:srgbClr val="0070C0"/>
                </a:solidFill>
              </a:rPr>
              <a:t>Search Results 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9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N_freerefine_search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/>
          <a:stretch/>
        </p:blipFill>
        <p:spPr>
          <a:xfrm>
            <a:off x="5636" y="1849055"/>
            <a:ext cx="9144000" cy="470283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4241" y="150122"/>
            <a:ext cx="7396163" cy="501650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IDN Search Interface </a:t>
            </a:r>
            <a:endParaRPr lang="en-US" altLang="en-US" sz="3200" baseline="-2500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11699" y="647889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/>
              <a:t>28</a:t>
            </a:fld>
            <a:endParaRPr lang="en-US" altLang="en-US" sz="120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89" y="1011137"/>
            <a:ext cx="421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mtClean="0">
                <a:solidFill>
                  <a:srgbClr val="FF0000"/>
                </a:solidFill>
              </a:rPr>
              <a:t>Click </a:t>
            </a:r>
            <a:r>
              <a:rPr lang="en-US" altLang="en-US" smtClean="0">
                <a:solidFill>
                  <a:srgbClr val="FF0000"/>
                </a:solidFill>
              </a:rPr>
              <a:t>on </a:t>
            </a:r>
            <a:r>
              <a:rPr lang="en-US" altLang="en-US">
                <a:solidFill>
                  <a:srgbClr val="FF0000"/>
                </a:solidFill>
              </a:rPr>
              <a:t>a record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89743" y="3536949"/>
            <a:ext cx="6954257" cy="7556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15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/>
          <a:stretch/>
        </p:blipFill>
        <p:spPr>
          <a:xfrm>
            <a:off x="-6201" y="1707565"/>
            <a:ext cx="9144000" cy="4799759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0794" y="170900"/>
            <a:ext cx="7882218" cy="501650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IDN Search Interface: Record Display </a:t>
            </a:r>
            <a:endParaRPr lang="en-US" altLang="en-US" sz="3200" baseline="-2500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/>
              <a:t>29</a:t>
            </a:fld>
            <a:endParaRPr lang="en-US" altLang="en-US" sz="120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389" y="1011137"/>
            <a:ext cx="421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Click </a:t>
            </a:r>
            <a:r>
              <a:rPr lang="en-US" altLang="en-US">
                <a:solidFill>
                  <a:srgbClr val="FF0000"/>
                </a:solidFill>
              </a:rPr>
              <a:t>on a record </a:t>
            </a:r>
            <a:endParaRPr lang="en-US" smtClean="0">
              <a:solidFill>
                <a:srgbClr val="6600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mtClean="0">
                <a:solidFill>
                  <a:schemeClr val="accent1"/>
                </a:solidFill>
              </a:rPr>
              <a:t>Record Display 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1" name="Elbow Connector 30"/>
          <p:cNvCxnSpPr/>
          <p:nvPr/>
        </p:nvCxnSpPr>
        <p:spPr bwMode="auto">
          <a:xfrm rot="5400000">
            <a:off x="7071337" y="3852890"/>
            <a:ext cx="735945" cy="14431"/>
          </a:xfrm>
          <a:prstGeom prst="bentConnector3">
            <a:avLst>
              <a:gd name="adj1" fmla="val 4411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282" name="Group 11281"/>
          <p:cNvGrpSpPr/>
          <p:nvPr/>
        </p:nvGrpSpPr>
        <p:grpSpPr>
          <a:xfrm>
            <a:off x="7415577" y="3548815"/>
            <a:ext cx="1711906" cy="744042"/>
            <a:chOff x="7432094" y="3492133"/>
            <a:chExt cx="1711906" cy="744042"/>
          </a:xfrm>
        </p:grpSpPr>
        <p:cxnSp>
          <p:nvCxnSpPr>
            <p:cNvPr id="11279" name="Straight Connector 11278"/>
            <p:cNvCxnSpPr/>
            <p:nvPr/>
          </p:nvCxnSpPr>
          <p:spPr bwMode="auto">
            <a:xfrm>
              <a:off x="7432094" y="3492133"/>
              <a:ext cx="171190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432094" y="4236175"/>
              <a:ext cx="171190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81" name="Straight Connector 11280"/>
            <p:cNvCxnSpPr/>
            <p:nvPr/>
          </p:nvCxnSpPr>
          <p:spPr bwMode="auto">
            <a:xfrm>
              <a:off x="9144000" y="3508538"/>
              <a:ext cx="0" cy="71953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283" name="Rectangle 11282"/>
          <p:cNvSpPr/>
          <p:nvPr/>
        </p:nvSpPr>
        <p:spPr bwMode="auto">
          <a:xfrm>
            <a:off x="1688456" y="2063533"/>
            <a:ext cx="5758069" cy="428579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73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6252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000" smtClean="0"/>
              <a:t>Overview of GCMD Keywords</a:t>
            </a: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76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6252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000" dirty="0" smtClean="0"/>
              <a:t>CMR OpenSearch Accessing GCMD/IDN Collections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13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4" y="182124"/>
            <a:ext cx="8301292" cy="501650"/>
          </a:xfrm>
        </p:spPr>
        <p:txBody>
          <a:bodyPr/>
          <a:lstStyle/>
          <a:p>
            <a:r>
              <a:rPr lang="en-US" smtClean="0"/>
              <a:t>CMR OpenSearch API for GCMD/IDN Discovery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3973" y="6600825"/>
            <a:ext cx="1905000" cy="257175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408" y="3087676"/>
            <a:ext cx="8420992" cy="2952696"/>
          </a:xfrm>
          <a:ln>
            <a:noFill/>
          </a:ln>
        </p:spPr>
        <p:txBody>
          <a:bodyPr/>
          <a:lstStyle/>
          <a:p>
            <a:pPr marL="57150" lvl="1" indent="0">
              <a:buNone/>
            </a:pPr>
            <a:r>
              <a:rPr lang="en-US" b="0" dirty="0" err="1" smtClean="0"/>
              <a:t>Queryable</a:t>
            </a:r>
            <a:r>
              <a:rPr lang="en-US" b="0" dirty="0" smtClean="0"/>
              <a:t> Tags: (Future tags </a:t>
            </a:r>
            <a:r>
              <a:rPr lang="en-US" b="0" dirty="0" err="1"/>
              <a:t>i</a:t>
            </a:r>
            <a:r>
              <a:rPr lang="en-US" b="0" dirty="0" err="1" smtClean="0"/>
              <a:t>sCeos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b="0" dirty="0" err="1" smtClean="0"/>
              <a:t>isFedeo</a:t>
            </a:r>
            <a:r>
              <a:rPr lang="en-US" b="0" dirty="0" smtClean="0"/>
              <a:t>)</a:t>
            </a:r>
          </a:p>
          <a:p>
            <a:pPr marL="914400" lvl="1" indent="-457200"/>
            <a:r>
              <a:rPr lang="en-US" sz="1800" b="0" dirty="0" err="1" smtClean="0"/>
              <a:t>isCwic</a:t>
            </a:r>
            <a:r>
              <a:rPr lang="en-US" sz="1800" b="0" dirty="0" smtClean="0"/>
              <a:t> </a:t>
            </a:r>
          </a:p>
          <a:p>
            <a:pPr marL="914400" lvl="1" indent="-457200"/>
            <a:r>
              <a:rPr lang="en-US" sz="1800" b="0" dirty="0" err="1" smtClean="0"/>
              <a:t>isGeoss</a:t>
            </a:r>
            <a:r>
              <a:rPr lang="en-US" sz="1800" b="0" dirty="0" smtClean="0"/>
              <a:t> </a:t>
            </a:r>
          </a:p>
          <a:p>
            <a:pPr marL="57150" indent="0">
              <a:buNone/>
            </a:pPr>
            <a:r>
              <a:rPr lang="en-US" sz="2200" b="0" dirty="0" smtClean="0"/>
              <a:t>API </a:t>
            </a:r>
            <a:r>
              <a:rPr lang="en-US" sz="2200" b="0" dirty="0"/>
              <a:t>Q</a:t>
            </a:r>
            <a:r>
              <a:rPr lang="en-US" sz="2200" b="0" dirty="0" smtClean="0"/>
              <a:t>uery </a:t>
            </a:r>
            <a:r>
              <a:rPr lang="en-US" sz="2200" b="0" dirty="0"/>
              <a:t>M</a:t>
            </a:r>
            <a:r>
              <a:rPr lang="en-US" sz="2200" b="0" dirty="0" smtClean="0"/>
              <a:t>ethods</a:t>
            </a:r>
            <a:r>
              <a:rPr lang="en-US" sz="2200" b="0" dirty="0"/>
              <a:t>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b="0" dirty="0"/>
              <a:t>Command-line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b="0" dirty="0"/>
              <a:t>Web browser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1800" b="0" dirty="0"/>
              <a:t>OpenSearch API client</a:t>
            </a:r>
          </a:p>
          <a:p>
            <a:pPr marL="0" indent="0">
              <a:buNone/>
            </a:pPr>
            <a:r>
              <a:rPr lang="en-US" sz="2200" b="0" dirty="0" smtClean="0"/>
              <a:t>API </a:t>
            </a:r>
            <a:r>
              <a:rPr lang="en-US" sz="2200" b="0" dirty="0"/>
              <a:t>result </a:t>
            </a:r>
            <a:r>
              <a:rPr lang="en-US" sz="2200" b="0" dirty="0" smtClean="0"/>
              <a:t>Formats</a:t>
            </a:r>
            <a:r>
              <a:rPr lang="en-US" sz="2200" b="0" dirty="0"/>
              <a:t>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b="0" dirty="0"/>
              <a:t>ATOM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b="0" dirty="0" smtClean="0"/>
              <a:t>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1" y="887081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/>
              <a:t>Search implementation </a:t>
            </a:r>
            <a:r>
              <a:rPr lang="en-US" sz="2400"/>
              <a:t>based on the OpenSearch </a:t>
            </a:r>
            <a:r>
              <a:rPr lang="en-US" sz="2400" smtClean="0"/>
              <a:t>1.1 specification</a:t>
            </a:r>
            <a:endParaRPr lang="en-US" sz="2400"/>
          </a:p>
        </p:txBody>
      </p:sp>
      <p:pic>
        <p:nvPicPr>
          <p:cNvPr id="8" name="Picture 7" descr="Open_Browser_examp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58" y="3510755"/>
            <a:ext cx="5178806" cy="294774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3908" y="1352862"/>
            <a:ext cx="3162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>
                <a:latin typeface="Arial"/>
                <a:cs typeface="Arial"/>
              </a:rPr>
              <a:t>Queryable</a:t>
            </a:r>
            <a:r>
              <a:rPr lang="en-US" sz="2200">
                <a:latin typeface="Arial"/>
                <a:cs typeface="Arial"/>
              </a:rPr>
              <a:t> F</a:t>
            </a:r>
            <a:r>
              <a:rPr lang="en-US" sz="2200" smtClean="0">
                <a:latin typeface="Arial"/>
                <a:cs typeface="Arial"/>
              </a:rPr>
              <a:t>ields: </a:t>
            </a:r>
            <a:endParaRPr lang="en-US" sz="2200"/>
          </a:p>
        </p:txBody>
      </p:sp>
      <p:sp>
        <p:nvSpPr>
          <p:cNvPr id="12" name="TextBox 11"/>
          <p:cNvSpPr txBox="1"/>
          <p:nvPr/>
        </p:nvSpPr>
        <p:spPr>
          <a:xfrm>
            <a:off x="5157788" y="6499939"/>
            <a:ext cx="2585039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smtClean="0"/>
              <a:t>Web </a:t>
            </a:r>
            <a:r>
              <a:rPr lang="en-US" sz="1600"/>
              <a:t>B</a:t>
            </a:r>
            <a:r>
              <a:rPr lang="en-US" sz="1600" smtClean="0"/>
              <a:t>rowser Example</a:t>
            </a:r>
            <a:endParaRPr lang="en-US" sz="16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42342"/>
              </p:ext>
            </p:extLst>
          </p:nvPr>
        </p:nvGraphicFramePr>
        <p:xfrm>
          <a:off x="698500" y="1916990"/>
          <a:ext cx="23495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9500"/>
              </a:tblGrid>
              <a:tr h="370840">
                <a:tc>
                  <a:txBody>
                    <a:bodyPr/>
                    <a:lstStyle/>
                    <a:p>
                      <a:pPr marL="115888" marR="0" indent="-1158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kern="120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lang="en-US" sz="1800" b="0" kern="1200" err="1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keywokeywordrd</a:t>
                      </a:r>
                      <a:endParaRPr lang="en-US" sz="1800" b="0" kern="120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smtClean="0"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lang="en-US" sz="180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processingLevel</a:t>
                      </a:r>
                      <a:endParaRPr lang="en-US" sz="18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smtClean="0"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lang="en-US" sz="180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placeName</a:t>
                      </a:r>
                      <a:endParaRPr lang="en-US" sz="18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05330"/>
              </p:ext>
            </p:extLst>
          </p:nvPr>
        </p:nvGraphicFramePr>
        <p:xfrm>
          <a:off x="3321049" y="1866444"/>
          <a:ext cx="161925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9251"/>
              </a:tblGrid>
              <a:tr h="370840">
                <a:tc>
                  <a:txBody>
                    <a:bodyPr/>
                    <a:lstStyle/>
                    <a:p>
                      <a:pPr marL="115888" indent="-115888" algn="l" defTabSz="457200" rtl="0" eaLnBrk="1" latinLnBrk="0" hangingPunct="1">
                        <a:buFont typeface="Arial" charset="0"/>
                        <a:buChar char="•"/>
                        <a:tabLst/>
                      </a:pPr>
                      <a:r>
                        <a:rPr lang="en-US" sz="1800" b="0" kern="120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  satellite</a:t>
                      </a:r>
                      <a:endParaRPr lang="en-US" sz="1800" b="0" kern="120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b="0" smtClean="0">
                          <a:latin typeface="Arial" charset="0"/>
                          <a:ea typeface="Arial" charset="0"/>
                          <a:cs typeface="Arial" charset="0"/>
                        </a:rPr>
                        <a:t>     sensor</a:t>
                      </a:r>
                      <a:endParaRPr lang="en-US" sz="1800" b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b="0" smtClean="0"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lang="en-US" sz="1800" b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startTime</a:t>
                      </a:r>
                      <a:endParaRPr lang="en-US" sz="1800" b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7513"/>
              </p:ext>
            </p:extLst>
          </p:nvPr>
        </p:nvGraphicFramePr>
        <p:xfrm>
          <a:off x="5050390" y="1893335"/>
          <a:ext cx="23495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9500"/>
              </a:tblGrid>
              <a:tr h="370840">
                <a:tc>
                  <a:txBody>
                    <a:bodyPr/>
                    <a:lstStyle/>
                    <a:p>
                      <a:pPr marL="115888" indent="-115888" algn="l" defTabSz="457200" rtl="0" eaLnBrk="1" latinLnBrk="0" hangingPunct="1">
                        <a:buFont typeface="Arial" charset="0"/>
                        <a:buChar char="•"/>
                        <a:tabLst/>
                      </a:pPr>
                      <a:r>
                        <a:rPr lang="en-US" sz="1800" b="0" kern="120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  instrument</a:t>
                      </a:r>
                      <a:endParaRPr lang="en-US" sz="1800" b="0" kern="120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b="0" smtClean="0"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lang="en-US" sz="1800" b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boundingBox</a:t>
                      </a:r>
                      <a:endParaRPr lang="en-US" sz="1800" b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b="0" smtClean="0"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lang="en-US" sz="1800" b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uid</a:t>
                      </a:r>
                      <a:endParaRPr lang="en-US" sz="1800" b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8493"/>
              </p:ext>
            </p:extLst>
          </p:nvPr>
        </p:nvGraphicFramePr>
        <p:xfrm>
          <a:off x="7207249" y="1911680"/>
          <a:ext cx="193675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6751"/>
              </a:tblGrid>
              <a:tr h="370840">
                <a:tc>
                  <a:txBody>
                    <a:bodyPr/>
                    <a:lstStyle/>
                    <a:p>
                      <a:pPr marL="115888" indent="-115888" algn="l" defTabSz="457200" rtl="0" eaLnBrk="1" latinLnBrk="0" hangingPunct="1">
                        <a:buFont typeface="Arial" charset="0"/>
                        <a:buChar char="•"/>
                        <a:tabLst/>
                      </a:pPr>
                      <a:r>
                        <a:rPr lang="en-US" sz="1800" b="0" kern="1200" smtClean="0">
                          <a:solidFill>
                            <a:schemeClr val="dk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   campaign</a:t>
                      </a:r>
                      <a:endParaRPr lang="en-US" sz="1800" b="0" kern="120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b="0" smtClean="0">
                          <a:latin typeface="Arial" charset="0"/>
                          <a:ea typeface="Arial" charset="0"/>
                          <a:cs typeface="Arial" charset="0"/>
                        </a:rPr>
                        <a:t>     geometry</a:t>
                      </a:r>
                      <a:endParaRPr lang="en-US" sz="1800" b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buFont typeface="Arial" charset="0"/>
                        <a:buChar char="•"/>
                        <a:tabLst/>
                      </a:pPr>
                      <a:r>
                        <a:rPr lang="en-US" sz="1800" b="0" smtClean="0"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lang="en-US" sz="1800" b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endTime</a:t>
                      </a:r>
                      <a:endParaRPr lang="en-US" sz="1800" b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9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122238"/>
            <a:ext cx="8314267" cy="501650"/>
          </a:xfrm>
        </p:spPr>
        <p:txBody>
          <a:bodyPr/>
          <a:lstStyle/>
          <a:p>
            <a:r>
              <a:rPr lang="en-US" smtClean="0"/>
              <a:t>Example of an OpenSearch Query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418" y="3105150"/>
            <a:ext cx="9144000" cy="1033114"/>
          </a:xfrm>
        </p:spPr>
        <p:txBody>
          <a:bodyPr anchor="ctr"/>
          <a:lstStyle/>
          <a:p>
            <a:pPr marL="57150" lvl="1" indent="0" algn="ctr">
              <a:buNone/>
            </a:pPr>
            <a:r>
              <a:rPr lang="en-US" sz="2000" b="0" smtClean="0">
                <a:solidFill>
                  <a:srgbClr val="3366FF"/>
                </a:solidFill>
              </a:rPr>
              <a:t>https</a:t>
            </a:r>
            <a:r>
              <a:rPr lang="en-US" sz="2000" b="0">
                <a:solidFill>
                  <a:srgbClr val="3366FF"/>
                </a:solidFill>
              </a:rPr>
              <a:t>://</a:t>
            </a:r>
            <a:r>
              <a:rPr lang="en-US" sz="2000" b="0" smtClean="0">
                <a:solidFill>
                  <a:srgbClr val="3366FF"/>
                </a:solidFill>
              </a:rPr>
              <a:t>cmr.earthdata.nasa.gov/opensearch/collections.atom</a:t>
            </a:r>
            <a:r>
              <a:rPr lang="en-US" sz="2000" b="0" smtClean="0"/>
              <a:t>?</a:t>
            </a:r>
            <a:r>
              <a:rPr lang="en-US" sz="2000" b="0" smtClean="0">
                <a:solidFill>
                  <a:srgbClr val="008000"/>
                </a:solidFill>
              </a:rPr>
              <a:t>satellite</a:t>
            </a:r>
            <a:r>
              <a:rPr lang="en-US" sz="2000" b="0" smtClean="0"/>
              <a:t>=</a:t>
            </a:r>
            <a:r>
              <a:rPr lang="en-US" sz="2000" b="0" smtClean="0">
                <a:solidFill>
                  <a:srgbClr val="008000"/>
                </a:solidFill>
              </a:rPr>
              <a:t>Aqua</a:t>
            </a:r>
          </a:p>
          <a:p>
            <a:pPr marL="57150" lvl="1" indent="0" algn="ctr">
              <a:buNone/>
            </a:pPr>
            <a:r>
              <a:rPr lang="en-US" sz="2000" b="0" u="sng"/>
              <a:t>&amp;</a:t>
            </a:r>
            <a:r>
              <a:rPr lang="en-US" sz="2000" b="0" u="sng" err="1">
                <a:solidFill>
                  <a:srgbClr val="7030A0"/>
                </a:solidFill>
              </a:rPr>
              <a:t>isGeoss</a:t>
            </a:r>
            <a:r>
              <a:rPr lang="en-US" sz="2000" b="0" u="sng"/>
              <a:t>=</a:t>
            </a:r>
            <a:r>
              <a:rPr lang="en-US" sz="2000" b="0" u="sng" err="1"/>
              <a:t>true</a:t>
            </a:r>
            <a:r>
              <a:rPr lang="en-US" sz="2000" b="0" err="1" smtClean="0"/>
              <a:t>&amp;</a:t>
            </a:r>
            <a:r>
              <a:rPr lang="en-US" sz="2000" b="0" err="1" smtClean="0">
                <a:solidFill>
                  <a:srgbClr val="FF6600"/>
                </a:solidFill>
              </a:rPr>
              <a:t>numberOfResults</a:t>
            </a:r>
            <a:r>
              <a:rPr lang="en-US" sz="2000" b="0" smtClean="0"/>
              <a:t>=</a:t>
            </a:r>
            <a:r>
              <a:rPr lang="en-US" sz="2000" b="0" smtClean="0">
                <a:solidFill>
                  <a:srgbClr val="FF6600"/>
                </a:solidFill>
              </a:rPr>
              <a:t>50</a:t>
            </a:r>
            <a:r>
              <a:rPr lang="en-US" sz="2000" b="0" smtClean="0"/>
              <a:t>&amp;</a:t>
            </a:r>
            <a:r>
              <a:rPr lang="en-US" sz="2000" b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2000" b="0" smtClean="0">
                <a:solidFill>
                  <a:schemeClr val="bg1">
                    <a:lumMod val="50000"/>
                  </a:schemeClr>
                </a:solidFill>
              </a:rPr>
              <a:t>ffset</a:t>
            </a:r>
            <a:r>
              <a:rPr lang="en-US" sz="2000" b="0" smtClean="0"/>
              <a:t>=</a:t>
            </a:r>
            <a:r>
              <a:rPr lang="en-US" sz="2000" b="0" smtClean="0">
                <a:solidFill>
                  <a:srgbClr val="7F7F7F"/>
                </a:solidFill>
              </a:rPr>
              <a:t>50</a:t>
            </a:r>
            <a:r>
              <a:rPr lang="en-US" sz="2000" b="0" smtClean="0"/>
              <a:t>&amp;</a:t>
            </a:r>
            <a:r>
              <a:rPr lang="en-US" sz="2000" b="0" smtClean="0">
                <a:solidFill>
                  <a:srgbClr val="FF0000"/>
                </a:solidFill>
              </a:rPr>
              <a:t>clientId</a:t>
            </a:r>
            <a:r>
              <a:rPr lang="en-US" sz="2000" b="0" smtClean="0"/>
              <a:t>=</a:t>
            </a:r>
            <a:r>
              <a:rPr lang="en-US" sz="2000" b="0" err="1" smtClean="0">
                <a:solidFill>
                  <a:srgbClr val="FF0000"/>
                </a:solidFill>
              </a:rPr>
              <a:t>UserClient</a:t>
            </a:r>
            <a:endParaRPr lang="en-US" sz="2000" b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71782" y="6436963"/>
            <a:ext cx="2133600" cy="365125"/>
          </a:xfrm>
        </p:spPr>
        <p:txBody>
          <a:bodyPr/>
          <a:lstStyle/>
          <a:p>
            <a:fld id="{D9F2EC85-5A16-B04F-B3DD-DECEF51CA9C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Down Arrow Callout 5"/>
          <p:cNvSpPr/>
          <p:nvPr/>
        </p:nvSpPr>
        <p:spPr bwMode="auto">
          <a:xfrm>
            <a:off x="1313411" y="1421609"/>
            <a:ext cx="3075709" cy="1898221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>
                <a:solidFill>
                  <a:srgbClr val="0070C0"/>
                </a:solidFill>
              </a:rPr>
              <a:t>IDN root collection URL with results in ATOM </a:t>
            </a:r>
            <a:r>
              <a:rPr lang="en-US" sz="2000" smtClean="0">
                <a:solidFill>
                  <a:srgbClr val="0070C0"/>
                </a:solidFill>
              </a:rPr>
              <a:t>format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" name="Down Arrow Callout 6"/>
          <p:cNvSpPr/>
          <p:nvPr/>
        </p:nvSpPr>
        <p:spPr bwMode="auto">
          <a:xfrm>
            <a:off x="6078239" y="1463175"/>
            <a:ext cx="2888408" cy="1856654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>
                <a:solidFill>
                  <a:srgbClr val="00B050"/>
                </a:solidFill>
              </a:rPr>
              <a:t>Search collection field with a specific value</a:t>
            </a:r>
          </a:p>
        </p:txBody>
      </p:sp>
      <p:sp>
        <p:nvSpPr>
          <p:cNvPr id="9" name="Up Arrow Callout 8"/>
          <p:cNvSpPr/>
          <p:nvPr/>
        </p:nvSpPr>
        <p:spPr bwMode="auto">
          <a:xfrm>
            <a:off x="2472464" y="4138265"/>
            <a:ext cx="1862976" cy="1968803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>
                <a:solidFill>
                  <a:schemeClr val="accent1"/>
                </a:solidFill>
              </a:rPr>
              <a:t>Set the number of results return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10" name="Up Arrow Callout 9"/>
          <p:cNvSpPr/>
          <p:nvPr/>
        </p:nvSpPr>
        <p:spPr bwMode="auto">
          <a:xfrm>
            <a:off x="6896100" y="4138264"/>
            <a:ext cx="1784350" cy="1968802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>
                <a:solidFill>
                  <a:srgbClr val="FF0000"/>
                </a:solidFill>
              </a:rPr>
              <a:t>Identify your OpenSearch client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Up Arrow Callout 10"/>
          <p:cNvSpPr/>
          <p:nvPr/>
        </p:nvSpPr>
        <p:spPr bwMode="auto">
          <a:xfrm>
            <a:off x="4644522" y="4138264"/>
            <a:ext cx="2003520" cy="1968803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>
                <a:solidFill>
                  <a:schemeClr val="bg2"/>
                </a:solidFill>
              </a:rPr>
              <a:t>Set the next </a:t>
            </a:r>
            <a:r>
              <a:rPr lang="en-US" sz="2000" smtClean="0">
                <a:solidFill>
                  <a:schemeClr val="bg2"/>
                </a:solidFill>
              </a:rPr>
              <a:t>results </a:t>
            </a:r>
            <a:r>
              <a:rPr lang="en-US" sz="2000">
                <a:solidFill>
                  <a:schemeClr val="bg2"/>
                </a:solidFill>
              </a:rPr>
              <a:t>for the collection field search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Tahoma" pitchFamily="34" charset="0"/>
            </a:endParaRPr>
          </a:p>
        </p:txBody>
      </p:sp>
      <p:sp>
        <p:nvSpPr>
          <p:cNvPr id="12" name="Up Arrow Callout 11"/>
          <p:cNvSpPr/>
          <p:nvPr/>
        </p:nvSpPr>
        <p:spPr bwMode="auto">
          <a:xfrm>
            <a:off x="190500" y="4138267"/>
            <a:ext cx="1926714" cy="1968803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000" smtClean="0">
                <a:solidFill>
                  <a:srgbClr val="660066"/>
                </a:solidFill>
              </a:rPr>
              <a:t>Return only GEOSS </a:t>
            </a:r>
            <a:r>
              <a:rPr lang="en-US" sz="2000" err="1" smtClean="0">
                <a:solidFill>
                  <a:srgbClr val="660066"/>
                </a:solidFill>
              </a:rPr>
              <a:t>DataCore</a:t>
            </a:r>
            <a:r>
              <a:rPr lang="en-US" sz="2000" smtClean="0">
                <a:solidFill>
                  <a:srgbClr val="660066"/>
                </a:solidFill>
              </a:rPr>
              <a:t> Collections 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660066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400" smtClean="0"/>
              <a:t>Tool </a:t>
            </a:r>
            <a:r>
              <a:rPr lang="en-US" sz="2400"/>
              <a:t>for </a:t>
            </a:r>
            <a:r>
              <a:rPr lang="en-US" sz="2400" smtClean="0"/>
              <a:t>Submitting Metadata</a:t>
            </a:r>
            <a:endParaRPr lang="en-US"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776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96" y="143301"/>
            <a:ext cx="7396163" cy="501650"/>
          </a:xfrm>
        </p:spPr>
        <p:txBody>
          <a:bodyPr>
            <a:noAutofit/>
          </a:bodyPr>
          <a:lstStyle/>
          <a:p>
            <a:r>
              <a:rPr lang="en-US" sz="3200" err="1" smtClean="0"/>
              <a:t>docBuilder</a:t>
            </a:r>
            <a:r>
              <a:rPr lang="en-US" sz="3200" smtClean="0"/>
              <a:t>: Overview</a:t>
            </a:r>
            <a:endParaRPr lang="en-US" sz="3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81450" y="6487518"/>
            <a:ext cx="1905000" cy="257175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38" y="836660"/>
            <a:ext cx="8391647" cy="3591219"/>
          </a:xfrm>
        </p:spPr>
        <p:txBody>
          <a:bodyPr anchor="t" anchorCtr="0"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0" smtClean="0">
                <a:latin typeface="Arial"/>
                <a:cs typeface="Arial"/>
              </a:rPr>
              <a:t>Web-based metadata </a:t>
            </a:r>
            <a:r>
              <a:rPr lang="en-US" sz="2000" b="0">
                <a:latin typeface="Arial"/>
                <a:cs typeface="Arial"/>
              </a:rPr>
              <a:t>authoring tool that allows </a:t>
            </a:r>
            <a:r>
              <a:rPr lang="en-US" sz="2000" b="0" smtClean="0">
                <a:latin typeface="Arial"/>
                <a:cs typeface="Arial"/>
              </a:rPr>
              <a:t>authors </a:t>
            </a:r>
            <a:r>
              <a:rPr lang="en-US" sz="2000" b="0">
                <a:latin typeface="Arial"/>
                <a:cs typeface="Arial"/>
              </a:rPr>
              <a:t>to add </a:t>
            </a:r>
            <a:r>
              <a:rPr lang="en-US" sz="2000" b="0" smtClean="0">
                <a:latin typeface="Arial"/>
                <a:cs typeface="Arial"/>
              </a:rPr>
              <a:t>or modify </a:t>
            </a:r>
            <a:r>
              <a:rPr lang="en-US" sz="2000" b="0">
                <a:latin typeface="Arial"/>
                <a:cs typeface="Arial"/>
              </a:rPr>
              <a:t>data set descriptions (</a:t>
            </a:r>
            <a:r>
              <a:rPr lang="en-US" sz="2000" b="0" smtClean="0">
                <a:latin typeface="Arial"/>
                <a:cs typeface="Arial"/>
              </a:rPr>
              <a:t>DIF-9 and DIF-10)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 smtClean="0">
                <a:latin typeface="Arial"/>
                <a:cs typeface="Arial"/>
              </a:rPr>
              <a:t>Provides </a:t>
            </a:r>
            <a:r>
              <a:rPr lang="en-US" altLang="en-US" sz="2000" b="0">
                <a:latin typeface="Arial"/>
                <a:cs typeface="Arial"/>
              </a:rPr>
              <a:t>inline Quality </a:t>
            </a:r>
            <a:r>
              <a:rPr lang="en-US" altLang="en-US" sz="2000" b="0" smtClean="0">
                <a:latin typeface="Arial"/>
                <a:cs typeface="Arial"/>
              </a:rPr>
              <a:t>assurance (QA) </a:t>
            </a:r>
            <a:r>
              <a:rPr lang="en-US" altLang="en-US" sz="2000" b="0">
                <a:latin typeface="Arial"/>
                <a:cs typeface="Arial"/>
              </a:rPr>
              <a:t>validation of field content, syntax and verification of controlled keywords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0">
                <a:latin typeface="Arial"/>
                <a:cs typeface="Arial"/>
              </a:rPr>
              <a:t>Customized QA </a:t>
            </a:r>
            <a:r>
              <a:rPr lang="en-US" altLang="en-US" sz="2000" b="0" smtClean="0">
                <a:latin typeface="Arial"/>
                <a:cs typeface="Arial"/>
              </a:rPr>
              <a:t>rules</a:t>
            </a:r>
            <a:endParaRPr lang="en-US" altLang="en-US" sz="2000" b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538" y="2668686"/>
            <a:ext cx="3243324" cy="36357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 smtClean="0">
                <a:latin typeface="Arial"/>
                <a:cs typeface="Arial"/>
              </a:rPr>
              <a:t>Implemented of field-to field </a:t>
            </a:r>
            <a:r>
              <a:rPr lang="en-US" altLang="en-US" sz="2000">
                <a:latin typeface="Arial"/>
                <a:cs typeface="Arial"/>
              </a:rPr>
              <a:t>editing, </a:t>
            </a:r>
            <a:r>
              <a:rPr lang="en-US" altLang="en-US" sz="2000" smtClean="0">
                <a:latin typeface="Arial"/>
                <a:cs typeface="Arial"/>
              </a:rPr>
              <a:t>collapsible </a:t>
            </a:r>
            <a:r>
              <a:rPr lang="en-US" altLang="en-US" sz="2000">
                <a:latin typeface="Arial"/>
                <a:cs typeface="Arial"/>
              </a:rPr>
              <a:t>fields, tool-tips, </a:t>
            </a:r>
            <a:r>
              <a:rPr lang="en-US" altLang="en-US" sz="2000" smtClean="0">
                <a:latin typeface="Arial"/>
                <a:cs typeface="Arial"/>
              </a:rPr>
              <a:t>and </a:t>
            </a:r>
            <a:r>
              <a:rPr lang="en-US" altLang="en-US" sz="2000">
                <a:latin typeface="Arial"/>
                <a:cs typeface="Arial"/>
              </a:rPr>
              <a:t>documentation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>
                <a:latin typeface="Arial"/>
                <a:cs typeface="Arial"/>
              </a:rPr>
              <a:t>Download/upload metadata </a:t>
            </a:r>
            <a:r>
              <a:rPr lang="en-US" altLang="en-US" sz="2000" smtClean="0">
                <a:latin typeface="Arial"/>
                <a:cs typeface="Arial"/>
              </a:rPr>
              <a:t>records </a:t>
            </a:r>
            <a:r>
              <a:rPr lang="en-US" altLang="en-US" sz="2000">
                <a:latin typeface="Arial"/>
                <a:cs typeface="Arial"/>
              </a:rPr>
              <a:t>to/from desktop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smtClean="0">
                <a:latin typeface="Arial"/>
                <a:cs typeface="Arial"/>
              </a:rPr>
              <a:t>Submits directly to the GCMD/IDN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err="1"/>
              <a:t>Earthdata</a:t>
            </a:r>
            <a:r>
              <a:rPr lang="en-US" sz="2000"/>
              <a:t> User account </a:t>
            </a:r>
            <a:r>
              <a:rPr lang="en-US" sz="2000" smtClean="0"/>
              <a:t>need for </a:t>
            </a:r>
            <a:r>
              <a:rPr lang="en-US" sz="2000" err="1" smtClean="0"/>
              <a:t>docBUILDER</a:t>
            </a:r>
            <a:r>
              <a:rPr lang="en-US" sz="2000" smtClean="0"/>
              <a:t>:</a:t>
            </a:r>
          </a:p>
        </p:txBody>
      </p:sp>
      <p:pic>
        <p:nvPicPr>
          <p:cNvPr id="7" name="Picture 6" descr="IDN_docBuilder_WGISS43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4318" r="19472" b="4841"/>
          <a:stretch/>
        </p:blipFill>
        <p:spPr>
          <a:xfrm>
            <a:off x="3424862" y="2236030"/>
            <a:ext cx="5622835" cy="3621635"/>
          </a:xfrm>
          <a:prstGeom prst="rect">
            <a:avLst/>
          </a:prstGeom>
          <a:ln w="19050" cmpd="sng">
            <a:solidFill>
              <a:schemeClr val="accent4">
                <a:lumMod val="90000"/>
                <a:lumOff val="10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5422901" y="3987613"/>
            <a:ext cx="2514600" cy="4021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81450" y="4152901"/>
            <a:ext cx="952500" cy="2749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088" y="6154062"/>
            <a:ext cx="5368362" cy="4467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>
                <a:latin typeface="Arial"/>
                <a:cs typeface="Arial"/>
              </a:rPr>
              <a:t>https://</a:t>
            </a:r>
            <a:r>
              <a:rPr lang="en-US" altLang="en-US" err="1">
                <a:latin typeface="Arial"/>
                <a:cs typeface="Arial"/>
              </a:rPr>
              <a:t>urs.earthdata.nasa.gov</a:t>
            </a:r>
            <a:r>
              <a:rPr lang="en-US" altLang="en-US">
                <a:latin typeface="Arial"/>
                <a:cs typeface="Arial"/>
              </a:rPr>
              <a:t>/users/new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6242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851151" y="168864"/>
            <a:ext cx="8144932" cy="501650"/>
          </a:xfrm>
        </p:spPr>
        <p:txBody>
          <a:bodyPr>
            <a:noAutofit/>
          </a:bodyPr>
          <a:lstStyle/>
          <a:p>
            <a:r>
              <a:rPr lang="en-US" sz="3200" err="1" smtClean="0"/>
              <a:t>docBuilder</a:t>
            </a:r>
            <a:r>
              <a:rPr lang="en-US" sz="3200" smtClean="0"/>
              <a:t>: Modify a Record</a:t>
            </a:r>
            <a:endParaRPr lang="en-US" sz="320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35</a:t>
            </a:fld>
            <a:endParaRPr lang="en-US"/>
          </a:p>
        </p:txBody>
      </p:sp>
      <p:pic>
        <p:nvPicPr>
          <p:cNvPr id="3" name="Picture 2" descr="Screen Shot 2017-03-24 at 10.26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7" y="757737"/>
            <a:ext cx="7799324" cy="5791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701213" y="3810000"/>
            <a:ext cx="2185009" cy="7337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0990" y="4269317"/>
            <a:ext cx="1366566" cy="302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14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878045" y="152786"/>
            <a:ext cx="8144932" cy="501650"/>
          </a:xfrm>
        </p:spPr>
        <p:txBody>
          <a:bodyPr>
            <a:noAutofit/>
          </a:bodyPr>
          <a:lstStyle/>
          <a:p>
            <a:r>
              <a:rPr lang="en-US" sz="3000" dirty="0" err="1"/>
              <a:t>docBuilder</a:t>
            </a:r>
            <a:r>
              <a:rPr lang="en-US" sz="3000" dirty="0"/>
              <a:t>: </a:t>
            </a:r>
            <a:r>
              <a:rPr lang="en-US" sz="3000" dirty="0" smtClean="0"/>
              <a:t>Add Keyword Metadata</a:t>
            </a:r>
            <a:endParaRPr lang="en-US" sz="3000" dirty="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36</a:t>
            </a:fld>
            <a:endParaRPr lang="en-US"/>
          </a:p>
        </p:txBody>
      </p:sp>
      <p:pic>
        <p:nvPicPr>
          <p:cNvPr id="6" name="Picture 5" descr="IDN_docBuilder_Fields_layout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1363"/>
          <a:stretch/>
        </p:blipFill>
        <p:spPr>
          <a:xfrm>
            <a:off x="92533" y="1369368"/>
            <a:ext cx="8984584" cy="4799076"/>
          </a:xfrm>
          <a:prstGeom prst="rect">
            <a:avLst/>
          </a:prstGeom>
          <a:ln w="19050" cmpd="sng">
            <a:solidFill>
              <a:schemeClr val="accent4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1872770" y="2576039"/>
            <a:ext cx="1527048" cy="264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9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37691" y="651104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0100" y="122238"/>
            <a:ext cx="8343900" cy="501650"/>
          </a:xfrm>
        </p:spPr>
        <p:txBody>
          <a:bodyPr/>
          <a:lstStyle/>
          <a:p>
            <a:r>
              <a:rPr lang="en-US" err="1"/>
              <a:t>d</a:t>
            </a:r>
            <a:r>
              <a:rPr lang="en-US" err="1" smtClean="0"/>
              <a:t>ocBuilder</a:t>
            </a:r>
            <a:r>
              <a:rPr lang="en-US"/>
              <a:t>: </a:t>
            </a:r>
            <a:r>
              <a:rPr lang="en-US" smtClean="0"/>
              <a:t>Select/Modify Science Keywords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"/>
          <a:stretch/>
        </p:blipFill>
        <p:spPr>
          <a:xfrm>
            <a:off x="241300" y="1153287"/>
            <a:ext cx="8737600" cy="5339334"/>
          </a:xfrm>
          <a:prstGeom prst="rect">
            <a:avLst/>
          </a:prstGeom>
          <a:ln w="19050">
            <a:solidFill>
              <a:schemeClr val="accent4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057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140003"/>
            <a:ext cx="8144932" cy="501650"/>
          </a:xfrm>
        </p:spPr>
        <p:txBody>
          <a:bodyPr>
            <a:noAutofit/>
          </a:bodyPr>
          <a:lstStyle/>
          <a:p>
            <a:r>
              <a:rPr lang="en-US" sz="3200" err="1"/>
              <a:t>docBuilder</a:t>
            </a:r>
            <a:r>
              <a:rPr lang="en-US" sz="3200"/>
              <a:t>: </a:t>
            </a:r>
            <a:r>
              <a:rPr lang="en-US" sz="3200" smtClean="0"/>
              <a:t>Generate Error Report</a:t>
            </a:r>
            <a:endParaRPr lang="en-US" sz="320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38</a:t>
            </a:fld>
            <a:endParaRPr lang="en-US"/>
          </a:p>
        </p:txBody>
      </p:sp>
      <p:pic>
        <p:nvPicPr>
          <p:cNvPr id="6" name="Picture 5" descr="IDN_docBuilder_Fields_layout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1363"/>
          <a:stretch/>
        </p:blipFill>
        <p:spPr>
          <a:xfrm>
            <a:off x="64311" y="993174"/>
            <a:ext cx="8984584" cy="4799076"/>
          </a:xfrm>
          <a:prstGeom prst="rect">
            <a:avLst/>
          </a:prstGeom>
          <a:ln w="19050" cmpd="sng">
            <a:solidFill>
              <a:schemeClr val="accent4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96465" y="1898852"/>
            <a:ext cx="1653137" cy="264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9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810233" y="180348"/>
            <a:ext cx="8144932" cy="501650"/>
          </a:xfrm>
        </p:spPr>
        <p:txBody>
          <a:bodyPr>
            <a:noAutofit/>
          </a:bodyPr>
          <a:lstStyle/>
          <a:p>
            <a:r>
              <a:rPr lang="en-US" sz="3200" err="1"/>
              <a:t>docBuilder</a:t>
            </a:r>
            <a:r>
              <a:rPr lang="en-US" sz="3200"/>
              <a:t>: </a:t>
            </a:r>
            <a:r>
              <a:rPr lang="en-US" sz="3200" smtClean="0"/>
              <a:t>View QA Feedback</a:t>
            </a:r>
            <a:endParaRPr lang="en-US" sz="3200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39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3511699" y="647889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F6AD5C3E-A63D-0E4D-9927-9898878804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 descr="IDN_QAView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7887" r="1560" b="4174"/>
          <a:stretch/>
        </p:blipFill>
        <p:spPr>
          <a:xfrm>
            <a:off x="45720" y="1294901"/>
            <a:ext cx="9057363" cy="4685276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851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45" y="-30580"/>
            <a:ext cx="9750063" cy="837640"/>
          </a:xfrm>
        </p:spPr>
        <p:txBody>
          <a:bodyPr>
            <a:normAutofit/>
          </a:bodyPr>
          <a:lstStyle/>
          <a:p>
            <a:r>
              <a:rPr lang="en-US" sz="3200" smtClean="0"/>
              <a:t>Communities Using GCMD Keywords</a:t>
            </a:r>
            <a:endParaRPr lang="en-US" sz="3200"/>
          </a:p>
        </p:txBody>
      </p:sp>
      <p:pic>
        <p:nvPicPr>
          <p:cNvPr id="6" name="Picture 2" descr="https://encrypted-tbn0.gstatic.com/images?q=tbn:ANd9GcTaofl7WYCtQzHLaSZ536cOHXtkaKWYCVTSkgKKZNc3BgghJw9K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37" y="2448269"/>
            <a:ext cx="1277470" cy="769135"/>
          </a:xfrm>
          <a:prstGeom prst="rect">
            <a:avLst/>
          </a:prstGeom>
          <a:noFill/>
        </p:spPr>
      </p:pic>
      <p:pic>
        <p:nvPicPr>
          <p:cNvPr id="9" name="Picture 8" descr="http://cires.colorado.edu/science/centers/images/nsidc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496" y="2290014"/>
            <a:ext cx="1074749" cy="914681"/>
          </a:xfrm>
          <a:prstGeom prst="rect">
            <a:avLst/>
          </a:prstGeom>
          <a:noFill/>
        </p:spPr>
      </p:pic>
      <p:pic>
        <p:nvPicPr>
          <p:cNvPr id="10" name="Picture 10" descr="http://9to5mac.files.wordpress.com/2012/02/noaa-log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001" y="5452207"/>
            <a:ext cx="1008529" cy="1008530"/>
          </a:xfrm>
          <a:prstGeom prst="rect">
            <a:avLst/>
          </a:prstGeom>
          <a:noFill/>
        </p:spPr>
      </p:pic>
      <p:pic>
        <p:nvPicPr>
          <p:cNvPr id="11" name="Picture 12" descr="http://www.institut-polaire.fr/extension/ipev_api/design/ipev/images/ipe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381" y="3515303"/>
            <a:ext cx="1091821" cy="940481"/>
          </a:xfrm>
          <a:prstGeom prst="rect">
            <a:avLst/>
          </a:prstGeom>
          <a:noFill/>
        </p:spPr>
      </p:pic>
      <p:pic>
        <p:nvPicPr>
          <p:cNvPr id="12" name="Picture 14" descr="https://encrypted-tbn0.gstatic.com/images?q=tbn:ANd9GcQ34nU3mg5m0jwUXowis4cp5sHN7yP65s1lBegMN2VdOKFEMJlTThd66WOFt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735" y="2171600"/>
            <a:ext cx="1163591" cy="874059"/>
          </a:xfrm>
          <a:prstGeom prst="rect">
            <a:avLst/>
          </a:prstGeom>
          <a:noFill/>
        </p:spPr>
      </p:pic>
      <p:pic>
        <p:nvPicPr>
          <p:cNvPr id="13" name="Picture 16" descr="https://encrypted-tbn0.gstatic.com/images?q=tbn:ANd9GcQu81RRw3VfL5jDSrh-blKqO11OcuDSpEPFbnDP3zNoo01xQW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8941" y="1665224"/>
            <a:ext cx="1567485" cy="702881"/>
          </a:xfrm>
          <a:prstGeom prst="rect">
            <a:avLst/>
          </a:prstGeom>
          <a:noFill/>
        </p:spPr>
      </p:pic>
      <p:pic>
        <p:nvPicPr>
          <p:cNvPr id="14" name="Picture 18" descr="http://4.bp.blogspot.com/-HcCp3MZ_gyk/TatPWI0_EHI/AAAAAAAABog/J6qaFkODANQ/s1600/esa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8357" y="1588728"/>
            <a:ext cx="1535346" cy="605118"/>
          </a:xfrm>
          <a:prstGeom prst="rect">
            <a:avLst/>
          </a:prstGeom>
          <a:noFill/>
        </p:spPr>
      </p:pic>
      <p:pic>
        <p:nvPicPr>
          <p:cNvPr id="15" name="Picture 20" descr="http://www.trophyexpress.com/government/images/Bureau_Land_Mgm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07975" y="5542396"/>
            <a:ext cx="1005728" cy="877089"/>
          </a:xfrm>
          <a:prstGeom prst="rect">
            <a:avLst/>
          </a:prstGeom>
          <a:noFill/>
        </p:spPr>
      </p:pic>
      <p:pic>
        <p:nvPicPr>
          <p:cNvPr id="17" name="Picture 24" descr="http://www.ncdc.noaa.gov/sites/default/files/gosic-web-image.jpg"/>
          <p:cNvPicPr>
            <a:picLocks noChangeAspect="1" noChangeArrowheads="1"/>
          </p:cNvPicPr>
          <p:nvPr/>
        </p:nvPicPr>
        <p:blipFill>
          <a:blip r:embed="rId10" cstate="print"/>
          <a:srcRect b="34867"/>
          <a:stretch>
            <a:fillRect/>
          </a:stretch>
        </p:blipFill>
        <p:spPr bwMode="auto">
          <a:xfrm>
            <a:off x="6669340" y="3425989"/>
            <a:ext cx="1582831" cy="672353"/>
          </a:xfrm>
          <a:prstGeom prst="rect">
            <a:avLst/>
          </a:prstGeom>
          <a:noFill/>
        </p:spPr>
      </p:pic>
      <p:pic>
        <p:nvPicPr>
          <p:cNvPr id="19" name="Picture 28" descr="http://www.marine-biodiversity.org/uploads/media/Marine%20Scotland%20Science%20logo%2010_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81576" y="4506772"/>
            <a:ext cx="2273061" cy="403411"/>
          </a:xfrm>
          <a:prstGeom prst="rect">
            <a:avLst/>
          </a:prstGeom>
          <a:noFill/>
        </p:spPr>
      </p:pic>
      <p:pic>
        <p:nvPicPr>
          <p:cNvPr id="34818" name="Picture 2" descr="http://www.ornl.gov/Image%20Library/Utility%20Nav/Home/ornl_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79744" y="3985543"/>
            <a:ext cx="1201831" cy="621927"/>
          </a:xfrm>
          <a:prstGeom prst="rect">
            <a:avLst/>
          </a:prstGeom>
          <a:noFill/>
        </p:spPr>
      </p:pic>
      <p:pic>
        <p:nvPicPr>
          <p:cNvPr id="34819" name="Picture 3" descr="C:\Users\tstevens\Desktop\pics\gcmd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77820" y="3366357"/>
            <a:ext cx="2023461" cy="739003"/>
          </a:xfrm>
          <a:prstGeom prst="rect">
            <a:avLst/>
          </a:prstGeom>
          <a:noFill/>
        </p:spPr>
      </p:pic>
      <p:pic>
        <p:nvPicPr>
          <p:cNvPr id="34821" name="Picture 5" descr="http://scadm.scar.org/0pic/scadm_banner.jpg"/>
          <p:cNvPicPr>
            <a:picLocks noChangeAspect="1" noChangeArrowheads="1"/>
          </p:cNvPicPr>
          <p:nvPr/>
        </p:nvPicPr>
        <p:blipFill>
          <a:blip r:embed="rId14"/>
          <a:srcRect r="83992"/>
          <a:stretch>
            <a:fillRect/>
          </a:stretch>
        </p:blipFill>
        <p:spPr bwMode="auto">
          <a:xfrm>
            <a:off x="4699036" y="1690970"/>
            <a:ext cx="1078984" cy="815228"/>
          </a:xfrm>
          <a:prstGeom prst="rect">
            <a:avLst/>
          </a:prstGeom>
          <a:noFill/>
        </p:spPr>
      </p:pic>
      <p:pic>
        <p:nvPicPr>
          <p:cNvPr id="34823" name="Picture 7" descr="http://www.eurogeoss.eu/SiteCollectionImages/logo_01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0381" y="5090486"/>
            <a:ext cx="1211448" cy="751286"/>
          </a:xfrm>
          <a:prstGeom prst="rect">
            <a:avLst/>
          </a:prstGeom>
          <a:noFill/>
        </p:spPr>
      </p:pic>
      <p:pic>
        <p:nvPicPr>
          <p:cNvPr id="34825" name="Picture 9" descr="http://www.esipfed.org/sites/default/files/logo_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36720" y="6009467"/>
            <a:ext cx="2343409" cy="589201"/>
          </a:xfrm>
          <a:prstGeom prst="rect">
            <a:avLst/>
          </a:prstGeom>
          <a:noFill/>
        </p:spPr>
      </p:pic>
      <p:pic>
        <p:nvPicPr>
          <p:cNvPr id="34829" name="Picture 13" descr="http://www.birdscanada.org/monitoring/images/geoconnections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93818" y="4198286"/>
            <a:ext cx="1271659" cy="882680"/>
          </a:xfrm>
          <a:prstGeom prst="rect">
            <a:avLst/>
          </a:prstGeom>
          <a:noFill/>
        </p:spPr>
      </p:pic>
      <p:pic>
        <p:nvPicPr>
          <p:cNvPr id="34831" name="Picture 15" descr="http://science.kqed.org/quest/files/2009/05/usgs-logo-color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07919" y="5660233"/>
            <a:ext cx="1235531" cy="76749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9"/>
          <a:srcRect t="12688" r="79749" b="81833"/>
          <a:stretch/>
        </p:blipFill>
        <p:spPr>
          <a:xfrm>
            <a:off x="4410962" y="2716625"/>
            <a:ext cx="215265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/>
          <a:srcRect t="18558" r="57288" b="72309"/>
          <a:stretch/>
        </p:blipFill>
        <p:spPr>
          <a:xfrm>
            <a:off x="2174399" y="5096135"/>
            <a:ext cx="2515152" cy="4924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4684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400" dirty="0" smtClean="0"/>
              <a:t>Tool </a:t>
            </a:r>
            <a:r>
              <a:rPr lang="en-US" sz="2400" dirty="0"/>
              <a:t>for </a:t>
            </a:r>
            <a:r>
              <a:rPr lang="en-US" sz="2400" dirty="0" smtClean="0"/>
              <a:t>Translating Metadata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165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4" y="182124"/>
            <a:ext cx="8301292" cy="501650"/>
          </a:xfrm>
        </p:spPr>
        <p:txBody>
          <a:bodyPr/>
          <a:lstStyle/>
          <a:p>
            <a:r>
              <a:rPr lang="en-US"/>
              <a:t>GCMD/IDN Translator </a:t>
            </a:r>
            <a:r>
              <a:rPr lang="en-US" smtClean="0"/>
              <a:t>API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3973" y="6600825"/>
            <a:ext cx="1905000" cy="257175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977" y="1159911"/>
            <a:ext cx="8853332" cy="471020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200" b="0" dirty="0" smtClean="0"/>
              <a:t>Translator Capabilities Document</a:t>
            </a:r>
          </a:p>
          <a:p>
            <a:pPr marL="800100" lvl="2" indent="-342900"/>
            <a:r>
              <a:rPr lang="en-US" b="0" dirty="0" smtClean="0"/>
              <a:t>https</a:t>
            </a:r>
            <a:r>
              <a:rPr lang="en-US" b="0" dirty="0"/>
              <a:t>://</a:t>
            </a:r>
            <a:r>
              <a:rPr lang="en-US" b="0" dirty="0" smtClean="0"/>
              <a:t>gcmdservices.gsfc.nasa.gov/translator/</a:t>
            </a:r>
          </a:p>
          <a:p>
            <a:pPr marL="0" indent="0">
              <a:buNone/>
            </a:pPr>
            <a:r>
              <a:rPr lang="en-US" sz="2200" b="0" dirty="0" smtClean="0"/>
              <a:t>Translator API:</a:t>
            </a:r>
          </a:p>
          <a:p>
            <a:pPr marL="800100" lvl="2" indent="-342900"/>
            <a:r>
              <a:rPr lang="en-US" b="0" dirty="0" smtClean="0"/>
              <a:t>https</a:t>
            </a:r>
            <a:r>
              <a:rPr lang="en-US" b="0" dirty="0"/>
              <a:t>://</a:t>
            </a:r>
            <a:r>
              <a:rPr lang="en-US" b="0" dirty="0" err="1"/>
              <a:t>gcmdservices.gsfc.nasa.gov</a:t>
            </a:r>
            <a:r>
              <a:rPr lang="en-US" b="0" dirty="0"/>
              <a:t>/translator/translator/</a:t>
            </a:r>
          </a:p>
          <a:p>
            <a:pPr marL="0" indent="0">
              <a:buNone/>
            </a:pPr>
            <a:r>
              <a:rPr lang="en-US" sz="2200" b="0" dirty="0" smtClean="0"/>
              <a:t>Eligible Formats: </a:t>
            </a:r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 smtClean="0"/>
          </a:p>
          <a:p>
            <a:pPr marL="0" indent="0">
              <a:buNone/>
            </a:pPr>
            <a:endParaRPr lang="en-US" sz="2200" b="0" dirty="0"/>
          </a:p>
          <a:p>
            <a:pPr marL="57150" indent="0">
              <a:buNone/>
            </a:pPr>
            <a:endParaRPr lang="en-US" sz="2200" b="0" dirty="0" smtClean="0"/>
          </a:p>
          <a:p>
            <a:pPr marL="57150" indent="0">
              <a:buNone/>
            </a:pPr>
            <a:r>
              <a:rPr lang="en-US" sz="2200" b="0" dirty="0" smtClean="0"/>
              <a:t>API Access Method: </a:t>
            </a:r>
            <a:endParaRPr lang="en-US" sz="2200" b="0" dirty="0"/>
          </a:p>
          <a:p>
            <a:pPr marL="914400" lvl="1" indent="-457200">
              <a:buFont typeface="Arial" charset="0"/>
              <a:buChar char="•"/>
            </a:pPr>
            <a:r>
              <a:rPr lang="en-US" sz="1800" b="0" dirty="0"/>
              <a:t>Command-line</a:t>
            </a:r>
          </a:p>
          <a:p>
            <a:pPr marL="0" indent="0">
              <a:buNone/>
            </a:pPr>
            <a:r>
              <a:rPr lang="en-US" sz="2200" b="0" dirty="0" smtClean="0"/>
              <a:t>Example: </a:t>
            </a:r>
          </a:p>
          <a:p>
            <a:pPr marL="0" indent="0">
              <a:buNone/>
            </a:pPr>
            <a:endParaRPr lang="en-US" sz="2200" b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725339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Translates different metadata formats to DIF-10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63971"/>
              </p:ext>
            </p:extLst>
          </p:nvPr>
        </p:nvGraphicFramePr>
        <p:xfrm>
          <a:off x="1096409" y="3122065"/>
          <a:ext cx="2327564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7564"/>
              </a:tblGrid>
              <a:tr h="874248"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DIF-9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iso_cnes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iso_esa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iso_eumetsat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61447"/>
              </p:ext>
            </p:extLst>
          </p:nvPr>
        </p:nvGraphicFramePr>
        <p:xfrm>
          <a:off x="4354405" y="3122065"/>
          <a:ext cx="2750129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0129"/>
              </a:tblGrid>
              <a:tr h="924602"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ECHO10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iso_noaa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iso_noaa_ncdc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iso_noaa_nodc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iso_swedish_nadc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r="437"/>
          <a:stretch/>
        </p:blipFill>
        <p:spPr>
          <a:xfrm>
            <a:off x="94267" y="5820016"/>
            <a:ext cx="9030569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7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4" y="182124"/>
            <a:ext cx="8301292" cy="501650"/>
          </a:xfrm>
        </p:spPr>
        <p:txBody>
          <a:bodyPr/>
          <a:lstStyle/>
          <a:p>
            <a:r>
              <a:rPr lang="en-US" dirty="0"/>
              <a:t>GCMD/IDN Translator </a:t>
            </a:r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3973" y="6600825"/>
            <a:ext cx="1905000" cy="257175"/>
          </a:xfrm>
        </p:spPr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1" b="6458"/>
          <a:stretch/>
        </p:blipFill>
        <p:spPr>
          <a:xfrm>
            <a:off x="121973" y="1269573"/>
            <a:ext cx="4335729" cy="527411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1" b="6458"/>
          <a:stretch/>
        </p:blipFill>
        <p:spPr>
          <a:xfrm>
            <a:off x="4566242" y="1283861"/>
            <a:ext cx="4368546" cy="527411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34052" y="84088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DIF-9</a:t>
            </a:r>
            <a:endParaRPr lang="en-US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6337581" y="80311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DIF-10</a:t>
            </a:r>
            <a:endParaRPr lang="en-US" sz="2000" b="1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957513" y="1040942"/>
            <a:ext cx="3143250" cy="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33964" y="822483"/>
            <a:ext cx="19131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smtClean="0"/>
              <a:t>Translator API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44215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0" y="1196096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GCMD Keywords: Examples, Process, and Access Methods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GCMD Keyword Viewer: </a:t>
            </a:r>
            <a:r>
              <a:rPr lang="en-US" sz="2200" dirty="0">
                <a:latin typeface="Arial"/>
                <a:cs typeface="Arial"/>
              </a:rPr>
              <a:t>Discovery </a:t>
            </a:r>
            <a:r>
              <a:rPr lang="en-US" sz="2200" dirty="0" smtClean="0">
                <a:latin typeface="Arial"/>
                <a:cs typeface="Arial"/>
              </a:rPr>
              <a:t>and 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related </a:t>
            </a:r>
            <a:r>
              <a:rPr lang="en-US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Information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GCMD/IDN Search3 and CMR </a:t>
            </a:r>
            <a:r>
              <a:rPr lang="en-US" sz="2200" dirty="0" smtClean="0">
                <a:latin typeface="Arial"/>
                <a:cs typeface="Arial"/>
              </a:rPr>
              <a:t>OpenSearch: </a:t>
            </a:r>
            <a:r>
              <a:rPr lang="en-US" sz="2200" dirty="0">
                <a:latin typeface="Arial"/>
                <a:cs typeface="Arial"/>
              </a:rPr>
              <a:t>Collection </a:t>
            </a:r>
            <a:r>
              <a:rPr lang="en-US" sz="2200" dirty="0" smtClean="0">
                <a:latin typeface="Arial"/>
                <a:cs typeface="Arial"/>
              </a:rPr>
              <a:t>discovery using Keywords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200" u="sng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 err="1" smtClean="0">
                <a:latin typeface="Arial"/>
                <a:cs typeface="Arial"/>
              </a:rPr>
              <a:t>docBuilder</a:t>
            </a:r>
            <a:r>
              <a:rPr lang="en-US" sz="2200" dirty="0" smtClean="0">
                <a:latin typeface="Arial"/>
                <a:cs typeface="Arial"/>
              </a:rPr>
              <a:t>: Adding GCMD keywords to Collection Metadata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200" dirty="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Translation API: changing </a:t>
            </a:r>
            <a:r>
              <a:rPr lang="en-US" sz="2200" dirty="0">
                <a:latin typeface="Arial"/>
                <a:cs typeface="Arial"/>
              </a:rPr>
              <a:t>Collection </a:t>
            </a:r>
            <a:r>
              <a:rPr lang="en-US" sz="2200" dirty="0" smtClean="0">
                <a:latin typeface="Arial"/>
                <a:cs typeface="Arial"/>
              </a:rPr>
              <a:t>Metadata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formats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844511" y="165917"/>
            <a:ext cx="8271932" cy="501650"/>
          </a:xfrm>
        </p:spPr>
        <p:txBody>
          <a:bodyPr>
            <a:noAutofit/>
          </a:bodyPr>
          <a:lstStyle/>
          <a:p>
            <a:r>
              <a:rPr lang="en-US" sz="3200" smtClean="0">
                <a:latin typeface="Helvetica Neue"/>
                <a:cs typeface="Helvetica Neue"/>
              </a:rPr>
              <a:t>Highlights</a:t>
            </a:r>
            <a:endParaRPr lang="en-US" sz="3200">
              <a:latin typeface="Helvetica Neue"/>
              <a:cs typeface="Helvetica Neue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05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31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68" y="596899"/>
            <a:ext cx="8445500" cy="3289301"/>
          </a:xfrm>
        </p:spPr>
        <p:txBody>
          <a:bodyPr/>
          <a:lstStyle/>
          <a:p>
            <a:pPr lvl="1" algn="ctr">
              <a:buNone/>
            </a:pPr>
            <a:endParaRPr lang="en-US" sz="1800" smtClean="0"/>
          </a:p>
          <a:p>
            <a:pPr lvl="1" algn="ctr">
              <a:buNone/>
            </a:pPr>
            <a:endParaRPr lang="en-US" sz="1800" smtClean="0"/>
          </a:p>
          <a:p>
            <a:pPr lvl="1" algn="ctr">
              <a:buNone/>
            </a:pPr>
            <a:endParaRPr lang="en-US" sz="1800" smtClean="0"/>
          </a:p>
          <a:p>
            <a:pPr lvl="1" algn="ctr">
              <a:buNone/>
            </a:pPr>
            <a:endParaRPr lang="en-US" sz="1800" smtClean="0"/>
          </a:p>
          <a:p>
            <a:pPr lvl="1" algn="ctr">
              <a:buNone/>
            </a:pPr>
            <a:r>
              <a:rPr lang="en-US" sz="4000" smtClean="0"/>
              <a:t>Questions</a:t>
            </a:r>
          </a:p>
          <a:p>
            <a:pPr lvl="1" algn="ctr">
              <a:buNone/>
            </a:pPr>
            <a:endParaRPr lang="en-US" sz="4000" smtClean="0"/>
          </a:p>
          <a:p>
            <a:pPr lvl="1" algn="ctr">
              <a:buNone/>
            </a:pPr>
            <a:r>
              <a:rPr lang="en-US" sz="2400" b="0" smtClean="0"/>
              <a:t>Please provide </a:t>
            </a:r>
            <a:r>
              <a:rPr lang="en-US" sz="2400" b="0"/>
              <a:t>f</a:t>
            </a:r>
            <a:r>
              <a:rPr lang="en-US" sz="2400" b="0" smtClean="0"/>
              <a:t>eedback to:</a:t>
            </a:r>
            <a:endParaRPr lang="en-US" sz="2400" b="0"/>
          </a:p>
          <a:p>
            <a:pPr lvl="1" algn="ctr">
              <a:buNone/>
            </a:pPr>
            <a:endParaRPr lang="en-US" sz="2400" smtClean="0"/>
          </a:p>
          <a:p>
            <a:pPr lvl="1" algn="ctr">
              <a:buNone/>
            </a:pPr>
            <a:r>
              <a:rPr lang="en-US" sz="2400" b="0" err="1"/>
              <a:t>gsfc-gcmduso@mail.nasa.gov</a:t>
            </a:r>
            <a:endParaRPr lang="en-US" sz="2400" b="0"/>
          </a:p>
          <a:p>
            <a:pPr lvl="1" algn="ctr">
              <a:buNone/>
            </a:pPr>
            <a:r>
              <a:rPr lang="en-US" sz="2400" b="0"/>
              <a:t>or</a:t>
            </a:r>
          </a:p>
          <a:p>
            <a:pPr lvl="1" algn="ctr">
              <a:buNone/>
            </a:pPr>
            <a:r>
              <a:rPr lang="en-US" sz="2400" b="0" err="1" smtClean="0"/>
              <a:t>Michael.P.Morahan@nasa.gov</a:t>
            </a:r>
            <a:endParaRPr lang="en-US" sz="2400" b="0" smtClean="0"/>
          </a:p>
          <a:p>
            <a:pPr marL="342900" lvl="1" indent="-342900" algn="ctr">
              <a:buNone/>
            </a:pPr>
            <a:endParaRPr lang="en-US" sz="1800" smtClean="0"/>
          </a:p>
          <a:p>
            <a:pPr>
              <a:buNone/>
            </a:pPr>
            <a:endParaRPr lang="en-US" sz="1800" smtClean="0"/>
          </a:p>
          <a:p>
            <a:pPr>
              <a:buNone/>
            </a:pPr>
            <a:endParaRPr lang="en-US" sz="1800" smtClean="0"/>
          </a:p>
          <a:p>
            <a:pPr lvl="2" algn="ctr"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/>
          <p:cNvSpPr>
            <a:spLocks noGrp="1"/>
          </p:cNvSpPr>
          <p:nvPr>
            <p:ph type="subTitle" sz="quarter" idx="1"/>
          </p:nvPr>
        </p:nvSpPr>
        <p:spPr>
          <a:xfrm>
            <a:off x="1041400" y="5362525"/>
            <a:ext cx="6997700" cy="84104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en-US" sz="2000" smtClean="0"/>
              <a:t>Background</a:t>
            </a:r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03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0" y="738896"/>
            <a:ext cx="9144000" cy="68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DIF-10 writer's guide: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/>
                <a:cs typeface="Arial"/>
              </a:rPr>
              <a:t>    </a:t>
            </a:r>
            <a:r>
              <a:rPr lang="en-US" sz="2000" smtClean="0">
                <a:latin typeface="Arial"/>
                <a:cs typeface="Arial"/>
                <a:hlinkClick r:id="rId3"/>
              </a:rPr>
              <a:t>https://</a:t>
            </a:r>
            <a:r>
              <a:rPr lang="en-US" sz="2000">
                <a:latin typeface="Arial"/>
                <a:cs typeface="Arial"/>
                <a:hlinkClick r:id="rId3"/>
              </a:rPr>
              <a:t>idn.ceos.org/subset/idn/defaultDif10/index.html</a:t>
            </a:r>
            <a:endParaRPr lang="en-US" sz="20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000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smtClean="0">
                <a:latin typeface="Arial"/>
                <a:cs typeface="Arial"/>
              </a:rPr>
              <a:t>DIF-9 writer’s </a:t>
            </a:r>
            <a:r>
              <a:rPr lang="en-US" sz="2400">
                <a:latin typeface="Arial"/>
                <a:cs typeface="Arial"/>
              </a:rPr>
              <a:t>guide: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latin typeface="Arial"/>
                <a:cs typeface="Arial"/>
              </a:rPr>
              <a:t>    </a:t>
            </a:r>
            <a:r>
              <a:rPr lang="en-US" sz="2000" smtClean="0">
                <a:latin typeface="Arial"/>
                <a:cs typeface="Arial"/>
                <a:hlinkClick r:id="rId4"/>
              </a:rPr>
              <a:t>https://idn.ceos.org/subset/idn/defaultDif/index.html</a:t>
            </a:r>
            <a:endParaRPr lang="en-US" sz="200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0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smtClean="0">
                <a:latin typeface="Arial"/>
                <a:cs typeface="Arial"/>
              </a:rPr>
              <a:t>DIF-10 schema: </a:t>
            </a:r>
            <a:endParaRPr lang="en-US" sz="24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latin typeface="Arial"/>
                <a:cs typeface="Arial"/>
              </a:rPr>
              <a:t>    </a:t>
            </a:r>
            <a:r>
              <a:rPr lang="en-US" sz="2000" u="sng" smtClean="0">
                <a:latin typeface="Arial"/>
                <a:cs typeface="Arial"/>
                <a:hlinkClick r:id="rId5"/>
              </a:rPr>
              <a:t>https://</a:t>
            </a:r>
            <a:r>
              <a:rPr lang="en-US" sz="2000" u="sng">
                <a:latin typeface="Arial"/>
                <a:cs typeface="Arial"/>
                <a:hlinkClick r:id="rId5"/>
              </a:rPr>
              <a:t>gcmd.gsfc.nasa.gov/Aboutus/xml/dif/dif_v10.2.</a:t>
            </a:r>
            <a:r>
              <a:rPr lang="en-US" sz="2000" u="sng" smtClean="0">
                <a:latin typeface="Arial"/>
                <a:cs typeface="Arial"/>
                <a:hlinkClick r:id="rId5"/>
              </a:rPr>
              <a:t>xsd</a:t>
            </a:r>
            <a:endParaRPr lang="en-US" sz="2000" u="sng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200" u="sng" smtClean="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DIF</a:t>
            </a:r>
            <a:r>
              <a:rPr lang="en-US" sz="2400" smtClean="0">
                <a:latin typeface="Arial"/>
                <a:cs typeface="Arial"/>
              </a:rPr>
              <a:t>-</a:t>
            </a:r>
            <a:r>
              <a:rPr lang="en-US" sz="2400">
                <a:latin typeface="Arial"/>
                <a:cs typeface="Arial"/>
              </a:rPr>
              <a:t>9</a:t>
            </a:r>
            <a:r>
              <a:rPr lang="en-US" sz="2400" smtClean="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schema: </a:t>
            </a:r>
            <a:endParaRPr lang="en-US" sz="240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latin typeface="Arial"/>
                <a:cs typeface="Arial"/>
              </a:rPr>
              <a:t>    </a:t>
            </a:r>
            <a:r>
              <a:rPr lang="en-US" sz="2000" smtClean="0">
                <a:latin typeface="Arial"/>
                <a:cs typeface="Arial"/>
                <a:hlinkClick r:id="rId6"/>
              </a:rPr>
              <a:t>https://</a:t>
            </a:r>
            <a:r>
              <a:rPr lang="en-US" sz="2000">
                <a:latin typeface="Arial"/>
                <a:cs typeface="Arial"/>
                <a:hlinkClick r:id="rId6"/>
              </a:rPr>
              <a:t>gcmd.nasa.gov/Aboutus/xml/dif/</a:t>
            </a:r>
            <a:r>
              <a:rPr lang="en-US" sz="2000" smtClean="0">
                <a:latin typeface="Arial"/>
                <a:cs typeface="Arial"/>
                <a:hlinkClick r:id="rId6"/>
              </a:rPr>
              <a:t>dif.xsd</a:t>
            </a:r>
            <a:endParaRPr lang="en-US" sz="200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0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err="1" smtClean="0">
                <a:latin typeface="Arial"/>
                <a:cs typeface="Arial"/>
              </a:rPr>
              <a:t>docBUILDER</a:t>
            </a:r>
            <a:r>
              <a:rPr lang="en-US" sz="2400" smtClean="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(DIF-10</a:t>
            </a:r>
            <a:r>
              <a:rPr lang="en-US" sz="2400" smtClean="0">
                <a:latin typeface="Arial"/>
                <a:cs typeface="Arial"/>
              </a:rPr>
              <a:t>): </a:t>
            </a:r>
            <a:r>
              <a:rPr lang="en-US" sz="2000" smtClean="0">
                <a:latin typeface="Arial"/>
                <a:cs typeface="Arial"/>
                <a:hlinkClick r:id="rId7"/>
              </a:rPr>
              <a:t>https://</a:t>
            </a:r>
            <a:r>
              <a:rPr lang="en-US" sz="2000">
                <a:latin typeface="Arial"/>
                <a:cs typeface="Arial"/>
                <a:hlinkClick r:id="rId7"/>
              </a:rPr>
              <a:t>idn.ceos.org/DocumentBuilder/Home.do?Portal=ceos_idn&amp;MetadataType=7</a:t>
            </a:r>
            <a:endParaRPr lang="en-US" sz="20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000" u="sng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err="1" smtClean="0">
                <a:latin typeface="Arial"/>
                <a:cs typeface="Arial"/>
              </a:rPr>
              <a:t>docBUILDER</a:t>
            </a:r>
            <a:r>
              <a:rPr lang="en-US" sz="2400" smtClean="0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(DIF-9</a:t>
            </a:r>
            <a:r>
              <a:rPr lang="en-US" sz="2400" smtClean="0">
                <a:latin typeface="Arial"/>
                <a:cs typeface="Arial"/>
              </a:rPr>
              <a:t>): </a:t>
            </a:r>
            <a:r>
              <a:rPr lang="en-US" sz="2000" smtClean="0">
                <a:latin typeface="Arial"/>
                <a:cs typeface="Arial"/>
                <a:hlinkClick r:id="rId8"/>
              </a:rPr>
              <a:t>https://</a:t>
            </a:r>
            <a:r>
              <a:rPr lang="en-US" sz="2000">
                <a:latin typeface="Arial"/>
                <a:cs typeface="Arial"/>
                <a:hlinkClick r:id="rId8"/>
              </a:rPr>
              <a:t>idn.ceos.org/DocumentBuilder/Home.do?Portal=ceos_idn&amp;MetadataType=0</a:t>
            </a:r>
            <a:endParaRPr lang="en-US" sz="20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200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2400" smtClean="0"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844511" y="165917"/>
            <a:ext cx="8271932" cy="501650"/>
          </a:xfrm>
        </p:spPr>
        <p:txBody>
          <a:bodyPr>
            <a:noAutofit/>
          </a:bodyPr>
          <a:lstStyle/>
          <a:p>
            <a:r>
              <a:rPr lang="en-US" sz="3200">
                <a:latin typeface="Helvetica Neue"/>
                <a:cs typeface="Helvetica Neue"/>
              </a:rPr>
              <a:t>DIF and </a:t>
            </a:r>
            <a:r>
              <a:rPr lang="en-US" sz="3200" err="1">
                <a:latin typeface="Helvetica Neue"/>
                <a:cs typeface="Helvetica Neue"/>
              </a:rPr>
              <a:t>d</a:t>
            </a:r>
            <a:r>
              <a:rPr lang="en-US" sz="3200" err="1" smtClean="0">
                <a:latin typeface="Helvetica Neue"/>
                <a:cs typeface="Helvetica Neue"/>
              </a:rPr>
              <a:t>ocBUILDER</a:t>
            </a:r>
            <a:r>
              <a:rPr lang="en-US" sz="3200" smtClean="0">
                <a:latin typeface="Helvetica Neue"/>
                <a:cs typeface="Helvetica Neue"/>
              </a:rPr>
              <a:t> </a:t>
            </a:r>
            <a:r>
              <a:rPr lang="en-US" sz="3200" smtClean="0"/>
              <a:t>Documentation</a:t>
            </a:r>
            <a:endParaRPr lang="en-US" sz="3200">
              <a:latin typeface="Helvetica Neue"/>
              <a:cs typeface="Helvetica Neue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05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42" y="151495"/>
            <a:ext cx="7988300" cy="501650"/>
          </a:xfrm>
        </p:spPr>
        <p:txBody>
          <a:bodyPr/>
          <a:lstStyle/>
          <a:p>
            <a:r>
              <a:rPr lang="en-US" sz="3200" smtClean="0"/>
              <a:t>CMR API Documentation</a:t>
            </a:r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31" y="793379"/>
            <a:ext cx="8445500" cy="4566610"/>
          </a:xfrm>
        </p:spPr>
        <p:txBody>
          <a:bodyPr/>
          <a:lstStyle/>
          <a:p>
            <a:pPr marL="457200" lvl="1" indent="0">
              <a:buNone/>
            </a:pPr>
            <a:endParaRPr lang="en-US" b="0" smtClean="0"/>
          </a:p>
          <a:p>
            <a:pPr marL="400050"/>
            <a:r>
              <a:rPr lang="en-US" b="0" smtClean="0"/>
              <a:t>OpenSearch </a:t>
            </a:r>
            <a:r>
              <a:rPr lang="en-US" b="0"/>
              <a:t>Documentation:</a:t>
            </a:r>
          </a:p>
          <a:p>
            <a:pPr marL="400050" lvl="1" indent="0">
              <a:buNone/>
            </a:pPr>
            <a:r>
              <a:rPr lang="en-US" sz="2000" b="0">
                <a:hlinkClick r:id="rId2"/>
              </a:rPr>
              <a:t>https://cmr.earthdata.nasa.gov/opensearch/home/</a:t>
            </a:r>
            <a:r>
              <a:rPr lang="en-US" sz="2000" b="0" smtClean="0">
                <a:hlinkClick r:id="rId2"/>
              </a:rPr>
              <a:t>docs</a:t>
            </a:r>
            <a:endParaRPr lang="en-US" sz="2000" b="0" smtClean="0"/>
          </a:p>
          <a:p>
            <a:r>
              <a:rPr lang="en-US" b="0"/>
              <a:t>OpenSearch API OpenSearch Descriptor Document (OSDD): </a:t>
            </a:r>
          </a:p>
          <a:p>
            <a:pPr marL="400050" lvl="1" indent="0">
              <a:buNone/>
            </a:pPr>
            <a:r>
              <a:rPr lang="en-US" sz="2000" b="0">
                <a:hlinkClick r:id="rId3"/>
              </a:rPr>
              <a:t>https://cmr.earthdata.nasa.gov/opensearch/collections/descriptor_document.xml?clientId=cswOpenSearchDoc</a:t>
            </a:r>
            <a:endParaRPr lang="en-US" sz="2000" b="0"/>
          </a:p>
          <a:p>
            <a:pPr marL="400050" lvl="1" indent="0">
              <a:buNone/>
            </a:pPr>
            <a:endParaRPr lang="en-US" sz="2000" b="0"/>
          </a:p>
        </p:txBody>
      </p:sp>
    </p:spTree>
    <p:extLst>
      <p:ext uri="{BB962C8B-B14F-4D97-AF65-F5344CB8AC3E}">
        <p14:creationId xmlns:p14="http://schemas.microsoft.com/office/powerpoint/2010/main" val="3982107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31" y="176027"/>
            <a:ext cx="7396163" cy="501650"/>
          </a:xfrm>
        </p:spPr>
        <p:txBody>
          <a:bodyPr/>
          <a:lstStyle/>
          <a:p>
            <a:r>
              <a:rPr lang="en-US" sz="3200" smtClean="0"/>
              <a:t>GCMD Keyword References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45" y="1038657"/>
            <a:ext cx="8445500" cy="4864100"/>
          </a:xfrm>
        </p:spPr>
        <p:txBody>
          <a:bodyPr>
            <a:noAutofit/>
          </a:bodyPr>
          <a:lstStyle/>
          <a:p>
            <a:r>
              <a:rPr lang="en-US" sz="2400" b="0" smtClean="0"/>
              <a:t>Keyword </a:t>
            </a:r>
            <a:r>
              <a:rPr lang="en-US" sz="2400" b="0"/>
              <a:t>Landing </a:t>
            </a:r>
            <a:r>
              <a:rPr lang="en-US" sz="2400" b="0" smtClean="0"/>
              <a:t>Page: </a:t>
            </a:r>
            <a:r>
              <a:rPr lang="en-US" sz="2000" b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000" b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000" b="0" smtClean="0">
                <a:solidFill>
                  <a:schemeClr val="tx1"/>
                </a:solidFill>
                <a:hlinkClick r:id="rId2"/>
              </a:rPr>
              <a:t>earthdata.nasa.gov/about/gcmd/global-change-master-directory-gcmd-keywords</a:t>
            </a:r>
            <a:endParaRPr lang="en-US" sz="2000" b="0" smtClean="0">
              <a:solidFill>
                <a:schemeClr val="tx1"/>
              </a:solidFill>
            </a:endParaRPr>
          </a:p>
          <a:p>
            <a:r>
              <a:rPr lang="en-US" sz="2400" b="0" smtClean="0"/>
              <a:t>Keyword Forum: </a:t>
            </a:r>
          </a:p>
          <a:p>
            <a:pPr marL="400050" lvl="1" indent="0">
              <a:buNone/>
            </a:pPr>
            <a:r>
              <a:rPr lang="en-US" sz="2000" b="0" smtClean="0">
                <a:solidFill>
                  <a:schemeClr val="tx1"/>
                </a:solidFill>
                <a:hlinkClick r:id="rId3"/>
              </a:rPr>
              <a:t>https://earthdata.nasa.gov/gcmd-forum</a:t>
            </a:r>
            <a:r>
              <a:rPr lang="en-US" sz="2000" b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400" b="0" smtClean="0"/>
              <a:t>Keyword Governance Document: </a:t>
            </a:r>
            <a:r>
              <a:rPr lang="en-US" sz="2000" b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sz="2000" b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000" b="0" smtClean="0">
                <a:solidFill>
                  <a:schemeClr val="tx1"/>
                </a:solidFill>
                <a:hlinkClick r:id="rId4"/>
              </a:rPr>
              <a:t>cdn.earthdata.nasa.gov/conduit/upload/5182/KeywordsCommunityGuide_Baseline_v1_SIGNED_FINAL.pdf</a:t>
            </a:r>
            <a:r>
              <a:rPr lang="en-US" sz="2000" b="0" smtClean="0">
                <a:solidFill>
                  <a:schemeClr val="tx1"/>
                </a:solidFill>
              </a:rPr>
              <a:t> </a:t>
            </a:r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698500"/>
            <a:ext cx="9144000" cy="61595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45" y="-30580"/>
            <a:ext cx="9750063" cy="837640"/>
          </a:xfrm>
        </p:spPr>
        <p:txBody>
          <a:bodyPr>
            <a:normAutofit/>
          </a:bodyPr>
          <a:lstStyle/>
          <a:p>
            <a:r>
              <a:rPr lang="en-US" sz="3200" smtClean="0"/>
              <a:t>Interfaces Using GCMD Keywords</a:t>
            </a:r>
            <a:endParaRPr lang="en-US" sz="3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>
                <a:solidFill>
                  <a:schemeClr val="bg2">
                    <a:lumMod val="50000"/>
                  </a:schemeClr>
                </a:solidFill>
              </a:rPr>
              <a:pPr/>
              <a:t>5</a:t>
            </a:fld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2" t="8619" r="5942" b="-3810"/>
          <a:stretch/>
        </p:blipFill>
        <p:spPr>
          <a:xfrm>
            <a:off x="-91142" y="918896"/>
            <a:ext cx="4548124" cy="2487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 b="1393"/>
          <a:stretch/>
        </p:blipFill>
        <p:spPr>
          <a:xfrm>
            <a:off x="4626827" y="986540"/>
            <a:ext cx="4380531" cy="2270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/>
          <a:stretch/>
        </p:blipFill>
        <p:spPr>
          <a:xfrm>
            <a:off x="168891" y="3756404"/>
            <a:ext cx="4223258" cy="22216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60570" y="3335395"/>
            <a:ext cx="204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NOAA </a:t>
            </a:r>
            <a:r>
              <a:rPr lang="en-US" sz="2000" b="1" u="sng" err="1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OneStop</a:t>
            </a:r>
            <a:endParaRPr lang="en-US" sz="2000" b="1" u="sng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6498" y="3339485"/>
            <a:ext cx="317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NASA GES DISC Search</a:t>
            </a:r>
            <a:endParaRPr lang="en-US" sz="2000" b="1" u="sng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8601" y="6120949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ESA </a:t>
            </a:r>
            <a:r>
              <a:rPr lang="en-US" sz="2000" b="1" u="sng" err="1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FedEO</a:t>
            </a:r>
            <a:r>
              <a:rPr lang="en-US" sz="2000" b="1" u="sng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 Portal</a:t>
            </a:r>
            <a:endParaRPr lang="en-US" sz="2000" b="1" u="sng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1744" y="6117610"/>
            <a:ext cx="274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NASA EARTHDATA</a:t>
            </a:r>
            <a:endParaRPr lang="en-US" sz="2000" b="1" u="sng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1"/>
          <a:stretch/>
        </p:blipFill>
        <p:spPr>
          <a:xfrm>
            <a:off x="4626827" y="3778250"/>
            <a:ext cx="4238244" cy="2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10" y="162580"/>
            <a:ext cx="9068548" cy="501650"/>
          </a:xfrm>
        </p:spPr>
        <p:txBody>
          <a:bodyPr>
            <a:noAutofit/>
          </a:bodyPr>
          <a:lstStyle/>
          <a:p>
            <a:r>
              <a:rPr lang="en-US" smtClean="0"/>
              <a:t>How Communities Are Using GCMD Keywords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12800"/>
            <a:ext cx="8712200" cy="513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/>
          </a:p>
          <a:p>
            <a:pPr>
              <a:buFont typeface="Arial" charset="0"/>
              <a:buChar char="•"/>
            </a:pPr>
            <a:r>
              <a:rPr lang="en-US" sz="2200"/>
              <a:t>Authoritative Vocabulary, Taxonomy, or </a:t>
            </a:r>
            <a:r>
              <a:rPr lang="en-US" sz="2200" smtClean="0"/>
              <a:t>Thesaurus</a:t>
            </a:r>
          </a:p>
          <a:p>
            <a:pPr lvl="1">
              <a:buFont typeface="Arial" charset="0"/>
              <a:buChar char="•"/>
            </a:pPr>
            <a:r>
              <a:rPr lang="en-US" sz="1900" b="0" smtClean="0"/>
              <a:t>Committee </a:t>
            </a:r>
            <a:r>
              <a:rPr lang="en-US" sz="1900" b="0"/>
              <a:t>on Earth Observation Satellites, Standing Committee on Antarctic Data Management (SCADM), Socioeconomic Data and Applications Center, Japan Aerospace Exploration Agency (JAXA)</a:t>
            </a:r>
          </a:p>
          <a:p>
            <a:pPr marL="457200" lvl="1" indent="0">
              <a:buNone/>
            </a:pPr>
            <a:endParaRPr lang="en-US" sz="1800" b="0"/>
          </a:p>
          <a:p>
            <a:r>
              <a:rPr lang="en-US" sz="2000"/>
              <a:t>F</a:t>
            </a:r>
            <a:r>
              <a:rPr lang="en-US" sz="2200"/>
              <a:t>oundation for Building Ontologies</a:t>
            </a:r>
          </a:p>
          <a:p>
            <a:pPr lvl="1"/>
            <a:r>
              <a:rPr lang="en-US" sz="1900" b="0"/>
              <a:t>NASA Semantic Web for Earth and Environmental Terminology (SWEET</a:t>
            </a:r>
            <a:r>
              <a:rPr lang="en-US" sz="1900" b="0" smtClean="0"/>
              <a:t>), Sea Ice Ontology</a:t>
            </a:r>
            <a:endParaRPr lang="en-US" sz="1900" b="0"/>
          </a:p>
          <a:p>
            <a:pPr marL="457200" lvl="1" indent="0">
              <a:buNone/>
            </a:pPr>
            <a:endParaRPr lang="en-US" sz="1800" b="0"/>
          </a:p>
          <a:p>
            <a:r>
              <a:rPr lang="en-US" sz="2200"/>
              <a:t>Integration Within Metadata </a:t>
            </a:r>
            <a:r>
              <a:rPr lang="en-US" sz="2200" smtClean="0"/>
              <a:t>Catalogues for Search and Discovery</a:t>
            </a:r>
            <a:endParaRPr lang="en-US" sz="2200"/>
          </a:p>
          <a:p>
            <a:pPr lvl="1"/>
            <a:r>
              <a:rPr lang="en-US" sz="1900" b="0"/>
              <a:t>NASA Earth Data Search Client, Oak Ridge National Laboratory (ORNL) Mercury, NOAA One-Stop, NASA JPL, NASA Goddard Earth Sciences Data and Information Services Center (GES DISC) </a:t>
            </a:r>
            <a:r>
              <a:rPr lang="en-US" sz="1900" b="0" smtClean="0"/>
              <a:t>User Search Interface</a:t>
            </a:r>
            <a:endParaRPr lang="en-US" sz="1900" b="0"/>
          </a:p>
          <a:p>
            <a:pPr marL="457200" lvl="1" indent="0">
              <a:buNone/>
            </a:pPr>
            <a:endParaRPr lang="en-US" sz="1800" b="0"/>
          </a:p>
          <a:p>
            <a:r>
              <a:rPr lang="en-US" sz="2200"/>
              <a:t>Integration Within Metadata Curation Tools</a:t>
            </a:r>
          </a:p>
          <a:p>
            <a:pPr lvl="1"/>
            <a:r>
              <a:rPr lang="en-US" sz="1900" b="0" smtClean="0"/>
              <a:t>GCMD/IDN </a:t>
            </a:r>
            <a:r>
              <a:rPr lang="en-US" sz="1900" b="0" err="1" smtClean="0"/>
              <a:t>docBUILDER</a:t>
            </a:r>
            <a:r>
              <a:rPr lang="en-US" sz="1900" b="0"/>
              <a:t>, </a:t>
            </a:r>
            <a:r>
              <a:rPr lang="en-US" sz="1900" b="0" smtClean="0"/>
              <a:t>NASA EOSDIS Metadata </a:t>
            </a:r>
            <a:r>
              <a:rPr lang="en-US" sz="1900" b="0"/>
              <a:t>Management Tool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2579"/>
            <a:ext cx="7396163" cy="501650"/>
          </a:xfrm>
        </p:spPr>
        <p:txBody>
          <a:bodyPr/>
          <a:lstStyle/>
          <a:p>
            <a:r>
              <a:rPr lang="en-US" sz="3200" smtClean="0"/>
              <a:t>GCMD Keywords</a:t>
            </a:r>
            <a:endParaRPr lang="en-US" sz="32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2881" y="884136"/>
            <a:ext cx="4279900" cy="46599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smtClean="0">
                <a:solidFill>
                  <a:schemeClr val="tx1"/>
                </a:solidFill>
              </a:rPr>
              <a:t>A hierarchical set of controlled vocabulary covering Earth science disciplines that have been evolving for over 20 years.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smtClean="0">
                <a:solidFill>
                  <a:schemeClr val="tx1"/>
                </a:solidFill>
              </a:rPr>
              <a:t>Describe Earth science data and services </a:t>
            </a:r>
            <a:r>
              <a:rPr lang="en-US" sz="1800" b="0">
                <a:solidFill>
                  <a:schemeClr val="tx1"/>
                </a:solidFill>
              </a:rPr>
              <a:t>in a consistent and comprehensive </a:t>
            </a:r>
            <a:r>
              <a:rPr lang="en-US" sz="1800" b="0" smtClean="0">
                <a:solidFill>
                  <a:schemeClr val="tx1"/>
                </a:solidFill>
              </a:rPr>
              <a:t>manner.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A</a:t>
            </a:r>
            <a:r>
              <a:rPr lang="en-US" sz="1800" b="0" smtClean="0">
                <a:solidFill>
                  <a:schemeClr val="tx1"/>
                </a:solidFill>
              </a:rPr>
              <a:t>llow </a:t>
            </a:r>
            <a:r>
              <a:rPr lang="en-US" sz="1800" b="0">
                <a:solidFill>
                  <a:schemeClr val="tx1"/>
                </a:solidFill>
              </a:rPr>
              <a:t>for the precise searching of collection metadata and subsequent retrieval of </a:t>
            </a:r>
            <a:r>
              <a:rPr lang="en-US" sz="1800" b="0" smtClean="0">
                <a:solidFill>
                  <a:schemeClr val="tx1"/>
                </a:solidFill>
              </a:rPr>
              <a:t>data.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smtClean="0">
                <a:solidFill>
                  <a:schemeClr val="tx1"/>
                </a:solidFill>
              </a:rPr>
              <a:t>Follow a governance process which defines </a:t>
            </a:r>
            <a:r>
              <a:rPr lang="en-US" sz="1800" b="0">
                <a:solidFill>
                  <a:schemeClr val="tx1"/>
                </a:solidFill>
              </a:rPr>
              <a:t>the procedure for recommending additions, modifications, and/or deprecations to the keywords, and the process by which the user community will be informed of </a:t>
            </a:r>
            <a:r>
              <a:rPr lang="en-US" sz="1800" b="0" smtClean="0">
                <a:solidFill>
                  <a:schemeClr val="tx1"/>
                </a:solidFill>
              </a:rPr>
              <a:t>changes</a:t>
            </a:r>
            <a:r>
              <a:rPr lang="en-US" sz="1800">
                <a:solidFill>
                  <a:schemeClr val="tx1"/>
                </a:solidFill>
              </a:rPr>
              <a:t>.</a:t>
            </a:r>
            <a:endParaRPr lang="en-US" sz="1800" b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6650" y="1229728"/>
            <a:ext cx="693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2"/>
                </a:solidFill>
              </a:rPr>
              <a:t>Earth Science Keywords 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2" t="17874" r="12075" b="12912"/>
          <a:stretch/>
        </p:blipFill>
        <p:spPr>
          <a:xfrm>
            <a:off x="4749800" y="1677556"/>
            <a:ext cx="3937000" cy="37260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62579"/>
            <a:ext cx="7396163" cy="501650"/>
          </a:xfrm>
        </p:spPr>
        <p:txBody>
          <a:bodyPr/>
          <a:lstStyle/>
          <a:p>
            <a:r>
              <a:rPr lang="en-US" sz="3200" smtClean="0"/>
              <a:t>Keyword Examples </a:t>
            </a:r>
            <a:r>
              <a:rPr lang="en-US" sz="3200" baseline="30000" smtClean="0"/>
              <a:t>(1 of 2)</a:t>
            </a:r>
            <a:endParaRPr lang="en-US" sz="3200" baseline="30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15" y="517526"/>
            <a:ext cx="12927622" cy="96344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47" y="176027"/>
            <a:ext cx="7396163" cy="501650"/>
          </a:xfrm>
        </p:spPr>
        <p:txBody>
          <a:bodyPr/>
          <a:lstStyle/>
          <a:p>
            <a:r>
              <a:rPr lang="en-US" sz="3200"/>
              <a:t>Keyword Examples </a:t>
            </a:r>
            <a:r>
              <a:rPr lang="en-US" sz="3200" baseline="30000" smtClean="0"/>
              <a:t>(2 </a:t>
            </a:r>
            <a:r>
              <a:rPr lang="en-US" sz="3200" baseline="30000"/>
              <a:t>of 2)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3" b="39534"/>
          <a:stretch/>
        </p:blipFill>
        <p:spPr>
          <a:xfrm>
            <a:off x="-182881" y="579469"/>
            <a:ext cx="8643345" cy="57197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EUM_template_v03">
  <a:themeElements>
    <a:clrScheme name="Custom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85878</TotalTime>
  <Words>1458</Words>
  <Application>Microsoft Office PowerPoint</Application>
  <PresentationFormat>On-screen Show (4:3)</PresentationFormat>
  <Paragraphs>359</Paragraphs>
  <Slides>48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5_EUM_template_v03</vt:lpstr>
      <vt:lpstr>GCMD/IDN Capabilities: Keywords, Collection Discovery Interfaces, and Metadata Tools</vt:lpstr>
      <vt:lpstr>Outline</vt:lpstr>
      <vt:lpstr>PowerPoint Presentation</vt:lpstr>
      <vt:lpstr>Communities Using GCMD Keywords</vt:lpstr>
      <vt:lpstr>Interfaces Using GCMD Keywords</vt:lpstr>
      <vt:lpstr>How Communities Are Using GCMD Keywords </vt:lpstr>
      <vt:lpstr>GCMD Keywords</vt:lpstr>
      <vt:lpstr>Keyword Examples (1 of 2)</vt:lpstr>
      <vt:lpstr>Keyword Examples (2 of 2)</vt:lpstr>
      <vt:lpstr>PowerPoint Presentation</vt:lpstr>
      <vt:lpstr>Keyword Forum</vt:lpstr>
      <vt:lpstr>Accessing the Keywords</vt:lpstr>
      <vt:lpstr>Community Involvement In Keyword Review</vt:lpstr>
      <vt:lpstr>Keyword Release 8.5 </vt:lpstr>
      <vt:lpstr>Prior Keyword Releases (2013-2016)  </vt:lpstr>
      <vt:lpstr>Keyword Reviewers</vt:lpstr>
      <vt:lpstr>PowerPoint Presentation</vt:lpstr>
      <vt:lpstr>Keyword Viewer</vt:lpstr>
      <vt:lpstr>Keyword Viewer Features</vt:lpstr>
      <vt:lpstr>Keyword Viewer Demonstration</vt:lpstr>
      <vt:lpstr>Science Keyword View</vt:lpstr>
      <vt:lpstr>Example of Platform Keyword</vt:lpstr>
      <vt:lpstr>Example of Instrument Keyword</vt:lpstr>
      <vt:lpstr>Example of Project Keyword</vt:lpstr>
      <vt:lpstr>PowerPoint Presentation</vt:lpstr>
      <vt:lpstr>IDN Home Page</vt:lpstr>
      <vt:lpstr>IDN Search Interface </vt:lpstr>
      <vt:lpstr>IDN Search Interface </vt:lpstr>
      <vt:lpstr>IDN Search Interface: Record Display </vt:lpstr>
      <vt:lpstr>PowerPoint Presentation</vt:lpstr>
      <vt:lpstr>CMR OpenSearch API for GCMD/IDN Discovery</vt:lpstr>
      <vt:lpstr>Example of an OpenSearch Query </vt:lpstr>
      <vt:lpstr>PowerPoint Presentation</vt:lpstr>
      <vt:lpstr>docBuilder: Overview</vt:lpstr>
      <vt:lpstr>docBuilder: Modify a Record</vt:lpstr>
      <vt:lpstr>docBuilder: Add Keyword Metadata</vt:lpstr>
      <vt:lpstr>docBuilder: Select/Modify Science Keywords</vt:lpstr>
      <vt:lpstr>docBuilder: Generate Error Report</vt:lpstr>
      <vt:lpstr>docBuilder: View QA Feedback</vt:lpstr>
      <vt:lpstr>PowerPoint Presentation</vt:lpstr>
      <vt:lpstr>GCMD/IDN Translator API</vt:lpstr>
      <vt:lpstr>GCMD/IDN Translator API</vt:lpstr>
      <vt:lpstr>Highlights</vt:lpstr>
      <vt:lpstr>PowerPoint Presentation</vt:lpstr>
      <vt:lpstr>PowerPoint Presentation</vt:lpstr>
      <vt:lpstr>DIF and docBUILDER Documentation</vt:lpstr>
      <vt:lpstr>CMR API Documentation</vt:lpstr>
      <vt:lpstr>GCMD Keyword References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Mitchell, Andrew E. (GSFC-4230)</dc:creator>
  <cp:lastModifiedBy>Anne</cp:lastModifiedBy>
  <cp:revision>2614</cp:revision>
  <cp:lastPrinted>2017-08-28T21:14:15Z</cp:lastPrinted>
  <dcterms:created xsi:type="dcterms:W3CDTF">2015-05-29T18:21:21Z</dcterms:created>
  <dcterms:modified xsi:type="dcterms:W3CDTF">2017-09-25T00:44:10Z</dcterms:modified>
</cp:coreProperties>
</file>