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8" r:id="rId2"/>
  </p:sldMasterIdLst>
  <p:notesMasterIdLst>
    <p:notesMasterId r:id="rId9"/>
  </p:notesMasterIdLst>
  <p:sldIdLst>
    <p:sldId id="280" r:id="rId3"/>
    <p:sldId id="353" r:id="rId4"/>
    <p:sldId id="354" r:id="rId5"/>
    <p:sldId id="358" r:id="rId6"/>
    <p:sldId id="356" r:id="rId7"/>
    <p:sldId id="357" r:id="rId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4277">
          <p15:clr>
            <a:srgbClr val="A4A3A4"/>
          </p15:clr>
        </p15:guide>
        <p15:guide id="2" pos="28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5701" autoAdjust="0"/>
  </p:normalViewPr>
  <p:slideViewPr>
    <p:cSldViewPr snapToGrid="0" snapToObjects="1">
      <p:cViewPr varScale="1">
        <p:scale>
          <a:sx n="70" d="100"/>
          <a:sy n="70" d="100"/>
        </p:scale>
        <p:origin x="1380" y="72"/>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9/23/2017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1_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423138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extLst>
      <p:ext uri="{BB962C8B-B14F-4D97-AF65-F5344CB8AC3E}">
        <p14:creationId xmlns:p14="http://schemas.microsoft.com/office/powerpoint/2010/main" val="926042515"/>
      </p:ext>
    </p:extLst>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22748CEA-2573-439B-8ADB-B1D3E9BE0BFF}" type="datetimeFigureOut">
              <a:rPr lang="en-US" kern="0" smtClean="0">
                <a:solidFill>
                  <a:srgbClr val="002569"/>
                </a:solidFill>
              </a:rPr>
              <a:pPr fontAlgn="auto">
                <a:spcBef>
                  <a:spcPts val="0"/>
                </a:spcBef>
                <a:spcAft>
                  <a:spcPts val="0"/>
                </a:spcAft>
              </a:pPr>
              <a:t>9/23/2017</a:t>
            </a:fld>
            <a:endParaRPr lang="en-US" kern="0">
              <a:solidFill>
                <a:srgbClr val="002569"/>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kern="0">
              <a:solidFill>
                <a:srgbClr val="002569"/>
              </a:solidFill>
            </a:endParaRPr>
          </a:p>
        </p:txBody>
      </p:sp>
      <p:sp>
        <p:nvSpPr>
          <p:cNvPr id="6" name="Slide Number Placeholder 5"/>
          <p:cNvSpPr>
            <a:spLocks noGrp="1"/>
          </p:cNvSpPr>
          <p:nvPr>
            <p:ph type="sldNum" sz="quarter" idx="12"/>
          </p:nvPr>
        </p:nvSpPr>
        <p:spPr/>
        <p:txBody>
          <a:bodyPr/>
          <a:lstStyle/>
          <a:p>
            <a:fld id="{806C71DD-B2CE-4CF7-92F0-F691A3034D74}" type="slidenum">
              <a:rPr lang="en-US" smtClean="0"/>
              <a:pPr/>
              <a:t>‹#›</a:t>
            </a:fld>
            <a:endParaRPr lang="en-US"/>
          </a:p>
        </p:txBody>
      </p:sp>
    </p:spTree>
    <p:extLst>
      <p:ext uri="{BB962C8B-B14F-4D97-AF65-F5344CB8AC3E}">
        <p14:creationId xmlns:p14="http://schemas.microsoft.com/office/powerpoint/2010/main" val="32757948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1766830"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WGISS 42</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err="1" smtClean="0">
                <a:solidFill>
                  <a:srgbClr val="FFFFFF"/>
                </a:solidFill>
                <a:latin typeface="Arial Unicode MS" pitchFamily="-111" charset="0"/>
                <a:ea typeface="ＭＳ Ｐゴシック" pitchFamily="-105" charset="-128"/>
                <a:cs typeface="ＭＳ Ｐゴシック" pitchFamily="-105" charset="-128"/>
              </a:rPr>
              <a:t>Frascati</a:t>
            </a:r>
            <a:r>
              <a:rPr lang="en-US" sz="1000" b="1" dirty="0" smtClean="0">
                <a:solidFill>
                  <a:srgbClr val="FFFFFF"/>
                </a:solidFill>
                <a:latin typeface="Arial Unicode MS" pitchFamily="-111" charset="0"/>
                <a:ea typeface="ＭＳ Ｐゴシック" pitchFamily="-105" charset="-128"/>
                <a:cs typeface="ＭＳ Ｐゴシック" pitchFamily="-105" charset="-128"/>
              </a:rPr>
              <a:t>, Italy</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19</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 22</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nd</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September</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2016</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5" name="Picture 4" descr="CEOS_logo_trans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fontAlgn="auto">
              <a:spcAft>
                <a:spcPts val="0"/>
              </a:spcAft>
            </a:pPr>
            <a:fld id="{86CB4B4D-7CA3-9044-876B-883B54F8677D}" type="slidenum">
              <a:rPr kern="0">
                <a:solidFill>
                  <a:srgbClr val="002569"/>
                </a:solidFill>
              </a:rPr>
              <a:pPr fontAlgn="auto">
                <a:spcAft>
                  <a:spcPts val="0"/>
                </a:spcAft>
              </a:pPr>
              <a:t>‹#›</a:t>
            </a:fld>
            <a:endParaRPr kern="0">
              <a:solidFill>
                <a:srgbClr val="002569"/>
              </a:solidFill>
            </a:endParaRPr>
          </a:p>
        </p:txBody>
      </p:sp>
    </p:spTree>
    <p:extLst>
      <p:ext uri="{BB962C8B-B14F-4D97-AF65-F5344CB8AC3E}">
        <p14:creationId xmlns:p14="http://schemas.microsoft.com/office/powerpoint/2010/main" val="3477877001"/>
      </p:ext>
    </p:extLst>
  </p:cSld>
  <p:clrMap bg1="lt1" tx1="dk1" bg2="lt2" tx2="dk2" accent1="accent1" accent2="accent2" accent3="accent3" accent4="accent4" accent5="accent5" accent6="accent6" hlink="hlink" folHlink="folHlink"/>
  <p:sldLayoutIdLst>
    <p:sldLayoutId id="2147483690" r:id="rId1"/>
    <p:sldLayoutId id="2147483691"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rs.earthdata.nasa.gov/" TargetMode="External"/><Relationship Id="rId2" Type="http://schemas.openxmlformats.org/officeDocument/2006/relationships/hyperlink" Target="https://earthdata.nasa.gov/"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arthdata.nasa.gov/" TargetMode="External"/><Relationship Id="rId2" Type="http://schemas.openxmlformats.org/officeDocument/2006/relationships/hyperlink" Target="https://earthdata.nasa.gov/about/daacs" TargetMode="External"/><Relationship Id="rId1" Type="http://schemas.openxmlformats.org/officeDocument/2006/relationships/slideLayout" Target="../slideLayouts/slideLayout2.xml"/><Relationship Id="rId4" Type="http://schemas.openxmlformats.org/officeDocument/2006/relationships/hyperlink" Target="https://worldview.earthdata.nasa.gov/"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nsidc.org/data/smap/smap-data.html" TargetMode="External"/><Relationship Id="rId2" Type="http://schemas.openxmlformats.org/officeDocument/2006/relationships/hyperlink" Target="http://nsidc.org/daac/" TargetMode="External"/><Relationship Id="rId1" Type="http://schemas.openxmlformats.org/officeDocument/2006/relationships/slideLayout" Target="../slideLayouts/slideLayout2.xml"/><Relationship Id="rId5" Type="http://schemas.openxmlformats.org/officeDocument/2006/relationships/hyperlink" Target="https://lpdaac.usgs.gov/" TargetMode="External"/><Relationship Id="rId4" Type="http://schemas.openxmlformats.org/officeDocument/2006/relationships/hyperlink" Target="https://lpdaac.usgs.gov/dataset_discovery/modis/modis_products_tab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09600" y="2209800"/>
            <a:ext cx="8458200"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000" b="1" dirty="0" smtClean="0">
                <a:solidFill>
                  <a:srgbClr val="92D050"/>
                </a:solidFill>
              </a:rPr>
              <a:t>NASA </a:t>
            </a:r>
            <a:r>
              <a:rPr lang="en-US" sz="4000" b="1" dirty="0" err="1" smtClean="0">
                <a:solidFill>
                  <a:srgbClr val="92D050"/>
                </a:solidFill>
              </a:rPr>
              <a:t>Earthdata</a:t>
            </a:r>
            <a:r>
              <a:rPr lang="en-US" sz="4000" b="1" dirty="0" smtClean="0">
                <a:solidFill>
                  <a:srgbClr val="92D050"/>
                </a:solidFill>
              </a:rPr>
              <a:t> Login</a:t>
            </a:r>
            <a:br>
              <a:rPr lang="en-US" sz="4000" b="1" dirty="0" smtClean="0">
                <a:solidFill>
                  <a:srgbClr val="92D050"/>
                </a:solidFill>
              </a:rPr>
            </a:br>
            <a:endParaRPr sz="4000" b="1" dirty="0">
              <a:solidFill>
                <a:srgbClr val="92D050"/>
              </a:solidFill>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Andrew Mitchell - NASA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WGISS-44</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Beijing, China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25</a:t>
            </a:r>
            <a:r>
              <a:rPr lang="en-AU" baseline="30000" dirty="0" smtClean="0">
                <a:solidFill>
                  <a:srgbClr val="FFFFFF"/>
                </a:solidFill>
                <a:latin typeface="Arial Bold"/>
                <a:ea typeface="Arial Bold"/>
                <a:cs typeface="Arial Bold"/>
                <a:sym typeface="Arial Bold"/>
              </a:rPr>
              <a:t>th</a:t>
            </a:r>
            <a:r>
              <a:rPr lang="en-AU" dirty="0" smtClean="0">
                <a:solidFill>
                  <a:srgbClr val="FFFFFF"/>
                </a:solidFill>
                <a:latin typeface="Arial Bold"/>
                <a:ea typeface="Arial Bold"/>
                <a:cs typeface="Arial Bold"/>
                <a:sym typeface="Arial Bold"/>
              </a:rPr>
              <a:t> September 2017</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
        <p:nvSpPr>
          <p:cNvPr id="6" name="Shape 10"/>
          <p:cNvSpPr txBox="1">
            <a:spLocks/>
          </p:cNvSpPr>
          <p:nvPr/>
        </p:nvSpPr>
        <p:spPr bwMode="auto">
          <a:xfrm>
            <a:off x="5039532" y="300732"/>
            <a:ext cx="3779003" cy="1175959"/>
          </a:xfrm>
          <a:prstGeom prst="rect">
            <a:avLst/>
          </a:prstGeom>
          <a:noFill/>
          <a:ln w="12700">
            <a:noFill/>
            <a:miter lim="400000"/>
            <a:headEnd/>
            <a:tailEnd/>
          </a:ln>
          <a:extLst>
            <a:ext uri="{C572A759-6A51-4108-AA02-DFA0A04FC94B}">
              <ma14:wrappingTextBoxFlag xmlns:ma14="http://schemas.microsoft.com/office/mac/drawingml/2011/main" xmlns="" val="1"/>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4200" b="1">
                <a:solidFill>
                  <a:schemeClr val="bg1"/>
                </a:solidFill>
                <a:latin typeface="Droid Serif"/>
                <a:ea typeface="Droid Serif"/>
                <a:cs typeface="Droid Serif"/>
                <a:sym typeface="Droid Serif"/>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a:defRPr sz="1800" b="0">
                <a:solidFill>
                  <a:srgbClr val="000000"/>
                </a:solidFill>
              </a:defRPr>
            </a:pPr>
            <a:endParaRPr lang="en-US" sz="4000" dirty="0">
              <a:solidFill>
                <a:srgbClr val="92D050"/>
              </a:solidFill>
            </a:endParaRPr>
          </a:p>
        </p:txBody>
      </p:sp>
    </p:spTree>
    <p:extLst>
      <p:ext uri="{BB962C8B-B14F-4D97-AF65-F5344CB8AC3E}">
        <p14:creationId xmlns:p14="http://schemas.microsoft.com/office/powerpoint/2010/main" val="48305494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endParaRPr lang="en-US" dirty="0"/>
          </a:p>
        </p:txBody>
      </p:sp>
      <p:sp>
        <p:nvSpPr>
          <p:cNvPr id="3" name="Content Placeholder 2"/>
          <p:cNvSpPr>
            <a:spLocks noGrp="1"/>
          </p:cNvSpPr>
          <p:nvPr>
            <p:ph sz="quarter" idx="11"/>
          </p:nvPr>
        </p:nvSpPr>
        <p:spPr/>
        <p:txBody>
          <a:bodyPr/>
          <a:lstStyle/>
          <a:p>
            <a:endParaRPr lang="en-US"/>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59307" y="1310185"/>
            <a:ext cx="8768146" cy="4821071"/>
          </a:xfrm>
          <a:prstGeom prst="rect">
            <a:avLst/>
          </a:prstGeom>
        </p:spPr>
      </p:pic>
    </p:spTree>
    <p:extLst>
      <p:ext uri="{BB962C8B-B14F-4D97-AF65-F5344CB8AC3E}">
        <p14:creationId xmlns:p14="http://schemas.microsoft.com/office/powerpoint/2010/main" val="412790698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For those </a:t>
            </a:r>
            <a:r>
              <a:rPr lang="en-US" dirty="0"/>
              <a:t>interested in downloading and using the almost 22 petabytes of Earth science data archived by NASA’s </a:t>
            </a:r>
            <a:r>
              <a:rPr lang="en-US" u="sng" dirty="0">
                <a:hlinkClick r:id="rId2"/>
              </a:rPr>
              <a:t>Earth Observing System Data and Information System</a:t>
            </a:r>
            <a:r>
              <a:rPr lang="en-US" dirty="0"/>
              <a:t> (EOSDIS</a:t>
            </a:r>
            <a:r>
              <a:rPr lang="en-US" dirty="0" smtClean="0"/>
              <a:t>), </a:t>
            </a:r>
            <a:r>
              <a:rPr lang="en-US" dirty="0"/>
              <a:t>this registration is called </a:t>
            </a:r>
            <a:r>
              <a:rPr lang="en-US" u="sng" dirty="0" err="1">
                <a:hlinkClick r:id="rId3"/>
              </a:rPr>
              <a:t>Earthdata</a:t>
            </a:r>
            <a:r>
              <a:rPr lang="en-US" u="sng" dirty="0">
                <a:hlinkClick r:id="rId3"/>
              </a:rPr>
              <a:t> Login</a:t>
            </a:r>
            <a:r>
              <a:rPr lang="en-US" dirty="0"/>
              <a:t>. </a:t>
            </a:r>
            <a:endParaRPr lang="en-US" dirty="0" smtClean="0"/>
          </a:p>
          <a:p>
            <a:endParaRPr lang="en-US" dirty="0" smtClean="0"/>
          </a:p>
        </p:txBody>
      </p:sp>
      <p:sp>
        <p:nvSpPr>
          <p:cNvPr id="3" name="Content Placeholder 2"/>
          <p:cNvSpPr>
            <a:spLocks noGrp="1"/>
          </p:cNvSpPr>
          <p:nvPr>
            <p:ph sz="quarter" idx="11"/>
          </p:nvPr>
        </p:nvSpPr>
        <p:spPr/>
        <p:txBody>
          <a:bodyPr/>
          <a:lstStyle/>
          <a:p>
            <a:r>
              <a:rPr lang="en-US" dirty="0" smtClean="0"/>
              <a:t>NASA’s </a:t>
            </a:r>
            <a:r>
              <a:rPr lang="en-US" dirty="0" err="1" smtClean="0"/>
              <a:t>Earthdata</a:t>
            </a:r>
            <a:r>
              <a:rPr lang="en-US" dirty="0" smtClean="0"/>
              <a:t> Login </a:t>
            </a:r>
            <a:endParaRPr lang="en-US" dirty="0"/>
          </a:p>
        </p:txBody>
      </p:sp>
      <p:pic>
        <p:nvPicPr>
          <p:cNvPr id="4" name="Picture 3"/>
          <p:cNvPicPr/>
          <p:nvPr/>
        </p:nvPicPr>
        <p:blipFill>
          <a:blip r:embed="rId4" cstate="print">
            <a:extLst>
              <a:ext uri="{28A0092B-C50C-407E-A947-70E740481C1C}">
                <a14:useLocalDpi xmlns:a14="http://schemas.microsoft.com/office/drawing/2010/main" val="0"/>
              </a:ext>
            </a:extLst>
          </a:blip>
          <a:stretch>
            <a:fillRect/>
          </a:stretch>
        </p:blipFill>
        <p:spPr>
          <a:xfrm>
            <a:off x="750627" y="3111690"/>
            <a:ext cx="7239596" cy="3456295"/>
          </a:xfrm>
          <a:prstGeom prst="rect">
            <a:avLst/>
          </a:prstGeom>
        </p:spPr>
      </p:pic>
    </p:spTree>
    <p:extLst>
      <p:ext uri="{BB962C8B-B14F-4D97-AF65-F5344CB8AC3E}">
        <p14:creationId xmlns:p14="http://schemas.microsoft.com/office/powerpoint/2010/main" val="390386961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endParaRPr lang="en-US" dirty="0" smtClean="0"/>
          </a:p>
          <a:p>
            <a:r>
              <a:rPr lang="en-US" dirty="0"/>
              <a:t>During the registration process, data users are requested to note their fields of study, affiliation, and country in which they reside and/or conduct research. This information, combined with metrics on the specific data products being downloaded and how often they are downloaded, helps </a:t>
            </a:r>
            <a:r>
              <a:rPr lang="en-US" dirty="0" smtClean="0"/>
              <a:t>prioritize </a:t>
            </a:r>
            <a:r>
              <a:rPr lang="en-US" dirty="0"/>
              <a:t>the development of new products and services and improve existing products and services. This ensures that NASA Earth science data and services constantly evolve to meet changing user needs. </a:t>
            </a:r>
          </a:p>
          <a:p>
            <a:endParaRPr lang="en-US" dirty="0"/>
          </a:p>
        </p:txBody>
      </p:sp>
      <p:sp>
        <p:nvSpPr>
          <p:cNvPr id="3" name="Content Placeholder 2"/>
          <p:cNvSpPr>
            <a:spLocks noGrp="1"/>
          </p:cNvSpPr>
          <p:nvPr>
            <p:ph sz="quarter" idx="11"/>
          </p:nvPr>
        </p:nvSpPr>
        <p:spPr/>
        <p:txBody>
          <a:bodyPr/>
          <a:lstStyle/>
          <a:p>
            <a:r>
              <a:rPr lang="en-US" dirty="0" smtClean="0"/>
              <a:t>NASA’s </a:t>
            </a:r>
            <a:r>
              <a:rPr lang="en-US" dirty="0" err="1" smtClean="0"/>
              <a:t>Earthdata</a:t>
            </a:r>
            <a:r>
              <a:rPr lang="en-US" smtClean="0"/>
              <a:t> Login</a:t>
            </a:r>
            <a:endParaRPr lang="en-US" dirty="0"/>
          </a:p>
        </p:txBody>
      </p:sp>
    </p:spTree>
    <p:extLst>
      <p:ext uri="{BB962C8B-B14F-4D97-AF65-F5344CB8AC3E}">
        <p14:creationId xmlns:p14="http://schemas.microsoft.com/office/powerpoint/2010/main" val="393510002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A key benefit of registration for users is that it allows the user to be contacted with information about the data products and services they use. This information includes data updates, new data releases, or data quality issues, along with notices about new services or service outages</a:t>
            </a:r>
            <a:r>
              <a:rPr lang="en-US" dirty="0" smtClean="0"/>
              <a:t>.</a:t>
            </a:r>
          </a:p>
          <a:p>
            <a:endParaRPr lang="en-US" dirty="0"/>
          </a:p>
          <a:p>
            <a:r>
              <a:rPr lang="en-US" dirty="0" smtClean="0"/>
              <a:t>An </a:t>
            </a:r>
            <a:r>
              <a:rPr lang="en-US" dirty="0"/>
              <a:t>important point is that user registration via </a:t>
            </a:r>
            <a:r>
              <a:rPr lang="en-US" dirty="0" err="1"/>
              <a:t>Earthdata</a:t>
            </a:r>
            <a:r>
              <a:rPr lang="en-US" dirty="0"/>
              <a:t> Login is only required for downloading or retrieving EOSDIS data, such as from a </a:t>
            </a:r>
            <a:r>
              <a:rPr lang="en-US" u="sng" dirty="0">
                <a:hlinkClick r:id="rId2"/>
              </a:rPr>
              <a:t>Distributed Active Archive Center</a:t>
            </a:r>
            <a:r>
              <a:rPr lang="en-US" dirty="0"/>
              <a:t> (DAAC). Registration is </a:t>
            </a:r>
            <a:r>
              <a:rPr lang="en-US" i="1" dirty="0"/>
              <a:t>not</a:t>
            </a:r>
            <a:r>
              <a:rPr lang="en-US" dirty="0"/>
              <a:t> required for non-data related activities, such as reading articles on the </a:t>
            </a:r>
            <a:r>
              <a:rPr lang="en-US" u="sng" dirty="0" err="1">
                <a:hlinkClick r:id="rId3"/>
              </a:rPr>
              <a:t>Earthdata</a:t>
            </a:r>
            <a:r>
              <a:rPr lang="en-US" u="sng" dirty="0">
                <a:hlinkClick r:id="rId3"/>
              </a:rPr>
              <a:t> website</a:t>
            </a:r>
            <a:r>
              <a:rPr lang="en-US" dirty="0"/>
              <a:t> or on DAAC websites, or for using EOSDIS </a:t>
            </a:r>
            <a:r>
              <a:rPr lang="en-US" u="sng" dirty="0">
                <a:hlinkClick r:id="rId4"/>
              </a:rPr>
              <a:t>Worldview</a:t>
            </a:r>
            <a:r>
              <a:rPr lang="en-US" dirty="0"/>
              <a:t> to explore data imagery.</a:t>
            </a:r>
          </a:p>
          <a:p>
            <a:endParaRPr lang="en-US" dirty="0"/>
          </a:p>
        </p:txBody>
      </p:sp>
      <p:sp>
        <p:nvSpPr>
          <p:cNvPr id="3" name="Content Placeholder 2"/>
          <p:cNvSpPr>
            <a:spLocks noGrp="1"/>
          </p:cNvSpPr>
          <p:nvPr>
            <p:ph sz="quarter" idx="11"/>
          </p:nvPr>
        </p:nvSpPr>
        <p:spPr/>
        <p:txBody>
          <a:bodyPr/>
          <a:lstStyle/>
          <a:p>
            <a:r>
              <a:rPr lang="en-US" dirty="0"/>
              <a:t>NASA’s </a:t>
            </a:r>
            <a:r>
              <a:rPr lang="en-US" dirty="0" err="1"/>
              <a:t>Earthdata</a:t>
            </a:r>
            <a:r>
              <a:rPr lang="en-US" dirty="0"/>
              <a:t> Login - Benefits</a:t>
            </a:r>
          </a:p>
          <a:p>
            <a:endParaRPr lang="en-US" dirty="0"/>
          </a:p>
        </p:txBody>
      </p:sp>
    </p:spTree>
    <p:extLst>
      <p:ext uri="{BB962C8B-B14F-4D97-AF65-F5344CB8AC3E}">
        <p14:creationId xmlns:p14="http://schemas.microsoft.com/office/powerpoint/2010/main" val="143647331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Future </a:t>
            </a:r>
            <a:r>
              <a:rPr lang="en-US" dirty="0"/>
              <a:t>enhancements to </a:t>
            </a:r>
            <a:r>
              <a:rPr lang="en-US" dirty="0" err="1"/>
              <a:t>Earthdata</a:t>
            </a:r>
            <a:r>
              <a:rPr lang="en-US" dirty="0"/>
              <a:t> Login will allow EOSDIS data users to more efficiently access and download data </a:t>
            </a:r>
            <a:r>
              <a:rPr lang="en-US" dirty="0" smtClean="0"/>
              <a:t>by </a:t>
            </a:r>
            <a:r>
              <a:rPr lang="en-US" dirty="0"/>
              <a:t>maintaining a user’s spatial and temporal data search parameters between platforms</a:t>
            </a:r>
            <a:r>
              <a:rPr lang="en-US" dirty="0" smtClean="0"/>
              <a:t>.</a:t>
            </a:r>
          </a:p>
          <a:p>
            <a:endParaRPr lang="en-US" dirty="0"/>
          </a:p>
          <a:p>
            <a:r>
              <a:rPr lang="en-US" dirty="0" smtClean="0"/>
              <a:t> </a:t>
            </a:r>
            <a:r>
              <a:rPr lang="en-US" dirty="0"/>
              <a:t>For example, if a data user goes to the </a:t>
            </a:r>
            <a:r>
              <a:rPr lang="en-US" u="sng" dirty="0">
                <a:hlinkClick r:id="rId2"/>
              </a:rPr>
              <a:t>National Snow and Ice Data Center DAAC</a:t>
            </a:r>
            <a:r>
              <a:rPr lang="en-US" dirty="0"/>
              <a:t> to download </a:t>
            </a:r>
            <a:r>
              <a:rPr lang="en-US" u="sng" dirty="0">
                <a:hlinkClick r:id="rId3"/>
              </a:rPr>
              <a:t>Soil Moisture Active Passive</a:t>
            </a:r>
            <a:r>
              <a:rPr lang="en-US" dirty="0"/>
              <a:t> (SMAP) products covering North Africa between 1 June and 30 September 2017, these search parameters will be remembered if they want to download </a:t>
            </a:r>
            <a:r>
              <a:rPr lang="en-US" u="sng" dirty="0">
                <a:hlinkClick r:id="rId4"/>
              </a:rPr>
              <a:t>Moderate Resolution Imaging </a:t>
            </a:r>
            <a:r>
              <a:rPr lang="en-US" u="sng" dirty="0" err="1">
                <a:hlinkClick r:id="rId4"/>
              </a:rPr>
              <a:t>Spectroradiometer</a:t>
            </a:r>
            <a:r>
              <a:rPr lang="en-US" dirty="0"/>
              <a:t> (MODIS) data from the </a:t>
            </a:r>
            <a:r>
              <a:rPr lang="en-US" u="sng" dirty="0">
                <a:hlinkClick r:id="rId5"/>
              </a:rPr>
              <a:t>Land Processes DAAC</a:t>
            </a:r>
            <a:r>
              <a:rPr lang="en-US" dirty="0"/>
              <a:t> (LP DAAC), greatly reducing the time needed to find relevant data. Similar future enhancements will further streamline the process for finding data products.</a:t>
            </a:r>
          </a:p>
          <a:p>
            <a:endParaRPr lang="en-US" dirty="0"/>
          </a:p>
        </p:txBody>
      </p:sp>
      <p:sp>
        <p:nvSpPr>
          <p:cNvPr id="3" name="Content Placeholder 2"/>
          <p:cNvSpPr>
            <a:spLocks noGrp="1"/>
          </p:cNvSpPr>
          <p:nvPr>
            <p:ph sz="quarter" idx="11"/>
          </p:nvPr>
        </p:nvSpPr>
        <p:spPr/>
        <p:txBody>
          <a:bodyPr/>
          <a:lstStyle/>
          <a:p>
            <a:r>
              <a:rPr lang="en-US" dirty="0" smtClean="0"/>
              <a:t>Future Enhancements </a:t>
            </a:r>
            <a:endParaRPr lang="en-US" dirty="0"/>
          </a:p>
        </p:txBody>
      </p:sp>
    </p:spTree>
    <p:extLst>
      <p:ext uri="{BB962C8B-B14F-4D97-AF65-F5344CB8AC3E}">
        <p14:creationId xmlns:p14="http://schemas.microsoft.com/office/powerpoint/2010/main" val="2092501272"/>
      </p:ext>
    </p:extLst>
  </p:cSld>
  <p:clrMapOvr>
    <a:masterClrMapping/>
  </p:clrMapOvr>
  <p:transition spd="med"/>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14648</TotalTime>
  <Words>383</Words>
  <Application>Microsoft Office PowerPoint</Application>
  <PresentationFormat>On-screen Show (4:3)</PresentationFormat>
  <Paragraphs>19</Paragraphs>
  <Slides>6</Slides>
  <Notes>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6</vt:i4>
      </vt:variant>
    </vt:vector>
  </HeadingPairs>
  <TitlesOfParts>
    <vt:vector size="20" baseType="lpstr">
      <vt:lpstr>Arial Unicode MS</vt:lpstr>
      <vt:lpstr>ＭＳ Ｐゴシック</vt:lpstr>
      <vt:lpstr>Arial</vt:lpstr>
      <vt:lpstr>Arial Bold</vt:lpstr>
      <vt:lpstr>Avenir Roman</vt:lpstr>
      <vt:lpstr>Calibri</vt:lpstr>
      <vt:lpstr>Century Gothic</vt:lpstr>
      <vt:lpstr>Courier New</vt:lpstr>
      <vt:lpstr>Droid Serif</vt:lpstr>
      <vt:lpstr>Helvetica</vt:lpstr>
      <vt:lpstr>Tahoma</vt:lpstr>
      <vt:lpstr>Wingdings</vt:lpstr>
      <vt:lpstr>4_EUM_template_v03</vt:lpstr>
      <vt:lpstr>Default</vt:lpstr>
      <vt:lpstr>NASA Earthdata Login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am</cp:lastModifiedBy>
  <cp:revision>421</cp:revision>
  <dcterms:created xsi:type="dcterms:W3CDTF">2012-08-31T01:11:17Z</dcterms:created>
  <dcterms:modified xsi:type="dcterms:W3CDTF">2017-09-23T23:00:58Z</dcterms:modified>
</cp:coreProperties>
</file>