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88" r:id="rId2"/>
  </p:sldMasterIdLst>
  <p:notesMasterIdLst>
    <p:notesMasterId r:id="rId9"/>
  </p:notesMasterIdLst>
  <p:sldIdLst>
    <p:sldId id="280" r:id="rId3"/>
    <p:sldId id="353" r:id="rId4"/>
    <p:sldId id="354" r:id="rId5"/>
    <p:sldId id="358" r:id="rId6"/>
    <p:sldId id="356" r:id="rId7"/>
    <p:sldId id="357" r:id="rId8"/>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106"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106"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106"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106"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106" charset="-128"/>
        <a:cs typeface="+mn-cs"/>
      </a:defRPr>
    </a:lvl5pPr>
    <a:lvl6pPr marL="2286000" algn="l" defTabSz="914400" rtl="0" eaLnBrk="1" latinLnBrk="0" hangingPunct="1">
      <a:defRPr kern="1200">
        <a:solidFill>
          <a:schemeClr val="tx1"/>
        </a:solidFill>
        <a:latin typeface="Arial" charset="0"/>
        <a:ea typeface="ＭＳ Ｐゴシック" pitchFamily="-106" charset="-128"/>
        <a:cs typeface="+mn-cs"/>
      </a:defRPr>
    </a:lvl6pPr>
    <a:lvl7pPr marL="2743200" algn="l" defTabSz="914400" rtl="0" eaLnBrk="1" latinLnBrk="0" hangingPunct="1">
      <a:defRPr kern="1200">
        <a:solidFill>
          <a:schemeClr val="tx1"/>
        </a:solidFill>
        <a:latin typeface="Arial" charset="0"/>
        <a:ea typeface="ＭＳ Ｐゴシック" pitchFamily="-106" charset="-128"/>
        <a:cs typeface="+mn-cs"/>
      </a:defRPr>
    </a:lvl7pPr>
    <a:lvl8pPr marL="3200400" algn="l" defTabSz="914400" rtl="0" eaLnBrk="1" latinLnBrk="0" hangingPunct="1">
      <a:defRPr kern="1200">
        <a:solidFill>
          <a:schemeClr val="tx1"/>
        </a:solidFill>
        <a:latin typeface="Arial" charset="0"/>
        <a:ea typeface="ＭＳ Ｐゴシック" pitchFamily="-106" charset="-128"/>
        <a:cs typeface="+mn-cs"/>
      </a:defRPr>
    </a:lvl8pPr>
    <a:lvl9pPr marL="3657600" algn="l" defTabSz="914400" rtl="0" eaLnBrk="1" latinLnBrk="0" hangingPunct="1">
      <a:defRPr kern="1200">
        <a:solidFill>
          <a:schemeClr val="tx1"/>
        </a:solidFill>
        <a:latin typeface="Arial" charset="0"/>
        <a:ea typeface="ＭＳ Ｐゴシック" pitchFamily="-106" charset="-128"/>
        <a:cs typeface="+mn-cs"/>
      </a:defRPr>
    </a:lvl9pPr>
  </p:defaultTextStyle>
  <p:extLst>
    <p:ext uri="{EFAFB233-063F-42B5-8137-9DF3F51BA10A}">
      <p15:sldGuideLst xmlns:p15="http://schemas.microsoft.com/office/powerpoint/2012/main">
        <p15:guide id="1" orient="horz" pos="4277">
          <p15:clr>
            <a:srgbClr val="A4A3A4"/>
          </p15:clr>
        </p15:guide>
        <p15:guide id="2" pos="289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7" autoAdjust="0"/>
    <p:restoredTop sz="95701" autoAdjust="0"/>
  </p:normalViewPr>
  <p:slideViewPr>
    <p:cSldViewPr snapToGrid="0" snapToObjects="1">
      <p:cViewPr varScale="1">
        <p:scale>
          <a:sx n="70" d="100"/>
          <a:sy n="70" d="100"/>
        </p:scale>
        <p:origin x="1380" y="72"/>
      </p:cViewPr>
      <p:guideLst>
        <p:guide orient="horz" pos="4277"/>
        <p:guide pos="289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207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106" charset="0"/>
              </a:defRPr>
            </a:lvl1pPr>
          </a:lstStyle>
          <a:p>
            <a:pPr>
              <a:defRPr/>
            </a:pPr>
            <a:fld id="{70C43DB1-6AE4-42F4-A030-67A0368BA2C1}" type="datetime1">
              <a:rPr lang="en-US"/>
              <a:pPr>
                <a:defRPr/>
              </a:pPr>
              <a:t>9/23/2017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106" charset="0"/>
              </a:defRPr>
            </a:lvl1pPr>
          </a:lstStyle>
          <a:p>
            <a:pPr>
              <a:defRPr/>
            </a:pPr>
            <a:fld id="{3D31D474-A30B-46C7-A7CB-BF5BB52F9BBE}" type="slidenum">
              <a:rPr lang="en-US"/>
              <a:pPr>
                <a:defRPr/>
              </a:pPr>
              <a:t>‹#›</a:t>
            </a:fld>
            <a:endParaRPr lang="en-US"/>
          </a:p>
        </p:txBody>
      </p:sp>
    </p:spTree>
    <p:extLst>
      <p:ext uri="{BB962C8B-B14F-4D97-AF65-F5344CB8AC3E}">
        <p14:creationId xmlns:p14="http://schemas.microsoft.com/office/powerpoint/2010/main" val="3010702708"/>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ＭＳ Ｐゴシック" pitchFamily="-106"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1_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74231385"/>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3" name="Content Placeholder 2"/>
          <p:cNvSpPr>
            <a:spLocks noGrp="1"/>
          </p:cNvSpPr>
          <p:nvPr>
            <p:ph sz="quarter" idx="10"/>
          </p:nvPr>
        </p:nvSpPr>
        <p:spPr>
          <a:xfrm>
            <a:off x="457200" y="1600200"/>
            <a:ext cx="81534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3"/>
          <p:cNvSpPr>
            <a:spLocks noGrp="1"/>
          </p:cNvSpPr>
          <p:nvPr>
            <p:ph sz="quarter" idx="11" hasCustomPrompt="1"/>
          </p:nvPr>
        </p:nvSpPr>
        <p:spPr>
          <a:xfrm>
            <a:off x="2057400" y="304800"/>
            <a:ext cx="4953000" cy="533400"/>
          </a:xfrm>
          <a:prstGeom prst="rect">
            <a:avLst/>
          </a:prstGeom>
        </p:spPr>
        <p:txBody>
          <a:bodyPr/>
          <a:lstStyle>
            <a:lvl1pPr marL="0" indent="0">
              <a:buNone/>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smtClean="0"/>
              <a:t>Title TBA</a:t>
            </a:r>
            <a:endParaRPr lang="en-US" dirty="0"/>
          </a:p>
        </p:txBody>
      </p:sp>
    </p:spTree>
    <p:extLst>
      <p:ext uri="{BB962C8B-B14F-4D97-AF65-F5344CB8AC3E}">
        <p14:creationId xmlns:p14="http://schemas.microsoft.com/office/powerpoint/2010/main" val="926042515"/>
      </p:ext>
    </p:extLst>
  </p:cSld>
  <p:clrMapOvr>
    <a:masterClrMapping/>
  </p:clrMapOvr>
  <p:transition spd="med"/>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fontAlgn="auto">
              <a:spcBef>
                <a:spcPts val="0"/>
              </a:spcBef>
              <a:spcAft>
                <a:spcPts val="0"/>
              </a:spcAft>
            </a:pPr>
            <a:fld id="{22748CEA-2573-439B-8ADB-B1D3E9BE0BFF}" type="datetimeFigureOut">
              <a:rPr lang="en-US" kern="0" smtClean="0">
                <a:solidFill>
                  <a:srgbClr val="002569"/>
                </a:solidFill>
              </a:rPr>
              <a:pPr fontAlgn="auto">
                <a:spcBef>
                  <a:spcPts val="0"/>
                </a:spcBef>
                <a:spcAft>
                  <a:spcPts val="0"/>
                </a:spcAft>
              </a:pPr>
              <a:t>9/23/2017</a:t>
            </a:fld>
            <a:endParaRPr lang="en-US" kern="0">
              <a:solidFill>
                <a:srgbClr val="002569"/>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fontAlgn="auto">
              <a:spcBef>
                <a:spcPts val="0"/>
              </a:spcBef>
              <a:spcAft>
                <a:spcPts val="0"/>
              </a:spcAft>
            </a:pPr>
            <a:endParaRPr lang="en-US" kern="0">
              <a:solidFill>
                <a:srgbClr val="002569"/>
              </a:solidFill>
            </a:endParaRPr>
          </a:p>
        </p:txBody>
      </p:sp>
      <p:sp>
        <p:nvSpPr>
          <p:cNvPr id="6" name="Slide Number Placeholder 5"/>
          <p:cNvSpPr>
            <a:spLocks noGrp="1"/>
          </p:cNvSpPr>
          <p:nvPr>
            <p:ph type="sldNum" sz="quarter" idx="12"/>
          </p:nvPr>
        </p:nvSpPr>
        <p:spPr/>
        <p:txBody>
          <a:bodyPr/>
          <a:lstStyle/>
          <a:p>
            <a:fld id="{806C71DD-B2CE-4CF7-92F0-F691A3034D74}" type="slidenum">
              <a:rPr lang="en-US" smtClean="0"/>
              <a:pPr/>
              <a:t>‹#›</a:t>
            </a:fld>
            <a:endParaRPr lang="en-US"/>
          </a:p>
        </p:txBody>
      </p:sp>
    </p:spTree>
    <p:extLst>
      <p:ext uri="{BB962C8B-B14F-4D97-AF65-F5344CB8AC3E}">
        <p14:creationId xmlns:p14="http://schemas.microsoft.com/office/powerpoint/2010/main" val="32757948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Rectangle 8"/>
          <p:cNvSpPr/>
          <p:nvPr userDrawn="1"/>
        </p:nvSpPr>
        <p:spPr bwMode="auto">
          <a:xfrm>
            <a:off x="0" y="1347788"/>
            <a:ext cx="9144000" cy="5510212"/>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wrap="none" anchor="ctr"/>
          <a:lstStyle/>
          <a:p>
            <a:pPr algn="r" defTabSz="914400" eaLnBrk="0" hangingPunct="0">
              <a:defRPr/>
            </a:pPr>
            <a:endParaRPr lang="en-US" sz="1500" dirty="0">
              <a:solidFill>
                <a:srgbClr val="000000"/>
              </a:solidFill>
              <a:latin typeface="Tahoma" pitchFamily="34" charset="0"/>
              <a:ea typeface="ＭＳ Ｐゴシック" pitchFamily="-105" charset="-128"/>
              <a:cs typeface="ＭＳ Ｐゴシック" pitchFamily="-105" charset="-128"/>
            </a:endParaRPr>
          </a:p>
        </p:txBody>
      </p:sp>
      <p:sp>
        <p:nvSpPr>
          <p:cNvPr id="1027" name="Rectangle 2"/>
          <p:cNvSpPr>
            <a:spLocks noGrp="1" noChangeArrowheads="1"/>
          </p:cNvSpPr>
          <p:nvPr>
            <p:ph type="title"/>
          </p:nvPr>
        </p:nvSpPr>
        <p:spPr bwMode="auto">
          <a:xfrm>
            <a:off x="1671638" y="188913"/>
            <a:ext cx="7396162" cy="5016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8" name="Rectangle 58"/>
          <p:cNvSpPr>
            <a:spLocks noGrp="1" noChangeArrowheads="1"/>
          </p:cNvSpPr>
          <p:nvPr>
            <p:ph type="body" idx="1"/>
          </p:nvPr>
        </p:nvSpPr>
        <p:spPr bwMode="auto">
          <a:xfrm>
            <a:off x="296863" y="1457325"/>
            <a:ext cx="8445500" cy="4864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p:txBody>
      </p:sp>
      <p:sp>
        <p:nvSpPr>
          <p:cNvPr id="4" name="TextBox 3"/>
          <p:cNvSpPr txBox="1"/>
          <p:nvPr userDrawn="1"/>
        </p:nvSpPr>
        <p:spPr>
          <a:xfrm>
            <a:off x="19050" y="482815"/>
            <a:ext cx="1766830" cy="553998"/>
          </a:xfrm>
          <a:prstGeom prst="rect">
            <a:avLst/>
          </a:prstGeom>
          <a:noFill/>
        </p:spPr>
        <p:txBody>
          <a:bodyPr wrap="none">
            <a:spAutoFit/>
          </a:bodyPr>
          <a:lstStyle/>
          <a:p>
            <a:pPr defTabSz="914400" eaLnBrk="0" hangingPunct="0">
              <a:spcBef>
                <a:spcPts val="0"/>
              </a:spcBef>
              <a:defRPr/>
            </a:pPr>
            <a:r>
              <a:rPr lang="en-US" sz="1000" b="1" dirty="0" smtClean="0">
                <a:solidFill>
                  <a:srgbClr val="FFFFFF"/>
                </a:solidFill>
                <a:latin typeface="Arial Unicode MS" pitchFamily="-111" charset="0"/>
                <a:ea typeface="ＭＳ Ｐゴシック" pitchFamily="-105" charset="-128"/>
                <a:cs typeface="ＭＳ Ｐゴシック" pitchFamily="-105" charset="-128"/>
              </a:rPr>
              <a:t>WGISS 42</a:t>
            </a:r>
            <a:endParaRPr lang="en-US" sz="1000" b="1" dirty="0">
              <a:solidFill>
                <a:srgbClr val="FFFFFF"/>
              </a:solidFill>
              <a:latin typeface="Arial Unicode MS" pitchFamily="-111" charset="0"/>
              <a:ea typeface="ＭＳ Ｐゴシック" pitchFamily="-105" charset="-128"/>
              <a:cs typeface="ＭＳ Ｐゴシック" pitchFamily="-105" charset="-128"/>
            </a:endParaRPr>
          </a:p>
          <a:p>
            <a:pPr defTabSz="914400" eaLnBrk="0" hangingPunct="0">
              <a:spcBef>
                <a:spcPts val="0"/>
              </a:spcBef>
              <a:defRPr/>
            </a:pPr>
            <a:r>
              <a:rPr lang="en-US" sz="1000" b="1" dirty="0" err="1" smtClean="0">
                <a:solidFill>
                  <a:srgbClr val="FFFFFF"/>
                </a:solidFill>
                <a:latin typeface="Arial Unicode MS" pitchFamily="-111" charset="0"/>
                <a:ea typeface="ＭＳ Ｐゴシック" pitchFamily="-105" charset="-128"/>
                <a:cs typeface="ＭＳ Ｐゴシック" pitchFamily="-105" charset="-128"/>
              </a:rPr>
              <a:t>Frascati</a:t>
            </a:r>
            <a:r>
              <a:rPr lang="en-US" sz="1000" b="1" dirty="0" smtClean="0">
                <a:solidFill>
                  <a:srgbClr val="FFFFFF"/>
                </a:solidFill>
                <a:latin typeface="Arial Unicode MS" pitchFamily="-111" charset="0"/>
                <a:ea typeface="ＭＳ Ｐゴシック" pitchFamily="-105" charset="-128"/>
                <a:cs typeface="ＭＳ Ｐゴシック" pitchFamily="-105" charset="-128"/>
              </a:rPr>
              <a:t>, Italy</a:t>
            </a:r>
            <a:r>
              <a:rPr lang="en-US" sz="1000" b="1" dirty="0">
                <a:solidFill>
                  <a:srgbClr val="FFFFFF"/>
                </a:solidFill>
                <a:latin typeface="Arial Unicode MS" pitchFamily="-111" charset="0"/>
                <a:ea typeface="ＭＳ Ｐゴシック" pitchFamily="-105" charset="-128"/>
                <a:cs typeface="ＭＳ Ｐゴシック" pitchFamily="-105" charset="-128"/>
              </a:rPr>
              <a:t/>
            </a:r>
            <a:br>
              <a:rPr lang="en-US" sz="1000" b="1" dirty="0">
                <a:solidFill>
                  <a:srgbClr val="FFFFFF"/>
                </a:solidFill>
                <a:latin typeface="Arial Unicode MS" pitchFamily="-111" charset="0"/>
                <a:ea typeface="ＭＳ Ｐゴシック" pitchFamily="-105" charset="-128"/>
                <a:cs typeface="ＭＳ Ｐゴシック" pitchFamily="-105" charset="-128"/>
              </a:rPr>
            </a:br>
            <a:r>
              <a:rPr lang="en-US" sz="1000" b="1" dirty="0" smtClean="0">
                <a:solidFill>
                  <a:srgbClr val="FFFFFF"/>
                </a:solidFill>
                <a:latin typeface="Arial Unicode MS" pitchFamily="-111" charset="0"/>
                <a:ea typeface="ＭＳ Ｐゴシック" pitchFamily="-105" charset="-128"/>
                <a:cs typeface="ＭＳ Ｐゴシック" pitchFamily="-105" charset="-128"/>
              </a:rPr>
              <a:t>19</a:t>
            </a:r>
            <a:r>
              <a:rPr lang="en-US" sz="1000" b="1" baseline="30000" dirty="0" smtClean="0">
                <a:solidFill>
                  <a:srgbClr val="FFFFFF"/>
                </a:solidFill>
                <a:latin typeface="Arial Unicode MS" pitchFamily="-111" charset="0"/>
                <a:ea typeface="ＭＳ Ｐゴシック" pitchFamily="-105" charset="-128"/>
                <a:cs typeface="ＭＳ Ｐゴシック" pitchFamily="-105" charset="-128"/>
              </a:rPr>
              <a:t>th</a:t>
            </a:r>
            <a:r>
              <a:rPr lang="en-US" sz="1000" b="1" baseline="0" dirty="0" smtClean="0">
                <a:solidFill>
                  <a:srgbClr val="FFFFFF"/>
                </a:solidFill>
                <a:latin typeface="Arial Unicode MS" pitchFamily="-111" charset="0"/>
                <a:ea typeface="ＭＳ Ｐゴシック" pitchFamily="-105" charset="-128"/>
                <a:cs typeface="ＭＳ Ｐゴシック" pitchFamily="-105" charset="-128"/>
              </a:rPr>
              <a:t> – 22</a:t>
            </a:r>
            <a:r>
              <a:rPr lang="en-US" sz="1000" b="1" baseline="30000" dirty="0" smtClean="0">
                <a:solidFill>
                  <a:srgbClr val="FFFFFF"/>
                </a:solidFill>
                <a:latin typeface="Arial Unicode MS" pitchFamily="-111" charset="0"/>
                <a:ea typeface="ＭＳ Ｐゴシック" pitchFamily="-105" charset="-128"/>
                <a:cs typeface="ＭＳ Ｐゴシック" pitchFamily="-105" charset="-128"/>
              </a:rPr>
              <a:t>nd</a:t>
            </a:r>
            <a:r>
              <a:rPr lang="en-US" sz="1000" b="1" baseline="0" dirty="0" smtClean="0">
                <a:solidFill>
                  <a:srgbClr val="FFFFFF"/>
                </a:solidFill>
                <a:latin typeface="Arial Unicode MS" pitchFamily="-111" charset="0"/>
                <a:ea typeface="ＭＳ Ｐゴシック" pitchFamily="-105" charset="-128"/>
                <a:cs typeface="ＭＳ Ｐゴシック" pitchFamily="-105" charset="-128"/>
              </a:rPr>
              <a:t> </a:t>
            </a:r>
            <a:r>
              <a:rPr lang="en-US" sz="1000" b="1" dirty="0" smtClean="0">
                <a:solidFill>
                  <a:srgbClr val="FFFFFF"/>
                </a:solidFill>
                <a:latin typeface="Arial Unicode MS" pitchFamily="-111" charset="0"/>
                <a:ea typeface="ＭＳ Ｐゴシック" pitchFamily="-105" charset="-128"/>
                <a:cs typeface="ＭＳ Ｐゴシック" pitchFamily="-105" charset="-128"/>
              </a:rPr>
              <a:t>September</a:t>
            </a:r>
            <a:r>
              <a:rPr lang="en-US" sz="1000" b="1" baseline="0" dirty="0" smtClean="0">
                <a:solidFill>
                  <a:srgbClr val="FFFFFF"/>
                </a:solidFill>
                <a:latin typeface="Arial Unicode MS" pitchFamily="-111" charset="0"/>
                <a:ea typeface="ＭＳ Ｐゴシック" pitchFamily="-105" charset="-128"/>
                <a:cs typeface="ＭＳ Ｐゴシック" pitchFamily="-105" charset="-128"/>
              </a:rPr>
              <a:t> </a:t>
            </a:r>
            <a:r>
              <a:rPr lang="en-US" sz="1000" b="1" dirty="0" smtClean="0">
                <a:solidFill>
                  <a:srgbClr val="FFFFFF"/>
                </a:solidFill>
                <a:latin typeface="Arial Unicode MS" pitchFamily="-111" charset="0"/>
                <a:ea typeface="ＭＳ Ｐゴシック" pitchFamily="-105" charset="-128"/>
                <a:cs typeface="ＭＳ Ｐゴシック" pitchFamily="-105" charset="-128"/>
              </a:rPr>
              <a:t>2016</a:t>
            </a:r>
            <a:endParaRPr lang="en-US" sz="1000" b="1" dirty="0">
              <a:solidFill>
                <a:srgbClr val="FFFFFF"/>
              </a:solidFill>
              <a:latin typeface="Arial Unicode MS" pitchFamily="-111" charset="0"/>
              <a:ea typeface="ＭＳ Ｐゴシック" pitchFamily="-105" charset="-128"/>
              <a:cs typeface="ＭＳ Ｐゴシック" pitchFamily="-105" charset="-128"/>
            </a:endParaRPr>
          </a:p>
        </p:txBody>
      </p:sp>
      <p:sp>
        <p:nvSpPr>
          <p:cNvPr id="8" name="Rectangle 4"/>
          <p:cNvSpPr>
            <a:spLocks noGrp="1" noChangeArrowheads="1"/>
          </p:cNvSpPr>
          <p:nvPr>
            <p:ph type="sldNum" sz="quarter" idx="4"/>
          </p:nvPr>
        </p:nvSpPr>
        <p:spPr>
          <a:xfrm>
            <a:off x="7239000" y="6600825"/>
            <a:ext cx="1905000" cy="257175"/>
          </a:xfrm>
          <a:prstGeom prst="rect">
            <a:avLst/>
          </a:prstGeom>
        </p:spPr>
        <p:txBody>
          <a:bodyPr vert="horz" wrap="square" lIns="91440" tIns="45720" rIns="91440" bIns="45720" numCol="1" anchor="t" anchorCtr="0" compatLnSpc="1">
            <a:prstTxWarp prst="textNoShape">
              <a:avLst/>
            </a:prstTxWarp>
          </a:bodyPr>
          <a:lstStyle>
            <a:lvl1pPr algn="r" eaLnBrk="0" hangingPunct="0">
              <a:spcBef>
                <a:spcPct val="50000"/>
              </a:spcBef>
              <a:defRPr sz="1000">
                <a:solidFill>
                  <a:srgbClr val="002569"/>
                </a:solidFill>
                <a:latin typeface="Calibri" pitchFamily="-106" charset="0"/>
                <a:cs typeface="Calibri" pitchFamily="-106" charset="0"/>
              </a:defRPr>
            </a:lvl1pPr>
          </a:lstStyle>
          <a:p>
            <a:pPr>
              <a:defRPr/>
            </a:pPr>
            <a:fld id="{980EA4A0-E513-42EA-B292-B21C1B51B660}" type="slidenum">
              <a:rPr lang="en-US"/>
              <a:pPr>
                <a:defRPr/>
              </a:pPr>
              <a:t>‹#›</a:t>
            </a:fld>
            <a:endParaRPr lang="en-US"/>
          </a:p>
        </p:txBody>
      </p:sp>
      <p:pic>
        <p:nvPicPr>
          <p:cNvPr id="5" name="Picture 4" descr="CEOS_logo_trans_SMALL.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5078" y="119764"/>
            <a:ext cx="915254" cy="363051"/>
          </a:xfrm>
          <a:prstGeom prst="rect">
            <a:avLst/>
          </a:prstGeom>
        </p:spPr>
      </p:pic>
    </p:spTree>
  </p:cSld>
  <p:clrMap bg1="lt1" tx1="dk1" bg2="lt2" tx2="dk2" accent1="accent1" accent2="accent2" accent3="accent3" accent4="accent4" accent5="accent5" accent6="accent6" hlink="hlink" folHlink="folHlink"/>
  <p:sldLayoutIdLst>
    <p:sldLayoutId id="2147483674" r:id="rId1"/>
  </p:sldLayoutIdLst>
  <p:transition spd="slow"/>
  <p:txStyles>
    <p:titleStyle>
      <a:lvl1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p:titleStyle>
    <p:bodyStyle>
      <a:lvl1pPr marL="342900" indent="-342900" algn="l" rtl="0" eaLnBrk="0" fontAlgn="base" hangingPunct="0">
        <a:spcBef>
          <a:spcPct val="20000"/>
        </a:spcBef>
        <a:spcAft>
          <a:spcPct val="0"/>
        </a:spcAft>
        <a:buFont typeface="Arial" charset="0"/>
        <a:buChar char="•"/>
        <a:defRPr sz="2400" b="1">
          <a:solidFill>
            <a:schemeClr val="tx2"/>
          </a:solidFill>
          <a:latin typeface="Arial" charset="0"/>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200" b="1">
          <a:solidFill>
            <a:schemeClr val="tx2"/>
          </a:solidFill>
          <a:latin typeface="Arial" charset="0"/>
          <a:ea typeface="ＭＳ Ｐゴシック" charset="-128"/>
        </a:defRPr>
      </a:lvl2pPr>
      <a:lvl3pPr marL="1143000" indent="-228600" algn="l" rtl="0" eaLnBrk="0" fontAlgn="base" hangingPunct="0">
        <a:spcBef>
          <a:spcPct val="20000"/>
        </a:spcBef>
        <a:spcAft>
          <a:spcPct val="0"/>
        </a:spcAft>
        <a:buFont typeface="Courier New" pitchFamily="-106" charset="0"/>
        <a:buChar char="o"/>
        <a:defRPr sz="2000" b="1">
          <a:solidFill>
            <a:schemeClr val="tx2"/>
          </a:solidFill>
          <a:latin typeface="Arial" charset="0"/>
          <a:ea typeface="ＭＳ Ｐゴシック" charset="-128"/>
        </a:defRPr>
      </a:lvl3pPr>
      <a:lvl4pPr marL="1600200" indent="-228600" algn="l" rtl="0" eaLnBrk="0" fontAlgn="base" hangingPunct="0">
        <a:spcBef>
          <a:spcPct val="20000"/>
        </a:spcBef>
        <a:spcAft>
          <a:spcPct val="0"/>
        </a:spcAft>
        <a:buFont typeface="Wingdings" pitchFamily="-106" charset="2"/>
        <a:buChar char="§"/>
        <a:defRPr b="1">
          <a:solidFill>
            <a:schemeClr val="tx2"/>
          </a:solidFill>
          <a:latin typeface="Arial" charset="0"/>
          <a:ea typeface="ＭＳ Ｐゴシック" charset="-128"/>
        </a:defRPr>
      </a:lvl4pPr>
      <a:lvl5pPr marL="2057400" indent="-228600" algn="l" rtl="0" eaLnBrk="0" fontAlgn="base" hangingPunct="0">
        <a:spcBef>
          <a:spcPct val="20000"/>
        </a:spcBef>
        <a:spcAft>
          <a:spcPct val="0"/>
        </a:spcAft>
        <a:buFont typeface="Arial" charset="0"/>
        <a:buChar char="•"/>
        <a:defRPr sz="1600" b="1">
          <a:solidFill>
            <a:schemeClr val="tx2"/>
          </a:solidFill>
          <a:latin typeface="Arial" charset="0"/>
          <a:ea typeface="ＭＳ Ｐゴシック" charset="-128"/>
        </a:defRPr>
      </a:lvl5pPr>
      <a:lvl6pPr marL="2514600" indent="-228600" algn="l" rtl="0" eaLnBrk="0" fontAlgn="base" hangingPunct="0">
        <a:spcBef>
          <a:spcPct val="20000"/>
        </a:spcBef>
        <a:spcAft>
          <a:spcPct val="0"/>
        </a:spcAft>
        <a:defRPr sz="2400">
          <a:solidFill>
            <a:schemeClr val="tx2"/>
          </a:solidFill>
          <a:latin typeface="+mn-lt"/>
        </a:defRPr>
      </a:lvl6pPr>
      <a:lvl7pPr marL="2971800" indent="-228600" algn="l" rtl="0" eaLnBrk="0" fontAlgn="base" hangingPunct="0">
        <a:spcBef>
          <a:spcPct val="20000"/>
        </a:spcBef>
        <a:spcAft>
          <a:spcPct val="0"/>
        </a:spcAft>
        <a:defRPr sz="2400">
          <a:solidFill>
            <a:schemeClr val="tx2"/>
          </a:solidFill>
          <a:latin typeface="+mn-lt"/>
        </a:defRPr>
      </a:lvl7pPr>
      <a:lvl8pPr marL="3429000" indent="-228600" algn="l" rtl="0" eaLnBrk="0" fontAlgn="base" hangingPunct="0">
        <a:spcBef>
          <a:spcPct val="20000"/>
        </a:spcBef>
        <a:spcAft>
          <a:spcPct val="0"/>
        </a:spcAft>
        <a:defRPr sz="2400">
          <a:solidFill>
            <a:schemeClr val="tx2"/>
          </a:solidFill>
          <a:latin typeface="+mn-lt"/>
        </a:defRPr>
      </a:lvl8pPr>
      <a:lvl9pPr marL="3886200" indent="-228600" algn="l" rtl="0" eaLnBrk="0" fontAlgn="base" hangingPunct="0">
        <a:spcBef>
          <a:spcPct val="20000"/>
        </a:spcBef>
        <a:spcAft>
          <a:spcPct val="0"/>
        </a:spcAft>
        <a:defRPr sz="2400">
          <a:solidFill>
            <a:schemeClr val="tx2"/>
          </a:solidFill>
          <a:latin typeface="+mn-lt"/>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fontAlgn="auto">
              <a:spcAft>
                <a:spcPts val="0"/>
              </a:spcAft>
            </a:pPr>
            <a:fld id="{86CB4B4D-7CA3-9044-876B-883B54F8677D}" type="slidenum">
              <a:rPr kern="0">
                <a:solidFill>
                  <a:srgbClr val="002569"/>
                </a:solidFill>
              </a:rPr>
              <a:pPr fontAlgn="auto">
                <a:spcAft>
                  <a:spcPts val="0"/>
                </a:spcAft>
              </a:pPr>
              <a:t>‹#›</a:t>
            </a:fld>
            <a:endParaRPr kern="0">
              <a:solidFill>
                <a:srgbClr val="002569"/>
              </a:solidFill>
            </a:endParaRPr>
          </a:p>
        </p:txBody>
      </p:sp>
    </p:spTree>
    <p:extLst>
      <p:ext uri="{BB962C8B-B14F-4D97-AF65-F5344CB8AC3E}">
        <p14:creationId xmlns:p14="http://schemas.microsoft.com/office/powerpoint/2010/main" val="3477877001"/>
      </p:ext>
    </p:extLst>
  </p:cSld>
  <p:clrMap bg1="lt1" tx1="dk1" bg2="lt2" tx2="dk2" accent1="accent1" accent2="accent2" accent3="accent3" accent4="accent4" accent5="accent5" accent6="accent6" hlink="hlink" folHlink="folHlink"/>
  <p:sldLayoutIdLst>
    <p:sldLayoutId id="2147483690" r:id="rId1"/>
    <p:sldLayoutId id="2147483691" r:id="rId2"/>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urs.earthdata.nasa.gov/" TargetMode="External"/><Relationship Id="rId2" Type="http://schemas.openxmlformats.org/officeDocument/2006/relationships/hyperlink" Target="https://earthdata.nasa.gov/" TargetMode="Externa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earthdata.nasa.gov/" TargetMode="External"/><Relationship Id="rId2" Type="http://schemas.openxmlformats.org/officeDocument/2006/relationships/hyperlink" Target="https://earthdata.nasa.gov/about/daacs" TargetMode="External"/><Relationship Id="rId1" Type="http://schemas.openxmlformats.org/officeDocument/2006/relationships/slideLayout" Target="../slideLayouts/slideLayout2.xml"/><Relationship Id="rId4" Type="http://schemas.openxmlformats.org/officeDocument/2006/relationships/hyperlink" Target="https://worldview.earthdata.nasa.gov/"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nsidc.org/data/smap/smap-data.html" TargetMode="External"/><Relationship Id="rId2" Type="http://schemas.openxmlformats.org/officeDocument/2006/relationships/hyperlink" Target="http://nsidc.org/daac/" TargetMode="External"/><Relationship Id="rId1" Type="http://schemas.openxmlformats.org/officeDocument/2006/relationships/slideLayout" Target="../slideLayouts/slideLayout2.xml"/><Relationship Id="rId5" Type="http://schemas.openxmlformats.org/officeDocument/2006/relationships/hyperlink" Target="https://lpdaac.usgs.gov/" TargetMode="External"/><Relationship Id="rId4" Type="http://schemas.openxmlformats.org/officeDocument/2006/relationships/hyperlink" Target="https://lpdaac.usgs.gov/dataset_discovery/modis/modis_products_tabl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09600" y="2209800"/>
            <a:ext cx="8458200" cy="993131"/>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US" sz="4000" b="1" dirty="0" smtClean="0">
                <a:solidFill>
                  <a:srgbClr val="92D050"/>
                </a:solidFill>
              </a:rPr>
              <a:t>NASA </a:t>
            </a:r>
            <a:r>
              <a:rPr lang="en-US" sz="4000" b="1" dirty="0" err="1" smtClean="0">
                <a:solidFill>
                  <a:srgbClr val="92D050"/>
                </a:solidFill>
              </a:rPr>
              <a:t>Earthdata</a:t>
            </a:r>
            <a:r>
              <a:rPr lang="en-US" sz="4000" b="1" dirty="0" smtClean="0">
                <a:solidFill>
                  <a:srgbClr val="92D050"/>
                </a:solidFill>
              </a:rPr>
              <a:t> Login</a:t>
            </a:r>
            <a:br>
              <a:rPr lang="en-US" sz="4000" b="1" dirty="0" smtClean="0">
                <a:solidFill>
                  <a:srgbClr val="92D050"/>
                </a:solidFill>
              </a:rPr>
            </a:br>
            <a:endParaRPr sz="4000" b="1" dirty="0">
              <a:solidFill>
                <a:srgbClr val="92D050"/>
              </a:solidFill>
            </a:endParaRPr>
          </a:p>
        </p:txBody>
      </p:sp>
      <p:sp>
        <p:nvSpPr>
          <p:cNvPr id="11" name="Shape 11"/>
          <p:cNvSpPr/>
          <p:nvPr/>
        </p:nvSpPr>
        <p:spPr>
          <a:xfrm>
            <a:off x="622789" y="3759200"/>
            <a:ext cx="4810858" cy="2541589"/>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pPr lvl="0" defTabSz="914400">
              <a:lnSpc>
                <a:spcPct val="150000"/>
              </a:lnSpc>
              <a:defRPr>
                <a:solidFill>
                  <a:srgbClr val="000000"/>
                </a:solidFill>
              </a:defRPr>
            </a:pPr>
            <a:r>
              <a:rPr lang="fr-FR" dirty="0" smtClean="0">
                <a:solidFill>
                  <a:srgbClr val="FFFFFF"/>
                </a:solidFill>
                <a:latin typeface="Arial Bold"/>
                <a:ea typeface="Arial Bold"/>
                <a:cs typeface="Arial Bold"/>
                <a:sym typeface="Arial Bold"/>
              </a:rPr>
              <a:t>Andrew Mitchell - NASA</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fr-FR" dirty="0" smtClean="0">
                <a:solidFill>
                  <a:srgbClr val="FFFFFF"/>
                </a:solidFill>
                <a:latin typeface="Arial Bold"/>
                <a:ea typeface="Arial Bold"/>
                <a:cs typeface="Arial Bold"/>
                <a:sym typeface="Arial Bold"/>
              </a:rPr>
              <a:t>WGISS-44</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fr-FR" dirty="0" smtClean="0">
                <a:solidFill>
                  <a:srgbClr val="FFFFFF"/>
                </a:solidFill>
                <a:latin typeface="Arial Bold"/>
                <a:ea typeface="Arial Bold"/>
                <a:cs typeface="Arial Bold"/>
                <a:sym typeface="Arial Bold"/>
              </a:rPr>
              <a:t>Beijing, China</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Arial Bold"/>
                <a:ea typeface="Arial Bold"/>
                <a:cs typeface="Arial Bold"/>
                <a:sym typeface="Arial Bold"/>
              </a:rPr>
              <a:t>25</a:t>
            </a:r>
            <a:r>
              <a:rPr lang="en-AU" baseline="30000" dirty="0" smtClean="0">
                <a:solidFill>
                  <a:srgbClr val="FFFFFF"/>
                </a:solidFill>
                <a:latin typeface="Arial Bold"/>
                <a:ea typeface="Arial Bold"/>
                <a:cs typeface="Arial Bold"/>
                <a:sym typeface="Arial Bold"/>
              </a:rPr>
              <a:t>th</a:t>
            </a:r>
            <a:r>
              <a:rPr lang="en-AU" dirty="0" smtClean="0">
                <a:solidFill>
                  <a:srgbClr val="FFFFFF"/>
                </a:solidFill>
                <a:latin typeface="Arial Bold"/>
                <a:ea typeface="Arial Bold"/>
                <a:cs typeface="Arial Bold"/>
                <a:sym typeface="Arial Bold"/>
              </a:rPr>
              <a:t> September 2017</a:t>
            </a:r>
            <a:endParaRPr dirty="0">
              <a:solidFill>
                <a:srgbClr val="FFFFFF"/>
              </a:solidFill>
              <a:latin typeface="Arial Bold"/>
              <a:ea typeface="Arial Bold"/>
              <a:cs typeface="Arial Bold"/>
              <a:sym typeface="Arial Bold"/>
            </a:endParaRPr>
          </a:p>
        </p:txBody>
      </p:sp>
      <p:pic>
        <p:nvPicPr>
          <p:cNvPr id="12" name="ceos_logo.png"/>
          <p:cNvPicPr/>
          <p:nvPr/>
        </p:nvPicPr>
        <p:blipFill>
          <a:blip r:embed="rId2">
            <a:extLst/>
          </a:blip>
          <a:stretch>
            <a:fillRect/>
          </a:stretch>
        </p:blipFill>
        <p:spPr>
          <a:xfrm>
            <a:off x="457200" y="304800"/>
            <a:ext cx="2507906" cy="993132"/>
          </a:xfrm>
          <a:prstGeom prst="rect">
            <a:avLst/>
          </a:prstGeom>
          <a:ln w="12700">
            <a:miter lim="400000"/>
          </a:ln>
        </p:spPr>
      </p:pic>
      <p:sp>
        <p:nvSpPr>
          <p:cNvPr id="5" name="Shape 10"/>
          <p:cNvSpPr txBox="1">
            <a:spLocks/>
          </p:cNvSpPr>
          <p:nvPr/>
        </p:nvSpPr>
        <p:spPr>
          <a:xfrm>
            <a:off x="457200" y="1371600"/>
            <a:ext cx="2806211" cy="210183"/>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smtClean="0">
                <a:solidFill>
                  <a:schemeClr val="bg1">
                    <a:lumMod val="20000"/>
                    <a:lumOff val="80000"/>
                  </a:schemeClr>
                </a:solidFill>
              </a:rPr>
              <a:t>Committee on Earth Observation Satellites</a:t>
            </a:r>
            <a:endParaRPr lang="en-US" sz="1050" dirty="0">
              <a:solidFill>
                <a:schemeClr val="bg1">
                  <a:lumMod val="20000"/>
                  <a:lumOff val="80000"/>
                </a:schemeClr>
              </a:solidFill>
            </a:endParaRPr>
          </a:p>
        </p:txBody>
      </p:sp>
      <p:sp>
        <p:nvSpPr>
          <p:cNvPr id="6" name="Shape 10"/>
          <p:cNvSpPr txBox="1">
            <a:spLocks/>
          </p:cNvSpPr>
          <p:nvPr/>
        </p:nvSpPr>
        <p:spPr bwMode="auto">
          <a:xfrm>
            <a:off x="5039532" y="300732"/>
            <a:ext cx="3779003" cy="1175959"/>
          </a:xfrm>
          <a:prstGeom prst="rect">
            <a:avLst/>
          </a:prstGeom>
          <a:noFill/>
          <a:ln w="12700">
            <a:noFill/>
            <a:miter lim="400000"/>
            <a:headEnd/>
            <a:tailEnd/>
          </a:ln>
          <a:extLst>
            <a:ext uri="{C572A759-6A51-4108-AA02-DFA0A04FC94B}">
              <ma14:wrappingTextBoxFlag xmlns:ma14="http://schemas.microsoft.com/office/mac/drawingml/2011/main" xmlns="" val="1"/>
            </a:ext>
          </a:extLst>
        </p:spPr>
        <p:txBody>
          <a:bodyPr vert="horz" wrap="square" lIns="0" tIns="0" rIns="0" bIns="0" numCol="1" anchor="ctr" anchorCtr="0" compatLnSpc="1">
            <a:prstTxWarp prst="textNoShape">
              <a:avLst/>
            </a:prstTxWarp>
          </a:bodyPr>
          <a:lstStyle>
            <a:lvl1pPr algn="l" rtl="0" eaLnBrk="0" fontAlgn="base" hangingPunct="0">
              <a:spcBef>
                <a:spcPct val="0"/>
              </a:spcBef>
              <a:spcAft>
                <a:spcPct val="0"/>
              </a:spcAft>
              <a:defRPr sz="4200" b="1">
                <a:solidFill>
                  <a:schemeClr val="bg1"/>
                </a:solidFill>
                <a:latin typeface="Droid Serif"/>
                <a:ea typeface="Droid Serif"/>
                <a:cs typeface="Droid Serif"/>
                <a:sym typeface="Droid Serif"/>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a:lstStyle>
          <a:p>
            <a:pPr defTabSz="914400">
              <a:defRPr sz="1800" b="0">
                <a:solidFill>
                  <a:srgbClr val="000000"/>
                </a:solidFill>
              </a:defRPr>
            </a:pPr>
            <a:endParaRPr lang="en-US" sz="4000" dirty="0">
              <a:solidFill>
                <a:srgbClr val="92D050"/>
              </a:solidFill>
            </a:endParaRPr>
          </a:p>
        </p:txBody>
      </p:sp>
    </p:spTree>
    <p:extLst>
      <p:ext uri="{BB962C8B-B14F-4D97-AF65-F5344CB8AC3E}">
        <p14:creationId xmlns:p14="http://schemas.microsoft.com/office/powerpoint/2010/main" val="483054945"/>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endParaRPr lang="en-US" dirty="0"/>
          </a:p>
        </p:txBody>
      </p:sp>
      <p:sp>
        <p:nvSpPr>
          <p:cNvPr id="3" name="Content Placeholder 2"/>
          <p:cNvSpPr>
            <a:spLocks noGrp="1"/>
          </p:cNvSpPr>
          <p:nvPr>
            <p:ph sz="quarter" idx="11"/>
          </p:nvPr>
        </p:nvSpPr>
        <p:spPr/>
        <p:txBody>
          <a:bodyPr/>
          <a:lstStyle/>
          <a:p>
            <a:endParaRPr lang="en-US"/>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259307" y="1310185"/>
            <a:ext cx="8768146" cy="4821071"/>
          </a:xfrm>
          <a:prstGeom prst="rect">
            <a:avLst/>
          </a:prstGeom>
        </p:spPr>
      </p:pic>
    </p:spTree>
    <p:extLst>
      <p:ext uri="{BB962C8B-B14F-4D97-AF65-F5344CB8AC3E}">
        <p14:creationId xmlns:p14="http://schemas.microsoft.com/office/powerpoint/2010/main" val="4127906986"/>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smtClean="0"/>
              <a:t>For those </a:t>
            </a:r>
            <a:r>
              <a:rPr lang="en-US" dirty="0"/>
              <a:t>interested in downloading and using the almost 22 petabytes of Earth science data archived by NASA’s </a:t>
            </a:r>
            <a:r>
              <a:rPr lang="en-US" u="sng" dirty="0">
                <a:hlinkClick r:id="rId2"/>
              </a:rPr>
              <a:t>Earth Observing System Data and Information System</a:t>
            </a:r>
            <a:r>
              <a:rPr lang="en-US" dirty="0"/>
              <a:t> (EOSDIS</a:t>
            </a:r>
            <a:r>
              <a:rPr lang="en-US" dirty="0" smtClean="0"/>
              <a:t>), </a:t>
            </a:r>
            <a:r>
              <a:rPr lang="en-US" dirty="0"/>
              <a:t>this registration is called </a:t>
            </a:r>
            <a:r>
              <a:rPr lang="en-US" u="sng" dirty="0" err="1">
                <a:hlinkClick r:id="rId3"/>
              </a:rPr>
              <a:t>Earthdata</a:t>
            </a:r>
            <a:r>
              <a:rPr lang="en-US" u="sng" dirty="0">
                <a:hlinkClick r:id="rId3"/>
              </a:rPr>
              <a:t> Login</a:t>
            </a:r>
            <a:r>
              <a:rPr lang="en-US" dirty="0"/>
              <a:t>. </a:t>
            </a:r>
            <a:endParaRPr lang="en-US" dirty="0" smtClean="0"/>
          </a:p>
          <a:p>
            <a:endParaRPr lang="en-US" dirty="0" smtClean="0"/>
          </a:p>
        </p:txBody>
      </p:sp>
      <p:sp>
        <p:nvSpPr>
          <p:cNvPr id="3" name="Content Placeholder 2"/>
          <p:cNvSpPr>
            <a:spLocks noGrp="1"/>
          </p:cNvSpPr>
          <p:nvPr>
            <p:ph sz="quarter" idx="11"/>
          </p:nvPr>
        </p:nvSpPr>
        <p:spPr/>
        <p:txBody>
          <a:bodyPr/>
          <a:lstStyle/>
          <a:p>
            <a:r>
              <a:rPr lang="en-US" dirty="0" smtClean="0"/>
              <a:t>NASA’s </a:t>
            </a:r>
            <a:r>
              <a:rPr lang="en-US" dirty="0" err="1" smtClean="0"/>
              <a:t>Earthdata</a:t>
            </a:r>
            <a:r>
              <a:rPr lang="en-US" dirty="0" smtClean="0"/>
              <a:t> Login </a:t>
            </a:r>
            <a:endParaRPr lang="en-US" dirty="0"/>
          </a:p>
        </p:txBody>
      </p:sp>
      <p:pic>
        <p:nvPicPr>
          <p:cNvPr id="4" name="Picture 3"/>
          <p:cNvPicPr/>
          <p:nvPr/>
        </p:nvPicPr>
        <p:blipFill>
          <a:blip r:embed="rId4" cstate="print">
            <a:extLst>
              <a:ext uri="{28A0092B-C50C-407E-A947-70E740481C1C}">
                <a14:useLocalDpi xmlns:a14="http://schemas.microsoft.com/office/drawing/2010/main" val="0"/>
              </a:ext>
            </a:extLst>
          </a:blip>
          <a:stretch>
            <a:fillRect/>
          </a:stretch>
        </p:blipFill>
        <p:spPr>
          <a:xfrm>
            <a:off x="750627" y="3111690"/>
            <a:ext cx="7239596" cy="3456295"/>
          </a:xfrm>
          <a:prstGeom prst="rect">
            <a:avLst/>
          </a:prstGeom>
        </p:spPr>
      </p:pic>
    </p:spTree>
    <p:extLst>
      <p:ext uri="{BB962C8B-B14F-4D97-AF65-F5344CB8AC3E}">
        <p14:creationId xmlns:p14="http://schemas.microsoft.com/office/powerpoint/2010/main" val="3903869614"/>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endParaRPr lang="en-US" dirty="0" smtClean="0"/>
          </a:p>
          <a:p>
            <a:r>
              <a:rPr lang="en-US" dirty="0"/>
              <a:t>During the registration process, data users are requested to note their fields of study, affiliation, and country in which they reside and/or conduct research. This information, combined with metrics on the specific data products being downloaded and how often they are downloaded, helps </a:t>
            </a:r>
            <a:r>
              <a:rPr lang="en-US" dirty="0" smtClean="0"/>
              <a:t>prioritize </a:t>
            </a:r>
            <a:r>
              <a:rPr lang="en-US" dirty="0"/>
              <a:t>the development of new products and services and improve existing products and services. This ensures that NASA Earth science data and services constantly evolve to meet changing user needs. </a:t>
            </a:r>
          </a:p>
          <a:p>
            <a:endParaRPr lang="en-US" dirty="0"/>
          </a:p>
        </p:txBody>
      </p:sp>
      <p:sp>
        <p:nvSpPr>
          <p:cNvPr id="3" name="Content Placeholder 2"/>
          <p:cNvSpPr>
            <a:spLocks noGrp="1"/>
          </p:cNvSpPr>
          <p:nvPr>
            <p:ph sz="quarter" idx="11"/>
          </p:nvPr>
        </p:nvSpPr>
        <p:spPr/>
        <p:txBody>
          <a:bodyPr/>
          <a:lstStyle/>
          <a:p>
            <a:r>
              <a:rPr lang="en-US" dirty="0" smtClean="0"/>
              <a:t>NASA’s </a:t>
            </a:r>
            <a:r>
              <a:rPr lang="en-US" dirty="0" err="1" smtClean="0"/>
              <a:t>Earthdata</a:t>
            </a:r>
            <a:r>
              <a:rPr lang="en-US" smtClean="0"/>
              <a:t> Login</a:t>
            </a:r>
            <a:endParaRPr lang="en-US" dirty="0"/>
          </a:p>
        </p:txBody>
      </p:sp>
    </p:spTree>
    <p:extLst>
      <p:ext uri="{BB962C8B-B14F-4D97-AF65-F5344CB8AC3E}">
        <p14:creationId xmlns:p14="http://schemas.microsoft.com/office/powerpoint/2010/main" val="3935100021"/>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a:t>A key benefit of registration for users is that it allows the user to be contacted with information about the data products and services they use. This information includes data updates, new data releases, or data quality issues, along with notices about new services or service outages</a:t>
            </a:r>
            <a:r>
              <a:rPr lang="en-US" dirty="0" smtClean="0"/>
              <a:t>.</a:t>
            </a:r>
          </a:p>
          <a:p>
            <a:endParaRPr lang="en-US" dirty="0"/>
          </a:p>
          <a:p>
            <a:r>
              <a:rPr lang="en-US" dirty="0" smtClean="0"/>
              <a:t>An </a:t>
            </a:r>
            <a:r>
              <a:rPr lang="en-US" dirty="0"/>
              <a:t>important point is that user registration via </a:t>
            </a:r>
            <a:r>
              <a:rPr lang="en-US" dirty="0" err="1"/>
              <a:t>Earthdata</a:t>
            </a:r>
            <a:r>
              <a:rPr lang="en-US" dirty="0"/>
              <a:t> Login is only required for downloading or retrieving EOSDIS data, such as from a </a:t>
            </a:r>
            <a:r>
              <a:rPr lang="en-US" u="sng" dirty="0">
                <a:hlinkClick r:id="rId2"/>
              </a:rPr>
              <a:t>Distributed Active Archive Center</a:t>
            </a:r>
            <a:r>
              <a:rPr lang="en-US" dirty="0"/>
              <a:t> (DAAC). Registration is </a:t>
            </a:r>
            <a:r>
              <a:rPr lang="en-US" i="1" dirty="0"/>
              <a:t>not</a:t>
            </a:r>
            <a:r>
              <a:rPr lang="en-US" dirty="0"/>
              <a:t> required for non-data related activities, such as reading articles on the </a:t>
            </a:r>
            <a:r>
              <a:rPr lang="en-US" u="sng" dirty="0" err="1">
                <a:hlinkClick r:id="rId3"/>
              </a:rPr>
              <a:t>Earthdata</a:t>
            </a:r>
            <a:r>
              <a:rPr lang="en-US" u="sng" dirty="0">
                <a:hlinkClick r:id="rId3"/>
              </a:rPr>
              <a:t> website</a:t>
            </a:r>
            <a:r>
              <a:rPr lang="en-US" dirty="0"/>
              <a:t> or on DAAC websites, or for using EOSDIS </a:t>
            </a:r>
            <a:r>
              <a:rPr lang="en-US" u="sng" dirty="0">
                <a:hlinkClick r:id="rId4"/>
              </a:rPr>
              <a:t>Worldview</a:t>
            </a:r>
            <a:r>
              <a:rPr lang="en-US" dirty="0"/>
              <a:t> to explore data imagery.</a:t>
            </a:r>
          </a:p>
          <a:p>
            <a:endParaRPr lang="en-US" dirty="0"/>
          </a:p>
        </p:txBody>
      </p:sp>
      <p:sp>
        <p:nvSpPr>
          <p:cNvPr id="3" name="Content Placeholder 2"/>
          <p:cNvSpPr>
            <a:spLocks noGrp="1"/>
          </p:cNvSpPr>
          <p:nvPr>
            <p:ph sz="quarter" idx="11"/>
          </p:nvPr>
        </p:nvSpPr>
        <p:spPr/>
        <p:txBody>
          <a:bodyPr/>
          <a:lstStyle/>
          <a:p>
            <a:r>
              <a:rPr lang="en-US" dirty="0"/>
              <a:t>NASA’s </a:t>
            </a:r>
            <a:r>
              <a:rPr lang="en-US" dirty="0" err="1"/>
              <a:t>Earthdata</a:t>
            </a:r>
            <a:r>
              <a:rPr lang="en-US" dirty="0"/>
              <a:t> Login - Benefits</a:t>
            </a:r>
          </a:p>
          <a:p>
            <a:endParaRPr lang="en-US" dirty="0"/>
          </a:p>
        </p:txBody>
      </p:sp>
    </p:spTree>
    <p:extLst>
      <p:ext uri="{BB962C8B-B14F-4D97-AF65-F5344CB8AC3E}">
        <p14:creationId xmlns:p14="http://schemas.microsoft.com/office/powerpoint/2010/main" val="1436473314"/>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smtClean="0"/>
              <a:t>Future </a:t>
            </a:r>
            <a:r>
              <a:rPr lang="en-US" dirty="0"/>
              <a:t>enhancements to </a:t>
            </a:r>
            <a:r>
              <a:rPr lang="en-US" dirty="0" err="1"/>
              <a:t>Earthdata</a:t>
            </a:r>
            <a:r>
              <a:rPr lang="en-US" dirty="0"/>
              <a:t> Login will allow EOSDIS data users to more efficiently access and download data </a:t>
            </a:r>
            <a:r>
              <a:rPr lang="en-US" dirty="0" smtClean="0"/>
              <a:t>by </a:t>
            </a:r>
            <a:r>
              <a:rPr lang="en-US" dirty="0"/>
              <a:t>maintaining a user’s spatial and temporal data search parameters between platforms</a:t>
            </a:r>
            <a:r>
              <a:rPr lang="en-US" dirty="0" smtClean="0"/>
              <a:t>.</a:t>
            </a:r>
          </a:p>
          <a:p>
            <a:endParaRPr lang="en-US" dirty="0"/>
          </a:p>
          <a:p>
            <a:r>
              <a:rPr lang="en-US" dirty="0" smtClean="0"/>
              <a:t> </a:t>
            </a:r>
            <a:r>
              <a:rPr lang="en-US" dirty="0"/>
              <a:t>For example, if a data user goes to the </a:t>
            </a:r>
            <a:r>
              <a:rPr lang="en-US" u="sng" dirty="0">
                <a:hlinkClick r:id="rId2"/>
              </a:rPr>
              <a:t>National Snow and Ice Data Center DAAC</a:t>
            </a:r>
            <a:r>
              <a:rPr lang="en-US" dirty="0"/>
              <a:t> to download </a:t>
            </a:r>
            <a:r>
              <a:rPr lang="en-US" u="sng" dirty="0">
                <a:hlinkClick r:id="rId3"/>
              </a:rPr>
              <a:t>Soil Moisture Active Passive</a:t>
            </a:r>
            <a:r>
              <a:rPr lang="en-US" dirty="0"/>
              <a:t> (SMAP) products covering North Africa between 1 June and 30 September 2017, these search parameters will be remembered if they want to download </a:t>
            </a:r>
            <a:r>
              <a:rPr lang="en-US" u="sng" dirty="0">
                <a:hlinkClick r:id="rId4"/>
              </a:rPr>
              <a:t>Moderate Resolution Imaging </a:t>
            </a:r>
            <a:r>
              <a:rPr lang="en-US" u="sng" dirty="0" err="1">
                <a:hlinkClick r:id="rId4"/>
              </a:rPr>
              <a:t>Spectroradiometer</a:t>
            </a:r>
            <a:r>
              <a:rPr lang="en-US" dirty="0"/>
              <a:t> (MODIS) data from the </a:t>
            </a:r>
            <a:r>
              <a:rPr lang="en-US" u="sng" dirty="0">
                <a:hlinkClick r:id="rId5"/>
              </a:rPr>
              <a:t>Land Processes DAAC</a:t>
            </a:r>
            <a:r>
              <a:rPr lang="en-US" dirty="0"/>
              <a:t> (LP DAAC), greatly reducing the time needed to find relevant data. Similar future enhancements will further streamline the process for finding data products.</a:t>
            </a:r>
          </a:p>
          <a:p>
            <a:endParaRPr lang="en-US" dirty="0"/>
          </a:p>
        </p:txBody>
      </p:sp>
      <p:sp>
        <p:nvSpPr>
          <p:cNvPr id="3" name="Content Placeholder 2"/>
          <p:cNvSpPr>
            <a:spLocks noGrp="1"/>
          </p:cNvSpPr>
          <p:nvPr>
            <p:ph sz="quarter" idx="11"/>
          </p:nvPr>
        </p:nvSpPr>
        <p:spPr/>
        <p:txBody>
          <a:bodyPr/>
          <a:lstStyle/>
          <a:p>
            <a:r>
              <a:rPr lang="en-US" dirty="0" smtClean="0"/>
              <a:t>Future Enhancements </a:t>
            </a:r>
            <a:endParaRPr lang="en-US" dirty="0"/>
          </a:p>
        </p:txBody>
      </p:sp>
    </p:spTree>
    <p:extLst>
      <p:ext uri="{BB962C8B-B14F-4D97-AF65-F5344CB8AC3E}">
        <p14:creationId xmlns:p14="http://schemas.microsoft.com/office/powerpoint/2010/main" val="2092501272"/>
      </p:ext>
    </p:extLst>
  </p:cSld>
  <p:clrMapOvr>
    <a:masterClrMapping/>
  </p:clrMapOvr>
  <p:transition spd="med"/>
</p:sld>
</file>

<file path=ppt/theme/theme1.xml><?xml version="1.0" encoding="utf-8"?>
<a:theme xmlns:a="http://schemas.openxmlformats.org/drawingml/2006/main" name="4_EUM_template_v03">
  <a:themeElements>
    <a:clrScheme name="1_EUM_template_v03 1">
      <a:dk1>
        <a:srgbClr val="002569"/>
      </a:dk1>
      <a:lt1>
        <a:srgbClr val="FFFFFF"/>
      </a:lt1>
      <a:dk2>
        <a:srgbClr val="002569"/>
      </a:dk2>
      <a:lt2>
        <a:srgbClr val="5F758D"/>
      </a:lt2>
      <a:accent1>
        <a:srgbClr val="FF9A00"/>
      </a:accent1>
      <a:accent2>
        <a:srgbClr val="9F2D20"/>
      </a:accent2>
      <a:accent3>
        <a:srgbClr val="FFFFFF"/>
      </a:accent3>
      <a:accent4>
        <a:srgbClr val="001E59"/>
      </a:accent4>
      <a:accent5>
        <a:srgbClr val="FFCAAA"/>
      </a:accent5>
      <a:accent6>
        <a:srgbClr val="90281C"/>
      </a:accent6>
      <a:hlink>
        <a:srgbClr val="7498C0"/>
      </a:hlink>
      <a:folHlink>
        <a:srgbClr val="929497"/>
      </a:folHlink>
    </a:clrScheme>
    <a:fontScheme name="4_EUM_template_v03">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500" b="0" i="0" u="none" strike="noStrike" cap="none" normalizeH="0" baseline="0" smtClean="0">
            <a:ln>
              <a:noFill/>
            </a:ln>
            <a:solidFill>
              <a:srgbClr val="000000"/>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500" b="0" i="0" u="none" strike="noStrike" cap="none" normalizeH="0" baseline="0" smtClean="0">
            <a:ln>
              <a:noFill/>
            </a:ln>
            <a:solidFill>
              <a:srgbClr val="000000"/>
            </a:solidFill>
            <a:effectLst/>
            <a:latin typeface="Tahoma" pitchFamily="34" charset="0"/>
          </a:defRPr>
        </a:defPPr>
      </a:lstStyle>
    </a:lnDef>
  </a:objectDefaults>
  <a:extraClrSchemeLst>
    <a:extraClrScheme>
      <a:clrScheme name="1_EUM_template_v03 1">
        <a:dk1>
          <a:srgbClr val="002569"/>
        </a:dk1>
        <a:lt1>
          <a:srgbClr val="FFFFFF"/>
        </a:lt1>
        <a:dk2>
          <a:srgbClr val="002569"/>
        </a:dk2>
        <a:lt2>
          <a:srgbClr val="5F758D"/>
        </a:lt2>
        <a:accent1>
          <a:srgbClr val="FF9A00"/>
        </a:accent1>
        <a:accent2>
          <a:srgbClr val="9F2D20"/>
        </a:accent2>
        <a:accent3>
          <a:srgbClr val="FFFFFF"/>
        </a:accent3>
        <a:accent4>
          <a:srgbClr val="001E59"/>
        </a:accent4>
        <a:accent5>
          <a:srgbClr val="FFCAAA"/>
        </a:accent5>
        <a:accent6>
          <a:srgbClr val="90281C"/>
        </a:accent6>
        <a:hlink>
          <a:srgbClr val="7498C0"/>
        </a:hlink>
        <a:folHlink>
          <a:srgbClr val="929497"/>
        </a:folHlink>
      </a:clrScheme>
      <a:clrMap bg1="lt1" tx1="dk1" bg2="lt2" tx2="dk2" accent1="accent1" accent2="accent2" accent3="accent3" accent4="accent4" accent5="accent5" accent6="accent6" hlink="hlink" folHlink="folHlink"/>
    </a:extraClrScheme>
    <a:extraClrScheme>
      <a:clrScheme name="1_EUM_template_v03 2">
        <a:dk1>
          <a:srgbClr val="002569"/>
        </a:dk1>
        <a:lt1>
          <a:srgbClr val="FFFFFF"/>
        </a:lt1>
        <a:dk2>
          <a:srgbClr val="002569"/>
        </a:dk2>
        <a:lt2>
          <a:srgbClr val="5F758D"/>
        </a:lt2>
        <a:accent1>
          <a:srgbClr val="F6D0A9"/>
        </a:accent1>
        <a:accent2>
          <a:srgbClr val="EBCAE3"/>
        </a:accent2>
        <a:accent3>
          <a:srgbClr val="FFFFFF"/>
        </a:accent3>
        <a:accent4>
          <a:srgbClr val="001E59"/>
        </a:accent4>
        <a:accent5>
          <a:srgbClr val="FAE4D1"/>
        </a:accent5>
        <a:accent6>
          <a:srgbClr val="D5B7CE"/>
        </a:accent6>
        <a:hlink>
          <a:srgbClr val="4E2029"/>
        </a:hlink>
        <a:folHlink>
          <a:srgbClr val="423B69"/>
        </a:folHlink>
      </a:clrScheme>
      <a:clrMap bg1="lt1" tx1="dk1" bg2="lt2" tx2="dk2" accent1="accent1" accent2="accent2" accent3="accent3" accent4="accent4" accent5="accent5" accent6="accent6" hlink="hlink" folHlink="folHlink"/>
    </a:extraClrScheme>
    <a:extraClrScheme>
      <a:clrScheme name="1_EUM_template_v03 3">
        <a:dk1>
          <a:srgbClr val="002569"/>
        </a:dk1>
        <a:lt1>
          <a:srgbClr val="FFFFFF"/>
        </a:lt1>
        <a:dk2>
          <a:srgbClr val="002569"/>
        </a:dk2>
        <a:lt2>
          <a:srgbClr val="5F758D"/>
        </a:lt2>
        <a:accent1>
          <a:srgbClr val="5B97B1"/>
        </a:accent1>
        <a:accent2>
          <a:srgbClr val="F39600"/>
        </a:accent2>
        <a:accent3>
          <a:srgbClr val="FFFFFF"/>
        </a:accent3>
        <a:accent4>
          <a:srgbClr val="001E59"/>
        </a:accent4>
        <a:accent5>
          <a:srgbClr val="B5C9D5"/>
        </a:accent5>
        <a:accent6>
          <a:srgbClr val="DC8700"/>
        </a:accent6>
        <a:hlink>
          <a:srgbClr val="FFE4AE"/>
        </a:hlink>
        <a:folHlink>
          <a:srgbClr val="002A3D"/>
        </a:folHlink>
      </a:clrScheme>
      <a:clrMap bg1="lt1" tx1="dk1" bg2="lt2" tx2="dk2" accent1="accent1" accent2="accent2" accent3="accent3" accent4="accent4" accent5="accent5" accent6="accent6" hlink="hlink" folHlink="folHlink"/>
    </a:extraClrScheme>
    <a:extraClrScheme>
      <a:clrScheme name="1_EUM_template_v03 4">
        <a:dk1>
          <a:srgbClr val="002569"/>
        </a:dk1>
        <a:lt1>
          <a:srgbClr val="FFFFFF"/>
        </a:lt1>
        <a:dk2>
          <a:srgbClr val="002569"/>
        </a:dk2>
        <a:lt2>
          <a:srgbClr val="5F758D"/>
        </a:lt2>
        <a:accent1>
          <a:srgbClr val="003F80"/>
        </a:accent1>
        <a:accent2>
          <a:srgbClr val="BDD7EE"/>
        </a:accent2>
        <a:accent3>
          <a:srgbClr val="FFFFFF"/>
        </a:accent3>
        <a:accent4>
          <a:srgbClr val="001E59"/>
        </a:accent4>
        <a:accent5>
          <a:srgbClr val="AAAFC0"/>
        </a:accent5>
        <a:accent6>
          <a:srgbClr val="ABC3D8"/>
        </a:accent6>
        <a:hlink>
          <a:srgbClr val="FFD350"/>
        </a:hlink>
        <a:folHlink>
          <a:srgbClr val="EB6F3F"/>
        </a:folHlink>
      </a:clrScheme>
      <a:clrMap bg1="lt1" tx1="dk1" bg2="lt2" tx2="dk2" accent1="accent1" accent2="accent2" accent3="accent3" accent4="accent4" accent5="accent5" accent6="accent6" hlink="hlink" folHlink="folHlink"/>
    </a:extraClrScheme>
    <a:extraClrScheme>
      <a:clrScheme name="1_EUM_template_v03 5">
        <a:dk1>
          <a:srgbClr val="002569"/>
        </a:dk1>
        <a:lt1>
          <a:srgbClr val="FFFFFF"/>
        </a:lt1>
        <a:dk2>
          <a:srgbClr val="002569"/>
        </a:dk2>
        <a:lt2>
          <a:srgbClr val="5F758D"/>
        </a:lt2>
        <a:accent1>
          <a:srgbClr val="C75B12"/>
        </a:accent1>
        <a:accent2>
          <a:srgbClr val="003359"/>
        </a:accent2>
        <a:accent3>
          <a:srgbClr val="FFFFFF"/>
        </a:accent3>
        <a:accent4>
          <a:srgbClr val="001E59"/>
        </a:accent4>
        <a:accent5>
          <a:srgbClr val="E0B5AA"/>
        </a:accent5>
        <a:accent6>
          <a:srgbClr val="002D50"/>
        </a:accent6>
        <a:hlink>
          <a:srgbClr val="92A2BD"/>
        </a:hlink>
        <a:folHlink>
          <a:srgbClr val="C7B37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14648</TotalTime>
  <Words>383</Words>
  <Application>Microsoft Office PowerPoint</Application>
  <PresentationFormat>On-screen Show (4:3)</PresentationFormat>
  <Paragraphs>19</Paragraphs>
  <Slides>6</Slides>
  <Notes>0</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6</vt:i4>
      </vt:variant>
    </vt:vector>
  </HeadingPairs>
  <TitlesOfParts>
    <vt:vector size="20" baseType="lpstr">
      <vt:lpstr>Arial Unicode MS</vt:lpstr>
      <vt:lpstr>ＭＳ Ｐゴシック</vt:lpstr>
      <vt:lpstr>Arial</vt:lpstr>
      <vt:lpstr>Arial Bold</vt:lpstr>
      <vt:lpstr>Avenir Roman</vt:lpstr>
      <vt:lpstr>Calibri</vt:lpstr>
      <vt:lpstr>Century Gothic</vt:lpstr>
      <vt:lpstr>Courier New</vt:lpstr>
      <vt:lpstr>Droid Serif</vt:lpstr>
      <vt:lpstr>Helvetica</vt:lpstr>
      <vt:lpstr>Tahoma</vt:lpstr>
      <vt:lpstr>Wingdings</vt:lpstr>
      <vt:lpstr>4_EUM_template_v03</vt:lpstr>
      <vt:lpstr>Default</vt:lpstr>
      <vt:lpstr>NASA Earthdata Login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Brian Killough</dc:creator>
  <cp:lastModifiedBy>am</cp:lastModifiedBy>
  <cp:revision>421</cp:revision>
  <dcterms:created xsi:type="dcterms:W3CDTF">2012-08-31T01:11:17Z</dcterms:created>
  <dcterms:modified xsi:type="dcterms:W3CDTF">2017-09-23T23:00:58Z</dcterms:modified>
</cp:coreProperties>
</file>