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88" r:id="rId2"/>
  </p:sldMasterIdLst>
  <p:notesMasterIdLst>
    <p:notesMasterId r:id="rId19"/>
  </p:notesMasterIdLst>
  <p:sldIdLst>
    <p:sldId id="280" r:id="rId3"/>
    <p:sldId id="339" r:id="rId4"/>
    <p:sldId id="341" r:id="rId5"/>
    <p:sldId id="353" r:id="rId6"/>
    <p:sldId id="342" r:id="rId7"/>
    <p:sldId id="352" r:id="rId8"/>
    <p:sldId id="343" r:id="rId9"/>
    <p:sldId id="344" r:id="rId10"/>
    <p:sldId id="345" r:id="rId11"/>
    <p:sldId id="340" r:id="rId12"/>
    <p:sldId id="346" r:id="rId13"/>
    <p:sldId id="347" r:id="rId14"/>
    <p:sldId id="348" r:id="rId15"/>
    <p:sldId id="349" r:id="rId16"/>
    <p:sldId id="350" r:id="rId17"/>
    <p:sldId id="351" r:id="rId18"/>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mn-cs"/>
      </a:defRPr>
    </a:lvl5pPr>
    <a:lvl6pPr marL="2286000" algn="l" defTabSz="914400" rtl="0" eaLnBrk="1" latinLnBrk="0" hangingPunct="1">
      <a:defRPr kern="1200">
        <a:solidFill>
          <a:schemeClr val="tx1"/>
        </a:solidFill>
        <a:latin typeface="Arial" charset="0"/>
        <a:ea typeface="ＭＳ Ｐゴシック" pitchFamily="-106" charset="-128"/>
        <a:cs typeface="+mn-cs"/>
      </a:defRPr>
    </a:lvl6pPr>
    <a:lvl7pPr marL="2743200" algn="l" defTabSz="914400" rtl="0" eaLnBrk="1" latinLnBrk="0" hangingPunct="1">
      <a:defRPr kern="1200">
        <a:solidFill>
          <a:schemeClr val="tx1"/>
        </a:solidFill>
        <a:latin typeface="Arial" charset="0"/>
        <a:ea typeface="ＭＳ Ｐゴシック" pitchFamily="-106" charset="-128"/>
        <a:cs typeface="+mn-cs"/>
      </a:defRPr>
    </a:lvl7pPr>
    <a:lvl8pPr marL="3200400" algn="l" defTabSz="914400" rtl="0" eaLnBrk="1" latinLnBrk="0" hangingPunct="1">
      <a:defRPr kern="1200">
        <a:solidFill>
          <a:schemeClr val="tx1"/>
        </a:solidFill>
        <a:latin typeface="Arial" charset="0"/>
        <a:ea typeface="ＭＳ Ｐゴシック" pitchFamily="-106" charset="-128"/>
        <a:cs typeface="+mn-cs"/>
      </a:defRPr>
    </a:lvl8pPr>
    <a:lvl9pPr marL="3657600" algn="l" defTabSz="914400" rtl="0" eaLnBrk="1" latinLnBrk="0" hangingPunct="1">
      <a:defRPr kern="1200">
        <a:solidFill>
          <a:schemeClr val="tx1"/>
        </a:solidFill>
        <a:latin typeface="Arial" charset="0"/>
        <a:ea typeface="ＭＳ Ｐゴシック" pitchFamily="-106" charset="-128"/>
        <a:cs typeface="+mn-cs"/>
      </a:defRPr>
    </a:lvl9pPr>
  </p:defaultTextStyle>
  <p:extLst>
    <p:ext uri="{EFAFB233-063F-42B5-8137-9DF3F51BA10A}">
      <p15:sldGuideLst xmlns:p15="http://schemas.microsoft.com/office/powerpoint/2012/main">
        <p15:guide id="1" orient="horz" pos="4277">
          <p15:clr>
            <a:srgbClr val="A4A3A4"/>
          </p15:clr>
        </p15:guide>
        <p15:guide id="2" pos="289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95701" autoAdjust="0"/>
  </p:normalViewPr>
  <p:slideViewPr>
    <p:cSldViewPr snapToGrid="0" snapToObjects="1">
      <p:cViewPr varScale="1">
        <p:scale>
          <a:sx n="70" d="100"/>
          <a:sy n="70" d="100"/>
        </p:scale>
        <p:origin x="1380" y="72"/>
      </p:cViewPr>
      <p:guideLst>
        <p:guide orient="horz" pos="4277"/>
        <p:guide pos="289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207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06" charset="0"/>
              </a:defRPr>
            </a:lvl1pPr>
          </a:lstStyle>
          <a:p>
            <a:pPr>
              <a:defRPr/>
            </a:pPr>
            <a:fld id="{70C43DB1-6AE4-42F4-A030-67A0368BA2C1}" type="datetime1">
              <a:rPr lang="en-US"/>
              <a:pPr>
                <a:defRPr/>
              </a:pPr>
              <a:t>9/24/2017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06" charset="0"/>
              </a:defRPr>
            </a:lvl1pPr>
          </a:lstStyle>
          <a:p>
            <a:pPr>
              <a:defRPr/>
            </a:pPr>
            <a:fld id="{3D31D474-A30B-46C7-A7CB-BF5BB52F9BBE}" type="slidenum">
              <a:rPr lang="en-US"/>
              <a:pPr>
                <a:defRPr/>
              </a:pPr>
              <a:t>‹#›</a:t>
            </a:fld>
            <a:endParaRPr lang="en-US"/>
          </a:p>
        </p:txBody>
      </p:sp>
    </p:spTree>
    <p:extLst>
      <p:ext uri="{BB962C8B-B14F-4D97-AF65-F5344CB8AC3E}">
        <p14:creationId xmlns:p14="http://schemas.microsoft.com/office/powerpoint/2010/main" val="301070270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ＭＳ Ｐゴシック" pitchFamily="-106"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D31D474-A30B-46C7-A7CB-BF5BB52F9BBE}" type="slidenum">
              <a:rPr lang="en-US" smtClean="0"/>
              <a:pPr>
                <a:defRPr/>
              </a:pPr>
              <a:t>4</a:t>
            </a:fld>
            <a:endParaRPr lang="en-US"/>
          </a:p>
        </p:txBody>
      </p:sp>
    </p:spTree>
    <p:extLst>
      <p:ext uri="{BB962C8B-B14F-4D97-AF65-F5344CB8AC3E}">
        <p14:creationId xmlns:p14="http://schemas.microsoft.com/office/powerpoint/2010/main" val="18316459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1_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423138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2456406"/>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smtClean="0"/>
              <a:t>Title TBA</a:t>
            </a:r>
            <a:endParaRPr lang="en-US" dirty="0"/>
          </a:p>
        </p:txBody>
      </p:sp>
    </p:spTree>
    <p:extLst>
      <p:ext uri="{BB962C8B-B14F-4D97-AF65-F5344CB8AC3E}">
        <p14:creationId xmlns:p14="http://schemas.microsoft.com/office/powerpoint/2010/main" val="926042515"/>
      </p:ext>
    </p:extLst>
  </p:cSld>
  <p:clrMapOvr>
    <a:masterClrMapping/>
  </p:clrMapOvr>
  <p:transition spd="med"/>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fontAlgn="auto">
              <a:spcBef>
                <a:spcPts val="0"/>
              </a:spcBef>
              <a:spcAft>
                <a:spcPts val="0"/>
              </a:spcAft>
            </a:pPr>
            <a:fld id="{22748CEA-2573-439B-8ADB-B1D3E9BE0BFF}" type="datetimeFigureOut">
              <a:rPr lang="en-US" kern="0" smtClean="0">
                <a:solidFill>
                  <a:srgbClr val="002569"/>
                </a:solidFill>
              </a:rPr>
              <a:pPr fontAlgn="auto">
                <a:spcBef>
                  <a:spcPts val="0"/>
                </a:spcBef>
                <a:spcAft>
                  <a:spcPts val="0"/>
                </a:spcAft>
              </a:pPr>
              <a:t>9/24/2017</a:t>
            </a:fld>
            <a:endParaRPr lang="en-US" kern="0">
              <a:solidFill>
                <a:srgbClr val="002569"/>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fontAlgn="auto">
              <a:spcBef>
                <a:spcPts val="0"/>
              </a:spcBef>
              <a:spcAft>
                <a:spcPts val="0"/>
              </a:spcAft>
            </a:pPr>
            <a:endParaRPr lang="en-US" kern="0">
              <a:solidFill>
                <a:srgbClr val="002569"/>
              </a:solidFill>
            </a:endParaRPr>
          </a:p>
        </p:txBody>
      </p:sp>
      <p:sp>
        <p:nvSpPr>
          <p:cNvPr id="6" name="Slide Number Placeholder 5"/>
          <p:cNvSpPr>
            <a:spLocks noGrp="1"/>
          </p:cNvSpPr>
          <p:nvPr>
            <p:ph type="sldNum" sz="quarter" idx="12"/>
          </p:nvPr>
        </p:nvSpPr>
        <p:spPr/>
        <p:txBody>
          <a:bodyPr/>
          <a:lstStyle/>
          <a:p>
            <a:fld id="{806C71DD-B2CE-4CF7-92F0-F691A3034D74}" type="slidenum">
              <a:rPr lang="en-US" smtClean="0"/>
              <a:pPr/>
              <a:t>‹#›</a:t>
            </a:fld>
            <a:endParaRPr lang="en-US"/>
          </a:p>
        </p:txBody>
      </p:sp>
    </p:spTree>
    <p:extLst>
      <p:ext uri="{BB962C8B-B14F-4D97-AF65-F5344CB8AC3E}">
        <p14:creationId xmlns:p14="http://schemas.microsoft.com/office/powerpoint/2010/main" val="3275794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1_Blank">
    <p:spTree>
      <p:nvGrpSpPr>
        <p:cNvPr id="1" name=""/>
        <p:cNvGrpSpPr/>
        <p:nvPr/>
      </p:nvGrpSpPr>
      <p:grpSpPr>
        <a:xfrm>
          <a:off x="0" y="0"/>
          <a:ext cx="0" cy="0"/>
          <a:chOff x="0" y="0"/>
          <a:chExt cx="0" cy="0"/>
        </a:xfrm>
      </p:grpSpPr>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710853721"/>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bwMode="auto">
          <a:xfrm>
            <a:off x="0" y="1347788"/>
            <a:ext cx="9144000" cy="55102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wrap="none" anchor="ctr"/>
          <a:lstStyle/>
          <a:p>
            <a:pPr algn="r" defTabSz="914400" eaLnBrk="0" hangingPunct="0">
              <a:defRPr/>
            </a:pPr>
            <a:endParaRPr lang="en-US" sz="1500" dirty="0">
              <a:solidFill>
                <a:srgbClr val="000000"/>
              </a:solidFill>
              <a:latin typeface="Tahoma" pitchFamily="34" charset="0"/>
              <a:ea typeface="ＭＳ Ｐゴシック" pitchFamily="-105" charset="-128"/>
              <a:cs typeface="ＭＳ Ｐゴシック" pitchFamily="-105" charset="-128"/>
            </a:endParaRPr>
          </a:p>
        </p:txBody>
      </p:sp>
      <p:sp>
        <p:nvSpPr>
          <p:cNvPr id="1027" name="Rectangle 2"/>
          <p:cNvSpPr>
            <a:spLocks noGrp="1" noChangeArrowheads="1"/>
          </p:cNvSpPr>
          <p:nvPr>
            <p:ph type="title"/>
          </p:nvPr>
        </p:nvSpPr>
        <p:spPr bwMode="auto">
          <a:xfrm>
            <a:off x="1671638" y="188913"/>
            <a:ext cx="7396162" cy="5016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58"/>
          <p:cNvSpPr>
            <a:spLocks noGrp="1" noChangeArrowheads="1"/>
          </p:cNvSpPr>
          <p:nvPr>
            <p:ph type="body" idx="1"/>
          </p:nvPr>
        </p:nvSpPr>
        <p:spPr bwMode="auto">
          <a:xfrm>
            <a:off x="296863" y="1457325"/>
            <a:ext cx="8445500"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4" name="TextBox 3"/>
          <p:cNvSpPr txBox="1"/>
          <p:nvPr userDrawn="1"/>
        </p:nvSpPr>
        <p:spPr>
          <a:xfrm>
            <a:off x="19050" y="482815"/>
            <a:ext cx="1766830" cy="553998"/>
          </a:xfrm>
          <a:prstGeom prst="rect">
            <a:avLst/>
          </a:prstGeom>
          <a:noFill/>
        </p:spPr>
        <p:txBody>
          <a:bodyPr wrap="none">
            <a:spAutoFit/>
          </a:bodyPr>
          <a:lstStyle/>
          <a:p>
            <a:pPr defTabSz="914400" eaLnBrk="0" hangingPunct="0">
              <a:spcBef>
                <a:spcPts val="0"/>
              </a:spcBef>
              <a:defRPr/>
            </a:pPr>
            <a:r>
              <a:rPr lang="en-US" sz="1000" b="1" dirty="0" smtClean="0">
                <a:solidFill>
                  <a:srgbClr val="FFFFFF"/>
                </a:solidFill>
                <a:latin typeface="Arial Unicode MS" pitchFamily="-111" charset="0"/>
                <a:ea typeface="ＭＳ Ｐゴシック" pitchFamily="-105" charset="-128"/>
                <a:cs typeface="ＭＳ Ｐゴシック" pitchFamily="-105" charset="-128"/>
              </a:rPr>
              <a:t>WGISS 42</a:t>
            </a:r>
            <a:endParaRPr lang="en-US" sz="1000" b="1" dirty="0">
              <a:solidFill>
                <a:srgbClr val="FFFFFF"/>
              </a:solidFill>
              <a:latin typeface="Arial Unicode MS" pitchFamily="-111" charset="0"/>
              <a:ea typeface="ＭＳ Ｐゴシック" pitchFamily="-105" charset="-128"/>
              <a:cs typeface="ＭＳ Ｐゴシック" pitchFamily="-105" charset="-128"/>
            </a:endParaRPr>
          </a:p>
          <a:p>
            <a:pPr defTabSz="914400" eaLnBrk="0" hangingPunct="0">
              <a:spcBef>
                <a:spcPts val="0"/>
              </a:spcBef>
              <a:defRPr/>
            </a:pPr>
            <a:r>
              <a:rPr lang="en-US" sz="1000" b="1" dirty="0" err="1" smtClean="0">
                <a:solidFill>
                  <a:srgbClr val="FFFFFF"/>
                </a:solidFill>
                <a:latin typeface="Arial Unicode MS" pitchFamily="-111" charset="0"/>
                <a:ea typeface="ＭＳ Ｐゴシック" pitchFamily="-105" charset="-128"/>
                <a:cs typeface="ＭＳ Ｐゴシック" pitchFamily="-105" charset="-128"/>
              </a:rPr>
              <a:t>Frascati</a:t>
            </a:r>
            <a:r>
              <a:rPr lang="en-US" sz="1000" b="1" dirty="0" smtClean="0">
                <a:solidFill>
                  <a:srgbClr val="FFFFFF"/>
                </a:solidFill>
                <a:latin typeface="Arial Unicode MS" pitchFamily="-111" charset="0"/>
                <a:ea typeface="ＭＳ Ｐゴシック" pitchFamily="-105" charset="-128"/>
                <a:cs typeface="ＭＳ Ｐゴシック" pitchFamily="-105" charset="-128"/>
              </a:rPr>
              <a:t>, Italy</a:t>
            </a:r>
            <a:r>
              <a:rPr lang="en-US" sz="1000" b="1" dirty="0">
                <a:solidFill>
                  <a:srgbClr val="FFFFFF"/>
                </a:solidFill>
                <a:latin typeface="Arial Unicode MS" pitchFamily="-111" charset="0"/>
                <a:ea typeface="ＭＳ Ｐゴシック" pitchFamily="-105" charset="-128"/>
                <a:cs typeface="ＭＳ Ｐゴシック" pitchFamily="-105" charset="-128"/>
              </a:rPr>
              <a:t/>
            </a:r>
            <a:br>
              <a:rPr lang="en-US" sz="1000" b="1" dirty="0">
                <a:solidFill>
                  <a:srgbClr val="FFFFFF"/>
                </a:solidFill>
                <a:latin typeface="Arial Unicode MS" pitchFamily="-111" charset="0"/>
                <a:ea typeface="ＭＳ Ｐゴシック" pitchFamily="-105" charset="-128"/>
                <a:cs typeface="ＭＳ Ｐゴシック" pitchFamily="-105" charset="-128"/>
              </a:rPr>
            </a:br>
            <a:r>
              <a:rPr lang="en-US" sz="1000" b="1" dirty="0" smtClean="0">
                <a:solidFill>
                  <a:srgbClr val="FFFFFF"/>
                </a:solidFill>
                <a:latin typeface="Arial Unicode MS" pitchFamily="-111" charset="0"/>
                <a:ea typeface="ＭＳ Ｐゴシック" pitchFamily="-105" charset="-128"/>
                <a:cs typeface="ＭＳ Ｐゴシック" pitchFamily="-105" charset="-128"/>
              </a:rPr>
              <a:t>19</a:t>
            </a:r>
            <a:r>
              <a:rPr lang="en-US" sz="1000" b="1" baseline="30000" dirty="0" smtClean="0">
                <a:solidFill>
                  <a:srgbClr val="FFFFFF"/>
                </a:solidFill>
                <a:latin typeface="Arial Unicode MS" pitchFamily="-111" charset="0"/>
                <a:ea typeface="ＭＳ Ｐゴシック" pitchFamily="-105" charset="-128"/>
                <a:cs typeface="ＭＳ Ｐゴシック" pitchFamily="-105" charset="-128"/>
              </a:rPr>
              <a:t>th</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 22</a:t>
            </a:r>
            <a:r>
              <a:rPr lang="en-US" sz="1000" b="1" baseline="30000" dirty="0" smtClean="0">
                <a:solidFill>
                  <a:srgbClr val="FFFFFF"/>
                </a:solidFill>
                <a:latin typeface="Arial Unicode MS" pitchFamily="-111" charset="0"/>
                <a:ea typeface="ＭＳ Ｐゴシック" pitchFamily="-105" charset="-128"/>
                <a:cs typeface="ＭＳ Ｐゴシック" pitchFamily="-105" charset="-128"/>
              </a:rPr>
              <a:t>nd</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a:t>
            </a:r>
            <a:r>
              <a:rPr lang="en-US" sz="1000" b="1" dirty="0" smtClean="0">
                <a:solidFill>
                  <a:srgbClr val="FFFFFF"/>
                </a:solidFill>
                <a:latin typeface="Arial Unicode MS" pitchFamily="-111" charset="0"/>
                <a:ea typeface="ＭＳ Ｐゴシック" pitchFamily="-105" charset="-128"/>
                <a:cs typeface="ＭＳ Ｐゴシック" pitchFamily="-105" charset="-128"/>
              </a:rPr>
              <a:t>September</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a:t>
            </a:r>
            <a:r>
              <a:rPr lang="en-US" sz="1000" b="1" dirty="0" smtClean="0">
                <a:solidFill>
                  <a:srgbClr val="FFFFFF"/>
                </a:solidFill>
                <a:latin typeface="Arial Unicode MS" pitchFamily="-111" charset="0"/>
                <a:ea typeface="ＭＳ Ｐゴシック" pitchFamily="-105" charset="-128"/>
                <a:cs typeface="ＭＳ Ｐゴシック" pitchFamily="-105" charset="-128"/>
              </a:rPr>
              <a:t>2016</a:t>
            </a:r>
            <a:endParaRPr lang="en-US" sz="1000" b="1" dirty="0">
              <a:solidFill>
                <a:srgbClr val="FFFFFF"/>
              </a:solidFill>
              <a:latin typeface="Arial Unicode MS" pitchFamily="-111" charset="0"/>
              <a:ea typeface="ＭＳ Ｐゴシック" pitchFamily="-105" charset="-128"/>
              <a:cs typeface="ＭＳ Ｐゴシック" pitchFamily="-105" charset="-128"/>
            </a:endParaRPr>
          </a:p>
        </p:txBody>
      </p:sp>
      <p:sp>
        <p:nvSpPr>
          <p:cNvPr id="8" name="Rectangle 4"/>
          <p:cNvSpPr>
            <a:spLocks noGrp="1" noChangeArrowheads="1"/>
          </p:cNvSpPr>
          <p:nvPr>
            <p:ph type="sldNum" sz="quarter" idx="4"/>
          </p:nvPr>
        </p:nvSpPr>
        <p:spPr>
          <a:xfrm>
            <a:off x="7239000" y="6600825"/>
            <a:ext cx="1905000" cy="257175"/>
          </a:xfrm>
          <a:prstGeom prst="rect">
            <a:avLst/>
          </a:prstGeom>
        </p:spPr>
        <p:txBody>
          <a:bodyPr vert="horz" wrap="square" lIns="91440" tIns="45720" rIns="91440" bIns="45720" numCol="1" anchor="t" anchorCtr="0" compatLnSpc="1">
            <a:prstTxWarp prst="textNoShape">
              <a:avLst/>
            </a:prstTxWarp>
          </a:bodyPr>
          <a:lstStyle>
            <a:lvl1pPr algn="r" eaLnBrk="0" hangingPunct="0">
              <a:spcBef>
                <a:spcPct val="50000"/>
              </a:spcBef>
              <a:defRPr sz="1000">
                <a:solidFill>
                  <a:srgbClr val="002569"/>
                </a:solidFill>
                <a:latin typeface="Calibri" pitchFamily="-106" charset="0"/>
                <a:cs typeface="Calibri" pitchFamily="-106" charset="0"/>
              </a:defRPr>
            </a:lvl1pPr>
          </a:lstStyle>
          <a:p>
            <a:pPr>
              <a:defRPr/>
            </a:pPr>
            <a:fld id="{980EA4A0-E513-42EA-B292-B21C1B51B660}" type="slidenum">
              <a:rPr lang="en-US"/>
              <a:pPr>
                <a:defRPr/>
              </a:pPr>
              <a:t>‹#›</a:t>
            </a:fld>
            <a:endParaRPr lang="en-US"/>
          </a:p>
        </p:txBody>
      </p:sp>
      <p:pic>
        <p:nvPicPr>
          <p:cNvPr id="5" name="Picture 4" descr="CEOS_logo_trans_SMALL.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5078" y="119764"/>
            <a:ext cx="915254" cy="363051"/>
          </a:xfrm>
          <a:prstGeom prst="rect">
            <a:avLst/>
          </a:prstGeom>
        </p:spPr>
      </p:pic>
    </p:spTree>
  </p:cSld>
  <p:clrMap bg1="lt1" tx1="dk1" bg2="lt2" tx2="dk2" accent1="accent1" accent2="accent2" accent3="accent3" accent4="accent4" accent5="accent5" accent6="accent6" hlink="hlink" folHlink="folHlink"/>
  <p:sldLayoutIdLst>
    <p:sldLayoutId id="2147483674" r:id="rId1"/>
  </p:sldLayoutIdLst>
  <p:transition spd="slow"/>
  <p:txStyles>
    <p:title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p:titleStyle>
    <p:body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6"/>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fontAlgn="auto">
              <a:spcAft>
                <a:spcPts val="0"/>
              </a:spcAft>
            </a:pPr>
            <a:fld id="{86CB4B4D-7CA3-9044-876B-883B54F8677D}" type="slidenum">
              <a:rPr kern="0">
                <a:solidFill>
                  <a:srgbClr val="002569"/>
                </a:solidFill>
              </a:rPr>
              <a:pPr fontAlgn="auto">
                <a:spcAft>
                  <a:spcPts val="0"/>
                </a:spcAft>
              </a:pPr>
              <a:t>‹#›</a:t>
            </a:fld>
            <a:endParaRPr kern="0">
              <a:solidFill>
                <a:srgbClr val="002569"/>
              </a:solidFill>
            </a:endParaRPr>
          </a:p>
        </p:txBody>
      </p:sp>
    </p:spTree>
    <p:extLst>
      <p:ext uri="{BB962C8B-B14F-4D97-AF65-F5344CB8AC3E}">
        <p14:creationId xmlns:p14="http://schemas.microsoft.com/office/powerpoint/2010/main" val="3477877001"/>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climatemonitoring.info/"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09600" y="2209800"/>
            <a:ext cx="8458200"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fr-FR" sz="4200" b="1" dirty="0" smtClean="0">
                <a:solidFill>
                  <a:srgbClr val="FFFFFF"/>
                </a:solidFill>
              </a:rPr>
              <a:t>WGISS </a:t>
            </a:r>
            <a:r>
              <a:rPr lang="fr-FR" sz="4000" b="1" dirty="0" err="1" smtClean="0">
                <a:solidFill>
                  <a:srgbClr val="92D050"/>
                </a:solidFill>
              </a:rPr>
              <a:t>Working</a:t>
            </a:r>
            <a:r>
              <a:rPr lang="fr-FR" sz="4000" b="1" dirty="0" smtClean="0">
                <a:solidFill>
                  <a:srgbClr val="92D050"/>
                </a:solidFill>
              </a:rPr>
              <a:t> Group for Information </a:t>
            </a:r>
            <a:r>
              <a:rPr lang="fr-FR" sz="4000" b="1" dirty="0" err="1" smtClean="0">
                <a:solidFill>
                  <a:srgbClr val="92D050"/>
                </a:solidFill>
              </a:rPr>
              <a:t>Systems</a:t>
            </a:r>
            <a:r>
              <a:rPr lang="fr-FR" sz="4000" b="1" dirty="0" smtClean="0">
                <a:solidFill>
                  <a:srgbClr val="92D050"/>
                </a:solidFill>
              </a:rPr>
              <a:t> &amp; Services</a:t>
            </a:r>
            <a:endParaRPr sz="4000" b="1" dirty="0">
              <a:solidFill>
                <a:srgbClr val="92D050"/>
              </a:solidFill>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fr-FR" dirty="0" smtClean="0">
                <a:solidFill>
                  <a:srgbClr val="FFFFFF"/>
                </a:solidFill>
                <a:latin typeface="Arial Bold"/>
                <a:ea typeface="Arial Bold"/>
                <a:cs typeface="Arial Bold"/>
                <a:sym typeface="Arial Bold"/>
              </a:rPr>
              <a:t>Andrew Mitchell - NASA</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fr-FR" dirty="0" smtClean="0">
                <a:solidFill>
                  <a:srgbClr val="FFFFFF"/>
                </a:solidFill>
                <a:latin typeface="Arial Bold"/>
                <a:ea typeface="Arial Bold"/>
                <a:cs typeface="Arial Bold"/>
                <a:sym typeface="Arial Bold"/>
              </a:rPr>
              <a:t>WGISS-44</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fr-FR" dirty="0" smtClean="0">
                <a:solidFill>
                  <a:srgbClr val="FFFFFF"/>
                </a:solidFill>
                <a:latin typeface="Arial Bold"/>
                <a:ea typeface="Arial Bold"/>
                <a:cs typeface="Arial Bold"/>
                <a:sym typeface="Arial Bold"/>
              </a:rPr>
              <a:t>Beijing, China</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25</a:t>
            </a:r>
            <a:r>
              <a:rPr lang="en-AU" baseline="30000" dirty="0" smtClean="0">
                <a:solidFill>
                  <a:srgbClr val="FFFFFF"/>
                </a:solidFill>
                <a:latin typeface="Arial Bold"/>
                <a:ea typeface="Arial Bold"/>
                <a:cs typeface="Arial Bold"/>
                <a:sym typeface="Arial Bold"/>
              </a:rPr>
              <a:t>th</a:t>
            </a:r>
            <a:r>
              <a:rPr lang="en-AU" dirty="0" smtClean="0">
                <a:solidFill>
                  <a:srgbClr val="FFFFFF"/>
                </a:solidFill>
                <a:latin typeface="Arial Bold"/>
                <a:ea typeface="Arial Bold"/>
                <a:cs typeface="Arial Bold"/>
                <a:sym typeface="Arial Bold"/>
              </a:rPr>
              <a:t> September 2017</a:t>
            </a:r>
            <a:endParaRPr dirty="0">
              <a:solidFill>
                <a:srgbClr val="FFFFFF"/>
              </a:solidFill>
              <a:latin typeface="Arial Bold"/>
              <a:ea typeface="Arial Bold"/>
              <a:cs typeface="Arial Bold"/>
              <a:sym typeface="Arial Bold"/>
            </a:endParaRPr>
          </a:p>
        </p:txBody>
      </p:sp>
      <p:pic>
        <p:nvPicPr>
          <p:cNvPr id="12" name="ceos_logo.png"/>
          <p:cNvPicPr/>
          <p:nvPr/>
        </p:nvPicPr>
        <p:blipFill>
          <a:blip r:embed="rId2">
            <a:extLst/>
          </a:blip>
          <a:stretch>
            <a:fillRect/>
          </a:stretch>
        </p:blipFill>
        <p:spPr>
          <a:xfrm>
            <a:off x="457200" y="304800"/>
            <a:ext cx="2507906" cy="993132"/>
          </a:xfrm>
          <a:prstGeom prst="rect">
            <a:avLst/>
          </a:prstGeom>
          <a:ln w="12700">
            <a:miter lim="400000"/>
          </a:ln>
        </p:spPr>
      </p:pic>
      <p:sp>
        <p:nvSpPr>
          <p:cNvPr id="5" name="Shape 10"/>
          <p:cNvSpPr txBox="1">
            <a:spLocks/>
          </p:cNvSpPr>
          <p:nvPr/>
        </p:nvSpPr>
        <p:spPr>
          <a:xfrm>
            <a:off x="457200" y="1371600"/>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rPr>
              <a:t>Committee on Earth Observation Satellites</a:t>
            </a:r>
            <a:endParaRPr lang="en-US" sz="1050" dirty="0">
              <a:solidFill>
                <a:schemeClr val="bg1">
                  <a:lumMod val="20000"/>
                  <a:lumOff val="80000"/>
                </a:schemeClr>
              </a:solidFill>
            </a:endParaRPr>
          </a:p>
        </p:txBody>
      </p:sp>
      <p:sp>
        <p:nvSpPr>
          <p:cNvPr id="6" name="Shape 10"/>
          <p:cNvSpPr txBox="1">
            <a:spLocks/>
          </p:cNvSpPr>
          <p:nvPr/>
        </p:nvSpPr>
        <p:spPr bwMode="auto">
          <a:xfrm>
            <a:off x="5039532" y="300732"/>
            <a:ext cx="3779003" cy="1175959"/>
          </a:xfrm>
          <a:prstGeom prst="rect">
            <a:avLst/>
          </a:prstGeom>
          <a:noFill/>
          <a:ln w="12700">
            <a:noFill/>
            <a:miter lim="400000"/>
            <a:headEnd/>
            <a:tailEnd/>
          </a:ln>
          <a:extLst>
            <a:ext uri="{C572A759-6A51-4108-AA02-DFA0A04FC94B}">
              <ma14:wrappingTextBoxFlag xmlns:ma14="http://schemas.microsoft.com/office/mac/drawingml/2011/main" xmlns="" val="1"/>
            </a:ext>
          </a:extLst>
        </p:spPr>
        <p:txBody>
          <a:bodyPr vert="horz" wrap="square" lIns="0" tIns="0" rIns="0" bIns="0" numCol="1" anchor="ctr" anchorCtr="0" compatLnSpc="1">
            <a:prstTxWarp prst="textNoShape">
              <a:avLst/>
            </a:prstTxWarp>
          </a:bodyPr>
          <a:lstStyle>
            <a:lvl1pPr algn="l" rtl="0" eaLnBrk="0" fontAlgn="base" hangingPunct="0">
              <a:spcBef>
                <a:spcPct val="0"/>
              </a:spcBef>
              <a:spcAft>
                <a:spcPct val="0"/>
              </a:spcAft>
              <a:defRPr sz="4200" b="1">
                <a:solidFill>
                  <a:schemeClr val="bg1"/>
                </a:solidFill>
                <a:latin typeface="Droid Serif"/>
                <a:ea typeface="Droid Serif"/>
                <a:cs typeface="Droid Serif"/>
                <a:sym typeface="Droid Serif"/>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defTabSz="914400">
              <a:defRPr sz="1800" b="0">
                <a:solidFill>
                  <a:srgbClr val="000000"/>
                </a:solidFill>
              </a:defRPr>
            </a:pPr>
            <a:r>
              <a:rPr lang="en-US" sz="4000" dirty="0">
                <a:solidFill>
                  <a:srgbClr val="92D050"/>
                </a:solidFill>
              </a:rPr>
              <a:t>Chair report</a:t>
            </a:r>
          </a:p>
        </p:txBody>
      </p:sp>
    </p:spTree>
    <p:extLst>
      <p:ext uri="{BB962C8B-B14F-4D97-AF65-F5344CB8AC3E}">
        <p14:creationId xmlns:p14="http://schemas.microsoft.com/office/powerpoint/2010/main" val="483054945"/>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0467" y="1600200"/>
            <a:ext cx="9164472" cy="4724400"/>
          </a:xfrm>
        </p:spPr>
        <p:txBody>
          <a:bodyPr/>
          <a:lstStyle/>
          <a:p>
            <a:pPr marL="0" indent="0" algn="ctr">
              <a:buNone/>
            </a:pPr>
            <a:r>
              <a:rPr lang="en-US" sz="6000" b="1" dirty="0" smtClean="0"/>
              <a:t>31</a:t>
            </a:r>
            <a:r>
              <a:rPr lang="en-US" sz="6000" b="1" baseline="30000" dirty="0" smtClean="0"/>
              <a:t>st</a:t>
            </a:r>
            <a:r>
              <a:rPr lang="en-US" sz="6000" b="1" dirty="0" smtClean="0"/>
              <a:t> CEOS Plenary </a:t>
            </a:r>
          </a:p>
          <a:p>
            <a:pPr marL="0" indent="0" algn="ctr">
              <a:buNone/>
            </a:pPr>
            <a:r>
              <a:rPr lang="en-US" sz="4800" dirty="0" smtClean="0"/>
              <a:t>18</a:t>
            </a:r>
            <a:r>
              <a:rPr lang="en-US" sz="4800" baseline="30000" dirty="0" smtClean="0"/>
              <a:t>th</a:t>
            </a:r>
            <a:r>
              <a:rPr lang="en-US" sz="4800" dirty="0" smtClean="0"/>
              <a:t> – 20</a:t>
            </a:r>
            <a:r>
              <a:rPr lang="en-US" sz="4800" baseline="30000" dirty="0" smtClean="0"/>
              <a:t>th</a:t>
            </a:r>
            <a:r>
              <a:rPr lang="en-US" sz="4800" dirty="0" smtClean="0"/>
              <a:t> of October </a:t>
            </a:r>
          </a:p>
          <a:p>
            <a:pPr marL="0" indent="0" algn="ctr">
              <a:buNone/>
            </a:pPr>
            <a:r>
              <a:rPr lang="en-US" sz="4800" dirty="0" smtClean="0"/>
              <a:t>Rapid City, South Dakota, USA</a:t>
            </a:r>
            <a:endParaRPr lang="en-US" sz="4800" dirty="0"/>
          </a:p>
        </p:txBody>
      </p:sp>
      <p:sp>
        <p:nvSpPr>
          <p:cNvPr id="3" name="Content Placeholder 2"/>
          <p:cNvSpPr>
            <a:spLocks noGrp="1"/>
          </p:cNvSpPr>
          <p:nvPr>
            <p:ph sz="quarter" idx="11"/>
          </p:nvPr>
        </p:nvSpPr>
        <p:spPr/>
        <p:txBody>
          <a:bodyPr/>
          <a:lstStyle/>
          <a:p>
            <a:endParaRPr lang="en-US"/>
          </a:p>
        </p:txBody>
      </p:sp>
    </p:spTree>
    <p:extLst>
      <p:ext uri="{BB962C8B-B14F-4D97-AF65-F5344CB8AC3E}">
        <p14:creationId xmlns:p14="http://schemas.microsoft.com/office/powerpoint/2010/main" val="3775650869"/>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09600" y="2209800"/>
            <a:ext cx="8458200" cy="993131"/>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a:defRPr sz="1800" b="0">
                <a:solidFill>
                  <a:srgbClr val="000000"/>
                </a:solidFill>
              </a:defRPr>
            </a:pPr>
            <a:r>
              <a:rPr lang="fr-FR" sz="4000" b="1" dirty="0" smtClean="0">
                <a:solidFill>
                  <a:srgbClr val="92D050"/>
                </a:solidFill>
              </a:rPr>
              <a:t>CEOS 2017-2019 </a:t>
            </a:r>
            <a:r>
              <a:rPr lang="fr-FR" sz="4000" b="1" dirty="0" err="1" smtClean="0">
                <a:solidFill>
                  <a:srgbClr val="92D050"/>
                </a:solidFill>
              </a:rPr>
              <a:t>Work</a:t>
            </a:r>
            <a:r>
              <a:rPr lang="fr-FR" sz="4000" b="1" dirty="0" smtClean="0">
                <a:solidFill>
                  <a:srgbClr val="92D050"/>
                </a:solidFill>
              </a:rPr>
              <a:t> Plan</a:t>
            </a:r>
            <a:br>
              <a:rPr lang="fr-FR" sz="4000" b="1" dirty="0" smtClean="0">
                <a:solidFill>
                  <a:srgbClr val="92D050"/>
                </a:solidFill>
              </a:rPr>
            </a:br>
            <a:r>
              <a:rPr lang="en-US" sz="1800" b="0" dirty="0"/>
              <a:t/>
            </a:r>
            <a:br>
              <a:rPr lang="en-US" sz="1800" b="0" dirty="0"/>
            </a:br>
            <a:endParaRPr sz="4000" b="1" dirty="0">
              <a:solidFill>
                <a:srgbClr val="92D050"/>
              </a:solidFill>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lvl="0" defTabSz="914400">
              <a:lnSpc>
                <a:spcPct val="150000"/>
              </a:lnSpc>
              <a:defRPr>
                <a:solidFill>
                  <a:srgbClr val="000000"/>
                </a:solidFill>
              </a:defRPr>
            </a:pPr>
            <a:r>
              <a:rPr lang="en-US" dirty="0" smtClean="0">
                <a:solidFill>
                  <a:srgbClr val="FFFFFF"/>
                </a:solidFill>
                <a:latin typeface="Arial Bold"/>
                <a:ea typeface="Arial Bold"/>
                <a:cs typeface="Arial Bold"/>
                <a:sym typeface="Arial Bold"/>
              </a:rPr>
              <a:t>Action Items assigned to WGISS</a:t>
            </a:r>
            <a:endParaRPr dirty="0">
              <a:solidFill>
                <a:srgbClr val="FFFFFF"/>
              </a:solidFill>
              <a:latin typeface="Arial Bold"/>
              <a:ea typeface="Arial Bold"/>
              <a:cs typeface="Arial Bold"/>
              <a:sym typeface="Arial Bold"/>
            </a:endParaRPr>
          </a:p>
        </p:txBody>
      </p:sp>
      <p:pic>
        <p:nvPicPr>
          <p:cNvPr id="12" name="ceos_logo.png"/>
          <p:cNvPicPr/>
          <p:nvPr/>
        </p:nvPicPr>
        <p:blipFill>
          <a:blip r:embed="rId2">
            <a:extLst/>
          </a:blip>
          <a:stretch>
            <a:fillRect/>
          </a:stretch>
        </p:blipFill>
        <p:spPr>
          <a:xfrm>
            <a:off x="457200" y="304800"/>
            <a:ext cx="2507906" cy="993132"/>
          </a:xfrm>
          <a:prstGeom prst="rect">
            <a:avLst/>
          </a:prstGeom>
          <a:ln w="12700">
            <a:miter lim="400000"/>
          </a:ln>
        </p:spPr>
      </p:pic>
      <p:sp>
        <p:nvSpPr>
          <p:cNvPr id="5" name="Shape 10"/>
          <p:cNvSpPr txBox="1">
            <a:spLocks/>
          </p:cNvSpPr>
          <p:nvPr/>
        </p:nvSpPr>
        <p:spPr>
          <a:xfrm>
            <a:off x="457200" y="1371600"/>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rPr>
              <a:t>Committee on Earth Observation Satellites</a:t>
            </a:r>
            <a:endParaRPr lang="en-US" sz="1050" dirty="0">
              <a:solidFill>
                <a:schemeClr val="bg1">
                  <a:lumMod val="20000"/>
                  <a:lumOff val="80000"/>
                </a:schemeClr>
              </a:solidFill>
            </a:endParaRPr>
          </a:p>
        </p:txBody>
      </p:sp>
    </p:spTree>
    <p:extLst>
      <p:ext uri="{BB962C8B-B14F-4D97-AF65-F5344CB8AC3E}">
        <p14:creationId xmlns:p14="http://schemas.microsoft.com/office/powerpoint/2010/main" val="1177847803"/>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0"/>
            <p:extLst>
              <p:ext uri="{D42A27DB-BD31-4B8C-83A1-F6EECF244321}">
                <p14:modId xmlns:p14="http://schemas.microsoft.com/office/powerpoint/2010/main" val="404249635"/>
              </p:ext>
            </p:extLst>
          </p:nvPr>
        </p:nvGraphicFramePr>
        <p:xfrm>
          <a:off x="1" y="1147488"/>
          <a:ext cx="9143999" cy="5756511"/>
        </p:xfrm>
        <a:graphic>
          <a:graphicData uri="http://schemas.openxmlformats.org/drawingml/2006/table">
            <a:tbl>
              <a:tblPr firstRow="1" firstCol="1" bandRow="1">
                <a:tableStyleId>{F2DE63D5-997A-4646-A377-4702673A728D}</a:tableStyleId>
              </a:tblPr>
              <a:tblGrid>
                <a:gridCol w="2528479"/>
                <a:gridCol w="1273666"/>
                <a:gridCol w="2316898"/>
                <a:gridCol w="3024956"/>
              </a:tblGrid>
              <a:tr h="733647">
                <a:tc>
                  <a:txBody>
                    <a:bodyPr/>
                    <a:lstStyle/>
                    <a:p>
                      <a:pPr marL="0" marR="0" algn="ctr">
                        <a:lnSpc>
                          <a:spcPct val="115000"/>
                        </a:lnSpc>
                        <a:spcBef>
                          <a:spcPts val="0"/>
                        </a:spcBef>
                        <a:spcAft>
                          <a:spcPts val="1000"/>
                        </a:spcAft>
                      </a:pPr>
                      <a:r>
                        <a:rPr lang="en-US" sz="1400" dirty="0">
                          <a:effectLst/>
                        </a:rPr>
                        <a:t>Objective/Deliverable</a:t>
                      </a:r>
                      <a:endParaRPr lang="en-US" sz="20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gn="ctr">
                        <a:lnSpc>
                          <a:spcPct val="115000"/>
                        </a:lnSpc>
                        <a:spcBef>
                          <a:spcPts val="0"/>
                        </a:spcBef>
                        <a:spcAft>
                          <a:spcPts val="1000"/>
                        </a:spcAft>
                      </a:pPr>
                      <a:r>
                        <a:rPr lang="en-US" sz="1400" dirty="0">
                          <a:effectLst/>
                        </a:rPr>
                        <a:t>Projected Completion Date</a:t>
                      </a:r>
                      <a:endParaRPr lang="en-US" sz="20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gn="ctr">
                        <a:lnSpc>
                          <a:spcPct val="115000"/>
                        </a:lnSpc>
                        <a:spcBef>
                          <a:spcPts val="0"/>
                        </a:spcBef>
                        <a:spcAft>
                          <a:spcPts val="1000"/>
                        </a:spcAft>
                      </a:pPr>
                      <a:r>
                        <a:rPr lang="en-US" sz="1400">
                          <a:effectLst/>
                        </a:rPr>
                        <a:t>Background Information</a:t>
                      </a:r>
                      <a:endParaRPr lang="en-US" sz="20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gn="ctr">
                        <a:lnSpc>
                          <a:spcPct val="115000"/>
                        </a:lnSpc>
                        <a:spcBef>
                          <a:spcPts val="0"/>
                        </a:spcBef>
                        <a:spcAft>
                          <a:spcPts val="1000"/>
                        </a:spcAft>
                      </a:pPr>
                      <a:r>
                        <a:rPr lang="en-US" sz="1400">
                          <a:effectLst/>
                        </a:rPr>
                        <a:t>Status</a:t>
                      </a:r>
                      <a:endParaRPr lang="en-US" sz="2000">
                        <a:effectLst/>
                        <a:latin typeface="Times New Roman" panose="02020603050405020304" pitchFamily="18" charset="0"/>
                        <a:ea typeface="Calibri" panose="020F0502020204030204" pitchFamily="34" charset="0"/>
                      </a:endParaRPr>
                    </a:p>
                  </a:txBody>
                  <a:tcPr marL="68580" marR="68580" marT="0" marB="0"/>
                </a:tc>
              </a:tr>
              <a:tr h="1990389">
                <a:tc>
                  <a:txBody>
                    <a:bodyPr/>
                    <a:lstStyle/>
                    <a:p>
                      <a:pPr marL="0" marR="0">
                        <a:lnSpc>
                          <a:spcPct val="115000"/>
                        </a:lnSpc>
                        <a:spcBef>
                          <a:spcPts val="0"/>
                        </a:spcBef>
                        <a:spcAft>
                          <a:spcPts val="1000"/>
                        </a:spcAft>
                      </a:pPr>
                      <a:r>
                        <a:rPr lang="en-US" sz="1400" dirty="0">
                          <a:effectLst/>
                        </a:rPr>
                        <a:t>DATA-8: Improve WGISS Interoperability Standards Architecture</a:t>
                      </a:r>
                      <a:endParaRPr lang="en-US" sz="20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1000"/>
                        </a:spcAft>
                      </a:pPr>
                      <a:r>
                        <a:rPr lang="en-US" sz="1400" dirty="0">
                          <a:effectLst/>
                        </a:rPr>
                        <a:t>Q3 </a:t>
                      </a:r>
                      <a:r>
                        <a:rPr lang="en-US" sz="1400" dirty="0" smtClean="0">
                          <a:effectLst/>
                        </a:rPr>
                        <a:t>2017</a:t>
                      </a:r>
                    </a:p>
                    <a:p>
                      <a:pPr marL="0" marR="0" lvl="0" indent="0" algn="r" defTabSz="457200" eaLnBrk="1" fontAlgn="auto" latinLnBrk="0" hangingPunct="1">
                        <a:lnSpc>
                          <a:spcPct val="115000"/>
                        </a:lnSpc>
                        <a:spcBef>
                          <a:spcPts val="0"/>
                        </a:spcBef>
                        <a:spcAft>
                          <a:spcPts val="1000"/>
                        </a:spcAft>
                        <a:buClrTx/>
                        <a:buSzTx/>
                        <a:buFontTx/>
                        <a:buNone/>
                        <a:tabLst/>
                        <a:defRPr/>
                      </a:pPr>
                      <a:r>
                        <a:rPr lang="en-US" sz="1400" dirty="0" smtClean="0">
                          <a:solidFill>
                            <a:srgbClr val="FF0000"/>
                          </a:solidFill>
                          <a:effectLst/>
                          <a:latin typeface="Avenir Heavy"/>
                          <a:ea typeface="Calibri" panose="020F0502020204030204" pitchFamily="34" charset="0"/>
                        </a:rPr>
                        <a:t>Date needs updating in CEOS Work plan</a:t>
                      </a:r>
                    </a:p>
                    <a:p>
                      <a:pPr marL="0" marR="0">
                        <a:lnSpc>
                          <a:spcPct val="115000"/>
                        </a:lnSpc>
                        <a:spcBef>
                          <a:spcPts val="0"/>
                        </a:spcBef>
                        <a:spcAft>
                          <a:spcPts val="1000"/>
                        </a:spcAft>
                      </a:pPr>
                      <a:endParaRPr lang="en-US" sz="20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1000"/>
                        </a:spcAft>
                      </a:pPr>
                      <a:r>
                        <a:rPr lang="en-US" sz="1400" dirty="0">
                          <a:effectLst/>
                        </a:rPr>
                        <a:t>Consolidation of current CWIC/</a:t>
                      </a:r>
                      <a:r>
                        <a:rPr lang="en-US" sz="1400" dirty="0" err="1">
                          <a:effectLst/>
                        </a:rPr>
                        <a:t>FedEO</a:t>
                      </a:r>
                      <a:r>
                        <a:rPr lang="en-US" sz="1400" dirty="0">
                          <a:effectLst/>
                        </a:rPr>
                        <a:t>/IDN overall architecture to address identified issues including duplicate datasets holdings</a:t>
                      </a:r>
                      <a:endParaRPr lang="en-US" sz="20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1000"/>
                        </a:spcAft>
                      </a:pPr>
                      <a:r>
                        <a:rPr lang="en-US" sz="1400">
                          <a:effectLst/>
                        </a:rPr>
                        <a:t>This is an ongoing activity being led by the WGISS System Level Team which includes partners from CWIC, FedEO and IDN.</a:t>
                      </a:r>
                      <a:endParaRPr lang="en-US" sz="2000">
                        <a:effectLst/>
                        <a:latin typeface="Times New Roman" panose="02020603050405020304" pitchFamily="18" charset="0"/>
                        <a:ea typeface="Calibri" panose="020F0502020204030204" pitchFamily="34" charset="0"/>
                      </a:endParaRPr>
                    </a:p>
                  </a:txBody>
                  <a:tcPr marL="68580" marR="68580" marT="0" marB="0"/>
                </a:tc>
              </a:tr>
              <a:tr h="2744435">
                <a:tc>
                  <a:txBody>
                    <a:bodyPr/>
                    <a:lstStyle/>
                    <a:p>
                      <a:pPr marL="0" marR="0">
                        <a:lnSpc>
                          <a:spcPct val="115000"/>
                        </a:lnSpc>
                        <a:spcBef>
                          <a:spcPts val="0"/>
                        </a:spcBef>
                        <a:spcAft>
                          <a:spcPts val="1000"/>
                        </a:spcAft>
                      </a:pPr>
                      <a:r>
                        <a:rPr lang="en-US" sz="1400">
                          <a:effectLst/>
                        </a:rPr>
                        <a:t>DATA-9: ECVs/CDRs Discovery and Access through WGISS Systems</a:t>
                      </a:r>
                      <a:endParaRPr lang="en-US" sz="20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1000"/>
                        </a:spcAft>
                      </a:pPr>
                      <a:r>
                        <a:rPr lang="en-US" sz="1400" dirty="0">
                          <a:effectLst/>
                        </a:rPr>
                        <a:t>Q3 </a:t>
                      </a:r>
                      <a:r>
                        <a:rPr lang="en-US" sz="1400" dirty="0" smtClean="0">
                          <a:effectLst/>
                        </a:rPr>
                        <a:t>2017</a:t>
                      </a:r>
                    </a:p>
                    <a:p>
                      <a:pPr marL="0" marR="0">
                        <a:lnSpc>
                          <a:spcPct val="115000"/>
                        </a:lnSpc>
                        <a:spcBef>
                          <a:spcPts val="0"/>
                        </a:spcBef>
                        <a:spcAft>
                          <a:spcPts val="1000"/>
                        </a:spcAft>
                      </a:pPr>
                      <a:r>
                        <a:rPr lang="en-US" sz="1400" dirty="0" smtClean="0">
                          <a:solidFill>
                            <a:srgbClr val="FF0000"/>
                          </a:solidFill>
                          <a:effectLst/>
                          <a:latin typeface="Avenir Heavy"/>
                          <a:ea typeface="Calibri" panose="020F0502020204030204" pitchFamily="34" charset="0"/>
                        </a:rPr>
                        <a:t>Date needs updating in CEOS Work plan</a:t>
                      </a:r>
                      <a:endParaRPr lang="en-US" sz="2000" dirty="0">
                        <a:solidFill>
                          <a:srgbClr val="FF0000"/>
                        </a:solidFill>
                        <a:effectLst/>
                        <a:latin typeface="Avenir Heavy"/>
                        <a:ea typeface="Calibri" panose="020F0502020204030204" pitchFamily="34" charset="0"/>
                      </a:endParaRPr>
                    </a:p>
                  </a:txBody>
                  <a:tcPr marL="68580" marR="68580" marT="0" marB="0"/>
                </a:tc>
                <a:tc>
                  <a:txBody>
                    <a:bodyPr/>
                    <a:lstStyle/>
                    <a:p>
                      <a:pPr marL="0" marR="0">
                        <a:lnSpc>
                          <a:spcPct val="115000"/>
                        </a:lnSpc>
                        <a:spcBef>
                          <a:spcPts val="0"/>
                        </a:spcBef>
                        <a:spcAft>
                          <a:spcPts val="1000"/>
                        </a:spcAft>
                      </a:pPr>
                      <a:r>
                        <a:rPr lang="en-US" sz="1400" dirty="0">
                          <a:effectLst/>
                        </a:rPr>
                        <a:t>Facilitate discoverability and accessibility of ECV Products and space-born CDRs relevant for the CEOS Carbon Action via WGISS Interoperability Systems &amp; Standards (</a:t>
                      </a:r>
                      <a:r>
                        <a:rPr lang="en-US" sz="1400" dirty="0" err="1">
                          <a:effectLst/>
                        </a:rPr>
                        <a:t>FedEO</a:t>
                      </a:r>
                      <a:r>
                        <a:rPr lang="en-US" sz="1400" dirty="0">
                          <a:effectLst/>
                        </a:rPr>
                        <a:t>/CWIC/IDN, OpenSearch).</a:t>
                      </a:r>
                      <a:endParaRPr lang="en-US" sz="20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1000"/>
                        </a:spcAft>
                      </a:pPr>
                      <a:r>
                        <a:rPr lang="en-US" sz="1400" dirty="0">
                          <a:effectLst/>
                        </a:rPr>
                        <a:t>Once </a:t>
                      </a:r>
                      <a:r>
                        <a:rPr lang="en-US" sz="1400" dirty="0" err="1">
                          <a:effectLst/>
                        </a:rPr>
                        <a:t>WGClimate</a:t>
                      </a:r>
                      <a:r>
                        <a:rPr lang="en-US" sz="1400" dirty="0">
                          <a:effectLst/>
                        </a:rPr>
                        <a:t> has completed their (meta) gap-analysis across the Carbon ECVC, WGISS will begin the longer objective of data discoverability and access</a:t>
                      </a:r>
                      <a:r>
                        <a:rPr lang="en-US" sz="1400" dirty="0" smtClean="0">
                          <a:effectLst/>
                        </a:rPr>
                        <a:t>.</a:t>
                      </a:r>
                    </a:p>
                    <a:p>
                      <a:pPr marL="0" marR="0">
                        <a:lnSpc>
                          <a:spcPct val="115000"/>
                        </a:lnSpc>
                        <a:spcBef>
                          <a:spcPts val="0"/>
                        </a:spcBef>
                        <a:spcAft>
                          <a:spcPts val="1000"/>
                        </a:spcAft>
                      </a:pPr>
                      <a:r>
                        <a:rPr lang="en-US" sz="1400" dirty="0" smtClean="0">
                          <a:solidFill>
                            <a:srgbClr val="FF0000"/>
                          </a:solidFill>
                          <a:effectLst/>
                        </a:rPr>
                        <a:t>Web based ECV Inventory</a:t>
                      </a:r>
                      <a:r>
                        <a:rPr lang="en-US" sz="1400" baseline="0" dirty="0" smtClean="0">
                          <a:solidFill>
                            <a:srgbClr val="FF0000"/>
                          </a:solidFill>
                          <a:effectLst/>
                        </a:rPr>
                        <a:t> V2.0 will be published in October 2017 </a:t>
                      </a:r>
                      <a:r>
                        <a:rPr lang="en-US" sz="1400" baseline="0" dirty="0" smtClean="0">
                          <a:solidFill>
                            <a:srgbClr val="FF0000"/>
                          </a:solidFill>
                          <a:effectLst/>
                          <a:hlinkClick r:id="rId2"/>
                        </a:rPr>
                        <a:t>http://climatemonitoring.info/</a:t>
                      </a:r>
                      <a:endParaRPr lang="en-US" sz="1400" baseline="0" dirty="0" smtClean="0">
                        <a:solidFill>
                          <a:srgbClr val="FF0000"/>
                        </a:solidFill>
                        <a:effectLst/>
                      </a:endParaRPr>
                    </a:p>
                    <a:p>
                      <a:pPr marL="0" marR="0">
                        <a:lnSpc>
                          <a:spcPct val="115000"/>
                        </a:lnSpc>
                        <a:spcBef>
                          <a:spcPts val="0"/>
                        </a:spcBef>
                        <a:spcAft>
                          <a:spcPts val="1000"/>
                        </a:spcAft>
                      </a:pPr>
                      <a:r>
                        <a:rPr lang="en-US" sz="1400" baseline="0" dirty="0" smtClean="0">
                          <a:solidFill>
                            <a:srgbClr val="FF0000"/>
                          </a:solidFill>
                          <a:effectLst/>
                        </a:rPr>
                        <a:t>Represents the first baseline. Will be updated once a year</a:t>
                      </a:r>
                      <a:r>
                        <a:rPr lang="en-US" sz="1400" baseline="0" dirty="0" smtClean="0">
                          <a:effectLst/>
                        </a:rPr>
                        <a:t>. </a:t>
                      </a:r>
                      <a:r>
                        <a:rPr lang="en-US" sz="1400" dirty="0">
                          <a:effectLst/>
                        </a:rPr>
                        <a:t/>
                      </a:r>
                      <a:br>
                        <a:rPr lang="en-US" sz="1400" dirty="0">
                          <a:effectLst/>
                        </a:rPr>
                      </a:br>
                      <a:endParaRPr lang="en-US" sz="2000" dirty="0">
                        <a:effectLst/>
                        <a:latin typeface="Times New Roman" panose="02020603050405020304" pitchFamily="18" charset="0"/>
                        <a:ea typeface="Calibri" panose="020F0502020204030204" pitchFamily="34" charset="0"/>
                      </a:endParaRPr>
                    </a:p>
                  </a:txBody>
                  <a:tcPr marL="68580" marR="68580" marT="0" marB="0"/>
                </a:tc>
              </a:tr>
            </a:tbl>
          </a:graphicData>
        </a:graphic>
      </p:graphicFrame>
      <p:sp>
        <p:nvSpPr>
          <p:cNvPr id="3" name="Content Placeholder 2"/>
          <p:cNvSpPr>
            <a:spLocks noGrp="1"/>
          </p:cNvSpPr>
          <p:nvPr>
            <p:ph sz="quarter" idx="11"/>
          </p:nvPr>
        </p:nvSpPr>
        <p:spPr/>
        <p:txBody>
          <a:bodyPr/>
          <a:lstStyle/>
          <a:p>
            <a:endParaRPr lang="en-US"/>
          </a:p>
        </p:txBody>
      </p:sp>
    </p:spTree>
    <p:extLst>
      <p:ext uri="{BB962C8B-B14F-4D97-AF65-F5344CB8AC3E}">
        <p14:creationId xmlns:p14="http://schemas.microsoft.com/office/powerpoint/2010/main" val="4221451198"/>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0"/>
            <p:extLst>
              <p:ext uri="{D42A27DB-BD31-4B8C-83A1-F6EECF244321}">
                <p14:modId xmlns:p14="http://schemas.microsoft.com/office/powerpoint/2010/main" val="2920211224"/>
              </p:ext>
            </p:extLst>
          </p:nvPr>
        </p:nvGraphicFramePr>
        <p:xfrm>
          <a:off x="0" y="1134033"/>
          <a:ext cx="9144000" cy="5847289"/>
        </p:xfrm>
        <a:graphic>
          <a:graphicData uri="http://schemas.openxmlformats.org/drawingml/2006/table">
            <a:tbl>
              <a:tblPr firstRow="1" firstCol="1" bandRow="1">
                <a:tableStyleId>{F2DE63D5-997A-4646-A377-4702673A728D}</a:tableStyleId>
              </a:tblPr>
              <a:tblGrid>
                <a:gridCol w="2528478"/>
                <a:gridCol w="1273665"/>
                <a:gridCol w="2316899"/>
                <a:gridCol w="3024958"/>
              </a:tblGrid>
              <a:tr h="626186">
                <a:tc>
                  <a:txBody>
                    <a:bodyPr/>
                    <a:lstStyle/>
                    <a:p>
                      <a:pPr marL="0" marR="0" algn="ctr">
                        <a:lnSpc>
                          <a:spcPct val="115000"/>
                        </a:lnSpc>
                        <a:spcBef>
                          <a:spcPts val="0"/>
                        </a:spcBef>
                        <a:spcAft>
                          <a:spcPts val="1000"/>
                        </a:spcAft>
                      </a:pPr>
                      <a:r>
                        <a:rPr lang="en-US" sz="1400" dirty="0">
                          <a:effectLst/>
                        </a:rPr>
                        <a:t>Objective/Deliverable</a:t>
                      </a:r>
                      <a:endParaRPr lang="en-US" sz="1400" dirty="0">
                        <a:effectLst/>
                        <a:latin typeface="Times New Roman" panose="02020603050405020304" pitchFamily="18" charset="0"/>
                        <a:ea typeface="Calibri" panose="020F0502020204030204" pitchFamily="34" charset="0"/>
                      </a:endParaRPr>
                    </a:p>
                  </a:txBody>
                  <a:tcPr marL="43565" marR="43565" marT="0" marB="0"/>
                </a:tc>
                <a:tc>
                  <a:txBody>
                    <a:bodyPr/>
                    <a:lstStyle/>
                    <a:p>
                      <a:pPr marL="0" marR="0" algn="ctr">
                        <a:lnSpc>
                          <a:spcPct val="115000"/>
                        </a:lnSpc>
                        <a:spcBef>
                          <a:spcPts val="0"/>
                        </a:spcBef>
                        <a:spcAft>
                          <a:spcPts val="1000"/>
                        </a:spcAft>
                      </a:pPr>
                      <a:r>
                        <a:rPr lang="en-US" sz="1400">
                          <a:effectLst/>
                        </a:rPr>
                        <a:t>Projected Completion Date</a:t>
                      </a:r>
                      <a:endParaRPr lang="en-US" sz="1400">
                        <a:effectLst/>
                        <a:latin typeface="Times New Roman" panose="02020603050405020304" pitchFamily="18" charset="0"/>
                        <a:ea typeface="Calibri" panose="020F0502020204030204" pitchFamily="34" charset="0"/>
                      </a:endParaRPr>
                    </a:p>
                  </a:txBody>
                  <a:tcPr marL="43565" marR="43565" marT="0" marB="0"/>
                </a:tc>
                <a:tc>
                  <a:txBody>
                    <a:bodyPr/>
                    <a:lstStyle/>
                    <a:p>
                      <a:pPr marL="0" marR="0" algn="ctr">
                        <a:lnSpc>
                          <a:spcPct val="115000"/>
                        </a:lnSpc>
                        <a:spcBef>
                          <a:spcPts val="0"/>
                        </a:spcBef>
                        <a:spcAft>
                          <a:spcPts val="1000"/>
                        </a:spcAft>
                      </a:pPr>
                      <a:r>
                        <a:rPr lang="en-US" sz="1400">
                          <a:effectLst/>
                        </a:rPr>
                        <a:t>Background Information</a:t>
                      </a:r>
                      <a:endParaRPr lang="en-US" sz="1400">
                        <a:effectLst/>
                        <a:latin typeface="Times New Roman" panose="02020603050405020304" pitchFamily="18" charset="0"/>
                        <a:ea typeface="Calibri" panose="020F0502020204030204" pitchFamily="34" charset="0"/>
                      </a:endParaRPr>
                    </a:p>
                  </a:txBody>
                  <a:tcPr marL="43565" marR="43565" marT="0" marB="0"/>
                </a:tc>
                <a:tc>
                  <a:txBody>
                    <a:bodyPr/>
                    <a:lstStyle/>
                    <a:p>
                      <a:pPr marL="0" marR="0" algn="ctr">
                        <a:lnSpc>
                          <a:spcPct val="115000"/>
                        </a:lnSpc>
                        <a:spcBef>
                          <a:spcPts val="0"/>
                        </a:spcBef>
                        <a:spcAft>
                          <a:spcPts val="1000"/>
                        </a:spcAft>
                      </a:pPr>
                      <a:r>
                        <a:rPr lang="en-US" sz="1400">
                          <a:effectLst/>
                        </a:rPr>
                        <a:t>Status</a:t>
                      </a:r>
                      <a:endParaRPr lang="en-US" sz="1400">
                        <a:effectLst/>
                        <a:latin typeface="Times New Roman" panose="02020603050405020304" pitchFamily="18" charset="0"/>
                        <a:ea typeface="Calibri" panose="020F0502020204030204" pitchFamily="34" charset="0"/>
                      </a:endParaRPr>
                    </a:p>
                  </a:txBody>
                  <a:tcPr marL="43565" marR="43565" marT="0" marB="0"/>
                </a:tc>
              </a:tr>
              <a:tr h="2087283">
                <a:tc>
                  <a:txBody>
                    <a:bodyPr/>
                    <a:lstStyle/>
                    <a:p>
                      <a:pPr marL="0" marR="0">
                        <a:lnSpc>
                          <a:spcPct val="115000"/>
                        </a:lnSpc>
                        <a:spcBef>
                          <a:spcPts val="0"/>
                        </a:spcBef>
                        <a:spcAft>
                          <a:spcPts val="1000"/>
                        </a:spcAft>
                      </a:pPr>
                      <a:r>
                        <a:rPr lang="en-US" sz="1400" dirty="0">
                          <a:effectLst/>
                        </a:rPr>
                        <a:t>DATA-10: Reference model for data stewardship planning and implementation</a:t>
                      </a:r>
                    </a:p>
                    <a:p>
                      <a:pPr marL="0" marR="0">
                        <a:lnSpc>
                          <a:spcPct val="115000"/>
                        </a:lnSpc>
                        <a:spcBef>
                          <a:spcPts val="0"/>
                        </a:spcBef>
                        <a:spcAft>
                          <a:spcPts val="1000"/>
                        </a:spcAft>
                      </a:pPr>
                      <a:r>
                        <a:rPr lang="en-US" sz="1400" dirty="0">
                          <a:effectLst/>
                        </a:rPr>
                        <a:t> </a:t>
                      </a:r>
                      <a:endParaRPr lang="en-US" sz="1400" dirty="0">
                        <a:effectLst/>
                        <a:latin typeface="Times New Roman" panose="02020603050405020304" pitchFamily="18" charset="0"/>
                        <a:ea typeface="Calibri" panose="020F0502020204030204" pitchFamily="34" charset="0"/>
                      </a:endParaRPr>
                    </a:p>
                  </a:txBody>
                  <a:tcPr marL="43565" marR="43565" marT="0" marB="0"/>
                </a:tc>
                <a:tc>
                  <a:txBody>
                    <a:bodyPr/>
                    <a:lstStyle/>
                    <a:p>
                      <a:pPr marL="0" marR="0">
                        <a:lnSpc>
                          <a:spcPct val="115000"/>
                        </a:lnSpc>
                        <a:spcBef>
                          <a:spcPts val="0"/>
                        </a:spcBef>
                        <a:spcAft>
                          <a:spcPts val="1000"/>
                        </a:spcAft>
                      </a:pPr>
                      <a:r>
                        <a:rPr lang="en-US" sz="1400">
                          <a:effectLst/>
                        </a:rPr>
                        <a:t>Q4 2017</a:t>
                      </a:r>
                      <a:endParaRPr lang="en-US" sz="1400">
                        <a:effectLst/>
                        <a:latin typeface="Times New Roman" panose="02020603050405020304" pitchFamily="18" charset="0"/>
                        <a:ea typeface="Calibri" panose="020F0502020204030204" pitchFamily="34" charset="0"/>
                      </a:endParaRPr>
                    </a:p>
                  </a:txBody>
                  <a:tcPr marL="43565" marR="43565" marT="0" marB="0"/>
                </a:tc>
                <a:tc>
                  <a:txBody>
                    <a:bodyPr/>
                    <a:lstStyle/>
                    <a:p>
                      <a:pPr marL="0" marR="0">
                        <a:lnSpc>
                          <a:spcPct val="115000"/>
                        </a:lnSpc>
                        <a:spcBef>
                          <a:spcPts val="0"/>
                        </a:spcBef>
                        <a:spcAft>
                          <a:spcPts val="1000"/>
                        </a:spcAft>
                      </a:pPr>
                      <a:r>
                        <a:rPr lang="en-US" sz="1400">
                          <a:effectLst/>
                        </a:rPr>
                        <a:t>Consolidate a reference model that provides guidelines and recommendations for the preservation and improvement of data including a roadmap for scientific data stewardship improvement; </a:t>
                      </a:r>
                      <a:endParaRPr lang="en-US" sz="1400">
                        <a:effectLst/>
                        <a:latin typeface="Times New Roman" panose="02020603050405020304" pitchFamily="18" charset="0"/>
                        <a:ea typeface="Calibri" panose="020F0502020204030204" pitchFamily="34" charset="0"/>
                      </a:endParaRPr>
                    </a:p>
                  </a:txBody>
                  <a:tcPr marL="43565" marR="43565" marT="0" marB="0"/>
                </a:tc>
                <a:tc>
                  <a:txBody>
                    <a:bodyPr/>
                    <a:lstStyle/>
                    <a:p>
                      <a:pPr marL="0" marR="0">
                        <a:lnSpc>
                          <a:spcPct val="115000"/>
                        </a:lnSpc>
                        <a:spcBef>
                          <a:spcPts val="0"/>
                        </a:spcBef>
                        <a:spcAft>
                          <a:spcPts val="1000"/>
                        </a:spcAft>
                      </a:pPr>
                      <a:r>
                        <a:rPr lang="en-US" sz="1400" dirty="0">
                          <a:effectLst/>
                        </a:rPr>
                        <a:t>In progress by ESA’s Long Term Data Preservation (LTDP) Working Group</a:t>
                      </a:r>
                      <a:r>
                        <a:rPr lang="en-US" sz="1400" dirty="0" smtClean="0">
                          <a:effectLst/>
                        </a:rPr>
                        <a:t>.</a:t>
                      </a:r>
                    </a:p>
                    <a:p>
                      <a:pPr marL="0" marR="0">
                        <a:lnSpc>
                          <a:spcPct val="115000"/>
                        </a:lnSpc>
                        <a:spcBef>
                          <a:spcPts val="0"/>
                        </a:spcBef>
                        <a:spcAft>
                          <a:spcPts val="1000"/>
                        </a:spcAft>
                      </a:pPr>
                      <a:r>
                        <a:rPr lang="en-US" sz="1400" dirty="0" smtClean="0">
                          <a:solidFill>
                            <a:srgbClr val="FF0000"/>
                          </a:solidFill>
                          <a:effectLst/>
                        </a:rPr>
                        <a:t>Complete</a:t>
                      </a:r>
                      <a:r>
                        <a:rPr lang="en-US" sz="1400" dirty="0" smtClean="0">
                          <a:effectLst/>
                        </a:rPr>
                        <a:t> </a:t>
                      </a:r>
                      <a:endParaRPr lang="en-US" sz="1400" dirty="0">
                        <a:effectLst/>
                        <a:latin typeface="Times New Roman" panose="02020603050405020304" pitchFamily="18" charset="0"/>
                        <a:ea typeface="Calibri" panose="020F0502020204030204" pitchFamily="34" charset="0"/>
                      </a:endParaRPr>
                    </a:p>
                  </a:txBody>
                  <a:tcPr marL="43565" marR="43565" marT="0" marB="0"/>
                </a:tc>
              </a:tr>
              <a:tr h="2902921">
                <a:tc>
                  <a:txBody>
                    <a:bodyPr/>
                    <a:lstStyle/>
                    <a:p>
                      <a:pPr marL="0" marR="0">
                        <a:lnSpc>
                          <a:spcPct val="115000"/>
                        </a:lnSpc>
                        <a:spcBef>
                          <a:spcPts val="0"/>
                        </a:spcBef>
                        <a:spcAft>
                          <a:spcPts val="1000"/>
                        </a:spcAft>
                      </a:pPr>
                      <a:r>
                        <a:rPr lang="en-US" sz="1400">
                          <a:effectLst/>
                        </a:rPr>
                        <a:t>DATA-11: Technology Exploration webinars and workshops</a:t>
                      </a:r>
                    </a:p>
                    <a:p>
                      <a:pPr marL="0" marR="0">
                        <a:lnSpc>
                          <a:spcPct val="115000"/>
                        </a:lnSpc>
                        <a:spcBef>
                          <a:spcPts val="0"/>
                        </a:spcBef>
                        <a:spcAft>
                          <a:spcPts val="1000"/>
                        </a:spcAft>
                      </a:pPr>
                      <a:r>
                        <a:rPr lang="en-US" sz="1400">
                          <a:effectLst/>
                        </a:rPr>
                        <a:t> </a:t>
                      </a:r>
                      <a:endParaRPr lang="en-US" sz="1400">
                        <a:effectLst/>
                        <a:latin typeface="Times New Roman" panose="02020603050405020304" pitchFamily="18" charset="0"/>
                        <a:ea typeface="Calibri" panose="020F0502020204030204" pitchFamily="34" charset="0"/>
                      </a:endParaRPr>
                    </a:p>
                  </a:txBody>
                  <a:tcPr marL="43565" marR="43565" marT="0" marB="0"/>
                </a:tc>
                <a:tc>
                  <a:txBody>
                    <a:bodyPr/>
                    <a:lstStyle/>
                    <a:p>
                      <a:pPr marL="0" marR="0">
                        <a:lnSpc>
                          <a:spcPct val="115000"/>
                        </a:lnSpc>
                        <a:spcBef>
                          <a:spcPts val="0"/>
                        </a:spcBef>
                        <a:spcAft>
                          <a:spcPts val="1000"/>
                        </a:spcAft>
                      </a:pPr>
                      <a:r>
                        <a:rPr lang="en-US" sz="1400">
                          <a:effectLst/>
                        </a:rPr>
                        <a:t>Ongoing</a:t>
                      </a:r>
                      <a:endParaRPr lang="en-US" sz="1400">
                        <a:effectLst/>
                        <a:latin typeface="Times New Roman" panose="02020603050405020304" pitchFamily="18" charset="0"/>
                        <a:ea typeface="Calibri" panose="020F0502020204030204" pitchFamily="34" charset="0"/>
                      </a:endParaRPr>
                    </a:p>
                  </a:txBody>
                  <a:tcPr marL="43565" marR="43565" marT="0" marB="0"/>
                </a:tc>
                <a:tc>
                  <a:txBody>
                    <a:bodyPr/>
                    <a:lstStyle/>
                    <a:p>
                      <a:pPr marL="0" marR="0">
                        <a:lnSpc>
                          <a:spcPct val="115000"/>
                        </a:lnSpc>
                        <a:spcBef>
                          <a:spcPts val="0"/>
                        </a:spcBef>
                        <a:spcAft>
                          <a:spcPts val="1000"/>
                        </a:spcAft>
                      </a:pPr>
                      <a:r>
                        <a:rPr lang="en-US" sz="1400">
                          <a:effectLst/>
                        </a:rPr>
                        <a:t>WGISS will host at least one workshop annually to serve as a forum for exchange of technical information and lessons-learned experience about current, trending and future software technologies, services and other WWW / Internet related software technologies.</a:t>
                      </a:r>
                      <a:endParaRPr lang="en-US" sz="1400">
                        <a:effectLst/>
                        <a:latin typeface="Times New Roman" panose="02020603050405020304" pitchFamily="18" charset="0"/>
                        <a:ea typeface="Calibri" panose="020F0502020204030204" pitchFamily="34" charset="0"/>
                      </a:endParaRPr>
                    </a:p>
                  </a:txBody>
                  <a:tcPr marL="43565" marR="43565" marT="0" marB="0"/>
                </a:tc>
                <a:tc>
                  <a:txBody>
                    <a:bodyPr/>
                    <a:lstStyle/>
                    <a:p>
                      <a:pPr marL="0" marR="0">
                        <a:lnSpc>
                          <a:spcPct val="115000"/>
                        </a:lnSpc>
                        <a:spcBef>
                          <a:spcPts val="0"/>
                        </a:spcBef>
                        <a:spcAft>
                          <a:spcPts val="600"/>
                        </a:spcAft>
                      </a:pPr>
                      <a:r>
                        <a:rPr lang="en-US" sz="1400" dirty="0" smtClean="0">
                          <a:solidFill>
                            <a:srgbClr val="FF0000"/>
                          </a:solidFill>
                          <a:effectLst/>
                        </a:rPr>
                        <a:t>Three</a:t>
                      </a:r>
                      <a:r>
                        <a:rPr lang="en-US" sz="1400" baseline="0" dirty="0" smtClean="0">
                          <a:solidFill>
                            <a:srgbClr val="FF0000"/>
                          </a:solidFill>
                          <a:effectLst/>
                        </a:rPr>
                        <a:t> webinars held in 2017. </a:t>
                      </a:r>
                      <a:r>
                        <a:rPr lang="en-US" sz="1400" dirty="0" smtClean="0">
                          <a:solidFill>
                            <a:srgbClr val="FF0000"/>
                          </a:solidFill>
                          <a:effectLst/>
                        </a:rPr>
                        <a:t>The webinars</a:t>
                      </a:r>
                      <a:r>
                        <a:rPr lang="en-US" sz="1400" baseline="0" dirty="0" smtClean="0">
                          <a:solidFill>
                            <a:srgbClr val="FF0000"/>
                          </a:solidFill>
                          <a:effectLst/>
                        </a:rPr>
                        <a:t> were </a:t>
                      </a:r>
                      <a:r>
                        <a:rPr lang="en-US" sz="1400" dirty="0" smtClean="0">
                          <a:solidFill>
                            <a:srgbClr val="FF0000"/>
                          </a:solidFill>
                          <a:effectLst/>
                        </a:rPr>
                        <a:t>recorded </a:t>
                      </a:r>
                      <a:r>
                        <a:rPr lang="en-US" sz="1400" dirty="0">
                          <a:solidFill>
                            <a:srgbClr val="FF0000"/>
                          </a:solidFill>
                          <a:effectLst/>
                        </a:rPr>
                        <a:t>and a </a:t>
                      </a:r>
                      <a:r>
                        <a:rPr lang="en-US" sz="1400" dirty="0" err="1">
                          <a:solidFill>
                            <a:srgbClr val="FF0000"/>
                          </a:solidFill>
                          <a:effectLst/>
                        </a:rPr>
                        <a:t>Youtube</a:t>
                      </a:r>
                      <a:r>
                        <a:rPr lang="en-US" sz="1400" dirty="0">
                          <a:solidFill>
                            <a:srgbClr val="FF0000"/>
                          </a:solidFill>
                          <a:effectLst/>
                        </a:rPr>
                        <a:t> link to the recording was made available on the WGISS website</a:t>
                      </a:r>
                    </a:p>
                    <a:p>
                      <a:pPr marL="0" marR="0">
                        <a:lnSpc>
                          <a:spcPct val="115000"/>
                        </a:lnSpc>
                        <a:spcBef>
                          <a:spcPts val="0"/>
                        </a:spcBef>
                        <a:spcAft>
                          <a:spcPts val="1000"/>
                        </a:spcAft>
                      </a:pPr>
                      <a:r>
                        <a:rPr lang="en-US" sz="1400" dirty="0">
                          <a:effectLst/>
                        </a:rPr>
                        <a:t> </a:t>
                      </a:r>
                      <a:endParaRPr lang="en-US" sz="1400" dirty="0">
                        <a:effectLst/>
                        <a:latin typeface="Times New Roman" panose="02020603050405020304" pitchFamily="18" charset="0"/>
                        <a:ea typeface="Calibri" panose="020F0502020204030204" pitchFamily="34" charset="0"/>
                      </a:endParaRPr>
                    </a:p>
                  </a:txBody>
                  <a:tcPr marL="43565" marR="43565" marT="0" marB="0"/>
                </a:tc>
              </a:tr>
            </a:tbl>
          </a:graphicData>
        </a:graphic>
      </p:graphicFrame>
      <p:sp>
        <p:nvSpPr>
          <p:cNvPr id="3" name="Content Placeholder 2"/>
          <p:cNvSpPr>
            <a:spLocks noGrp="1"/>
          </p:cNvSpPr>
          <p:nvPr>
            <p:ph sz="quarter" idx="11"/>
          </p:nvPr>
        </p:nvSpPr>
        <p:spPr/>
        <p:txBody>
          <a:bodyPr/>
          <a:lstStyle/>
          <a:p>
            <a:endParaRPr lang="en-US"/>
          </a:p>
        </p:txBody>
      </p:sp>
    </p:spTree>
    <p:extLst>
      <p:ext uri="{BB962C8B-B14F-4D97-AF65-F5344CB8AC3E}">
        <p14:creationId xmlns:p14="http://schemas.microsoft.com/office/powerpoint/2010/main" val="3950534057"/>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0"/>
            <p:extLst>
              <p:ext uri="{D42A27DB-BD31-4B8C-83A1-F6EECF244321}">
                <p14:modId xmlns:p14="http://schemas.microsoft.com/office/powerpoint/2010/main" val="2235323885"/>
              </p:ext>
            </p:extLst>
          </p:nvPr>
        </p:nvGraphicFramePr>
        <p:xfrm>
          <a:off x="0" y="1151965"/>
          <a:ext cx="9144000" cy="5544670"/>
        </p:xfrm>
        <a:graphic>
          <a:graphicData uri="http://schemas.openxmlformats.org/drawingml/2006/table">
            <a:tbl>
              <a:tblPr firstRow="1" firstCol="1" bandRow="1">
                <a:tableStyleId>{F2DE63D5-997A-4646-A377-4702673A728D}</a:tableStyleId>
              </a:tblPr>
              <a:tblGrid>
                <a:gridCol w="2528478"/>
                <a:gridCol w="1273666"/>
                <a:gridCol w="2316899"/>
                <a:gridCol w="3024957"/>
              </a:tblGrid>
              <a:tr h="759396">
                <a:tc>
                  <a:txBody>
                    <a:bodyPr/>
                    <a:lstStyle/>
                    <a:p>
                      <a:pPr marL="0" marR="0" algn="ctr">
                        <a:lnSpc>
                          <a:spcPct val="115000"/>
                        </a:lnSpc>
                        <a:spcBef>
                          <a:spcPts val="0"/>
                        </a:spcBef>
                        <a:spcAft>
                          <a:spcPts val="1000"/>
                        </a:spcAft>
                      </a:pPr>
                      <a:r>
                        <a:rPr lang="en-US" sz="1400" dirty="0">
                          <a:effectLst/>
                        </a:rPr>
                        <a:t>Objective/Deliverable</a:t>
                      </a:r>
                      <a:endParaRPr lang="en-US" sz="1400" dirty="0">
                        <a:effectLst/>
                        <a:latin typeface="Times New Roman" panose="02020603050405020304" pitchFamily="18" charset="0"/>
                        <a:ea typeface="Calibri" panose="020F0502020204030204" pitchFamily="34" charset="0"/>
                      </a:endParaRPr>
                    </a:p>
                  </a:txBody>
                  <a:tcPr marL="30227" marR="30227" marT="0" marB="0"/>
                </a:tc>
                <a:tc>
                  <a:txBody>
                    <a:bodyPr/>
                    <a:lstStyle/>
                    <a:p>
                      <a:pPr marL="0" marR="0" algn="ctr">
                        <a:lnSpc>
                          <a:spcPct val="115000"/>
                        </a:lnSpc>
                        <a:spcBef>
                          <a:spcPts val="0"/>
                        </a:spcBef>
                        <a:spcAft>
                          <a:spcPts val="1000"/>
                        </a:spcAft>
                      </a:pPr>
                      <a:r>
                        <a:rPr lang="en-US" sz="1400">
                          <a:effectLst/>
                        </a:rPr>
                        <a:t>Projected Completion Date</a:t>
                      </a:r>
                      <a:endParaRPr lang="en-US" sz="1400">
                        <a:effectLst/>
                        <a:latin typeface="Times New Roman" panose="02020603050405020304" pitchFamily="18" charset="0"/>
                        <a:ea typeface="Calibri" panose="020F0502020204030204" pitchFamily="34" charset="0"/>
                      </a:endParaRPr>
                    </a:p>
                  </a:txBody>
                  <a:tcPr marL="30227" marR="30227" marT="0" marB="0"/>
                </a:tc>
                <a:tc>
                  <a:txBody>
                    <a:bodyPr/>
                    <a:lstStyle/>
                    <a:p>
                      <a:pPr marL="0" marR="0" algn="ctr">
                        <a:lnSpc>
                          <a:spcPct val="115000"/>
                        </a:lnSpc>
                        <a:spcBef>
                          <a:spcPts val="0"/>
                        </a:spcBef>
                        <a:spcAft>
                          <a:spcPts val="1000"/>
                        </a:spcAft>
                      </a:pPr>
                      <a:r>
                        <a:rPr lang="en-US" sz="1400">
                          <a:effectLst/>
                        </a:rPr>
                        <a:t>Background Information</a:t>
                      </a:r>
                      <a:endParaRPr lang="en-US" sz="1400">
                        <a:effectLst/>
                        <a:latin typeface="Times New Roman" panose="02020603050405020304" pitchFamily="18" charset="0"/>
                        <a:ea typeface="Calibri" panose="020F0502020204030204" pitchFamily="34" charset="0"/>
                      </a:endParaRPr>
                    </a:p>
                  </a:txBody>
                  <a:tcPr marL="30227" marR="30227" marT="0" marB="0"/>
                </a:tc>
                <a:tc>
                  <a:txBody>
                    <a:bodyPr/>
                    <a:lstStyle/>
                    <a:p>
                      <a:pPr marL="0" marR="0" algn="ctr">
                        <a:lnSpc>
                          <a:spcPct val="115000"/>
                        </a:lnSpc>
                        <a:spcBef>
                          <a:spcPts val="0"/>
                        </a:spcBef>
                        <a:spcAft>
                          <a:spcPts val="1000"/>
                        </a:spcAft>
                      </a:pPr>
                      <a:r>
                        <a:rPr lang="en-US" sz="1400" dirty="0">
                          <a:effectLst/>
                        </a:rPr>
                        <a:t>Status</a:t>
                      </a:r>
                      <a:endParaRPr lang="en-US" sz="1400" dirty="0">
                        <a:effectLst/>
                        <a:latin typeface="Times New Roman" panose="02020603050405020304" pitchFamily="18" charset="0"/>
                        <a:ea typeface="Calibri" panose="020F0502020204030204" pitchFamily="34" charset="0"/>
                      </a:endParaRPr>
                    </a:p>
                  </a:txBody>
                  <a:tcPr marL="30227" marR="30227" marT="0" marB="0"/>
                </a:tc>
              </a:tr>
              <a:tr h="2253957">
                <a:tc>
                  <a:txBody>
                    <a:bodyPr/>
                    <a:lstStyle/>
                    <a:p>
                      <a:pPr marL="0" marR="0">
                        <a:lnSpc>
                          <a:spcPct val="115000"/>
                        </a:lnSpc>
                        <a:spcBef>
                          <a:spcPts val="0"/>
                        </a:spcBef>
                        <a:spcAft>
                          <a:spcPts val="1000"/>
                        </a:spcAft>
                      </a:pPr>
                      <a:r>
                        <a:rPr lang="en-US" sz="1400" dirty="0">
                          <a:effectLst/>
                        </a:rPr>
                        <a:t>DATA-12: CEOS data holdings reported in GEO</a:t>
                      </a:r>
                    </a:p>
                    <a:p>
                      <a:pPr marL="0" marR="0">
                        <a:lnSpc>
                          <a:spcPct val="115000"/>
                        </a:lnSpc>
                        <a:spcBef>
                          <a:spcPts val="0"/>
                        </a:spcBef>
                        <a:spcAft>
                          <a:spcPts val="1000"/>
                        </a:spcAft>
                      </a:pPr>
                      <a:r>
                        <a:rPr lang="en-US" sz="1400" dirty="0">
                          <a:effectLst/>
                        </a:rPr>
                        <a:t> </a:t>
                      </a:r>
                      <a:endParaRPr lang="en-US" sz="1400" dirty="0">
                        <a:effectLst/>
                        <a:latin typeface="Times New Roman" panose="02020603050405020304" pitchFamily="18" charset="0"/>
                        <a:ea typeface="Calibri" panose="020F0502020204030204" pitchFamily="34" charset="0"/>
                      </a:endParaRPr>
                    </a:p>
                  </a:txBody>
                  <a:tcPr marL="30227" marR="30227" marT="0" marB="0"/>
                </a:tc>
                <a:tc>
                  <a:txBody>
                    <a:bodyPr/>
                    <a:lstStyle/>
                    <a:p>
                      <a:pPr marL="0" marR="0">
                        <a:lnSpc>
                          <a:spcPct val="115000"/>
                        </a:lnSpc>
                        <a:spcBef>
                          <a:spcPts val="0"/>
                        </a:spcBef>
                        <a:spcAft>
                          <a:spcPts val="1000"/>
                        </a:spcAft>
                      </a:pPr>
                      <a:r>
                        <a:rPr lang="en-US" sz="1400">
                          <a:effectLst/>
                        </a:rPr>
                        <a:t>Ongoing</a:t>
                      </a:r>
                      <a:endParaRPr lang="en-US" sz="1400">
                        <a:effectLst/>
                        <a:latin typeface="Times New Roman" panose="02020603050405020304" pitchFamily="18" charset="0"/>
                        <a:ea typeface="Calibri" panose="020F0502020204030204" pitchFamily="34" charset="0"/>
                      </a:endParaRPr>
                    </a:p>
                  </a:txBody>
                  <a:tcPr marL="30227" marR="30227" marT="0" marB="0"/>
                </a:tc>
                <a:tc>
                  <a:txBody>
                    <a:bodyPr/>
                    <a:lstStyle/>
                    <a:p>
                      <a:pPr marL="0" marR="0">
                        <a:lnSpc>
                          <a:spcPct val="115000"/>
                        </a:lnSpc>
                        <a:spcBef>
                          <a:spcPts val="0"/>
                        </a:spcBef>
                        <a:spcAft>
                          <a:spcPts val="1000"/>
                        </a:spcAft>
                      </a:pPr>
                      <a:r>
                        <a:rPr lang="en-US" sz="1400">
                          <a:effectLst/>
                        </a:rPr>
                        <a:t>Provide support to GEO in their efforts of reconciling metrics of CEOS data holdings provided through WGISS interoperable standards and systems.</a:t>
                      </a:r>
                    </a:p>
                    <a:p>
                      <a:pPr marL="0" marR="0">
                        <a:lnSpc>
                          <a:spcPct val="115000"/>
                        </a:lnSpc>
                        <a:spcBef>
                          <a:spcPts val="0"/>
                        </a:spcBef>
                        <a:spcAft>
                          <a:spcPts val="1000"/>
                        </a:spcAft>
                      </a:pPr>
                      <a:r>
                        <a:rPr lang="en-US" sz="1400">
                          <a:effectLst/>
                        </a:rPr>
                        <a:t> </a:t>
                      </a:r>
                      <a:endParaRPr lang="en-US" sz="1400">
                        <a:effectLst/>
                        <a:latin typeface="Times New Roman" panose="02020603050405020304" pitchFamily="18" charset="0"/>
                        <a:ea typeface="Calibri" panose="020F0502020204030204" pitchFamily="34" charset="0"/>
                      </a:endParaRPr>
                    </a:p>
                  </a:txBody>
                  <a:tcPr marL="30227" marR="30227" marT="0" marB="0"/>
                </a:tc>
                <a:tc>
                  <a:txBody>
                    <a:bodyPr/>
                    <a:lstStyle/>
                    <a:p>
                      <a:pPr marL="0" marR="0">
                        <a:lnSpc>
                          <a:spcPct val="115000"/>
                        </a:lnSpc>
                        <a:spcBef>
                          <a:spcPts val="0"/>
                        </a:spcBef>
                        <a:spcAft>
                          <a:spcPts val="1000"/>
                        </a:spcAft>
                      </a:pPr>
                      <a:r>
                        <a:rPr lang="en-US" sz="1400" dirty="0">
                          <a:effectLst/>
                        </a:rPr>
                        <a:t>Holding regular meetings with the GEO Data Access Broker (GEODAB) team to improve data discoverability and access of CEOS data in GEO</a:t>
                      </a:r>
                      <a:r>
                        <a:rPr lang="en-US" sz="1400" dirty="0" smtClean="0">
                          <a:effectLst/>
                        </a:rPr>
                        <a:t>. </a:t>
                      </a:r>
                      <a:r>
                        <a:rPr lang="en-US" sz="1400" dirty="0" smtClean="0">
                          <a:solidFill>
                            <a:srgbClr val="FF0000"/>
                          </a:solidFill>
                          <a:effectLst/>
                        </a:rPr>
                        <a:t>Providing new support for incremental harvesting of collection metadata from IDN, in response to the requests from GEODAB team.  </a:t>
                      </a:r>
                      <a:endParaRPr lang="en-US" sz="1400" dirty="0">
                        <a:solidFill>
                          <a:srgbClr val="FF0000"/>
                        </a:solidFill>
                        <a:effectLst/>
                        <a:latin typeface="Times New Roman" panose="02020603050405020304" pitchFamily="18" charset="0"/>
                        <a:ea typeface="Calibri" panose="020F0502020204030204" pitchFamily="34" charset="0"/>
                      </a:endParaRPr>
                    </a:p>
                  </a:txBody>
                  <a:tcPr marL="30227" marR="30227" marT="0" marB="0"/>
                </a:tc>
              </a:tr>
              <a:tr h="2531317">
                <a:tc>
                  <a:txBody>
                    <a:bodyPr/>
                    <a:lstStyle/>
                    <a:p>
                      <a:pPr marL="0" marR="0">
                        <a:lnSpc>
                          <a:spcPct val="115000"/>
                        </a:lnSpc>
                        <a:spcBef>
                          <a:spcPts val="0"/>
                        </a:spcBef>
                        <a:spcAft>
                          <a:spcPts val="0"/>
                        </a:spcAft>
                      </a:pPr>
                      <a:r>
                        <a:rPr lang="en-US" sz="1400">
                          <a:effectLst/>
                        </a:rPr>
                        <a:t>DATA-2: Full </a:t>
                      </a:r>
                    </a:p>
                    <a:p>
                      <a:pPr marL="0" marR="0">
                        <a:lnSpc>
                          <a:spcPct val="115000"/>
                        </a:lnSpc>
                        <a:spcBef>
                          <a:spcPts val="0"/>
                        </a:spcBef>
                        <a:spcAft>
                          <a:spcPts val="0"/>
                        </a:spcAft>
                      </a:pPr>
                      <a:r>
                        <a:rPr lang="en-US" sz="1400">
                          <a:effectLst/>
                        </a:rPr>
                        <a:t>representation of CEOS </a:t>
                      </a:r>
                    </a:p>
                    <a:p>
                      <a:pPr marL="0" marR="0">
                        <a:lnSpc>
                          <a:spcPct val="115000"/>
                        </a:lnSpc>
                        <a:spcBef>
                          <a:spcPts val="0"/>
                        </a:spcBef>
                        <a:spcAft>
                          <a:spcPts val="0"/>
                        </a:spcAft>
                      </a:pPr>
                      <a:r>
                        <a:rPr lang="en-US" sz="1400">
                          <a:effectLst/>
                        </a:rPr>
                        <a:t>Agency datasets in the IDN</a:t>
                      </a:r>
                    </a:p>
                    <a:p>
                      <a:pPr marL="0" marR="0">
                        <a:lnSpc>
                          <a:spcPct val="115000"/>
                        </a:lnSpc>
                        <a:spcBef>
                          <a:spcPts val="0"/>
                        </a:spcBef>
                        <a:spcAft>
                          <a:spcPts val="0"/>
                        </a:spcAft>
                      </a:pPr>
                      <a:r>
                        <a:rPr lang="en-US" sz="1400">
                          <a:effectLst/>
                        </a:rPr>
                        <a:t>and accessible via supported WGISS standards</a:t>
                      </a:r>
                    </a:p>
                    <a:p>
                      <a:pPr marL="0" marR="0">
                        <a:lnSpc>
                          <a:spcPct val="115000"/>
                        </a:lnSpc>
                        <a:spcBef>
                          <a:spcPts val="0"/>
                        </a:spcBef>
                        <a:spcAft>
                          <a:spcPts val="0"/>
                        </a:spcAft>
                      </a:pPr>
                      <a:r>
                        <a:rPr lang="en-US" sz="1400">
                          <a:effectLst/>
                        </a:rPr>
                        <a:t> </a:t>
                      </a:r>
                      <a:endParaRPr lang="en-US" sz="1400">
                        <a:effectLst/>
                        <a:latin typeface="Times New Roman" panose="02020603050405020304" pitchFamily="18" charset="0"/>
                        <a:ea typeface="Calibri" panose="020F0502020204030204" pitchFamily="34" charset="0"/>
                      </a:endParaRPr>
                    </a:p>
                  </a:txBody>
                  <a:tcPr marL="30227" marR="30227" marT="0" marB="0"/>
                </a:tc>
                <a:tc>
                  <a:txBody>
                    <a:bodyPr/>
                    <a:lstStyle/>
                    <a:p>
                      <a:pPr marL="0" marR="0">
                        <a:lnSpc>
                          <a:spcPct val="115000"/>
                        </a:lnSpc>
                        <a:spcBef>
                          <a:spcPts val="0"/>
                        </a:spcBef>
                        <a:spcAft>
                          <a:spcPts val="0"/>
                        </a:spcAft>
                      </a:pPr>
                      <a:r>
                        <a:rPr lang="en-US" sz="1400">
                          <a:effectLst/>
                        </a:rPr>
                        <a:t>Ongoing</a:t>
                      </a:r>
                      <a:endParaRPr lang="en-US" sz="1400">
                        <a:effectLst/>
                        <a:latin typeface="Times New Roman" panose="02020603050405020304" pitchFamily="18" charset="0"/>
                        <a:ea typeface="Calibri" panose="020F0502020204030204" pitchFamily="34" charset="0"/>
                      </a:endParaRPr>
                    </a:p>
                  </a:txBody>
                  <a:tcPr marL="30227" marR="30227" marT="0" marB="0"/>
                </a:tc>
                <a:tc>
                  <a:txBody>
                    <a:bodyPr/>
                    <a:lstStyle/>
                    <a:p>
                      <a:pPr marL="0" marR="0">
                        <a:lnSpc>
                          <a:spcPct val="115000"/>
                        </a:lnSpc>
                        <a:spcBef>
                          <a:spcPts val="0"/>
                        </a:spcBef>
                        <a:spcAft>
                          <a:spcPts val="0"/>
                        </a:spcAft>
                      </a:pPr>
                      <a:r>
                        <a:rPr lang="en-US" sz="1400">
                          <a:effectLst/>
                        </a:rPr>
                        <a:t>As the IDN contains OpenSearch endpoints for </a:t>
                      </a:r>
                    </a:p>
                    <a:p>
                      <a:pPr marL="0" marR="0">
                        <a:lnSpc>
                          <a:spcPct val="115000"/>
                        </a:lnSpc>
                        <a:spcBef>
                          <a:spcPts val="0"/>
                        </a:spcBef>
                        <a:spcAft>
                          <a:spcPts val="0"/>
                        </a:spcAft>
                      </a:pPr>
                      <a:r>
                        <a:rPr lang="en-US" sz="1400">
                          <a:effectLst/>
                        </a:rPr>
                        <a:t>data access and is also the link with GCI, it is </a:t>
                      </a:r>
                    </a:p>
                    <a:p>
                      <a:pPr marL="0" marR="0">
                        <a:lnSpc>
                          <a:spcPct val="115000"/>
                        </a:lnSpc>
                        <a:spcBef>
                          <a:spcPts val="0"/>
                        </a:spcBef>
                        <a:spcAft>
                          <a:spcPts val="0"/>
                        </a:spcAft>
                      </a:pPr>
                      <a:r>
                        <a:rPr lang="en-US" sz="1400">
                          <a:effectLst/>
                        </a:rPr>
                        <a:t>essential that all CEOS Agencies keep information </a:t>
                      </a:r>
                    </a:p>
                    <a:p>
                      <a:pPr marL="0" marR="0">
                        <a:lnSpc>
                          <a:spcPct val="115000"/>
                        </a:lnSpc>
                        <a:spcBef>
                          <a:spcPts val="0"/>
                        </a:spcBef>
                        <a:spcAft>
                          <a:spcPts val="0"/>
                        </a:spcAft>
                      </a:pPr>
                      <a:r>
                        <a:rPr lang="en-US" sz="1400">
                          <a:effectLst/>
                        </a:rPr>
                        <a:t>on the data up-to-date in the IDN.</a:t>
                      </a:r>
                      <a:endParaRPr lang="en-US" sz="1400">
                        <a:effectLst/>
                        <a:latin typeface="Times New Roman" panose="02020603050405020304" pitchFamily="18" charset="0"/>
                        <a:ea typeface="Calibri" panose="020F0502020204030204" pitchFamily="34" charset="0"/>
                      </a:endParaRPr>
                    </a:p>
                  </a:txBody>
                  <a:tcPr marL="30227" marR="30227" marT="0" marB="0"/>
                </a:tc>
                <a:tc>
                  <a:txBody>
                    <a:bodyPr/>
                    <a:lstStyle/>
                    <a:p>
                      <a:pPr marL="0" marR="0">
                        <a:lnSpc>
                          <a:spcPct val="115000"/>
                        </a:lnSpc>
                        <a:spcBef>
                          <a:spcPts val="0"/>
                        </a:spcBef>
                        <a:spcAft>
                          <a:spcPts val="0"/>
                        </a:spcAft>
                      </a:pPr>
                      <a:r>
                        <a:rPr lang="en-US" sz="1400" dirty="0">
                          <a:effectLst/>
                        </a:rPr>
                        <a:t>New entries were added to the International Directory Network (IDN) from ESA, EUMETSAT, ISRO, and JAXA datasets.</a:t>
                      </a:r>
                      <a:endParaRPr lang="en-US" sz="1400" dirty="0">
                        <a:effectLst/>
                        <a:latin typeface="Times New Roman" panose="02020603050405020304" pitchFamily="18" charset="0"/>
                        <a:ea typeface="Calibri" panose="020F0502020204030204" pitchFamily="34" charset="0"/>
                      </a:endParaRPr>
                    </a:p>
                  </a:txBody>
                  <a:tcPr marL="30227" marR="30227" marT="0" marB="0"/>
                </a:tc>
              </a:tr>
            </a:tbl>
          </a:graphicData>
        </a:graphic>
      </p:graphicFrame>
      <p:sp>
        <p:nvSpPr>
          <p:cNvPr id="3" name="Content Placeholder 2"/>
          <p:cNvSpPr>
            <a:spLocks noGrp="1"/>
          </p:cNvSpPr>
          <p:nvPr>
            <p:ph sz="quarter" idx="11"/>
          </p:nvPr>
        </p:nvSpPr>
        <p:spPr/>
        <p:txBody>
          <a:bodyPr/>
          <a:lstStyle/>
          <a:p>
            <a:endParaRPr lang="en-US"/>
          </a:p>
        </p:txBody>
      </p:sp>
    </p:spTree>
    <p:extLst>
      <p:ext uri="{BB962C8B-B14F-4D97-AF65-F5344CB8AC3E}">
        <p14:creationId xmlns:p14="http://schemas.microsoft.com/office/powerpoint/2010/main" val="350689320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p:txBody>
          <a:bodyPr/>
          <a:lstStyle/>
          <a:p>
            <a:endParaRPr lang="en-US"/>
          </a:p>
        </p:txBody>
      </p:sp>
      <p:graphicFrame>
        <p:nvGraphicFramePr>
          <p:cNvPr id="6" name="Content Placeholder 5"/>
          <p:cNvGraphicFramePr>
            <a:graphicFrameLocks noGrp="1"/>
          </p:cNvGraphicFramePr>
          <p:nvPr>
            <p:ph sz="quarter" idx="10"/>
            <p:extLst>
              <p:ext uri="{D42A27DB-BD31-4B8C-83A1-F6EECF244321}">
                <p14:modId xmlns:p14="http://schemas.microsoft.com/office/powerpoint/2010/main" val="4056695663"/>
              </p:ext>
            </p:extLst>
          </p:nvPr>
        </p:nvGraphicFramePr>
        <p:xfrm>
          <a:off x="0" y="1139054"/>
          <a:ext cx="9045388" cy="5494827"/>
        </p:xfrm>
        <a:graphic>
          <a:graphicData uri="http://schemas.openxmlformats.org/drawingml/2006/table">
            <a:tbl>
              <a:tblPr firstRow="1" firstCol="1" bandRow="1">
                <a:tableStyleId>{F2DE63D5-997A-4646-A377-4702673A728D}</a:tableStyleId>
              </a:tblPr>
              <a:tblGrid>
                <a:gridCol w="2501211"/>
                <a:gridCol w="1259931"/>
                <a:gridCol w="2291915"/>
                <a:gridCol w="2992331"/>
              </a:tblGrid>
              <a:tr h="900221">
                <a:tc>
                  <a:txBody>
                    <a:bodyPr/>
                    <a:lstStyle/>
                    <a:p>
                      <a:pPr marL="0" marR="0" algn="ctr">
                        <a:lnSpc>
                          <a:spcPct val="115000"/>
                        </a:lnSpc>
                        <a:spcBef>
                          <a:spcPts val="0"/>
                        </a:spcBef>
                        <a:spcAft>
                          <a:spcPts val="1000"/>
                        </a:spcAft>
                      </a:pPr>
                      <a:r>
                        <a:rPr lang="en-US" sz="1400" dirty="0">
                          <a:effectLst/>
                        </a:rPr>
                        <a:t>Objective/Deliverable</a:t>
                      </a:r>
                      <a:endParaRPr lang="en-US" sz="1400" dirty="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gn="ctr">
                        <a:lnSpc>
                          <a:spcPct val="115000"/>
                        </a:lnSpc>
                        <a:spcBef>
                          <a:spcPts val="0"/>
                        </a:spcBef>
                        <a:spcAft>
                          <a:spcPts val="1000"/>
                        </a:spcAft>
                      </a:pPr>
                      <a:r>
                        <a:rPr lang="en-US" sz="1400">
                          <a:effectLst/>
                        </a:rPr>
                        <a:t>Projected Completion Date</a:t>
                      </a:r>
                      <a:endParaRPr lang="en-US" sz="140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gn="ctr">
                        <a:lnSpc>
                          <a:spcPct val="115000"/>
                        </a:lnSpc>
                        <a:spcBef>
                          <a:spcPts val="0"/>
                        </a:spcBef>
                        <a:spcAft>
                          <a:spcPts val="1000"/>
                        </a:spcAft>
                      </a:pPr>
                      <a:r>
                        <a:rPr lang="en-US" sz="1400">
                          <a:effectLst/>
                        </a:rPr>
                        <a:t>Background Information</a:t>
                      </a:r>
                      <a:endParaRPr lang="en-US" sz="140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gn="ctr">
                        <a:lnSpc>
                          <a:spcPct val="115000"/>
                        </a:lnSpc>
                        <a:spcBef>
                          <a:spcPts val="0"/>
                        </a:spcBef>
                        <a:spcAft>
                          <a:spcPts val="1000"/>
                        </a:spcAft>
                      </a:pPr>
                      <a:r>
                        <a:rPr lang="en-US" sz="1400">
                          <a:effectLst/>
                        </a:rPr>
                        <a:t>Status</a:t>
                      </a:r>
                      <a:endParaRPr lang="en-US" sz="1400">
                        <a:effectLst/>
                        <a:latin typeface="Times New Roman" panose="02020603050405020304" pitchFamily="18" charset="0"/>
                        <a:ea typeface="Calibri" panose="020F0502020204030204" pitchFamily="34" charset="0"/>
                      </a:endParaRPr>
                    </a:p>
                  </a:txBody>
                  <a:tcPr marL="18004" marR="18004" marT="0" marB="0"/>
                </a:tc>
              </a:tr>
              <a:tr h="4594606">
                <a:tc>
                  <a:txBody>
                    <a:bodyPr/>
                    <a:lstStyle/>
                    <a:p>
                      <a:pPr marL="0" marR="0">
                        <a:lnSpc>
                          <a:spcPct val="115000"/>
                        </a:lnSpc>
                        <a:spcBef>
                          <a:spcPts val="0"/>
                        </a:spcBef>
                        <a:spcAft>
                          <a:spcPts val="0"/>
                        </a:spcAft>
                      </a:pPr>
                      <a:r>
                        <a:rPr lang="en-US" sz="1400" dirty="0">
                          <a:effectLst/>
                        </a:rPr>
                        <a:t>FDA-:6 Technical best practices relating to future data architectures opportunities</a:t>
                      </a:r>
                    </a:p>
                    <a:p>
                      <a:pPr marL="0" marR="0">
                        <a:lnSpc>
                          <a:spcPct val="115000"/>
                        </a:lnSpc>
                        <a:spcBef>
                          <a:spcPts val="0"/>
                        </a:spcBef>
                        <a:spcAft>
                          <a:spcPts val="0"/>
                        </a:spcAft>
                      </a:pPr>
                      <a:r>
                        <a:rPr lang="en-US" sz="1400" dirty="0">
                          <a:effectLst/>
                        </a:rPr>
                        <a:t> </a:t>
                      </a:r>
                      <a:endParaRPr lang="en-US" sz="1400" dirty="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nSpc>
                          <a:spcPct val="115000"/>
                        </a:lnSpc>
                        <a:spcBef>
                          <a:spcPts val="0"/>
                        </a:spcBef>
                        <a:spcAft>
                          <a:spcPts val="0"/>
                        </a:spcAft>
                      </a:pPr>
                      <a:r>
                        <a:rPr lang="en-US" sz="1400" dirty="0">
                          <a:effectLst/>
                        </a:rPr>
                        <a:t>Q4 </a:t>
                      </a:r>
                      <a:r>
                        <a:rPr lang="en-US" sz="1400" dirty="0" smtClean="0">
                          <a:effectLst/>
                        </a:rPr>
                        <a:t>2017</a:t>
                      </a:r>
                    </a:p>
                    <a:p>
                      <a:pPr marL="0" marR="0" lvl="0" indent="0" algn="r" defTabSz="457200" eaLnBrk="1" fontAlgn="auto" latinLnBrk="0" hangingPunct="1">
                        <a:lnSpc>
                          <a:spcPct val="115000"/>
                        </a:lnSpc>
                        <a:spcBef>
                          <a:spcPts val="0"/>
                        </a:spcBef>
                        <a:spcAft>
                          <a:spcPts val="0"/>
                        </a:spcAft>
                        <a:buClrTx/>
                        <a:buSzTx/>
                        <a:buFontTx/>
                        <a:buNone/>
                        <a:tabLst/>
                        <a:defRPr/>
                      </a:pPr>
                      <a:r>
                        <a:rPr lang="en-US" sz="1400" dirty="0" smtClean="0">
                          <a:solidFill>
                            <a:srgbClr val="FF0000"/>
                          </a:solidFill>
                          <a:effectLst/>
                          <a:latin typeface="Avenir Heavy"/>
                          <a:ea typeface="Calibri" panose="020F0502020204030204" pitchFamily="34" charset="0"/>
                        </a:rPr>
                        <a:t>Date needs updating in CEOS Work plan</a:t>
                      </a:r>
                      <a:endParaRPr lang="en-US" sz="2000" dirty="0" smtClean="0">
                        <a:solidFill>
                          <a:srgbClr val="FF0000"/>
                        </a:solidFill>
                        <a:effectLst/>
                        <a:latin typeface="Avenir Heavy"/>
                        <a:ea typeface="Calibri" panose="020F0502020204030204" pitchFamily="34" charset="0"/>
                      </a:endParaRPr>
                    </a:p>
                    <a:p>
                      <a:pPr marL="0" marR="0">
                        <a:lnSpc>
                          <a:spcPct val="115000"/>
                        </a:lnSpc>
                        <a:spcBef>
                          <a:spcPts val="0"/>
                        </a:spcBef>
                        <a:spcAft>
                          <a:spcPts val="0"/>
                        </a:spcAft>
                      </a:pPr>
                      <a:endParaRPr lang="en-US" sz="1400" dirty="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nSpc>
                          <a:spcPct val="115000"/>
                        </a:lnSpc>
                        <a:spcBef>
                          <a:spcPts val="0"/>
                        </a:spcBef>
                        <a:spcAft>
                          <a:spcPts val="1000"/>
                        </a:spcAft>
                      </a:pPr>
                      <a:r>
                        <a:rPr lang="en-US" sz="1400">
                          <a:effectLst/>
                        </a:rPr>
                        <a:t>WGISS will ensure necessary structures are established to enable sharing of lessons learnt and practices relating to the exploitation of the technical opportunities identified in the interim FDA report.</a:t>
                      </a:r>
                    </a:p>
                    <a:p>
                      <a:pPr marL="0" marR="0">
                        <a:lnSpc>
                          <a:spcPct val="115000"/>
                        </a:lnSpc>
                        <a:spcBef>
                          <a:spcPts val="0"/>
                        </a:spcBef>
                        <a:spcAft>
                          <a:spcPts val="0"/>
                        </a:spcAft>
                      </a:pPr>
                      <a:r>
                        <a:rPr lang="en-US" sz="1400">
                          <a:effectLst/>
                        </a:rPr>
                        <a:t>WGISS will present at least one ‘best practice’ document for endorsement at the 31</a:t>
                      </a:r>
                      <a:r>
                        <a:rPr lang="en-US" sz="1400" baseline="30000">
                          <a:effectLst/>
                        </a:rPr>
                        <a:t>st</a:t>
                      </a:r>
                      <a:r>
                        <a:rPr lang="en-US" sz="1400">
                          <a:effectLst/>
                        </a:rPr>
                        <a:t> CEOS Plenary Meeting.</a:t>
                      </a:r>
                      <a:endParaRPr lang="en-US" sz="140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nSpc>
                          <a:spcPct val="115000"/>
                        </a:lnSpc>
                        <a:spcBef>
                          <a:spcPts val="0"/>
                        </a:spcBef>
                        <a:spcAft>
                          <a:spcPts val="0"/>
                        </a:spcAft>
                      </a:pPr>
                      <a:r>
                        <a:rPr lang="en-US" sz="1400" dirty="0" smtClean="0">
                          <a:solidFill>
                            <a:schemeClr val="tx1"/>
                          </a:solidFill>
                          <a:effectLst/>
                          <a:latin typeface="+mn-lt"/>
                          <a:ea typeface="+mn-ea"/>
                          <a:cs typeface="+mn-cs"/>
                          <a:sym typeface="Calibri"/>
                        </a:rPr>
                        <a:t>A FDA Tiger Team (Andy Mitchell – NASA,</a:t>
                      </a:r>
                      <a:r>
                        <a:rPr lang="en-US" sz="1400" baseline="0" dirty="0" smtClean="0">
                          <a:solidFill>
                            <a:schemeClr val="tx1"/>
                          </a:solidFill>
                          <a:effectLst/>
                          <a:latin typeface="+mn-lt"/>
                          <a:ea typeface="+mn-ea"/>
                          <a:cs typeface="+mn-cs"/>
                          <a:sym typeface="Calibri"/>
                        </a:rPr>
                        <a:t> </a:t>
                      </a:r>
                      <a:r>
                        <a:rPr lang="en-US" sz="1400" dirty="0" err="1" smtClean="0">
                          <a:solidFill>
                            <a:schemeClr val="tx1"/>
                          </a:solidFill>
                          <a:effectLst/>
                          <a:latin typeface="+mn-lt"/>
                          <a:ea typeface="+mn-ea"/>
                          <a:cs typeface="+mn-cs"/>
                          <a:sym typeface="Calibri"/>
                        </a:rPr>
                        <a:t>JonoRoss</a:t>
                      </a:r>
                      <a:r>
                        <a:rPr lang="en-US" sz="1400" dirty="0" smtClean="0">
                          <a:solidFill>
                            <a:schemeClr val="tx1"/>
                          </a:solidFill>
                          <a:effectLst/>
                          <a:latin typeface="+mn-lt"/>
                          <a:ea typeface="+mn-ea"/>
                          <a:cs typeface="+mn-cs"/>
                          <a:sym typeface="Calibri"/>
                        </a:rPr>
                        <a:t> - </a:t>
                      </a:r>
                      <a:r>
                        <a:rPr lang="en-US" sz="1400" dirty="0" err="1" smtClean="0">
                          <a:solidFill>
                            <a:schemeClr val="tx1"/>
                          </a:solidFill>
                          <a:effectLst/>
                          <a:latin typeface="+mn-lt"/>
                          <a:ea typeface="+mn-ea"/>
                          <a:cs typeface="+mn-cs"/>
                          <a:sym typeface="Calibri"/>
                        </a:rPr>
                        <a:t>GeoScience</a:t>
                      </a:r>
                      <a:r>
                        <a:rPr lang="en-US" sz="1400" dirty="0" smtClean="0">
                          <a:solidFill>
                            <a:schemeClr val="tx1"/>
                          </a:solidFill>
                          <a:effectLst/>
                          <a:latin typeface="+mn-lt"/>
                          <a:ea typeface="+mn-ea"/>
                          <a:cs typeface="+mn-cs"/>
                          <a:sym typeface="Calibri"/>
                        </a:rPr>
                        <a:t> Australia, Bianca </a:t>
                      </a:r>
                      <a:r>
                        <a:rPr lang="en-US" sz="1400" dirty="0" err="1" smtClean="0">
                          <a:solidFill>
                            <a:schemeClr val="tx1"/>
                          </a:solidFill>
                          <a:effectLst/>
                          <a:latin typeface="+mn-lt"/>
                          <a:ea typeface="+mn-ea"/>
                          <a:cs typeface="+mn-cs"/>
                          <a:sym typeface="Calibri"/>
                        </a:rPr>
                        <a:t>Hoersch</a:t>
                      </a:r>
                      <a:r>
                        <a:rPr lang="en-US" sz="1400" dirty="0" smtClean="0">
                          <a:solidFill>
                            <a:schemeClr val="tx1"/>
                          </a:solidFill>
                          <a:effectLst/>
                          <a:latin typeface="+mn-lt"/>
                          <a:ea typeface="+mn-ea"/>
                          <a:cs typeface="+mn-cs"/>
                          <a:sym typeface="Calibri"/>
                        </a:rPr>
                        <a:t> – ESA, Rob Woodcock - CSIRO, Brian Killough - SEO) has been formed to do the analysis and writing of materials of the FDA Strategic Assessment Survey. In particular, this first analysis is looking to present the findings surrounding the question ‘What should CEOS agencies do together’ in regards to FDA. The findings will be presented at the SIT-32 meeting in Paris. </a:t>
                      </a:r>
                    </a:p>
                    <a:p>
                      <a:pPr marL="0" marR="0">
                        <a:lnSpc>
                          <a:spcPct val="115000"/>
                        </a:lnSpc>
                        <a:spcBef>
                          <a:spcPts val="0"/>
                        </a:spcBef>
                        <a:spcAft>
                          <a:spcPts val="0"/>
                        </a:spcAft>
                      </a:pPr>
                      <a:endParaRPr lang="en-US" sz="1400" dirty="0" smtClean="0">
                        <a:solidFill>
                          <a:schemeClr val="tx1"/>
                        </a:solidFill>
                        <a:effectLst/>
                        <a:latin typeface="+mn-lt"/>
                        <a:ea typeface="+mn-ea"/>
                        <a:cs typeface="+mn-cs"/>
                        <a:sym typeface="Calibri"/>
                      </a:endParaRPr>
                    </a:p>
                    <a:p>
                      <a:pPr marL="0" marR="0">
                        <a:lnSpc>
                          <a:spcPct val="115000"/>
                        </a:lnSpc>
                        <a:spcBef>
                          <a:spcPts val="0"/>
                        </a:spcBef>
                        <a:spcAft>
                          <a:spcPts val="0"/>
                        </a:spcAft>
                      </a:pPr>
                      <a:r>
                        <a:rPr lang="en-US" sz="1400" dirty="0" smtClean="0">
                          <a:solidFill>
                            <a:srgbClr val="FF0000"/>
                          </a:solidFill>
                          <a:effectLst/>
                          <a:latin typeface="+mn-lt"/>
                          <a:ea typeface="+mn-ea"/>
                          <a:cs typeface="+mn-cs"/>
                          <a:sym typeface="Calibri"/>
                        </a:rPr>
                        <a:t>The objectives and implementation planning will</a:t>
                      </a:r>
                      <a:r>
                        <a:rPr lang="en-US" sz="1400" baseline="0" dirty="0" smtClean="0">
                          <a:solidFill>
                            <a:srgbClr val="FF0000"/>
                          </a:solidFill>
                          <a:effectLst/>
                          <a:latin typeface="+mn-lt"/>
                          <a:ea typeface="+mn-ea"/>
                          <a:cs typeface="+mn-cs"/>
                          <a:sym typeface="Calibri"/>
                        </a:rPr>
                        <a:t> be presented at the CEOS Plenary</a:t>
                      </a:r>
                      <a:r>
                        <a:rPr lang="en-US" sz="1400" dirty="0" smtClean="0">
                          <a:solidFill>
                            <a:srgbClr val="FF0000"/>
                          </a:solidFill>
                          <a:effectLst/>
                          <a:latin typeface="+mn-lt"/>
                          <a:ea typeface="+mn-ea"/>
                          <a:cs typeface="+mn-cs"/>
                          <a:sym typeface="Calibri"/>
                        </a:rPr>
                        <a:t>.</a:t>
                      </a:r>
                      <a:endParaRPr lang="en-US" sz="1400" dirty="0">
                        <a:solidFill>
                          <a:srgbClr val="FF0000"/>
                        </a:solidFill>
                        <a:effectLst/>
                        <a:latin typeface="Times New Roman" panose="02020603050405020304" pitchFamily="18" charset="0"/>
                        <a:ea typeface="Calibri" panose="020F0502020204030204" pitchFamily="34" charset="0"/>
                      </a:endParaRPr>
                    </a:p>
                  </a:txBody>
                  <a:tcPr marL="18004" marR="18004" marT="0" marB="0"/>
                </a:tc>
              </a:tr>
            </a:tbl>
          </a:graphicData>
        </a:graphic>
      </p:graphicFrame>
    </p:spTree>
    <p:extLst>
      <p:ext uri="{BB962C8B-B14F-4D97-AF65-F5344CB8AC3E}">
        <p14:creationId xmlns:p14="http://schemas.microsoft.com/office/powerpoint/2010/main" val="2288692284"/>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p:txBody>
          <a:bodyPr/>
          <a:lstStyle/>
          <a:p>
            <a:endParaRPr lang="en-US"/>
          </a:p>
        </p:txBody>
      </p:sp>
      <p:graphicFrame>
        <p:nvGraphicFramePr>
          <p:cNvPr id="6" name="Content Placeholder 5"/>
          <p:cNvGraphicFramePr>
            <a:graphicFrameLocks noGrp="1"/>
          </p:cNvGraphicFramePr>
          <p:nvPr>
            <p:ph sz="quarter" idx="10"/>
            <p:extLst>
              <p:ext uri="{D42A27DB-BD31-4B8C-83A1-F6EECF244321}">
                <p14:modId xmlns:p14="http://schemas.microsoft.com/office/powerpoint/2010/main" val="3205679060"/>
              </p:ext>
            </p:extLst>
          </p:nvPr>
        </p:nvGraphicFramePr>
        <p:xfrm>
          <a:off x="-4113" y="1156984"/>
          <a:ext cx="9076026" cy="5659968"/>
        </p:xfrm>
        <a:graphic>
          <a:graphicData uri="http://schemas.openxmlformats.org/drawingml/2006/table">
            <a:tbl>
              <a:tblPr firstRow="1" firstCol="1" bandRow="1">
                <a:tableStyleId>{F2DE63D5-997A-4646-A377-4702673A728D}</a:tableStyleId>
              </a:tblPr>
              <a:tblGrid>
                <a:gridCol w="2509683"/>
                <a:gridCol w="1264199"/>
                <a:gridCol w="2299678"/>
                <a:gridCol w="3002466"/>
              </a:tblGrid>
              <a:tr h="669563">
                <a:tc>
                  <a:txBody>
                    <a:bodyPr/>
                    <a:lstStyle/>
                    <a:p>
                      <a:pPr marL="0" marR="0" algn="ctr">
                        <a:lnSpc>
                          <a:spcPct val="115000"/>
                        </a:lnSpc>
                        <a:spcBef>
                          <a:spcPts val="0"/>
                        </a:spcBef>
                        <a:spcAft>
                          <a:spcPts val="1000"/>
                        </a:spcAft>
                      </a:pPr>
                      <a:r>
                        <a:rPr lang="en-US" sz="1400" dirty="0">
                          <a:effectLst/>
                        </a:rPr>
                        <a:t>Objective/Deliverable</a:t>
                      </a:r>
                      <a:endParaRPr lang="en-US" sz="1400" dirty="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gn="ctr">
                        <a:lnSpc>
                          <a:spcPct val="115000"/>
                        </a:lnSpc>
                        <a:spcBef>
                          <a:spcPts val="0"/>
                        </a:spcBef>
                        <a:spcAft>
                          <a:spcPts val="1000"/>
                        </a:spcAft>
                      </a:pPr>
                      <a:r>
                        <a:rPr lang="en-US" sz="1400">
                          <a:effectLst/>
                        </a:rPr>
                        <a:t>Projected Completion Date</a:t>
                      </a:r>
                      <a:endParaRPr lang="en-US" sz="140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gn="ctr">
                        <a:lnSpc>
                          <a:spcPct val="115000"/>
                        </a:lnSpc>
                        <a:spcBef>
                          <a:spcPts val="0"/>
                        </a:spcBef>
                        <a:spcAft>
                          <a:spcPts val="1000"/>
                        </a:spcAft>
                      </a:pPr>
                      <a:r>
                        <a:rPr lang="en-US" sz="1400">
                          <a:effectLst/>
                        </a:rPr>
                        <a:t>Background Information</a:t>
                      </a:r>
                      <a:endParaRPr lang="en-US" sz="140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gn="ctr">
                        <a:lnSpc>
                          <a:spcPct val="115000"/>
                        </a:lnSpc>
                        <a:spcBef>
                          <a:spcPts val="0"/>
                        </a:spcBef>
                        <a:spcAft>
                          <a:spcPts val="1000"/>
                        </a:spcAft>
                      </a:pPr>
                      <a:r>
                        <a:rPr lang="en-US" sz="1400">
                          <a:effectLst/>
                        </a:rPr>
                        <a:t>Status</a:t>
                      </a:r>
                      <a:endParaRPr lang="en-US" sz="1400">
                        <a:effectLst/>
                        <a:latin typeface="Times New Roman" panose="02020603050405020304" pitchFamily="18" charset="0"/>
                        <a:ea typeface="Calibri" panose="020F0502020204030204" pitchFamily="34" charset="0"/>
                      </a:endParaRPr>
                    </a:p>
                  </a:txBody>
                  <a:tcPr marL="18004" marR="18004" marT="0" marB="0"/>
                </a:tc>
              </a:tr>
              <a:tr h="4923876">
                <a:tc>
                  <a:txBody>
                    <a:bodyPr/>
                    <a:lstStyle/>
                    <a:p>
                      <a:pPr marL="0" marR="0">
                        <a:lnSpc>
                          <a:spcPct val="115000"/>
                        </a:lnSpc>
                        <a:spcBef>
                          <a:spcPts val="0"/>
                        </a:spcBef>
                        <a:spcAft>
                          <a:spcPts val="0"/>
                        </a:spcAft>
                      </a:pPr>
                      <a:r>
                        <a:rPr lang="en-US" sz="1400" dirty="0">
                          <a:effectLst/>
                        </a:rPr>
                        <a:t>CARB-15: Carbon data portal</a:t>
                      </a:r>
                      <a:endParaRPr lang="en-US" sz="1400" dirty="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nSpc>
                          <a:spcPct val="115000"/>
                        </a:lnSpc>
                        <a:spcBef>
                          <a:spcPts val="0"/>
                        </a:spcBef>
                        <a:spcAft>
                          <a:spcPts val="0"/>
                        </a:spcAft>
                      </a:pPr>
                      <a:r>
                        <a:rPr lang="en-US" sz="1400">
                          <a:effectLst/>
                        </a:rPr>
                        <a:t>Q4 2017</a:t>
                      </a:r>
                      <a:endParaRPr lang="en-US" sz="140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nSpc>
                          <a:spcPct val="115000"/>
                        </a:lnSpc>
                        <a:spcBef>
                          <a:spcPts val="0"/>
                        </a:spcBef>
                        <a:spcAft>
                          <a:spcPts val="1000"/>
                        </a:spcAft>
                      </a:pPr>
                      <a:r>
                        <a:rPr lang="en-US" sz="1400">
                          <a:effectLst/>
                        </a:rPr>
                        <a:t>Implement a carbon data portal to facilitate the discoverability and accessibility of ECV products and space-borne CDRs. The portal is designed with service-oriented architecture and follows the principles outlined by the GEOSS Community Portal white paper. The portal will seamlessly access data both in CWIC and FedEO to provide necessary data and services to the carbon science community of both CEOS and GEOSS.</a:t>
                      </a:r>
                    </a:p>
                    <a:p>
                      <a:pPr marL="0" marR="0">
                        <a:lnSpc>
                          <a:spcPct val="115000"/>
                        </a:lnSpc>
                        <a:spcBef>
                          <a:spcPts val="0"/>
                        </a:spcBef>
                        <a:spcAft>
                          <a:spcPts val="0"/>
                        </a:spcAft>
                      </a:pPr>
                      <a:r>
                        <a:rPr lang="en-US" sz="1400">
                          <a:effectLst/>
                        </a:rPr>
                        <a:t> </a:t>
                      </a:r>
                      <a:endParaRPr lang="en-US" sz="1400">
                        <a:effectLst/>
                        <a:latin typeface="Times New Roman" panose="02020603050405020304" pitchFamily="18" charset="0"/>
                        <a:ea typeface="Calibri" panose="020F0502020204030204" pitchFamily="34" charset="0"/>
                      </a:endParaRPr>
                    </a:p>
                  </a:txBody>
                  <a:tcPr marL="18004" marR="18004" marT="0" marB="0"/>
                </a:tc>
                <a:tc>
                  <a:txBody>
                    <a:bodyPr/>
                    <a:lstStyle/>
                    <a:p>
                      <a:pPr marL="0" marR="0">
                        <a:lnSpc>
                          <a:spcPct val="115000"/>
                        </a:lnSpc>
                        <a:spcBef>
                          <a:spcPts val="0"/>
                        </a:spcBef>
                        <a:spcAft>
                          <a:spcPts val="0"/>
                        </a:spcAft>
                      </a:pPr>
                      <a:r>
                        <a:rPr lang="en-US" sz="1400" dirty="0">
                          <a:effectLst/>
                        </a:rPr>
                        <a:t>Working with Mark Dowell (CEOS Carbon lead) and Pascal </a:t>
                      </a:r>
                      <a:r>
                        <a:rPr lang="en-US" sz="1400" dirty="0" err="1">
                          <a:effectLst/>
                        </a:rPr>
                        <a:t>LeComte</a:t>
                      </a:r>
                      <a:r>
                        <a:rPr lang="en-US" sz="1400" dirty="0">
                          <a:effectLst/>
                        </a:rPr>
                        <a:t> (WG Climate Chair), WGISS will begin defining a preliminary set of “requirements” for a future Carbon Portal.  WGISS will start with the initial list of ECVs that are key for Carbon and start putting together a list of relevant data collections from identified data </a:t>
                      </a:r>
                      <a:r>
                        <a:rPr lang="en-US" sz="1400" dirty="0" smtClean="0">
                          <a:effectLst/>
                        </a:rPr>
                        <a:t>providers. </a:t>
                      </a:r>
                    </a:p>
                    <a:p>
                      <a:pPr marL="0" marR="0">
                        <a:lnSpc>
                          <a:spcPct val="115000"/>
                        </a:lnSpc>
                        <a:spcBef>
                          <a:spcPts val="0"/>
                        </a:spcBef>
                        <a:spcAft>
                          <a:spcPts val="0"/>
                        </a:spcAft>
                      </a:pPr>
                      <a:endParaRPr lang="en-US" sz="1400" dirty="0" smtClean="0">
                        <a:effectLst/>
                      </a:endParaRPr>
                    </a:p>
                    <a:p>
                      <a:pPr marL="0" marR="0">
                        <a:lnSpc>
                          <a:spcPct val="115000"/>
                        </a:lnSpc>
                        <a:spcBef>
                          <a:spcPts val="0"/>
                        </a:spcBef>
                        <a:spcAft>
                          <a:spcPts val="0"/>
                        </a:spcAft>
                      </a:pPr>
                      <a:r>
                        <a:rPr lang="en-US" sz="1400" dirty="0" smtClean="0">
                          <a:solidFill>
                            <a:srgbClr val="FF0000"/>
                          </a:solidFill>
                          <a:effectLst/>
                        </a:rPr>
                        <a:t>A prototype</a:t>
                      </a:r>
                      <a:r>
                        <a:rPr lang="en-US" sz="1400" baseline="0" dirty="0" smtClean="0">
                          <a:solidFill>
                            <a:srgbClr val="FF0000"/>
                          </a:solidFill>
                          <a:effectLst/>
                        </a:rPr>
                        <a:t> portal was developed and will be demonstrated this week.</a:t>
                      </a:r>
                      <a:endParaRPr lang="en-US" sz="1400" dirty="0" smtClean="0">
                        <a:effectLst/>
                      </a:endParaRPr>
                    </a:p>
                  </a:txBody>
                  <a:tcPr marL="18004" marR="18004" marT="0" marB="0"/>
                </a:tc>
              </a:tr>
            </a:tbl>
          </a:graphicData>
        </a:graphic>
      </p:graphicFrame>
    </p:spTree>
    <p:extLst>
      <p:ext uri="{BB962C8B-B14F-4D97-AF65-F5344CB8AC3E}">
        <p14:creationId xmlns:p14="http://schemas.microsoft.com/office/powerpoint/2010/main" val="351620373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1"/>
          <p:cNvSpPr txBox="1">
            <a:spLocks noGrp="1"/>
          </p:cNvSpPr>
          <p:nvPr>
            <p:ph type="body" idx="1"/>
          </p:nvPr>
        </p:nvSpPr>
        <p:spPr>
          <a:xfrm>
            <a:off x="457201" y="1191821"/>
            <a:ext cx="8686800" cy="4954944"/>
          </a:xfrm>
          <a:prstGeom prst="rect">
            <a:avLst/>
          </a:prstGeom>
        </p:spPr>
        <p:txBody>
          <a:bodyPr/>
          <a:lstStyle/>
          <a:p>
            <a:pPr marL="0" indent="0">
              <a:buSzTx/>
              <a:buNone/>
            </a:pPr>
            <a:r>
              <a:rPr b="1" dirty="0"/>
              <a:t>Full exploitation of EO data requires critical user feedback informing current implementations and future directions</a:t>
            </a:r>
          </a:p>
        </p:txBody>
      </p:sp>
      <p:grpSp>
        <p:nvGrpSpPr>
          <p:cNvPr id="46" name="Group 9"/>
          <p:cNvGrpSpPr/>
          <p:nvPr/>
        </p:nvGrpSpPr>
        <p:grpSpPr>
          <a:xfrm>
            <a:off x="1064263" y="2387042"/>
            <a:ext cx="6748134" cy="4426895"/>
            <a:chOff x="-267341" y="0"/>
            <a:chExt cx="6748132" cy="4426893"/>
          </a:xfrm>
        </p:grpSpPr>
        <p:grpSp>
          <p:nvGrpSpPr>
            <p:cNvPr id="39" name="Oval 4"/>
            <p:cNvGrpSpPr/>
            <p:nvPr/>
          </p:nvGrpSpPr>
          <p:grpSpPr>
            <a:xfrm>
              <a:off x="-267341" y="198785"/>
              <a:ext cx="3730783" cy="2553469"/>
              <a:chOff x="-267341" y="0"/>
              <a:chExt cx="3730782" cy="2553468"/>
            </a:xfrm>
          </p:grpSpPr>
          <p:sp>
            <p:nvSpPr>
              <p:cNvPr id="37" name="Oval"/>
              <p:cNvSpPr/>
              <p:nvPr/>
            </p:nvSpPr>
            <p:spPr>
              <a:xfrm>
                <a:off x="-267341" y="0"/>
                <a:ext cx="3730782" cy="2553468"/>
              </a:xfrm>
              <a:prstGeom prst="ellipse">
                <a:avLst/>
              </a:prstGeom>
              <a:solidFill>
                <a:srgbClr val="FFFFFF"/>
              </a:solidFill>
              <a:ln w="25400" cap="flat">
                <a:solidFill>
                  <a:schemeClr val="accent1"/>
                </a:solidFill>
                <a:prstDash val="solid"/>
                <a:round/>
              </a:ln>
              <a:effectLst/>
            </p:spPr>
            <p:txBody>
              <a:bodyPr wrap="square" lIns="45718" tIns="45718" rIns="45718" bIns="45718" numCol="1" anchor="ctr">
                <a:noAutofit/>
              </a:bodyPr>
              <a:lstStyle/>
              <a:p>
                <a:pPr>
                  <a:defRPr sz="1600" u="sng"/>
                </a:pPr>
                <a:endParaRPr/>
              </a:p>
            </p:txBody>
          </p:sp>
          <p:sp>
            <p:nvSpPr>
              <p:cNvPr id="38" name="Future Data Architectures…"/>
              <p:cNvSpPr txBox="1"/>
              <p:nvPr/>
            </p:nvSpPr>
            <p:spPr>
              <a:xfrm>
                <a:off x="243575" y="280905"/>
                <a:ext cx="2556883" cy="2062097"/>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8" tIns="45718" rIns="45718" bIns="45718" numCol="1" anchor="ctr">
                <a:spAutoFit/>
              </a:bodyPr>
              <a:lstStyle/>
              <a:p>
                <a:pPr>
                  <a:defRPr sz="1600">
                    <a:latin typeface="Avenir Heavy"/>
                    <a:ea typeface="Avenir Heavy"/>
                    <a:cs typeface="Avenir Heavy"/>
                    <a:sym typeface="Avenir Heavy"/>
                  </a:defRPr>
                </a:pPr>
                <a:r>
                  <a:rPr b="1" dirty="0">
                    <a:latin typeface="+mj-lt"/>
                  </a:rPr>
                  <a:t>Future Data Architectures</a:t>
                </a:r>
              </a:p>
              <a:p>
                <a:pPr marL="285750" indent="-285750">
                  <a:buSzPct val="100000"/>
                  <a:buChar char="-"/>
                  <a:defRPr sz="1600"/>
                </a:pPr>
                <a:r>
                  <a:rPr dirty="0"/>
                  <a:t>CARD4L-compliant data </a:t>
                </a:r>
                <a:r>
                  <a:rPr u="sng" dirty="0"/>
                  <a:t>feed </a:t>
                </a:r>
                <a:r>
                  <a:rPr dirty="0"/>
                  <a:t>FDAs</a:t>
                </a:r>
              </a:p>
              <a:p>
                <a:pPr marL="285750" indent="-285750">
                  <a:buSzPct val="100000"/>
                  <a:buChar char="-"/>
                  <a:defRPr sz="1600"/>
                </a:pPr>
                <a:r>
                  <a:rPr dirty="0"/>
                  <a:t>MRI identifies</a:t>
                </a:r>
                <a:r>
                  <a:rPr u="sng" dirty="0"/>
                  <a:t> good practices </a:t>
                </a:r>
                <a:r>
                  <a:rPr dirty="0"/>
                  <a:t>for</a:t>
                </a:r>
                <a:r>
                  <a:rPr u="sng" dirty="0"/>
                  <a:t> </a:t>
                </a:r>
                <a:r>
                  <a:rPr dirty="0"/>
                  <a:t>implementation of</a:t>
                </a:r>
                <a:r>
                  <a:rPr u="sng" dirty="0"/>
                  <a:t> multi-sensor </a:t>
                </a:r>
                <a:r>
                  <a:rPr dirty="0"/>
                  <a:t>data sets</a:t>
                </a:r>
              </a:p>
            </p:txBody>
          </p:sp>
        </p:grpSp>
        <p:grpSp>
          <p:nvGrpSpPr>
            <p:cNvPr id="42" name="Oval 5"/>
            <p:cNvGrpSpPr/>
            <p:nvPr/>
          </p:nvGrpSpPr>
          <p:grpSpPr>
            <a:xfrm>
              <a:off x="2854932" y="0"/>
              <a:ext cx="3625859" cy="2899703"/>
              <a:chOff x="-1" y="0"/>
              <a:chExt cx="3625858" cy="2899702"/>
            </a:xfrm>
          </p:grpSpPr>
          <p:sp>
            <p:nvSpPr>
              <p:cNvPr id="40" name="Oval"/>
              <p:cNvSpPr/>
              <p:nvPr/>
            </p:nvSpPr>
            <p:spPr>
              <a:xfrm>
                <a:off x="-1" y="0"/>
                <a:ext cx="3625858" cy="2899702"/>
              </a:xfrm>
              <a:prstGeom prst="ellipse">
                <a:avLst/>
              </a:prstGeom>
              <a:solidFill>
                <a:srgbClr val="FFFFFF"/>
              </a:solidFill>
              <a:ln w="25400" cap="flat">
                <a:solidFill>
                  <a:schemeClr val="accent1"/>
                </a:solidFill>
                <a:prstDash val="solid"/>
                <a:round/>
              </a:ln>
              <a:effectLst/>
            </p:spPr>
            <p:txBody>
              <a:bodyPr wrap="square" lIns="45718" tIns="45718" rIns="45718" bIns="45718" numCol="1" anchor="ctr">
                <a:noAutofit/>
              </a:bodyPr>
              <a:lstStyle/>
              <a:p>
                <a:pPr marL="117475" indent="-117475">
                  <a:defRPr sz="1600"/>
                </a:pPr>
                <a:endParaRPr/>
              </a:p>
            </p:txBody>
          </p:sp>
          <p:sp>
            <p:nvSpPr>
              <p:cNvPr id="41" name="Moderate Resolution Interoperability…"/>
              <p:cNvSpPr txBox="1"/>
              <p:nvPr/>
            </p:nvSpPr>
            <p:spPr>
              <a:xfrm>
                <a:off x="603544" y="463163"/>
                <a:ext cx="2898238" cy="2062098"/>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8" tIns="45718" rIns="45718" bIns="45718" numCol="1" anchor="ctr">
                <a:spAutoFit/>
              </a:bodyPr>
              <a:lstStyle/>
              <a:p>
                <a:pPr>
                  <a:defRPr sz="1600">
                    <a:latin typeface="Avenir Heavy"/>
                    <a:ea typeface="Avenir Heavy"/>
                    <a:cs typeface="Avenir Heavy"/>
                    <a:sym typeface="Avenir Heavy"/>
                  </a:defRPr>
                </a:pPr>
                <a:r>
                  <a:rPr b="1" dirty="0">
                    <a:latin typeface="+mj-lt"/>
                  </a:rPr>
                  <a:t>Moderate Resolution Interoperability</a:t>
                </a:r>
              </a:p>
              <a:p>
                <a:pPr marL="117475" indent="-117475">
                  <a:defRPr sz="1600"/>
                </a:pPr>
                <a:r>
                  <a:rPr dirty="0"/>
                  <a:t>-	Addresses how to </a:t>
                </a:r>
                <a:r>
                  <a:rPr u="sng" dirty="0"/>
                  <a:t>combine data / scientific methods</a:t>
                </a:r>
                <a:r>
                  <a:rPr dirty="0"/>
                  <a:t> to maximize interoperability</a:t>
                </a:r>
              </a:p>
              <a:p>
                <a:pPr marL="117475" lvl="2" indent="-117475">
                  <a:buSzPct val="100000"/>
                  <a:buChar char="-"/>
                  <a:defRPr sz="1600"/>
                </a:pPr>
                <a:r>
                  <a:rPr dirty="0"/>
                  <a:t>CARD4L is the first step</a:t>
                </a:r>
              </a:p>
              <a:p>
                <a:pPr marL="117475" lvl="2" indent="-117475">
                  <a:defRPr sz="1600"/>
                </a:pPr>
                <a:r>
                  <a:rPr dirty="0"/>
                  <a:t>-	MRI provides feedback to CARD4L </a:t>
                </a:r>
              </a:p>
            </p:txBody>
          </p:sp>
        </p:grpSp>
        <p:grpSp>
          <p:nvGrpSpPr>
            <p:cNvPr id="45" name="Oval 6"/>
            <p:cNvGrpSpPr/>
            <p:nvPr/>
          </p:nvGrpSpPr>
          <p:grpSpPr>
            <a:xfrm>
              <a:off x="821793" y="2552886"/>
              <a:ext cx="4164759" cy="1874007"/>
              <a:chOff x="0" y="0"/>
              <a:chExt cx="4164758" cy="1874006"/>
            </a:xfrm>
          </p:grpSpPr>
          <p:sp>
            <p:nvSpPr>
              <p:cNvPr id="43" name="Oval"/>
              <p:cNvSpPr/>
              <p:nvPr/>
            </p:nvSpPr>
            <p:spPr>
              <a:xfrm>
                <a:off x="0" y="-1"/>
                <a:ext cx="4164759" cy="1874008"/>
              </a:xfrm>
              <a:prstGeom prst="ellipse">
                <a:avLst/>
              </a:prstGeom>
              <a:solidFill>
                <a:srgbClr val="FFFFFF"/>
              </a:solidFill>
              <a:ln w="25400" cap="flat">
                <a:solidFill>
                  <a:schemeClr val="accent1"/>
                </a:solidFill>
                <a:prstDash val="solid"/>
                <a:round/>
              </a:ln>
              <a:effectLst/>
            </p:spPr>
            <p:txBody>
              <a:bodyPr wrap="square" lIns="45718" tIns="45718" rIns="45718" bIns="45718" numCol="1" anchor="ctr">
                <a:noAutofit/>
              </a:bodyPr>
              <a:lstStyle/>
              <a:p>
                <a:pPr>
                  <a:defRPr sz="1600"/>
                </a:pPr>
                <a:endParaRPr/>
              </a:p>
            </p:txBody>
          </p:sp>
          <p:sp>
            <p:nvSpPr>
              <p:cNvPr id="44" name="CEOS Analysis Ready Data for Land…"/>
              <p:cNvSpPr txBox="1"/>
              <p:nvPr/>
            </p:nvSpPr>
            <p:spPr>
              <a:xfrm>
                <a:off x="349699" y="268416"/>
                <a:ext cx="3759634" cy="1337175"/>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8" tIns="45718" rIns="45718" bIns="45718" numCol="1" anchor="ctr">
                <a:noAutofit/>
              </a:bodyPr>
              <a:lstStyle/>
              <a:p>
                <a:pPr>
                  <a:defRPr sz="1600">
                    <a:latin typeface="Avenir Heavy"/>
                    <a:ea typeface="Avenir Heavy"/>
                    <a:cs typeface="Avenir Heavy"/>
                    <a:sym typeface="Avenir Heavy"/>
                  </a:defRPr>
                </a:pPr>
                <a:r>
                  <a:rPr b="1" dirty="0">
                    <a:latin typeface="+mj-lt"/>
                  </a:rPr>
                  <a:t>CEOS Analysis Ready Data for Land</a:t>
                </a:r>
              </a:p>
              <a:p>
                <a:pPr marL="285750" indent="-285750">
                  <a:buSzPct val="100000"/>
                  <a:buChar char="-"/>
                  <a:defRPr sz="1600" u="sng"/>
                </a:pPr>
                <a:r>
                  <a:rPr u="none" dirty="0"/>
                  <a:t>Product family specifications </a:t>
                </a:r>
                <a:r>
                  <a:rPr dirty="0"/>
                  <a:t>facilitate uptake of EO data by the user community</a:t>
                </a:r>
              </a:p>
            </p:txBody>
          </p:sp>
        </p:grpSp>
      </p:grpSp>
      <p:sp>
        <p:nvSpPr>
          <p:cNvPr id="48" name="Straight Arrow Connector 17"/>
          <p:cNvSpPr/>
          <p:nvPr/>
        </p:nvSpPr>
        <p:spPr>
          <a:xfrm rot="5400000" flipH="1" flipV="1">
            <a:off x="3886669" y="1055319"/>
            <a:ext cx="641256" cy="266038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0800" y="0"/>
                  <a:pt x="21600" y="5400"/>
                  <a:pt x="21600" y="10800"/>
                </a:cubicBezTo>
                <a:cubicBezTo>
                  <a:pt x="21600" y="16200"/>
                  <a:pt x="17750" y="21600"/>
                  <a:pt x="13900" y="21600"/>
                </a:cubicBezTo>
              </a:path>
            </a:pathLst>
          </a:custGeom>
          <a:ln w="31750">
            <a:solidFill>
              <a:srgbClr val="002060"/>
            </a:solidFill>
            <a:headEnd type="stealth"/>
          </a:ln>
        </p:spPr>
        <p:txBody>
          <a:bodyPr lIns="45718" tIns="45718" rIns="45718" bIns="45718" anchor="ctr"/>
          <a:lstStyle/>
          <a:p>
            <a:endParaRPr/>
          </a:p>
        </p:txBody>
      </p:sp>
      <p:sp>
        <p:nvSpPr>
          <p:cNvPr id="49" name="Straight Arrow Connector 17"/>
          <p:cNvSpPr/>
          <p:nvPr/>
        </p:nvSpPr>
        <p:spPr>
          <a:xfrm rot="3600000">
            <a:off x="6674639" y="4260457"/>
            <a:ext cx="748512" cy="20668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0800" y="0"/>
                  <a:pt x="21600" y="5400"/>
                  <a:pt x="21600" y="10800"/>
                </a:cubicBezTo>
                <a:cubicBezTo>
                  <a:pt x="21600" y="16200"/>
                  <a:pt x="17750" y="21600"/>
                  <a:pt x="13900" y="21600"/>
                </a:cubicBezTo>
              </a:path>
            </a:pathLst>
          </a:custGeom>
          <a:ln w="31750">
            <a:solidFill>
              <a:srgbClr val="002060"/>
            </a:solidFill>
            <a:headEnd type="stealth"/>
          </a:ln>
        </p:spPr>
        <p:txBody>
          <a:bodyPr lIns="45718" tIns="45718" rIns="45718" bIns="45718" anchor="ctr"/>
          <a:lstStyle/>
          <a:p>
            <a:endParaRPr/>
          </a:p>
        </p:txBody>
      </p:sp>
      <p:sp>
        <p:nvSpPr>
          <p:cNvPr id="50" name="Straight Arrow Connector 17"/>
          <p:cNvSpPr/>
          <p:nvPr/>
        </p:nvSpPr>
        <p:spPr>
          <a:xfrm rot="16200000">
            <a:off x="4044121" y="623876"/>
            <a:ext cx="665431" cy="331294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0800" y="0"/>
                  <a:pt x="21600" y="5400"/>
                  <a:pt x="21600" y="10800"/>
                </a:cubicBezTo>
                <a:cubicBezTo>
                  <a:pt x="21600" y="16200"/>
                  <a:pt x="17750" y="21600"/>
                  <a:pt x="13900" y="21600"/>
                </a:cubicBezTo>
              </a:path>
            </a:pathLst>
          </a:custGeom>
          <a:ln w="31750">
            <a:solidFill>
              <a:srgbClr val="00B050"/>
            </a:solidFill>
            <a:prstDash val="sysDash"/>
            <a:tailEnd type="stealth"/>
          </a:ln>
        </p:spPr>
        <p:txBody>
          <a:bodyPr lIns="45718" tIns="45718" rIns="45718" bIns="45718" anchor="ctr"/>
          <a:lstStyle/>
          <a:p>
            <a:endParaRPr/>
          </a:p>
        </p:txBody>
      </p:sp>
      <p:sp>
        <p:nvSpPr>
          <p:cNvPr id="51" name="Straight Arrow Connector 17"/>
          <p:cNvSpPr/>
          <p:nvPr/>
        </p:nvSpPr>
        <p:spPr>
          <a:xfrm rot="3600000">
            <a:off x="6782368" y="4108752"/>
            <a:ext cx="824090" cy="231134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0800" y="0"/>
                  <a:pt x="21600" y="5400"/>
                  <a:pt x="21600" y="10800"/>
                </a:cubicBezTo>
                <a:cubicBezTo>
                  <a:pt x="21600" y="16200"/>
                  <a:pt x="17750" y="21600"/>
                  <a:pt x="13900" y="21600"/>
                </a:cubicBezTo>
              </a:path>
            </a:pathLst>
          </a:custGeom>
          <a:ln w="31750">
            <a:solidFill>
              <a:srgbClr val="00B050"/>
            </a:solidFill>
            <a:prstDash val="sysDash"/>
            <a:tailEnd type="stealth"/>
          </a:ln>
        </p:spPr>
        <p:txBody>
          <a:bodyPr lIns="45718" tIns="45718" rIns="45718" bIns="45718" anchor="ctr"/>
          <a:lstStyle/>
          <a:p>
            <a:endParaRPr/>
          </a:p>
        </p:txBody>
      </p:sp>
      <p:sp>
        <p:nvSpPr>
          <p:cNvPr id="52" name="Straight Arrow Connector 17"/>
          <p:cNvSpPr/>
          <p:nvPr/>
        </p:nvSpPr>
        <p:spPr>
          <a:xfrm rot="16200000" flipH="1">
            <a:off x="897370" y="4796945"/>
            <a:ext cx="1614584" cy="8228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0800" y="0"/>
                  <a:pt x="21600" y="10800"/>
                  <a:pt x="21600" y="21600"/>
                </a:cubicBezTo>
              </a:path>
            </a:pathLst>
          </a:custGeom>
          <a:ln w="31750">
            <a:solidFill>
              <a:srgbClr val="00B050"/>
            </a:solidFill>
            <a:prstDash val="sysDash"/>
            <a:tailEnd type="stealth"/>
          </a:ln>
        </p:spPr>
        <p:txBody>
          <a:bodyPr lIns="45718" tIns="45718" rIns="45718" bIns="45718" anchor="ctr"/>
          <a:lstStyle/>
          <a:p>
            <a:endParaRPr/>
          </a:p>
        </p:txBody>
      </p:sp>
      <p:sp>
        <p:nvSpPr>
          <p:cNvPr id="19" name="Content Placeholder 3">
            <a:extLst>
              <a:ext uri="{FF2B5EF4-FFF2-40B4-BE49-F238E27FC236}">
                <a16:creationId xmlns:a16="http://schemas.microsoft.com/office/drawing/2014/main" xmlns="" id="{CD1D2D5A-802C-46A4-884D-FF8BB47E3AAC}"/>
              </a:ext>
            </a:extLst>
          </p:cNvPr>
          <p:cNvSpPr txBox="1">
            <a:spLocks/>
          </p:cNvSpPr>
          <p:nvPr/>
        </p:nvSpPr>
        <p:spPr>
          <a:xfrm>
            <a:off x="2057400" y="76200"/>
            <a:ext cx="5630922" cy="7620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defTabSz="914400">
              <a:buNone/>
            </a:pPr>
            <a:r>
              <a:rPr lang="en-US" b="1" dirty="0" smtClean="0">
                <a:solidFill>
                  <a:schemeClr val="bg1"/>
                </a:solidFill>
              </a:rPr>
              <a:t>CEOS SIT Technical Workshop – VC/WG Day 19</a:t>
            </a:r>
            <a:r>
              <a:rPr lang="en-US" b="1" baseline="30000" dirty="0" smtClean="0">
                <a:solidFill>
                  <a:schemeClr val="bg1"/>
                </a:solidFill>
              </a:rPr>
              <a:t>th</a:t>
            </a:r>
            <a:r>
              <a:rPr lang="en-US" b="1" dirty="0" smtClean="0">
                <a:solidFill>
                  <a:schemeClr val="bg1"/>
                </a:solidFill>
              </a:rPr>
              <a:t> of September 2017</a:t>
            </a:r>
            <a:endParaRPr lang="en-US" b="1" dirty="0">
              <a:solidFill>
                <a:schemeClr val="bg1"/>
              </a:solidFill>
            </a:endParaRPr>
          </a:p>
        </p:txBody>
      </p:sp>
    </p:spTree>
    <p:extLst>
      <p:ext uri="{BB962C8B-B14F-4D97-AF65-F5344CB8AC3E}">
        <p14:creationId xmlns:p14="http://schemas.microsoft.com/office/powerpoint/2010/main" val="2164645856"/>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iterate>
                                    <p:tmAbs val="0"/>
                                  </p:iterate>
                                  <p:childTnLst>
                                    <p:set>
                                      <p:cBhvr>
                                        <p:cTn id="6" fill="hold"/>
                                        <p:tgtEl>
                                          <p:spTgt spid="49"/>
                                        </p:tgtEl>
                                        <p:attrNameLst>
                                          <p:attrName>style.visibility</p:attrName>
                                        </p:attrNameLst>
                                      </p:cBhvr>
                                      <p:to>
                                        <p:strVal val="visible"/>
                                      </p:to>
                                    </p:set>
                                    <p:animEffect transition="in" filter="wipe(down)">
                                      <p:cBhvr>
                                        <p:cTn id="7" dur="500"/>
                                        <p:tgtEl>
                                          <p:spTgt spid="49"/>
                                        </p:tgtEl>
                                      </p:cBhvr>
                                    </p:animEffect>
                                  </p:childTnLst>
                                </p:cTn>
                              </p:par>
                            </p:childTnLst>
                          </p:cTn>
                        </p:par>
                        <p:par>
                          <p:cTn id="8" fill="hold">
                            <p:stCondLst>
                              <p:cond delay="500"/>
                            </p:stCondLst>
                            <p:childTnLst>
                              <p:par>
                                <p:cTn id="9" presetID="22" presetClass="entr" presetSubtype="2" fill="hold" grpId="0" nodeType="afterEffect">
                                  <p:stCondLst>
                                    <p:cond delay="0"/>
                                  </p:stCondLst>
                                  <p:iterate>
                                    <p:tmAbs val="0"/>
                                  </p:iterate>
                                  <p:childTnLst>
                                    <p:set>
                                      <p:cBhvr>
                                        <p:cTn id="10" fill="hold"/>
                                        <p:tgtEl>
                                          <p:spTgt spid="48"/>
                                        </p:tgtEl>
                                        <p:attrNameLst>
                                          <p:attrName>style.visibility</p:attrName>
                                        </p:attrNameLst>
                                      </p:cBhvr>
                                      <p:to>
                                        <p:strVal val="visible"/>
                                      </p:to>
                                    </p:set>
                                    <p:animEffect transition="in" filter="wipe(right)">
                                      <p:cBhvr>
                                        <p:cTn id="11" dur="500"/>
                                        <p:tgtEl>
                                          <p:spTgt spid="48"/>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iterate>
                                    <p:tmAbs val="0"/>
                                  </p:iterate>
                                  <p:childTnLst>
                                    <p:set>
                                      <p:cBhvr>
                                        <p:cTn id="15" fill="hold"/>
                                        <p:tgtEl>
                                          <p:spTgt spid="51"/>
                                        </p:tgtEl>
                                        <p:attrNameLst>
                                          <p:attrName>style.visibility</p:attrName>
                                        </p:attrNameLst>
                                      </p:cBhvr>
                                      <p:to>
                                        <p:strVal val="visible"/>
                                      </p:to>
                                    </p:set>
                                    <p:animEffect transition="in" filter="wipe(up)">
                                      <p:cBhvr>
                                        <p:cTn id="16" dur="500"/>
                                        <p:tgtEl>
                                          <p:spTgt spid="51"/>
                                        </p:tgtEl>
                                      </p:cBhvr>
                                    </p:animEffect>
                                  </p:childTnLst>
                                </p:cTn>
                              </p:par>
                            </p:childTnLst>
                          </p:cTn>
                        </p:par>
                        <p:par>
                          <p:cTn id="17" fill="hold">
                            <p:stCondLst>
                              <p:cond delay="500"/>
                            </p:stCondLst>
                            <p:childTnLst>
                              <p:par>
                                <p:cTn id="18" presetID="22" presetClass="entr" presetSubtype="8" fill="hold" grpId="0" nodeType="afterEffect">
                                  <p:stCondLst>
                                    <p:cond delay="0"/>
                                  </p:stCondLst>
                                  <p:iterate>
                                    <p:tmAbs val="0"/>
                                  </p:iterate>
                                  <p:childTnLst>
                                    <p:set>
                                      <p:cBhvr>
                                        <p:cTn id="19" fill="hold"/>
                                        <p:tgtEl>
                                          <p:spTgt spid="50"/>
                                        </p:tgtEl>
                                        <p:attrNameLst>
                                          <p:attrName>style.visibility</p:attrName>
                                        </p:attrNameLst>
                                      </p:cBhvr>
                                      <p:to>
                                        <p:strVal val="visible"/>
                                      </p:to>
                                    </p:set>
                                    <p:animEffect transition="in" filter="wipe(left)">
                                      <p:cBhvr>
                                        <p:cTn id="20" dur="500"/>
                                        <p:tgtEl>
                                          <p:spTgt spid="50"/>
                                        </p:tgtEl>
                                      </p:cBhvr>
                                    </p:animEffect>
                                  </p:childTnLst>
                                </p:cTn>
                              </p:par>
                            </p:childTnLst>
                          </p:cTn>
                        </p:par>
                        <p:par>
                          <p:cTn id="21" fill="hold">
                            <p:stCondLst>
                              <p:cond delay="1000"/>
                            </p:stCondLst>
                            <p:childTnLst>
                              <p:par>
                                <p:cTn id="22" presetID="22" presetClass="entr" presetSubtype="1" fill="hold" grpId="0" nodeType="afterEffect">
                                  <p:stCondLst>
                                    <p:cond delay="0"/>
                                  </p:stCondLst>
                                  <p:iterate>
                                    <p:tmAbs val="0"/>
                                  </p:iterate>
                                  <p:childTnLst>
                                    <p:set>
                                      <p:cBhvr>
                                        <p:cTn id="23" fill="hold"/>
                                        <p:tgtEl>
                                          <p:spTgt spid="52"/>
                                        </p:tgtEl>
                                        <p:attrNameLst>
                                          <p:attrName>style.visibility</p:attrName>
                                        </p:attrNameLst>
                                      </p:cBhvr>
                                      <p:to>
                                        <p:strVal val="visible"/>
                                      </p:to>
                                    </p:set>
                                    <p:animEffect transition="in" filter="wipe(up)">
                                      <p:cBhvr>
                                        <p:cTn id="24"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advAuto="0"/>
      <p:bldP spid="49" grpId="0" animBg="1" advAuto="0"/>
      <p:bldP spid="50" grpId="0" animBg="1" advAuto="0"/>
      <p:bldP spid="51" grpId="0" animBg="1" advAuto="0"/>
      <p:bldP spid="52" grpId="0"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763000" y="6629400"/>
            <a:ext cx="304800" cy="187285"/>
          </a:xfrm>
          <a:prstGeom prst="roundRect">
            <a:avLst/>
          </a:prstGeom>
        </p:spPr>
        <p:txBody>
          <a:bodyPr/>
          <a:lstStyle/>
          <a:p>
            <a:fld id="{86CB4B4D-7CA3-9044-876B-883B54F8677D}" type="slidenum">
              <a:rPr lang="uk-UA" smtClean="0"/>
              <a:pPr/>
              <a:t>3</a:t>
            </a:fld>
            <a:endParaRPr lang="uk-UA" dirty="0"/>
          </a:p>
        </p:txBody>
      </p:sp>
      <p:sp>
        <p:nvSpPr>
          <p:cNvPr id="8" name="Content Placeholder 7"/>
          <p:cNvSpPr>
            <a:spLocks noGrp="1"/>
          </p:cNvSpPr>
          <p:nvPr>
            <p:ph sz="quarter" idx="10"/>
          </p:nvPr>
        </p:nvSpPr>
        <p:spPr>
          <a:xfrm>
            <a:off x="457200" y="1295400"/>
            <a:ext cx="8686800" cy="5029200"/>
          </a:xfrm>
        </p:spPr>
        <p:txBody>
          <a:bodyPr/>
          <a:lstStyle/>
          <a:p>
            <a:pPr defTabSz="914400"/>
            <a:r>
              <a:rPr lang="en-US" sz="1800" b="1" dirty="0"/>
              <a:t>CEOS Analysis Ready Data (ARD)</a:t>
            </a:r>
            <a:endParaRPr lang="en-US" sz="1600" b="1" dirty="0"/>
          </a:p>
          <a:p>
            <a:pPr lvl="1"/>
            <a:r>
              <a:rPr lang="en-US" sz="1400" dirty="0"/>
              <a:t>Implement and provision CEOS Analysis Ready Data for Land (CARD4L)-compliant products</a:t>
            </a:r>
          </a:p>
          <a:p>
            <a:pPr lvl="1"/>
            <a:r>
              <a:rPr lang="en-US" sz="1400" dirty="0"/>
              <a:t>Advance ARD for marine and atmosphere domains</a:t>
            </a:r>
          </a:p>
          <a:p>
            <a:pPr defTabSz="914400"/>
            <a:endParaRPr lang="en-US" sz="500" b="1" dirty="0"/>
          </a:p>
          <a:p>
            <a:pPr defTabSz="914400"/>
            <a:r>
              <a:rPr lang="en-US" sz="1800" b="1" dirty="0"/>
              <a:t>Interoperable Open Source Tools</a:t>
            </a:r>
          </a:p>
          <a:p>
            <a:pPr lvl="1" defTabSz="914400"/>
            <a:r>
              <a:rPr lang="en-US" sz="1400" dirty="0"/>
              <a:t>Continue supporting the CEOS Data Cube (CDC) initiative</a:t>
            </a:r>
          </a:p>
          <a:p>
            <a:pPr lvl="1" defTabSz="914400"/>
            <a:r>
              <a:rPr lang="en-US" sz="1400" dirty="0"/>
              <a:t>Demonstrate new technologies through ongoing support of ‘pilot projects’ and consideration of alternate candidate architectures</a:t>
            </a:r>
          </a:p>
          <a:p>
            <a:endParaRPr lang="en-US" sz="500" b="1" dirty="0"/>
          </a:p>
          <a:p>
            <a:pPr defTabSz="914400"/>
            <a:r>
              <a:rPr lang="en-US" sz="1800" b="1" dirty="0"/>
              <a:t>Data, Processing, and Architecture Interface Standards</a:t>
            </a:r>
          </a:p>
          <a:p>
            <a:pPr lvl="1"/>
            <a:r>
              <a:rPr lang="en-US" sz="1400" dirty="0"/>
              <a:t>Develop standards for pixel-level data discovery, access, and common analytical processing requests (e.g., cloud free mosaics of ARD) exploiting EO satellite data among various CEOS exploitation platforms</a:t>
            </a:r>
          </a:p>
          <a:p>
            <a:endParaRPr lang="en-US" sz="500" b="1" dirty="0"/>
          </a:p>
          <a:p>
            <a:pPr defTabSz="914400"/>
            <a:r>
              <a:rPr lang="en-US" sz="1800" b="1" dirty="0"/>
              <a:t>Analytical Processing Capabilities</a:t>
            </a:r>
          </a:p>
          <a:p>
            <a:pPr lvl="1"/>
            <a:r>
              <a:rPr lang="en-US" sz="1400" dirty="0"/>
              <a:t>Prototype portable web-based analytical processing APIs/Web Services that work across CEOS exploitation platforms in full computing environments for time series and other analysis</a:t>
            </a:r>
          </a:p>
          <a:p>
            <a:endParaRPr lang="en-US" sz="500" b="1" dirty="0"/>
          </a:p>
          <a:p>
            <a:pPr defTabSz="914400"/>
            <a:r>
              <a:rPr lang="en-US" sz="1800" b="1" dirty="0"/>
              <a:t>User Metrics</a:t>
            </a:r>
          </a:p>
          <a:p>
            <a:pPr lvl="1" defTabSz="914400"/>
            <a:r>
              <a:rPr lang="en-US" sz="1400" dirty="0"/>
              <a:t>Develop a data use metrics framework through which agencies can contribute to how EO data is being used, rather than just downloaded data quantities</a:t>
            </a:r>
          </a:p>
        </p:txBody>
      </p:sp>
      <p:sp>
        <p:nvSpPr>
          <p:cNvPr id="6" name="Content Placeholder 3"/>
          <p:cNvSpPr>
            <a:spLocks noGrp="1"/>
          </p:cNvSpPr>
          <p:nvPr>
            <p:ph sz="quarter" idx="11"/>
          </p:nvPr>
        </p:nvSpPr>
        <p:spPr>
          <a:xfrm>
            <a:off x="1981200" y="304800"/>
            <a:ext cx="7086600" cy="533400"/>
          </a:xfrm>
        </p:spPr>
        <p:txBody>
          <a:bodyPr/>
          <a:lstStyle/>
          <a:p>
            <a:r>
              <a:rPr lang="en-US" sz="3200" b="1" dirty="0"/>
              <a:t>FDA Themes and Outcomes</a:t>
            </a:r>
          </a:p>
        </p:txBody>
      </p:sp>
      <p:sp>
        <p:nvSpPr>
          <p:cNvPr id="4" name="Rectangle 3"/>
          <p:cNvSpPr/>
          <p:nvPr/>
        </p:nvSpPr>
        <p:spPr>
          <a:xfrm>
            <a:off x="76200" y="3505200"/>
            <a:ext cx="8953500" cy="3048000"/>
          </a:xfrm>
          <a:prstGeom prst="rect">
            <a:avLst/>
          </a:prstGeom>
          <a:noFill/>
          <a:ln w="76200" cap="flat">
            <a:solidFill>
              <a:srgbClr val="FF0000"/>
            </a:solidFill>
            <a:prstDash val="sysDash"/>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Tree>
    <p:extLst>
      <p:ext uri="{BB962C8B-B14F-4D97-AF65-F5344CB8AC3E}">
        <p14:creationId xmlns:p14="http://schemas.microsoft.com/office/powerpoint/2010/main" val="344343990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pPr marL="0" indent="0">
              <a:buNone/>
            </a:pPr>
            <a:r>
              <a:rPr lang="en-US" dirty="0"/>
              <a:t>Access to Copernicus data and information and additional data, in a flexible tool environment for data exploitation – introducing Copernicus DIAS for CEOS</a:t>
            </a:r>
          </a:p>
          <a:p>
            <a:endParaRPr lang="en-GB" dirty="0" smtClean="0"/>
          </a:p>
          <a:p>
            <a:r>
              <a:rPr lang="en-GB" dirty="0" smtClean="0"/>
              <a:t>A </a:t>
            </a:r>
            <a:r>
              <a:rPr lang="en-GB" dirty="0"/>
              <a:t>number of partnership approaches with large industrial players in the cloud/data domain are currently being trialled by CEOS agencies. </a:t>
            </a:r>
            <a:endParaRPr lang="en-GB" dirty="0" smtClean="0"/>
          </a:p>
          <a:p>
            <a:pPr lvl="1"/>
            <a:r>
              <a:rPr lang="en-GB" sz="1600" dirty="0" smtClean="0"/>
              <a:t>In </a:t>
            </a:r>
            <a:r>
              <a:rPr lang="en-GB" sz="1600" dirty="0"/>
              <a:t>2018 the Commission in cooperation with ESA and EUMETSAT is launching Copernicus Data and Information Access Services (DIAS) that aim at facilitating access, further processing and integration of Copernicus data and information with other data sources in a cloud environment without having to pay for the storage of Copernicus data and information. </a:t>
            </a:r>
            <a:endParaRPr lang="en-GB" sz="1600" dirty="0" smtClean="0"/>
          </a:p>
          <a:p>
            <a:r>
              <a:rPr lang="en-GB" dirty="0" smtClean="0"/>
              <a:t>The </a:t>
            </a:r>
            <a:r>
              <a:rPr lang="en-GB" dirty="0"/>
              <a:t>Commission proposes to organise a workshop where the DIAS and in particular their added value service offerings are presented. </a:t>
            </a:r>
            <a:r>
              <a:rPr lang="en-GB" dirty="0" smtClean="0"/>
              <a:t>This </a:t>
            </a:r>
            <a:r>
              <a:rPr lang="en-GB" dirty="0"/>
              <a:t>workshop should also allow exchanging lessons learnt from other initiatives underway.</a:t>
            </a:r>
            <a:endParaRPr lang="en-US" dirty="0"/>
          </a:p>
          <a:p>
            <a:endParaRPr lang="en-US" dirty="0"/>
          </a:p>
        </p:txBody>
      </p:sp>
      <p:sp>
        <p:nvSpPr>
          <p:cNvPr id="3" name="Content Placeholder 2"/>
          <p:cNvSpPr>
            <a:spLocks noGrp="1"/>
          </p:cNvSpPr>
          <p:nvPr>
            <p:ph sz="quarter" idx="11"/>
          </p:nvPr>
        </p:nvSpPr>
        <p:spPr/>
        <p:txBody>
          <a:bodyPr/>
          <a:lstStyle/>
          <a:p>
            <a:r>
              <a:rPr lang="en-AU" dirty="0"/>
              <a:t>2018 CEOS Chair </a:t>
            </a:r>
            <a:r>
              <a:rPr lang="en-AU" dirty="0" smtClean="0"/>
              <a:t>– </a:t>
            </a:r>
            <a:r>
              <a:rPr lang="en-AU" dirty="0"/>
              <a:t>European Commission</a:t>
            </a:r>
          </a:p>
          <a:p>
            <a:endParaRPr lang="en-US" dirty="0"/>
          </a:p>
        </p:txBody>
      </p:sp>
    </p:spTree>
    <p:extLst>
      <p:ext uri="{BB962C8B-B14F-4D97-AF65-F5344CB8AC3E}">
        <p14:creationId xmlns:p14="http://schemas.microsoft.com/office/powerpoint/2010/main" val="4213649637"/>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pPr marL="0" indent="0">
              <a:buNone/>
            </a:pPr>
            <a:r>
              <a:rPr lang="en-US" sz="2400" b="1" dirty="0" smtClean="0"/>
              <a:t>Users of WGISS Connected Data Assets </a:t>
            </a:r>
          </a:p>
          <a:p>
            <a:endParaRPr lang="en-US" dirty="0" smtClean="0"/>
          </a:p>
          <a:p>
            <a:pPr lvl="1"/>
            <a:r>
              <a:rPr lang="en-US" dirty="0" smtClean="0"/>
              <a:t>Cove (MDA – </a:t>
            </a:r>
            <a:r>
              <a:rPr lang="en-US" dirty="0" err="1" smtClean="0"/>
              <a:t>Radarsat</a:t>
            </a:r>
            <a:r>
              <a:rPr lang="en-US" dirty="0" smtClean="0"/>
              <a:t> and INPE CBRS2)</a:t>
            </a:r>
          </a:p>
          <a:p>
            <a:pPr lvl="1"/>
            <a:endParaRPr lang="en-US" dirty="0" smtClean="0"/>
          </a:p>
          <a:p>
            <a:pPr lvl="1"/>
            <a:r>
              <a:rPr lang="en-US" dirty="0" smtClean="0"/>
              <a:t>GEOSS Evolve – Data Access Broker (DAB)</a:t>
            </a:r>
          </a:p>
          <a:p>
            <a:pPr lvl="1"/>
            <a:endParaRPr lang="en-US" dirty="0" smtClean="0"/>
          </a:p>
          <a:p>
            <a:pPr lvl="1"/>
            <a:r>
              <a:rPr lang="en-US" dirty="0" smtClean="0"/>
              <a:t>GEO Portal </a:t>
            </a:r>
          </a:p>
          <a:p>
            <a:pPr lvl="1"/>
            <a:endParaRPr lang="en-US" dirty="0" smtClean="0"/>
          </a:p>
          <a:p>
            <a:pPr lvl="1"/>
            <a:r>
              <a:rPr lang="en-US" dirty="0" smtClean="0"/>
              <a:t>AMERIGEOSS Data and Services Portal </a:t>
            </a:r>
          </a:p>
          <a:p>
            <a:pPr lvl="1"/>
            <a:endParaRPr lang="en-US" dirty="0" smtClean="0"/>
          </a:p>
          <a:p>
            <a:pPr lvl="1"/>
            <a:r>
              <a:rPr lang="en-US" sz="2800" dirty="0" smtClean="0"/>
              <a:t>??</a:t>
            </a:r>
          </a:p>
          <a:p>
            <a:endParaRPr lang="en-US" dirty="0"/>
          </a:p>
        </p:txBody>
      </p:sp>
      <p:sp>
        <p:nvSpPr>
          <p:cNvPr id="3" name="Content Placeholder 2"/>
          <p:cNvSpPr>
            <a:spLocks noGrp="1"/>
          </p:cNvSpPr>
          <p:nvPr>
            <p:ph sz="quarter" idx="11"/>
          </p:nvPr>
        </p:nvSpPr>
        <p:spPr/>
        <p:txBody>
          <a:bodyPr/>
          <a:lstStyle/>
          <a:p>
            <a:pPr algn="ctr"/>
            <a:r>
              <a:rPr lang="en-US" b="1" dirty="0" smtClean="0"/>
              <a:t>Connected Data Assets </a:t>
            </a:r>
          </a:p>
          <a:p>
            <a:pPr algn="ctr"/>
            <a:r>
              <a:rPr lang="en-US" b="1" dirty="0" smtClean="0"/>
              <a:t>Success Stories</a:t>
            </a:r>
            <a:endParaRPr lang="en-US" b="1" dirty="0"/>
          </a:p>
        </p:txBody>
      </p:sp>
    </p:spTree>
    <p:extLst>
      <p:ext uri="{BB962C8B-B14F-4D97-AF65-F5344CB8AC3E}">
        <p14:creationId xmlns:p14="http://schemas.microsoft.com/office/powerpoint/2010/main" val="351118682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The CWIC Team participated in the USGS Community for Data Integration (CDI) Workshop/API </a:t>
            </a:r>
            <a:r>
              <a:rPr lang="en-US" dirty="0" err="1"/>
              <a:t>Plugfest</a:t>
            </a:r>
            <a:r>
              <a:rPr lang="en-US" dirty="0"/>
              <a:t> in Denver, CO on May 15-17. </a:t>
            </a:r>
            <a:endParaRPr lang="en-US" dirty="0" smtClean="0"/>
          </a:p>
          <a:p>
            <a:pPr lvl="1"/>
            <a:r>
              <a:rPr lang="en-US" sz="1600" dirty="0" smtClean="0"/>
              <a:t>During </a:t>
            </a:r>
            <a:r>
              <a:rPr lang="en-US" sz="1600" dirty="0"/>
              <a:t>the workshop, attendees used geospatial Application Programming Interfaces (APIs) from the GEO Data Access Broker (DAB), NOAA, NASA, USGS, FEMA, EPA, USDA and CEOS (CWIC) to provide various data and service resources of selected thematic areas (Water, Environment, Agriculture and Hazard/Disaster) in the US Federal Geographic Data Committee (FGDC) </a:t>
            </a:r>
            <a:r>
              <a:rPr lang="en-US" sz="1600" dirty="0" err="1"/>
              <a:t>Geoplatform</a:t>
            </a:r>
            <a:endParaRPr lang="en-US" sz="1600" dirty="0"/>
          </a:p>
          <a:p>
            <a:endParaRPr lang="en-US" dirty="0" smtClean="0"/>
          </a:p>
          <a:p>
            <a:r>
              <a:rPr lang="en-US" dirty="0" smtClean="0"/>
              <a:t>WGISS (Richard Moreno-CNES) gave a presentation during the GEO Data Provider’s Workshop in April 2017 on the GEO/GCI Success story of GCI-CEOS Interoperability Achievements and Collaboration. </a:t>
            </a:r>
          </a:p>
          <a:p>
            <a:pPr lvl="1"/>
            <a:r>
              <a:rPr lang="en-US" sz="1600" dirty="0" smtClean="0"/>
              <a:t>He presented on how WGISS has made over 300 million CEOS data resources accessible to GEO via recent developments in the WGISS interoperable standards architecture with IDN, </a:t>
            </a:r>
            <a:r>
              <a:rPr lang="en-US" sz="1600" dirty="0" err="1" smtClean="0"/>
              <a:t>FedEO</a:t>
            </a:r>
            <a:r>
              <a:rPr lang="en-US" sz="1600" dirty="0" smtClean="0"/>
              <a:t>, and CWIC. </a:t>
            </a:r>
            <a:endParaRPr lang="en-US" sz="1600" dirty="0"/>
          </a:p>
        </p:txBody>
      </p:sp>
      <p:sp>
        <p:nvSpPr>
          <p:cNvPr id="3" name="Content Placeholder 2"/>
          <p:cNvSpPr>
            <a:spLocks noGrp="1"/>
          </p:cNvSpPr>
          <p:nvPr>
            <p:ph sz="quarter" idx="11"/>
          </p:nvPr>
        </p:nvSpPr>
        <p:spPr/>
        <p:txBody>
          <a:bodyPr/>
          <a:lstStyle/>
          <a:p>
            <a:r>
              <a:rPr lang="en-US" dirty="0"/>
              <a:t>Participation at Recent </a:t>
            </a:r>
            <a:r>
              <a:rPr lang="en-US" dirty="0" smtClean="0"/>
              <a:t>Meetings</a:t>
            </a:r>
            <a:endParaRPr lang="en-US" dirty="0"/>
          </a:p>
        </p:txBody>
      </p:sp>
    </p:spTree>
    <p:extLst>
      <p:ext uri="{BB962C8B-B14F-4D97-AF65-F5344CB8AC3E}">
        <p14:creationId xmlns:p14="http://schemas.microsoft.com/office/powerpoint/2010/main" val="233262875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400" dirty="0" smtClean="0"/>
              <a:t>Invited presenter to WGISS-43 </a:t>
            </a:r>
          </a:p>
          <a:p>
            <a:endParaRPr lang="en-US" sz="2400" dirty="0" smtClean="0"/>
          </a:p>
          <a:p>
            <a:r>
              <a:rPr lang="en-US" sz="2400" dirty="0" smtClean="0"/>
              <a:t>Richard Moreno (CNES) representing WGISS on the </a:t>
            </a:r>
            <a:r>
              <a:rPr lang="en-US" sz="2400" dirty="0" err="1" smtClean="0"/>
              <a:t>NextGEOSS</a:t>
            </a:r>
            <a:r>
              <a:rPr lang="en-US" sz="2400" dirty="0" smtClean="0"/>
              <a:t> Advisory Board </a:t>
            </a:r>
          </a:p>
          <a:p>
            <a:endParaRPr lang="en-US" sz="2400" dirty="0" smtClean="0"/>
          </a:p>
          <a:p>
            <a:r>
              <a:rPr lang="en-US" sz="2400" dirty="0" smtClean="0"/>
              <a:t>Beginning dialogue with </a:t>
            </a:r>
            <a:r>
              <a:rPr lang="en-US" sz="2400" dirty="0" err="1" smtClean="0"/>
              <a:t>NextGEOSS</a:t>
            </a:r>
            <a:r>
              <a:rPr lang="en-US" sz="2400" dirty="0" smtClean="0"/>
              <a:t> on federated authentication</a:t>
            </a:r>
          </a:p>
          <a:p>
            <a:pPr lvl="1"/>
            <a:r>
              <a:rPr lang="en-US" sz="2400" dirty="0" smtClean="0"/>
              <a:t>WGISS 44 Federated Authentication Session </a:t>
            </a:r>
            <a:endParaRPr lang="en-US" sz="2400" dirty="0">
              <a:solidFill>
                <a:srgbClr val="FF0000"/>
              </a:solidFill>
            </a:endParaRPr>
          </a:p>
        </p:txBody>
      </p:sp>
      <p:sp>
        <p:nvSpPr>
          <p:cNvPr id="3" name="Content Placeholder 2"/>
          <p:cNvSpPr>
            <a:spLocks noGrp="1"/>
          </p:cNvSpPr>
          <p:nvPr>
            <p:ph sz="quarter" idx="11"/>
          </p:nvPr>
        </p:nvSpPr>
        <p:spPr/>
        <p:txBody>
          <a:bodyPr/>
          <a:lstStyle/>
          <a:p>
            <a:r>
              <a:rPr lang="en-US" b="1" dirty="0" smtClean="0"/>
              <a:t>WGISS participation in </a:t>
            </a:r>
            <a:r>
              <a:rPr lang="en-US" b="1" dirty="0" err="1" smtClean="0"/>
              <a:t>NextGEOSS</a:t>
            </a:r>
            <a:endParaRPr lang="en-US" b="1" dirty="0"/>
          </a:p>
        </p:txBody>
      </p:sp>
    </p:spTree>
    <p:extLst>
      <p:ext uri="{BB962C8B-B14F-4D97-AF65-F5344CB8AC3E}">
        <p14:creationId xmlns:p14="http://schemas.microsoft.com/office/powerpoint/2010/main" val="3821979260"/>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pPr marL="514350" indent="-514350">
              <a:buFont typeface="+mj-lt"/>
              <a:buAutoNum type="arabicPeriod"/>
            </a:pPr>
            <a:r>
              <a:rPr lang="en-US" sz="2800" dirty="0" smtClean="0"/>
              <a:t>Relevancy Ranking of Data Search Results</a:t>
            </a:r>
          </a:p>
          <a:p>
            <a:pPr lvl="1"/>
            <a:r>
              <a:rPr lang="en-US" sz="2800" dirty="0" smtClean="0"/>
              <a:t>14</a:t>
            </a:r>
            <a:r>
              <a:rPr lang="en-US" sz="2800" baseline="30000" dirty="0" smtClean="0"/>
              <a:t>th</a:t>
            </a:r>
            <a:r>
              <a:rPr lang="en-US" sz="2800" dirty="0" smtClean="0"/>
              <a:t> of March 2017</a:t>
            </a:r>
          </a:p>
          <a:p>
            <a:pPr lvl="1"/>
            <a:endParaRPr lang="en-US" sz="2800" dirty="0" smtClean="0"/>
          </a:p>
          <a:p>
            <a:pPr marL="514350" indent="-514350">
              <a:buFont typeface="+mj-lt"/>
              <a:buAutoNum type="arabicPeriod"/>
            </a:pPr>
            <a:r>
              <a:rPr lang="en-US" sz="2800" dirty="0" smtClean="0"/>
              <a:t>Data Cubes for Large Scale Data Analytics</a:t>
            </a:r>
          </a:p>
          <a:p>
            <a:pPr lvl="1"/>
            <a:r>
              <a:rPr lang="en-US" sz="2800" dirty="0" smtClean="0"/>
              <a:t>19</a:t>
            </a:r>
            <a:r>
              <a:rPr lang="en-US" sz="2800" baseline="30000" dirty="0" smtClean="0"/>
              <a:t>th</a:t>
            </a:r>
            <a:r>
              <a:rPr lang="en-US" sz="2800" dirty="0" smtClean="0"/>
              <a:t> of June 2017</a:t>
            </a:r>
          </a:p>
          <a:p>
            <a:pPr lvl="1"/>
            <a:endParaRPr lang="en-US" sz="2800" dirty="0" smtClean="0"/>
          </a:p>
          <a:p>
            <a:pPr marL="514350" indent="-514350">
              <a:buFont typeface="+mj-lt"/>
              <a:buAutoNum type="arabicPeriod"/>
            </a:pPr>
            <a:r>
              <a:rPr lang="en-US" sz="2800" dirty="0" smtClean="0"/>
              <a:t>Burgeoning Role of Python for Earth Observation Data Analysis </a:t>
            </a:r>
          </a:p>
          <a:p>
            <a:pPr lvl="1"/>
            <a:r>
              <a:rPr lang="en-US" sz="2800" dirty="0" smtClean="0"/>
              <a:t>22</a:t>
            </a:r>
            <a:r>
              <a:rPr lang="en-US" sz="2800" baseline="30000" dirty="0" smtClean="0"/>
              <a:t>nd</a:t>
            </a:r>
            <a:r>
              <a:rPr lang="en-US" sz="2800" dirty="0" smtClean="0"/>
              <a:t> of August 2017</a:t>
            </a:r>
            <a:endParaRPr lang="en-US" sz="2800" dirty="0"/>
          </a:p>
        </p:txBody>
      </p:sp>
      <p:sp>
        <p:nvSpPr>
          <p:cNvPr id="3" name="Content Placeholder 2"/>
          <p:cNvSpPr>
            <a:spLocks noGrp="1"/>
          </p:cNvSpPr>
          <p:nvPr>
            <p:ph sz="quarter" idx="11"/>
          </p:nvPr>
        </p:nvSpPr>
        <p:spPr/>
        <p:txBody>
          <a:bodyPr/>
          <a:lstStyle/>
          <a:p>
            <a:r>
              <a:rPr lang="en-US" dirty="0" smtClean="0"/>
              <a:t>Technology Webinars</a:t>
            </a:r>
            <a:endParaRPr lang="en-US" dirty="0"/>
          </a:p>
        </p:txBody>
      </p:sp>
    </p:spTree>
    <p:extLst>
      <p:ext uri="{BB962C8B-B14F-4D97-AF65-F5344CB8AC3E}">
        <p14:creationId xmlns:p14="http://schemas.microsoft.com/office/powerpoint/2010/main" val="1150854779"/>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CEOS is not a standards body but WGISS partnerships have led to the development of standards endorsed by standards bodies like Open Geospatial Consortium - OGC (OpenSearch) and International Organization for Standardization - ISO (Preservation)</a:t>
            </a:r>
          </a:p>
          <a:p>
            <a:endParaRPr lang="en-US" dirty="0"/>
          </a:p>
          <a:p>
            <a:pPr lvl="1"/>
            <a:r>
              <a:rPr lang="en-US" dirty="0" smtClean="0"/>
              <a:t>ISO recently approved a new work item proposal to begin the development of ISO 19165-2 (Geographic information – Preservation of digital data and metadata – </a:t>
            </a:r>
            <a:r>
              <a:rPr lang="en-US" b="1" dirty="0" smtClean="0"/>
              <a:t>Part 2: Content specifications for Earth observation data and derived digital products</a:t>
            </a:r>
            <a:r>
              <a:rPr lang="en-US" dirty="0" smtClean="0"/>
              <a:t>)</a:t>
            </a:r>
          </a:p>
          <a:p>
            <a:endParaRPr lang="en-US" dirty="0"/>
          </a:p>
        </p:txBody>
      </p:sp>
      <p:sp>
        <p:nvSpPr>
          <p:cNvPr id="3" name="Content Placeholder 2"/>
          <p:cNvSpPr>
            <a:spLocks noGrp="1"/>
          </p:cNvSpPr>
          <p:nvPr>
            <p:ph sz="quarter" idx="11"/>
          </p:nvPr>
        </p:nvSpPr>
        <p:spPr/>
        <p:txBody>
          <a:bodyPr/>
          <a:lstStyle/>
          <a:p>
            <a:r>
              <a:rPr lang="en-US" dirty="0" smtClean="0"/>
              <a:t>WGISS Approved Standards</a:t>
            </a:r>
            <a:endParaRPr lang="en-US" dirty="0"/>
          </a:p>
        </p:txBody>
      </p:sp>
    </p:spTree>
    <p:extLst>
      <p:ext uri="{BB962C8B-B14F-4D97-AF65-F5344CB8AC3E}">
        <p14:creationId xmlns:p14="http://schemas.microsoft.com/office/powerpoint/2010/main" val="1156661201"/>
      </p:ext>
    </p:extLst>
  </p:cSld>
  <p:clrMapOvr>
    <a:masterClrMapping/>
  </p:clrMapOvr>
  <p:transition spd="med"/>
</p:sld>
</file>

<file path=ppt/theme/theme1.xml><?xml version="1.0" encoding="utf-8"?>
<a:theme xmlns:a="http://schemas.openxmlformats.org/drawingml/2006/main" name="4_EUM_template_v03">
  <a:themeElements>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fontScheme name="4_EUM_template_v03">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lnDef>
  </a:objectDefaults>
  <a:extraClrSchemeLst>
    <a:extraClrScheme>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clrMap bg1="lt1" tx1="dk1" bg2="lt2" tx2="dk2" accent1="accent1" accent2="accent2" accent3="accent3" accent4="accent4" accent5="accent5" accent6="accent6" hlink="hlink" folHlink="folHlink"/>
    </a:extraClrScheme>
    <a:extraClrScheme>
      <a:clrScheme name="1_EUM_template_v03 2">
        <a:dk1>
          <a:srgbClr val="002569"/>
        </a:dk1>
        <a:lt1>
          <a:srgbClr val="FFFFFF"/>
        </a:lt1>
        <a:dk2>
          <a:srgbClr val="002569"/>
        </a:dk2>
        <a:lt2>
          <a:srgbClr val="5F758D"/>
        </a:lt2>
        <a:accent1>
          <a:srgbClr val="F6D0A9"/>
        </a:accent1>
        <a:accent2>
          <a:srgbClr val="EBCAE3"/>
        </a:accent2>
        <a:accent3>
          <a:srgbClr val="FFFFFF"/>
        </a:accent3>
        <a:accent4>
          <a:srgbClr val="001E59"/>
        </a:accent4>
        <a:accent5>
          <a:srgbClr val="FAE4D1"/>
        </a:accent5>
        <a:accent6>
          <a:srgbClr val="D5B7CE"/>
        </a:accent6>
        <a:hlink>
          <a:srgbClr val="4E2029"/>
        </a:hlink>
        <a:folHlink>
          <a:srgbClr val="423B69"/>
        </a:folHlink>
      </a:clrScheme>
      <a:clrMap bg1="lt1" tx1="dk1" bg2="lt2" tx2="dk2" accent1="accent1" accent2="accent2" accent3="accent3" accent4="accent4" accent5="accent5" accent6="accent6" hlink="hlink" folHlink="folHlink"/>
    </a:extraClrScheme>
    <a:extraClrScheme>
      <a:clrScheme name="1_EUM_template_v03 3">
        <a:dk1>
          <a:srgbClr val="002569"/>
        </a:dk1>
        <a:lt1>
          <a:srgbClr val="FFFFFF"/>
        </a:lt1>
        <a:dk2>
          <a:srgbClr val="002569"/>
        </a:dk2>
        <a:lt2>
          <a:srgbClr val="5F758D"/>
        </a:lt2>
        <a:accent1>
          <a:srgbClr val="5B97B1"/>
        </a:accent1>
        <a:accent2>
          <a:srgbClr val="F39600"/>
        </a:accent2>
        <a:accent3>
          <a:srgbClr val="FFFFFF"/>
        </a:accent3>
        <a:accent4>
          <a:srgbClr val="001E59"/>
        </a:accent4>
        <a:accent5>
          <a:srgbClr val="B5C9D5"/>
        </a:accent5>
        <a:accent6>
          <a:srgbClr val="DC8700"/>
        </a:accent6>
        <a:hlink>
          <a:srgbClr val="FFE4AE"/>
        </a:hlink>
        <a:folHlink>
          <a:srgbClr val="002A3D"/>
        </a:folHlink>
      </a:clrScheme>
      <a:clrMap bg1="lt1" tx1="dk1" bg2="lt2" tx2="dk2" accent1="accent1" accent2="accent2" accent3="accent3" accent4="accent4" accent5="accent5" accent6="accent6" hlink="hlink" folHlink="folHlink"/>
    </a:extraClrScheme>
    <a:extraClrScheme>
      <a:clrScheme name="1_EUM_template_v03 4">
        <a:dk1>
          <a:srgbClr val="002569"/>
        </a:dk1>
        <a:lt1>
          <a:srgbClr val="FFFFFF"/>
        </a:lt1>
        <a:dk2>
          <a:srgbClr val="002569"/>
        </a:dk2>
        <a:lt2>
          <a:srgbClr val="5F758D"/>
        </a:lt2>
        <a:accent1>
          <a:srgbClr val="003F80"/>
        </a:accent1>
        <a:accent2>
          <a:srgbClr val="BDD7EE"/>
        </a:accent2>
        <a:accent3>
          <a:srgbClr val="FFFFFF"/>
        </a:accent3>
        <a:accent4>
          <a:srgbClr val="001E59"/>
        </a:accent4>
        <a:accent5>
          <a:srgbClr val="AAAFC0"/>
        </a:accent5>
        <a:accent6>
          <a:srgbClr val="ABC3D8"/>
        </a:accent6>
        <a:hlink>
          <a:srgbClr val="FFD350"/>
        </a:hlink>
        <a:folHlink>
          <a:srgbClr val="EB6F3F"/>
        </a:folHlink>
      </a:clrScheme>
      <a:clrMap bg1="lt1" tx1="dk1" bg2="lt2" tx2="dk2" accent1="accent1" accent2="accent2" accent3="accent3" accent4="accent4" accent5="accent5" accent6="accent6" hlink="hlink" folHlink="folHlink"/>
    </a:extraClrScheme>
    <a:extraClrScheme>
      <a:clrScheme name="1_EUM_template_v03 5">
        <a:dk1>
          <a:srgbClr val="002569"/>
        </a:dk1>
        <a:lt1>
          <a:srgbClr val="FFFFFF"/>
        </a:lt1>
        <a:dk2>
          <a:srgbClr val="002569"/>
        </a:dk2>
        <a:lt2>
          <a:srgbClr val="5F758D"/>
        </a:lt2>
        <a:accent1>
          <a:srgbClr val="C75B12"/>
        </a:accent1>
        <a:accent2>
          <a:srgbClr val="003359"/>
        </a:accent2>
        <a:accent3>
          <a:srgbClr val="FFFFFF"/>
        </a:accent3>
        <a:accent4>
          <a:srgbClr val="001E59"/>
        </a:accent4>
        <a:accent5>
          <a:srgbClr val="E0B5AA"/>
        </a:accent5>
        <a:accent6>
          <a:srgbClr val="002D50"/>
        </a:accent6>
        <a:hlink>
          <a:srgbClr val="92A2BD"/>
        </a:hlink>
        <a:folHlink>
          <a:srgbClr val="C7B37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14659</TotalTime>
  <Words>1548</Words>
  <Application>Microsoft Office PowerPoint</Application>
  <PresentationFormat>On-screen Show (4:3)</PresentationFormat>
  <Paragraphs>165</Paragraphs>
  <Slides>16</Slides>
  <Notes>1</Notes>
  <HiddenSlides>0</HiddenSlides>
  <MMClips>0</MMClips>
  <ScaleCrop>false</ScaleCrop>
  <HeadingPairs>
    <vt:vector size="6" baseType="variant">
      <vt:variant>
        <vt:lpstr>Fonts Used</vt:lpstr>
      </vt:variant>
      <vt:variant>
        <vt:i4>14</vt:i4>
      </vt:variant>
      <vt:variant>
        <vt:lpstr>Theme</vt:lpstr>
      </vt:variant>
      <vt:variant>
        <vt:i4>2</vt:i4>
      </vt:variant>
      <vt:variant>
        <vt:lpstr>Slide Titles</vt:lpstr>
      </vt:variant>
      <vt:variant>
        <vt:i4>16</vt:i4>
      </vt:variant>
    </vt:vector>
  </HeadingPairs>
  <TitlesOfParts>
    <vt:vector size="32" baseType="lpstr">
      <vt:lpstr>Arial Unicode MS</vt:lpstr>
      <vt:lpstr>ＭＳ Ｐゴシック</vt:lpstr>
      <vt:lpstr>Arial</vt:lpstr>
      <vt:lpstr>Arial Bold</vt:lpstr>
      <vt:lpstr>Avenir Heavy</vt:lpstr>
      <vt:lpstr>Avenir Roman</vt:lpstr>
      <vt:lpstr>Calibri</vt:lpstr>
      <vt:lpstr>Century Gothic</vt:lpstr>
      <vt:lpstr>Courier New</vt:lpstr>
      <vt:lpstr>Droid Serif</vt:lpstr>
      <vt:lpstr>Helvetica</vt:lpstr>
      <vt:lpstr>Tahoma</vt:lpstr>
      <vt:lpstr>Times New Roman</vt:lpstr>
      <vt:lpstr>Wingdings</vt:lpstr>
      <vt:lpstr>4_EUM_template_v03</vt:lpstr>
      <vt:lpstr>Default</vt:lpstr>
      <vt:lpstr>WGISS Working Group for Information Systems &amp; Services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CEOS 2017-2019 Work Plan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Brian Killough</dc:creator>
  <cp:lastModifiedBy>am</cp:lastModifiedBy>
  <cp:revision>420</cp:revision>
  <dcterms:created xsi:type="dcterms:W3CDTF">2012-08-31T01:11:17Z</dcterms:created>
  <dcterms:modified xsi:type="dcterms:W3CDTF">2017-09-25T00:44:54Z</dcterms:modified>
</cp:coreProperties>
</file>