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4" r:id="rId3"/>
    <p:sldId id="278" r:id="rId4"/>
    <p:sldId id="279" r:id="rId5"/>
    <p:sldId id="275" r:id="rId6"/>
    <p:sldId id="280" r:id="rId7"/>
    <p:sldId id="281" r:id="rId8"/>
    <p:sldId id="276" r:id="rId9"/>
    <p:sldId id="282" r:id="rId1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397" autoAdjust="0"/>
    <p:restoredTop sz="94660"/>
  </p:normalViewPr>
  <p:slideViewPr>
    <p:cSldViewPr>
      <p:cViewPr>
        <p:scale>
          <a:sx n="66" d="100"/>
          <a:sy n="66" d="100"/>
        </p:scale>
        <p:origin x="-990" y="-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AE822-5B76-4584-9152-97072E48E658}" type="datetimeFigureOut">
              <a:rPr kumimoji="1" lang="ja-JP" altLang="en-US" smtClean="0"/>
              <a:t>2017/9/24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F355A-6072-486E-98A3-2FD9B75B5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193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9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4F2B6793-5909-4C88-82BA-3F8412255C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9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.piepgrass@ameritech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kennerley@noaa.gov" TargetMode="External"/><Relationship Id="rId7" Type="http://schemas.openxmlformats.org/officeDocument/2006/relationships/image" Target="../media/image13.jpeg"/><Relationship Id="rId2" Type="http://schemas.openxmlformats.org/officeDocument/2006/relationships/hyperlink" Target="mailto:michelle.piepgrass@ameritech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mailto:andrew.e.mitchell@nasa.gov" TargetMode="External"/><Relationship Id="rId4" Type="http://schemas.openxmlformats.org/officeDocument/2006/relationships/hyperlink" Target="mailto:martin.yapur@noaa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4419600"/>
            <a:ext cx="4810858" cy="175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Martin Yapur </a:t>
            </a:r>
            <a:r>
              <a:rPr lang="en-US" sz="2000" b="1" dirty="0" smtClean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&amp; Anne </a:t>
            </a:r>
            <a:r>
              <a:rPr lang="en-US" sz="2000" b="1" dirty="0" err="1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Kennerley</a:t>
            </a:r>
            <a: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  <a:t> </a:t>
            </a:r>
            <a:br>
              <a:rPr lang="en-US" sz="2000" b="1" dirty="0">
                <a:solidFill>
                  <a:prstClr val="white"/>
                </a:solidFill>
                <a:latin typeface="Arial Bold"/>
                <a:cs typeface="Arial Bold"/>
                <a:sym typeface="Arial Bold"/>
              </a:rPr>
            </a:b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WGISS-44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Beijing, China</a:t>
            </a:r>
            <a:endParaRPr lang="en-AU" sz="2400" b="1" dirty="0" smtClean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sz="2400" b="1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September 25, 2017</a:t>
            </a:r>
            <a:endParaRPr sz="2400" b="1"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7200" y="2537937"/>
            <a:ext cx="5943600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4200" b="1" dirty="0">
                <a:solidFill>
                  <a:srgbClr val="FFFFFF"/>
                </a:solidFill>
              </a:rPr>
              <a:t>WGISS Infrastructure Project (WISP) Report</a:t>
            </a:r>
            <a:endParaRPr kumimoji="0" lang="ja-JP" altLang="en-US" sz="4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Droid Serif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85669" y="-126603"/>
            <a:ext cx="3834837" cy="3294856"/>
            <a:chOff x="5613963" y="-245325"/>
            <a:chExt cx="3834837" cy="3294856"/>
          </a:xfrm>
        </p:grpSpPr>
        <p:pic>
          <p:nvPicPr>
            <p:cNvPr id="5122" name="Picture 2" descr="http://www.hdwallpapersnew.net/wp-content/uploads/2015/02/australian-coast-high-quality-top-hd-new-wallpapers-free-downloa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-245325"/>
              <a:ext cx="2438400" cy="2314285"/>
            </a:xfrm>
            <a:prstGeom prst="ellipse">
              <a:avLst/>
            </a:prstGeom>
            <a:noFill/>
            <a:ln w="5715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3" name="Picture 3" descr="f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8824" y="1245980"/>
              <a:ext cx="2000253" cy="1803551"/>
            </a:xfrm>
            <a:prstGeom prst="ellipse">
              <a:avLst/>
            </a:prstGeom>
            <a:noFill/>
            <a:ln w="5715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ANd9GcQ9Y3miw34QUFJ8oHSUcKK6IIYIhIXT_83MOQ-QxCnJ44FAc0lh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963" y="-152400"/>
              <a:ext cx="1889125" cy="1673225"/>
            </a:xfrm>
            <a:prstGeom prst="ellipse">
              <a:avLst/>
            </a:prstGeom>
            <a:noFill/>
            <a:ln w="63500" algn="in">
              <a:solidFill>
                <a:srgbClr val="92D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99190" dir="3011666" algn="ctr" rotWithShape="0">
                      <a:srgbClr val="B2B2B2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200400" y="228600"/>
            <a:ext cx="32003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FFFFFF"/>
                </a:solidFill>
                <a:latin typeface="+mj-lt"/>
                <a:cs typeface="Tahoma" pitchFamily="-106" charset="0"/>
              </a:rPr>
              <a:t>Support Team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447800"/>
            <a:ext cx="8686800" cy="467046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-106" charset="0"/>
              <a:buChar char="o"/>
              <a:defRPr sz="20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-106" charset="2"/>
              <a:buChar char="§"/>
              <a:defRPr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US" sz="4400" u="sng" cap="small" dirty="0">
                <a:solidFill>
                  <a:schemeClr val="tx1"/>
                </a:solidFill>
              </a:rPr>
              <a:t>Lead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Martin </a:t>
            </a:r>
            <a:r>
              <a:rPr lang="en-US" sz="2400" dirty="0" err="1">
                <a:solidFill>
                  <a:schemeClr val="tx1"/>
                </a:solidFill>
              </a:rPr>
              <a:t>Yapur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>
                <a:solidFill>
                  <a:schemeClr val="tx1"/>
                </a:solidFill>
              </a:rPr>
              <a:t>martin.yapur@noaa.gov)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sz="4400" u="sng" cap="small" dirty="0" smtClean="0">
                <a:solidFill>
                  <a:schemeClr val="tx1"/>
                </a:solidFill>
              </a:rPr>
              <a:t>Team</a:t>
            </a:r>
            <a:endParaRPr lang="en-US" sz="4400" u="sng" cap="small" dirty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Anne </a:t>
            </a:r>
            <a:r>
              <a:rPr lang="en-US" sz="2400" dirty="0" err="1">
                <a:solidFill>
                  <a:schemeClr val="tx1"/>
                </a:solidFill>
              </a:rPr>
              <a:t>Kennerley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smtClean="0">
                <a:solidFill>
                  <a:schemeClr val="tx1"/>
                </a:solidFill>
              </a:rPr>
              <a:t>anne.kennerley@noaa.gov)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Kim </a:t>
            </a:r>
            <a:r>
              <a:rPr lang="en-US" sz="2400" dirty="0">
                <a:solidFill>
                  <a:schemeClr val="tx1"/>
                </a:solidFill>
              </a:rPr>
              <a:t>Holloway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kim.e.holloway@nasa.gov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Michelle </a:t>
            </a:r>
            <a:r>
              <a:rPr lang="en-US" sz="2400" dirty="0" err="1" smtClean="0">
                <a:solidFill>
                  <a:schemeClr val="tx1"/>
                </a:solidFill>
              </a:rPr>
              <a:t>Piepgrass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b="0" dirty="0" smtClean="0">
                <a:hlinkClick r:id="rId3"/>
              </a:rPr>
              <a:t>michelle.piepgrass@ameritech.net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 indent="0" algn="ctr">
              <a:buNone/>
            </a:pPr>
            <a:r>
              <a:rPr lang="en-US" sz="2400" i="1" dirty="0">
                <a:solidFill>
                  <a:schemeClr val="tx1"/>
                </a:solidFill>
              </a:rPr>
              <a:t>For any technical CEOS server requests, contact: it@ama-inc.com</a:t>
            </a:r>
          </a:p>
          <a:p>
            <a:pPr marL="457200" lvl="1" indent="0" defTabSz="914400" eaLnBrk="1" hangingPunct="1">
              <a:buNone/>
            </a:pPr>
            <a:endParaRPr lang="en-US" altLang="fr-FR" sz="160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7239000" y="6579689"/>
            <a:ext cx="1905000" cy="256540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C:\Users\Anne.Kennerley\AppData\Local\Microsoft\Windows\Temporary Internet Files\Content.IE5\M8ZDKOIU\teamwork-diversity-2047173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997727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28800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Whom do we support?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219200"/>
            <a:ext cx="70866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781968" y="2286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FF"/>
                </a:solidFill>
                <a:latin typeface="+mj-lt"/>
                <a:ea typeface="ＭＳ Ｐゴシック" pitchFamily="-106" charset="-128"/>
                <a:cs typeface="Tahoma" pitchFamily="-106" charset="0"/>
              </a:rPr>
              <a:t>Whom do we support?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568" y="6149928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ceos.org/document_management/Communications/Templates/CEOS_Organigram_Feb2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82302"/>
            <a:ext cx="6531769" cy="584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19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 smtClean="0"/>
              <a:t>WGISS-44 Presentations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5478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Presentation</a:t>
            </a:r>
            <a:r>
              <a:rPr kumimoji="0" lang="en-US" sz="2800" b="1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Format:</a:t>
            </a:r>
            <a:endParaRPr kumimoji="0" lang="en-US" sz="2800" b="1" i="0" u="none" strike="noStrike" cap="none" spc="0" normalizeH="0" baseline="0" dirty="0" smtClean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err="1"/>
              <a:t>Date_Time_Title</a:t>
            </a:r>
            <a:r>
              <a:rPr lang="en-US" sz="2000" dirty="0"/>
              <a:t> (</a:t>
            </a:r>
            <a:r>
              <a:rPr lang="en-US" sz="2000" dirty="0" err="1"/>
              <a:t>ie</a:t>
            </a:r>
            <a:r>
              <a:rPr lang="en-US" sz="2000" dirty="0"/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2017.09.25_09.40_WISPREPORT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***Please use two digit format for month, day, hour, and minutes (example:  March =03) and use </a:t>
            </a:r>
            <a:r>
              <a:rPr lang="en-US" sz="2000" u="sng" dirty="0" smtClean="0"/>
              <a:t>underscores</a:t>
            </a:r>
            <a:r>
              <a:rPr lang="en-US" sz="2000" dirty="0" smtClean="0"/>
              <a:t> ***</a:t>
            </a:r>
            <a:endParaRPr lang="en-US" sz="2000" dirty="0"/>
          </a:p>
          <a:p>
            <a:pPr marL="457200" lvl="1" indent="0">
              <a:buNone/>
            </a:pPr>
            <a:endParaRPr lang="en-US" sz="1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Delivery Method</a:t>
            </a:r>
            <a:endParaRPr lang="en-US" sz="28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lvl="1"/>
            <a:r>
              <a:rPr lang="en-US" sz="2800" dirty="0" smtClean="0"/>
              <a:t>Send </a:t>
            </a:r>
            <a:r>
              <a:rPr lang="en-US" sz="2800" dirty="0"/>
              <a:t>email with presentation to </a:t>
            </a:r>
            <a:endParaRPr lang="en-US" sz="2800" dirty="0" smtClean="0"/>
          </a:p>
          <a:p>
            <a:pPr lvl="1"/>
            <a:r>
              <a:rPr lang="en-US" sz="2800" i="1" dirty="0" smtClean="0"/>
              <a:t>Michelle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dirty="0">
                <a:hlinkClick r:id="rId2"/>
              </a:rPr>
              <a:t>michelle.piepgrass@ameritech.net</a:t>
            </a:r>
            <a:r>
              <a:rPr lang="en-US" sz="2800" dirty="0"/>
              <a:t> 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800" i="1" dirty="0" smtClean="0"/>
              <a:t>Anne</a:t>
            </a:r>
            <a:r>
              <a:rPr lang="en-US" sz="2800" dirty="0" smtClean="0"/>
              <a:t> </a:t>
            </a:r>
            <a:r>
              <a:rPr lang="en-US" sz="2800" dirty="0"/>
              <a:t>at </a:t>
            </a:r>
            <a:r>
              <a:rPr lang="en-US" sz="2800" u="sng" dirty="0" smtClean="0">
                <a:solidFill>
                  <a:srgbClr val="0070C0"/>
                </a:solidFill>
                <a:hlinkClick r:id="rId3"/>
              </a:rPr>
              <a:t>anne.kennerley@noaa.gov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</a:p>
          <a:p>
            <a:pPr lvl="1"/>
            <a:r>
              <a:rPr lang="en-US" sz="2800" i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Martin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at </a:t>
            </a:r>
            <a:r>
              <a:rPr lang="en-US" sz="2800" u="sng" dirty="0" smtClean="0">
                <a:solidFill>
                  <a:srgbClr val="0070C0"/>
                </a:solidFill>
                <a:hlinkClick r:id="rId4"/>
              </a:rPr>
              <a:t>martin.yapur@noaa.gov</a:t>
            </a:r>
            <a:endParaRPr lang="en-US" sz="2800" u="sng" dirty="0" smtClean="0">
              <a:solidFill>
                <a:srgbClr val="0070C0"/>
              </a:solidFill>
            </a:endParaRPr>
          </a:p>
          <a:p>
            <a:pPr lvl="1"/>
            <a:r>
              <a:rPr lang="en-US" sz="2800" i="1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Andy</a:t>
            </a:r>
            <a:r>
              <a:rPr lang="en-US" sz="2800" dirty="0" smtClean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at</a:t>
            </a:r>
            <a:r>
              <a:rPr lang="en-US" sz="2800" dirty="0">
                <a:solidFill>
                  <a:schemeClr val="accent4">
                    <a:lumMod val="90000"/>
                    <a:lumOff val="10000"/>
                  </a:schemeClr>
                </a:solidFill>
                <a:hlinkClick r:id="rId5"/>
              </a:rPr>
              <a:t> </a:t>
            </a:r>
            <a:r>
              <a:rPr lang="en-US" sz="2800" u="sng" dirty="0">
                <a:solidFill>
                  <a:srgbClr val="0070C0"/>
                </a:solidFill>
                <a:hlinkClick r:id="rId5"/>
              </a:rPr>
              <a:t>A</a:t>
            </a:r>
            <a:r>
              <a:rPr lang="en-US" sz="2800" u="sng" dirty="0" smtClean="0">
                <a:solidFill>
                  <a:srgbClr val="0070C0"/>
                </a:solidFill>
                <a:hlinkClick r:id="rId5"/>
              </a:rPr>
              <a:t>ndrew.E.Mitchell@nasa.gov</a:t>
            </a:r>
            <a:endParaRPr lang="en-US" sz="2800" u="sng" dirty="0">
              <a:solidFill>
                <a:srgbClr val="0070C0"/>
              </a:solidFill>
            </a:endParaRPr>
          </a:p>
          <a:p>
            <a:pPr lvl="1"/>
            <a:endParaRPr lang="en-US" sz="28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3763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C:\Users\Anne.Kennerley\AppData\Local\Microsoft\Windows\Temporary Internet Files\Content.IE5\YLLJ8UDN\email[1]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05" y="3200400"/>
            <a:ext cx="2209800" cy="1380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6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6194" y="0"/>
            <a:ext cx="5631611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r>
              <a:rPr lang="en-US" dirty="0" smtClean="0"/>
              <a:t>WGISS-44 </a:t>
            </a:r>
            <a:r>
              <a:rPr lang="en-US" dirty="0"/>
              <a:t>Presentations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pPr lvl="0"/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t="3572" r="4399" b="4564"/>
          <a:stretch/>
        </p:blipFill>
        <p:spPr bwMode="auto">
          <a:xfrm>
            <a:off x="396119" y="2057400"/>
            <a:ext cx="8351759" cy="467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7506" y="1328057"/>
            <a:ext cx="8468985" cy="461665"/>
          </a:xfrm>
          <a:prstGeom prst="rect">
            <a:avLst/>
          </a:prstGeom>
          <a:noFill/>
          <a:ln w="19050">
            <a:noFill/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400" b="1" i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Presentations will be directly linked to the online agenda</a:t>
            </a:r>
            <a:endParaRPr lang="en-US" sz="2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" y="5961229"/>
            <a:ext cx="700165" cy="82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80975"/>
            <a:ext cx="914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Web Conferencing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7" y="5702300"/>
            <a:ext cx="141446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0458" y="1219200"/>
            <a:ext cx="8423084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lt"/>
              </a:rPr>
              <a:t>WGISS-44 Meeting Remote Participation</a:t>
            </a:r>
            <a:endParaRPr lang="en-US" altLang="en-US" b="1" dirty="0">
              <a:solidFill>
                <a:srgbClr val="222222"/>
              </a:solidFill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2590800" y="6596063"/>
            <a:ext cx="3505200" cy="230187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rgbClr val="FFFF99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9436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336600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radeGothic" pitchFamily="2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2"/>
                </a:solidFill>
                <a:latin typeface="TradeGothicBoldOblique"/>
              </a:rPr>
              <a:t>WGISS Infrastructure Services (WISP)</a:t>
            </a:r>
            <a:endParaRPr lang="en-US" b="1" dirty="0">
              <a:solidFill>
                <a:schemeClr val="bg2"/>
              </a:solidFill>
              <a:latin typeface="TradeGothicBoldObliq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1672864"/>
            <a:ext cx="8610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 Please join my </a:t>
            </a:r>
            <a:r>
              <a:rPr lang="en-US" dirty="0" smtClean="0"/>
              <a:t>meeting.</a:t>
            </a:r>
            <a:endParaRPr lang="en-US" dirty="0"/>
          </a:p>
          <a:p>
            <a:r>
              <a:rPr lang="en-US" dirty="0"/>
              <a:t>https://global.gotomeeting.com/join/160468805</a:t>
            </a:r>
          </a:p>
          <a:p>
            <a:endParaRPr lang="en-US" dirty="0"/>
          </a:p>
          <a:p>
            <a:r>
              <a:rPr lang="en-US" dirty="0"/>
              <a:t>2.  Use your microphone and speakers (VoIP) - a headset is recommended.  Or, call in using your telephone.</a:t>
            </a:r>
          </a:p>
          <a:p>
            <a:endParaRPr lang="en-US" dirty="0"/>
          </a:p>
          <a:p>
            <a:r>
              <a:rPr lang="en-US" dirty="0"/>
              <a:t>United States: +1 (224) 501-3316</a:t>
            </a:r>
          </a:p>
          <a:p>
            <a:r>
              <a:rPr lang="en-US" dirty="0"/>
              <a:t>Australia: +61 2 8355 1034</a:t>
            </a:r>
          </a:p>
          <a:p>
            <a:r>
              <a:rPr lang="en-US" dirty="0" smtClean="0"/>
              <a:t>France</a:t>
            </a:r>
            <a:r>
              <a:rPr lang="en-US" dirty="0"/>
              <a:t>: +33 (0) 170 950 588</a:t>
            </a:r>
          </a:p>
          <a:p>
            <a:r>
              <a:rPr lang="en-US" dirty="0"/>
              <a:t>Germany: +49 (0) 692 5736 7207</a:t>
            </a:r>
          </a:p>
          <a:p>
            <a:r>
              <a:rPr lang="en-US" dirty="0" smtClean="0"/>
              <a:t>Italy</a:t>
            </a:r>
            <a:r>
              <a:rPr lang="en-US" dirty="0"/>
              <a:t>: +39 0 693 38 75 53</a:t>
            </a:r>
          </a:p>
          <a:p>
            <a:r>
              <a:rPr lang="en-US" dirty="0" smtClean="0"/>
              <a:t>New </a:t>
            </a:r>
            <a:r>
              <a:rPr lang="en-US" dirty="0"/>
              <a:t>Zealand: +64 4 974 7243</a:t>
            </a:r>
          </a:p>
          <a:p>
            <a:r>
              <a:rPr lang="en-US" dirty="0" smtClean="0"/>
              <a:t>United </a:t>
            </a:r>
            <a:r>
              <a:rPr lang="en-US" dirty="0"/>
              <a:t>Kingdom: +44 (0) 330 221 </a:t>
            </a:r>
            <a:r>
              <a:rPr lang="en-US" dirty="0" smtClean="0"/>
              <a:t>0097</a:t>
            </a:r>
            <a:endParaRPr lang="en-US" dirty="0"/>
          </a:p>
          <a:p>
            <a:pPr algn="ctr"/>
            <a:r>
              <a:rPr lang="en-US" dirty="0"/>
              <a:t>Access Code: 160-468-805</a:t>
            </a:r>
          </a:p>
          <a:p>
            <a:pPr algn="ctr"/>
            <a:r>
              <a:rPr lang="en-US" dirty="0"/>
              <a:t>Audio PIN: Shown after joining the meeting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Meeting ID: 160-468-805</a:t>
            </a:r>
          </a:p>
        </p:txBody>
      </p:sp>
    </p:spTree>
    <p:extLst>
      <p:ext uri="{BB962C8B-B14F-4D97-AF65-F5344CB8AC3E}">
        <p14:creationId xmlns:p14="http://schemas.microsoft.com/office/powerpoint/2010/main" val="29203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38125"/>
            <a:ext cx="5839800" cy="107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 kern="0">
                <a:solidFill>
                  <a:srgbClr val="FFFFFF"/>
                </a:solidFill>
                <a:latin typeface="+mj-lt"/>
                <a:cs typeface="Tahoma" pitchFamily="-106" charset="0"/>
              </a:defRPr>
            </a:lvl1pPr>
          </a:lstStyle>
          <a:p>
            <a:pPr algn="ctr"/>
            <a:r>
              <a:rPr lang="en-US" dirty="0"/>
              <a:t>WISP </a:t>
            </a:r>
            <a:r>
              <a:rPr lang="en-US" dirty="0" smtClean="0"/>
              <a:t>Request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6" y="1981200"/>
            <a:ext cx="1242227" cy="83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1600200"/>
            <a:ext cx="7391400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/>
              <a:t>The WISP’s success depends on </a:t>
            </a:r>
            <a:r>
              <a:rPr lang="en-US" sz="2800" b="1" i="1" u="sng" dirty="0" smtClean="0"/>
              <a:t>YOU</a:t>
            </a:r>
            <a:r>
              <a:rPr lang="en-US" sz="2800" dirty="0" smtClean="0"/>
              <a:t> to: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6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800" dirty="0" smtClean="0"/>
              <a:t>Keep us informed of any </a:t>
            </a:r>
            <a:r>
              <a:rPr lang="en-US" sz="2800" i="1" u="sng" dirty="0" smtClean="0"/>
              <a:t>new or departing </a:t>
            </a:r>
            <a:r>
              <a:rPr lang="en-US" sz="2800" dirty="0" smtClean="0"/>
              <a:t>members from your organization so we can keep the mailing lists up-to-date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Let us know of any changes needed to the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dirty="0"/>
              <a:t> </a:t>
            </a:r>
            <a:r>
              <a:rPr lang="en-US" sz="2800" dirty="0" smtClean="0"/>
              <a:t>    WGISS webpages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800" dirty="0" smtClean="0"/>
          </a:p>
          <a:p>
            <a:pPr marL="457200" marR="0" indent="-45720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Support our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outreach activities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2051" name="Picture 3" descr="C:\Users\Anne.Kennerley\AppData\Local\Microsoft\Windows\Temporary Internet Files\Content.IE5\M8ZDKOIU\reaching-4080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562" y="4419600"/>
            <a:ext cx="1971675" cy="228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6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62200" y="2667000"/>
            <a:ext cx="441960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Thank you!</a:t>
            </a:r>
            <a:endParaRPr kumimoji="0" lang="en-US" sz="6000" b="1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46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16000</TotalTime>
  <Words>303</Words>
  <Application>Microsoft Office PowerPoint</Application>
  <PresentationFormat>On-screen Show (4:3)</PresentationFormat>
  <Paragraphs>69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Martin Yapur</dc:creator>
  <cp:lastModifiedBy>Anne</cp:lastModifiedBy>
  <cp:revision>102</cp:revision>
  <dcterms:modified xsi:type="dcterms:W3CDTF">2017-09-25T00:35:06Z</dcterms:modified>
</cp:coreProperties>
</file>