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 id="2147483708" r:id="rId3"/>
    <p:sldMasterId id="2147483712" r:id="rId4"/>
  </p:sldMasterIdLst>
  <p:notesMasterIdLst>
    <p:notesMasterId r:id="rId17"/>
  </p:notesMasterIdLst>
  <p:handoutMasterIdLst>
    <p:handoutMasterId r:id="rId18"/>
  </p:handoutMasterIdLst>
  <p:sldIdLst>
    <p:sldId id="284" r:id="rId5"/>
    <p:sldId id="285" r:id="rId6"/>
    <p:sldId id="282" r:id="rId7"/>
    <p:sldId id="265" r:id="rId8"/>
    <p:sldId id="283" r:id="rId9"/>
    <p:sldId id="268" r:id="rId10"/>
    <p:sldId id="273" r:id="rId11"/>
    <p:sldId id="269" r:id="rId12"/>
    <p:sldId id="270" r:id="rId13"/>
    <p:sldId id="271" r:id="rId14"/>
    <p:sldId id="272"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32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5CF323-270F-40CB-AF7A-2CC26EA6359D}" type="datetimeFigureOut">
              <a:rPr lang="en-US" smtClean="0"/>
              <a:t>3/29/2017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18FF5F-08C6-42CE-9569-5553047FA3B0}" type="slidenum">
              <a:rPr lang="en-US" smtClean="0"/>
              <a:t>‹#›</a:t>
            </a:fld>
            <a:endParaRPr lang="en-US"/>
          </a:p>
        </p:txBody>
      </p:sp>
    </p:spTree>
    <p:extLst>
      <p:ext uri="{BB962C8B-B14F-4D97-AF65-F5344CB8AC3E}">
        <p14:creationId xmlns:p14="http://schemas.microsoft.com/office/powerpoint/2010/main" val="307834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AAEB5-4261-4237-8ADA-E8D5149DBCDC}" type="datetimeFigureOut">
              <a:rPr lang="en-US" smtClean="0"/>
              <a:t>3/29/2017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D280D-8141-4FE3-84FA-10127734B4AA}" type="slidenum">
              <a:rPr lang="en-US" smtClean="0"/>
              <a:t>‹#›</a:t>
            </a:fld>
            <a:endParaRPr lang="en-US"/>
          </a:p>
        </p:txBody>
      </p:sp>
    </p:spTree>
    <p:extLst>
      <p:ext uri="{BB962C8B-B14F-4D97-AF65-F5344CB8AC3E}">
        <p14:creationId xmlns:p14="http://schemas.microsoft.com/office/powerpoint/2010/main" val="161673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r>
              <a:rPr lang="en-US" sz="1400" b="1" dirty="0" smtClean="0"/>
              <a:t>Animated recolored picture fades</a:t>
            </a:r>
            <a:r>
              <a:rPr lang="en-US" sz="1400" b="1" baseline="0" dirty="0" smtClean="0"/>
              <a:t> in over black and white copy</a:t>
            </a:r>
            <a:endParaRPr lang="en-US" sz="1400" b="1" dirty="0" smtClean="0"/>
          </a:p>
          <a:p>
            <a:r>
              <a:rPr lang="en-US" sz="1400" dirty="0" smtClean="0"/>
              <a:t>(Advanced)</a:t>
            </a:r>
          </a:p>
          <a:p>
            <a:endParaRPr lang="en-US" sz="1200" dirty="0" smtClean="0"/>
          </a:p>
          <a:p>
            <a:endParaRPr lang="en-US" sz="1200" dirty="0" smtClean="0"/>
          </a:p>
          <a:p>
            <a:r>
              <a:rPr lang="en-US" sz="1200" dirty="0" smtClean="0">
                <a:latin typeface="+mn-lt"/>
              </a:rPr>
              <a:t>To reproduce the picture</a:t>
            </a:r>
            <a:r>
              <a:rPr lang="en-US" sz="1200" baseline="0" dirty="0" smtClean="0">
                <a:latin typeface="+mn-lt"/>
              </a:rPr>
              <a:t>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Insert</a:t>
            </a:r>
            <a:r>
              <a:rPr lang="en-US" sz="1200" baseline="0" dirty="0" smtClean="0"/>
              <a:t> tab, in the </a:t>
            </a:r>
            <a:r>
              <a:rPr lang="en-US" sz="1200" b="1" baseline="0" dirty="0" smtClean="0"/>
              <a:t>Images </a:t>
            </a:r>
            <a:r>
              <a:rPr lang="en-US" sz="1200" baseline="0" dirty="0" smtClean="0"/>
              <a:t>group, click </a:t>
            </a:r>
            <a:r>
              <a:rPr lang="en-US" sz="1200" b="1" baseline="0" dirty="0" smtClean="0"/>
              <a:t>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3.58”</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8”</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Picture Tools</a:t>
            </a:r>
            <a:r>
              <a:rPr lang="en-US" sz="120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Color</a:t>
            </a:r>
            <a:r>
              <a:rPr lang="en-US" sz="1200" baseline="0" dirty="0" smtClean="0"/>
              <a:t>, and then under </a:t>
            </a:r>
            <a:r>
              <a:rPr lang="en-US" sz="1200" b="1" baseline="0" dirty="0" smtClean="0"/>
              <a:t>Recolor </a:t>
            </a:r>
            <a:r>
              <a:rPr lang="en-US" sz="1200" baseline="0" dirty="0" smtClean="0"/>
              <a:t>click </a:t>
            </a:r>
            <a:r>
              <a:rPr lang="en-US" sz="1200" b="1" baseline="0" dirty="0" smtClean="0"/>
              <a:t>Dark Blue, </a:t>
            </a:r>
            <a:r>
              <a:rPr lang="en-US" sz="1200" b="1" baseline="0" dirty="0" smtClean="0">
                <a:latin typeface="+mn-lt"/>
              </a:rPr>
              <a:t>Text color 2 Dark</a:t>
            </a:r>
            <a:r>
              <a:rPr lang="en-US" sz="1200" b="0" baseline="0" dirty="0" smtClean="0">
                <a:latin typeface="+mn-lt"/>
              </a:rPr>
              <a:t> (second row, first option from the left).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Picture Tools</a:t>
            </a:r>
            <a:r>
              <a:rPr lang="en-US" sz="1200" baseline="0" dirty="0" smtClean="0"/>
              <a:t>, on the </a:t>
            </a:r>
            <a:r>
              <a:rPr lang="en-US" sz="1200" b="1" baseline="0" dirty="0" smtClean="0"/>
              <a:t>Format</a:t>
            </a:r>
            <a:r>
              <a:rPr lang="en-US" sz="1200" baseline="0" dirty="0" smtClean="0"/>
              <a:t> tab, in the </a:t>
            </a:r>
            <a:r>
              <a:rPr lang="en-US" sz="1200" b="1" baseline="0" dirty="0" smtClean="0"/>
              <a:t>Picture Styles </a:t>
            </a:r>
            <a:r>
              <a:rPr lang="en-US" sz="1200" baseline="0" dirty="0" smtClean="0"/>
              <a:t>group, click </a:t>
            </a:r>
            <a:r>
              <a:rPr lang="en-US" sz="1200" b="1" baseline="0" dirty="0" smtClean="0"/>
              <a:t>Picture Effects</a:t>
            </a:r>
            <a:r>
              <a:rPr lang="en-US" sz="1200" baseline="0" dirty="0" smtClean="0"/>
              <a:t>, point to </a:t>
            </a:r>
            <a:r>
              <a:rPr lang="en-US" sz="1200" b="1" baseline="0" dirty="0" smtClean="0"/>
              <a:t>Shadow</a:t>
            </a:r>
            <a:r>
              <a:rPr lang="en-US" sz="1200" baseline="0" dirty="0" smtClean="0"/>
              <a:t>, and then under </a:t>
            </a:r>
            <a:r>
              <a:rPr lang="en-US" sz="1200" b="1" baseline="0" dirty="0" smtClean="0"/>
              <a:t>Inner</a:t>
            </a:r>
            <a:r>
              <a:rPr lang="en-US" sz="1200" baseline="0" dirty="0" smtClean="0"/>
              <a:t> click </a:t>
            </a:r>
            <a:r>
              <a:rPr lang="en-US" sz="1200" b="1" baseline="0" dirty="0" smtClean="0"/>
              <a:t>Inside Diagonal Top Left </a:t>
            </a:r>
            <a:r>
              <a:rPr lang="en-US" sz="1200" baseline="0" dirty="0" smtClean="0"/>
              <a:t>(first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Drag the picture so that it is positioned above the middle of the slide.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Clipboard</a:t>
            </a:r>
            <a:r>
              <a:rPr lang="en-US" sz="1200" baseline="0" dirty="0" smtClean="0">
                <a:latin typeface="+mn-lt"/>
              </a:rPr>
              <a:t> group, click the arrow next to </a:t>
            </a:r>
            <a:r>
              <a:rPr lang="en-US" sz="1200" b="1" baseline="0" dirty="0" smtClean="0">
                <a:latin typeface="+mn-lt"/>
              </a:rPr>
              <a:t>Copy</a:t>
            </a:r>
            <a:r>
              <a:rPr lang="en-US" sz="1200" baseline="0" dirty="0" smtClean="0">
                <a:latin typeface="+mn-lt"/>
              </a:rPr>
              <a:t>, and then click </a:t>
            </a:r>
            <a:r>
              <a:rPr lang="en-US" sz="1200" b="1" baseline="0" dirty="0" smtClean="0">
                <a:latin typeface="+mn-lt"/>
              </a:rPr>
              <a:t>Duplicate</a:t>
            </a:r>
            <a:r>
              <a:rPr lang="en-US" sz="120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Press and hold CTRL and select both pictures on the slide.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aseline="0" dirty="0" smtClean="0">
                <a:latin typeface="+mn-lt"/>
              </a:rPr>
              <a:t>, point to </a:t>
            </a:r>
            <a:r>
              <a:rPr lang="en-US" sz="1200" b="1" baseline="0" dirty="0" smtClean="0">
                <a:latin typeface="+mn-lt"/>
              </a:rPr>
              <a:t>Align</a:t>
            </a:r>
            <a:r>
              <a:rPr lang="en-US" sz="120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Align to Slide</a:t>
            </a:r>
            <a:r>
              <a:rPr lang="en-US" sz="120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Click</a:t>
            </a:r>
            <a:r>
              <a:rPr lang="en-US" sz="1200" b="1" baseline="0" dirty="0" smtClean="0">
                <a:latin typeface="+mn-lt"/>
              </a:rPr>
              <a:t> Align Center</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Click</a:t>
            </a:r>
            <a:r>
              <a:rPr lang="en-US" sz="1200" b="1" baseline="0" dirty="0" smtClean="0">
                <a:latin typeface="+mn-lt"/>
              </a:rPr>
              <a:t> Align Selected Objects</a:t>
            </a:r>
            <a:r>
              <a:rPr lang="en-US" sz="120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Align Middle</a:t>
            </a:r>
            <a:r>
              <a:rPr lang="en-US" sz="120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Select only the duplicate (top) picture. </a:t>
            </a: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2.33”</a:t>
            </a:r>
            <a:r>
              <a:rPr lang="en-US" sz="1200" kern="1200" dirty="0" smtClean="0">
                <a:solidFill>
                  <a:schemeClr val="tx1"/>
                </a:solidFill>
                <a:effectLst/>
                <a:latin typeface="+mn-lt"/>
                <a:ea typeface="+mn-ea"/>
                <a:cs typeface="+mn-cs"/>
              </a:rPr>
              <a:t>. 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endParaRPr lang="en-US" sz="120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Under </a:t>
            </a:r>
            <a:r>
              <a:rPr lang="en-US" sz="1200" b="1" baseline="0" dirty="0" smtClean="0">
                <a:latin typeface="+mn-lt"/>
              </a:rPr>
              <a:t>Picture Tools</a:t>
            </a:r>
            <a:r>
              <a:rPr lang="en-US" sz="1200" b="0" baseline="0" dirty="0" smtClean="0">
                <a:latin typeface="+mn-lt"/>
              </a:rPr>
              <a:t>, on the </a:t>
            </a:r>
            <a:r>
              <a:rPr lang="en-US" sz="1200" b="1" baseline="0" dirty="0" smtClean="0">
                <a:latin typeface="+mn-lt"/>
              </a:rPr>
              <a:t>Format</a:t>
            </a:r>
            <a:r>
              <a:rPr lang="en-US" sz="1200" b="0" baseline="0" dirty="0" smtClean="0">
                <a:latin typeface="+mn-lt"/>
              </a:rPr>
              <a:t> tab, in the </a:t>
            </a:r>
            <a:r>
              <a:rPr lang="en-US" sz="1200" b="1" baseline="0" dirty="0" smtClean="0">
                <a:latin typeface="+mn-lt"/>
              </a:rPr>
              <a:t>Adjust</a:t>
            </a:r>
            <a:r>
              <a:rPr lang="en-US" sz="1200" b="0" baseline="0" dirty="0" smtClean="0">
                <a:latin typeface="+mn-lt"/>
              </a:rPr>
              <a:t> group, click </a:t>
            </a:r>
            <a:r>
              <a:rPr lang="en-US" sz="1200" b="1" baseline="0" dirty="0" smtClean="0">
                <a:latin typeface="+mn-lt"/>
              </a:rPr>
              <a:t>Color</a:t>
            </a:r>
            <a:r>
              <a:rPr lang="en-US" sz="1200" b="0" baseline="0" dirty="0" smtClean="0">
                <a:latin typeface="+mn-lt"/>
              </a:rPr>
              <a:t>, and then under </a:t>
            </a:r>
            <a:r>
              <a:rPr lang="en-US" sz="1200" b="1" baseline="0" dirty="0" smtClean="0">
                <a:latin typeface="+mn-lt"/>
              </a:rPr>
              <a:t>Recolor</a:t>
            </a:r>
            <a:r>
              <a:rPr lang="en-US" sz="1200" b="0" baseline="0" dirty="0" smtClean="0">
                <a:latin typeface="+mn-lt"/>
              </a:rPr>
              <a:t>, click </a:t>
            </a:r>
            <a:r>
              <a:rPr lang="en-US" sz="1200" b="1" baseline="0" dirty="0" smtClean="0">
                <a:latin typeface="+mn-lt"/>
              </a:rPr>
              <a:t>No Recolor</a:t>
            </a:r>
            <a:r>
              <a:rPr lang="en-US" sz="1200" b="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Home</a:t>
            </a:r>
            <a:r>
              <a:rPr lang="en-US" sz="1200" b="0" baseline="0" dirty="0" smtClean="0">
                <a:latin typeface="+mn-lt"/>
              </a:rPr>
              <a:t> tab, in the </a:t>
            </a:r>
            <a:r>
              <a:rPr lang="en-US" sz="1200" b="1" baseline="0" dirty="0" smtClean="0">
                <a:latin typeface="+mn-lt"/>
              </a:rPr>
              <a:t>Drawing</a:t>
            </a:r>
            <a:r>
              <a:rPr lang="en-US" sz="1200" b="0" baseline="0" dirty="0" smtClean="0">
                <a:latin typeface="+mn-lt"/>
              </a:rPr>
              <a:t> group, click </a:t>
            </a:r>
            <a:r>
              <a:rPr lang="en-US" sz="1200" b="1" baseline="0" dirty="0" smtClean="0">
                <a:latin typeface="+mn-lt"/>
              </a:rPr>
              <a:t>Shapes</a:t>
            </a:r>
            <a:r>
              <a:rPr lang="en-US" sz="1200" b="0" baseline="0" dirty="0" smtClean="0">
                <a:latin typeface="+mn-lt"/>
              </a:rPr>
              <a:t>, and then under </a:t>
            </a:r>
            <a:r>
              <a:rPr lang="en-US" sz="1200" b="1" baseline="0" dirty="0" smtClean="0">
                <a:latin typeface="+mn-lt"/>
              </a:rPr>
              <a:t>Rectangles</a:t>
            </a:r>
            <a:r>
              <a:rPr lang="en-US" sz="1200" b="0" baseline="0" dirty="0" smtClean="0">
                <a:latin typeface="+mn-lt"/>
              </a:rPr>
              <a:t> click </a:t>
            </a:r>
            <a:r>
              <a:rPr lang="en-US" sz="1200" b="1" baseline="0" dirty="0" smtClean="0">
                <a:latin typeface="+mn-lt"/>
              </a:rPr>
              <a:t>Rectangle</a:t>
            </a:r>
            <a:r>
              <a:rPr lang="en-US" sz="1200" b="0" baseline="0" dirty="0" smtClean="0">
                <a:latin typeface="+mn-lt"/>
              </a:rPr>
              <a:t> (first option from the left). On the slide, drag to draw a rectangle.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rectangle. Under </a:t>
            </a:r>
            <a:r>
              <a:rPr lang="en-US" sz="1200" b="1" baseline="0" dirty="0" smtClean="0">
                <a:latin typeface="+mn-lt"/>
              </a:rPr>
              <a:t>Drawing Tools</a:t>
            </a:r>
            <a:r>
              <a:rPr lang="en-US" sz="1200" b="0" baseline="0" dirty="0" smtClean="0">
                <a:latin typeface="+mn-lt"/>
              </a:rPr>
              <a:t>, on the </a:t>
            </a:r>
            <a:r>
              <a:rPr lang="en-US" sz="1200" b="1" baseline="0" dirty="0" smtClean="0">
                <a:latin typeface="+mn-lt"/>
              </a:rPr>
              <a:t>Format</a:t>
            </a:r>
            <a:r>
              <a:rPr lang="en-US" sz="1200" b="0" baseline="0" dirty="0" smtClean="0">
                <a:latin typeface="+mn-lt"/>
              </a:rPr>
              <a:t> tab, in the </a:t>
            </a:r>
            <a:r>
              <a:rPr lang="en-US" sz="1200" b="1" baseline="0" dirty="0" smtClean="0">
                <a:latin typeface="+mn-lt"/>
              </a:rPr>
              <a:t>Size</a:t>
            </a:r>
            <a:r>
              <a:rPr lang="en-US" sz="1200" b="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 </a:t>
            </a:r>
            <a:r>
              <a:rPr lang="en-US" sz="1200" b="1" baseline="0" dirty="0" smtClean="0">
                <a:latin typeface="+mn-lt"/>
              </a:rPr>
              <a:t>Shape Height </a:t>
            </a:r>
            <a:r>
              <a:rPr lang="en-US" sz="1200" b="0" baseline="0" dirty="0" smtClean="0">
                <a:latin typeface="+mn-lt"/>
              </a:rPr>
              <a:t>box, enter </a:t>
            </a:r>
            <a:r>
              <a:rPr lang="en-US" sz="1200" b="1" baseline="0" dirty="0" smtClean="0">
                <a:latin typeface="+mn-lt"/>
              </a:rPr>
              <a:t>7.5”</a:t>
            </a:r>
            <a:r>
              <a:rPr lang="en-US" sz="1200" b="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 </a:t>
            </a:r>
            <a:r>
              <a:rPr lang="en-US" sz="1200" b="1" baseline="0" dirty="0" smtClean="0">
                <a:latin typeface="+mn-lt"/>
              </a:rPr>
              <a:t>Shape Width </a:t>
            </a:r>
            <a:r>
              <a:rPr lang="en-US" sz="1200" b="0" baseline="0" dirty="0" smtClean="0">
                <a:latin typeface="+mn-lt"/>
              </a:rPr>
              <a:t>box, enter </a:t>
            </a:r>
            <a:r>
              <a:rPr lang="en-US" sz="1200" b="1" baseline="0" dirty="0" smtClean="0">
                <a:latin typeface="+mn-lt"/>
              </a:rPr>
              <a:t>2.33”</a:t>
            </a:r>
            <a:r>
              <a:rPr lang="en-US" sz="1200" b="0" baseline="0" dirty="0" smtClean="0">
                <a:latin typeface="+mn-lt"/>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rectangle. Under </a:t>
            </a:r>
            <a:r>
              <a:rPr lang="en-US" sz="1200" b="1" baseline="0" dirty="0" smtClean="0">
                <a:latin typeface="+mn-lt"/>
              </a:rPr>
              <a:t>Drawing Tools</a:t>
            </a:r>
            <a:r>
              <a:rPr lang="en-US" sz="1200" b="0" baseline="0" dirty="0" smtClean="0">
                <a:latin typeface="+mn-lt"/>
              </a:rPr>
              <a:t>, on the </a:t>
            </a:r>
            <a:r>
              <a:rPr lang="en-US" sz="1200" b="1" baseline="0" dirty="0" smtClean="0">
                <a:latin typeface="+mn-lt"/>
              </a:rPr>
              <a:t>Format</a:t>
            </a:r>
            <a:r>
              <a:rPr lang="en-US" sz="1200" b="0" baseline="0" dirty="0" smtClean="0">
                <a:latin typeface="+mn-lt"/>
              </a:rPr>
              <a:t> tab, in the </a:t>
            </a:r>
            <a:r>
              <a:rPr lang="en-US" sz="1200" b="1" baseline="0" dirty="0" smtClean="0">
                <a:latin typeface="+mn-lt"/>
              </a:rPr>
              <a:t>Shape Styles </a:t>
            </a:r>
            <a:r>
              <a:rPr lang="en-US" sz="1200" b="0" baseline="0" dirty="0" smtClean="0">
                <a:latin typeface="+mn-lt"/>
              </a:rPr>
              <a:t>group, click </a:t>
            </a:r>
            <a:r>
              <a:rPr lang="en-US" sz="1200" b="1" baseline="0" dirty="0" smtClean="0">
                <a:latin typeface="+mn-lt"/>
              </a:rPr>
              <a:t>Shape Outline</a:t>
            </a:r>
            <a:r>
              <a:rPr lang="en-US" sz="1200" b="0" baseline="0" dirty="0" smtClean="0">
                <a:latin typeface="+mn-lt"/>
              </a:rPr>
              <a:t>, and then click </a:t>
            </a:r>
            <a:r>
              <a:rPr lang="en-US" sz="1200" b="1" baseline="0" dirty="0" smtClean="0">
                <a:latin typeface="+mn-lt"/>
              </a:rPr>
              <a:t>No Outline</a:t>
            </a:r>
            <a:r>
              <a:rPr lang="en-US" sz="1200" b="0" baseline="0" dirty="0" smtClean="0">
                <a:latin typeface="+mn-lt"/>
              </a:rPr>
              <a:t>.</a:t>
            </a:r>
          </a:p>
          <a:p>
            <a:pPr marL="22860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Shape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Styles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Shape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Fill</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Gradient</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Gradients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Format Shape</a:t>
            </a:r>
            <a:r>
              <a:rPr lang="en-US" sz="1200" kern="1200" dirty="0" smtClean="0">
                <a:solidFill>
                  <a:schemeClr val="tx1"/>
                </a:solidFill>
                <a:effectLst/>
                <a:latin typeface="+mn-lt"/>
                <a:ea typeface="+mn-ea"/>
                <a:cs typeface="+mn-cs"/>
              </a:rPr>
              <a:t> dialog box click </a:t>
            </a:r>
            <a:r>
              <a:rPr lang="en-US" sz="1200" b="1" kern="1200" dirty="0" smtClean="0">
                <a:solidFill>
                  <a:schemeClr val="tx1"/>
                </a:solidFill>
                <a:effectLst/>
                <a:latin typeface="+mn-lt"/>
                <a:ea typeface="+mn-ea"/>
                <a:cs typeface="+mn-cs"/>
              </a:rPr>
              <a:t>Fill</a:t>
            </a:r>
            <a:r>
              <a:rPr lang="en-US" sz="1200" kern="1200" dirty="0" smtClean="0">
                <a:solidFill>
                  <a:schemeClr val="tx1"/>
                </a:solidFill>
                <a:effectLst/>
                <a:latin typeface="+mn-lt"/>
                <a:ea typeface="+mn-ea"/>
                <a:cs typeface="+mn-cs"/>
              </a:rPr>
              <a:t> in the left pane, select </a:t>
            </a:r>
            <a:r>
              <a:rPr lang="en-US" sz="1200" b="1" kern="1200" dirty="0" smtClean="0">
                <a:solidFill>
                  <a:schemeClr val="tx1"/>
                </a:solidFill>
                <a:effectLst/>
                <a:latin typeface="+mn-lt"/>
                <a:ea typeface="+mn-ea"/>
                <a:cs typeface="+mn-cs"/>
              </a:rPr>
              <a:t>Gradient fill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Fill</a:t>
            </a:r>
            <a:r>
              <a:rPr lang="en-US" sz="1200" kern="1200" dirty="0" smtClean="0">
                <a:solidFill>
                  <a:schemeClr val="tx1"/>
                </a:solidFill>
                <a:effectLst/>
                <a:latin typeface="+mn-lt"/>
                <a:ea typeface="+mn-ea"/>
                <a:cs typeface="+mn-cs"/>
              </a:rPr>
              <a:t> pane, and then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Type</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Linear</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Angle</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90</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b="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b="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 </a:t>
            </a:r>
            <a:r>
              <a:rPr lang="en-US" sz="1200" b="0" kern="1200" dirty="0" smtClean="0">
                <a:solidFill>
                  <a:schemeClr val="tx1"/>
                </a:solidFill>
                <a:effectLst/>
                <a:latin typeface="+mn-lt"/>
                <a:ea typeface="+mn-ea"/>
                <a:cs typeface="+mn-cs"/>
              </a:rPr>
              <a:t>or </a:t>
            </a:r>
            <a:r>
              <a:rPr lang="en-US" sz="1200" b="1" kern="1200" dirty="0" smtClean="0">
                <a:solidFill>
                  <a:schemeClr val="tx1"/>
                </a:solidFill>
                <a:effectLst/>
                <a:latin typeface="+mn-lt"/>
                <a:ea typeface="+mn-ea"/>
                <a:cs typeface="+mn-cs"/>
              </a:rPr>
              <a:t>Remove gradient stops </a:t>
            </a:r>
            <a:r>
              <a:rPr lang="en-US" sz="1200" b="0" kern="1200" dirty="0" smtClean="0">
                <a:solidFill>
                  <a:schemeClr val="tx1"/>
                </a:solidFill>
                <a:effectLst/>
                <a:latin typeface="+mn-lt"/>
                <a:ea typeface="+mn-ea"/>
                <a:cs typeface="+mn-cs"/>
              </a:rPr>
              <a:t>until two stops appear in the slider. </a:t>
            </a:r>
          </a:p>
          <a:p>
            <a:pPr marL="228600" lvl="0" indent="-228600">
              <a:buFont typeface="+mj-lt"/>
              <a:buAutoNum type="arabicPeriod"/>
            </a:pPr>
            <a:r>
              <a:rPr lang="en-US" sz="1200" b="0" kern="1200" dirty="0" smtClean="0">
                <a:solidFill>
                  <a:schemeClr val="tx1"/>
                </a:solidFill>
                <a:effectLst/>
                <a:latin typeface="+mn-lt"/>
                <a:ea typeface="+mn-ea"/>
                <a:cs typeface="+mn-cs"/>
              </a:rPr>
              <a:t> Also under Gradient stops, customize the gradient stops as follows:</a:t>
            </a:r>
          </a:p>
          <a:p>
            <a:pPr marL="628650" lvl="1" indent="-171450">
              <a:buFont typeface="Arial" pitchFamily="34" charset="0"/>
              <a:buChar char="•"/>
            </a:pPr>
            <a:r>
              <a:rPr lang="en-US" sz="1200" b="0" kern="1200" dirty="0" smtClean="0">
                <a:solidFill>
                  <a:schemeClr val="tx1"/>
                </a:solidFill>
                <a:effectLst/>
                <a:latin typeface="+mn-lt"/>
                <a:ea typeface="+mn-ea"/>
                <a:cs typeface="+mn-cs"/>
              </a:rPr>
              <a:t>Select the first stop in the slider, and then do the following: </a:t>
            </a:r>
          </a:p>
          <a:p>
            <a:pPr marL="1085850" lvl="2" indent="-171450">
              <a:buFont typeface="Arial" pitchFamily="34" charset="0"/>
              <a:buChar char="•"/>
            </a:pPr>
            <a:r>
              <a:rPr lang="en-US" sz="1200" b="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a:t>
            </a:r>
            <a:r>
              <a:rPr lang="en-US" sz="1200" b="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0%</a:t>
            </a:r>
            <a:r>
              <a:rPr lang="en-US" sz="1200" b="0" kern="1200" dirty="0" smtClean="0">
                <a:solidFill>
                  <a:schemeClr val="tx1"/>
                </a:solidFill>
                <a:effectLst/>
                <a:latin typeface="+mn-lt"/>
                <a:ea typeface="+mn-ea"/>
                <a:cs typeface="+mn-cs"/>
              </a:rPr>
              <a:t>.</a:t>
            </a:r>
          </a:p>
          <a:p>
            <a:pPr marL="1085850" lvl="2" indent="-171450">
              <a:buFont typeface="Arial" pitchFamily="34" charset="0"/>
              <a:buChar char="•"/>
            </a:pPr>
            <a:r>
              <a:rPr lang="en-US" sz="1200" b="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b="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 </a:t>
            </a:r>
            <a:r>
              <a:rPr lang="en-US" sz="1200" b="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White, Background 1 </a:t>
            </a:r>
            <a:r>
              <a:rPr lang="en-US" sz="1200" b="0" kern="1200" dirty="0" smtClean="0">
                <a:solidFill>
                  <a:schemeClr val="tx1"/>
                </a:solidFill>
                <a:effectLst/>
                <a:latin typeface="+mn-lt"/>
                <a:ea typeface="+mn-ea"/>
                <a:cs typeface="+mn-cs"/>
              </a:rPr>
              <a:t>(first row, first option from the left).</a:t>
            </a:r>
          </a:p>
          <a:p>
            <a:pPr marL="1085850" lvl="2" indent="-171450">
              <a:buFont typeface="Arial" pitchFamily="34" charset="0"/>
              <a:buChar char="•"/>
            </a:pPr>
            <a:r>
              <a:rPr lang="en-US" sz="1200" b="0" kern="1200" dirty="0" smtClean="0">
                <a:solidFill>
                  <a:schemeClr val="tx1"/>
                </a:solidFill>
                <a:effectLst/>
                <a:latin typeface="+mn-lt"/>
                <a:ea typeface="+mn-ea"/>
                <a:cs typeface="+mn-cs"/>
              </a:rPr>
              <a:t>In the Transparency box, enter </a:t>
            </a:r>
            <a:r>
              <a:rPr lang="en-US" sz="1200" b="1" kern="1200" dirty="0" smtClean="0">
                <a:solidFill>
                  <a:schemeClr val="tx1"/>
                </a:solidFill>
                <a:effectLst/>
                <a:latin typeface="+mn-lt"/>
                <a:ea typeface="+mn-ea"/>
                <a:cs typeface="+mn-cs"/>
              </a:rPr>
              <a:t>55%</a:t>
            </a:r>
            <a:r>
              <a:rPr lang="en-US" sz="1200" b="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628650" lvl="1" indent="-171450">
              <a:buFont typeface="Arial" pitchFamily="34" charset="0"/>
              <a:buChar char="•"/>
            </a:pP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Select the second</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stop in the slider, and then do the following: </a:t>
            </a:r>
          </a:p>
          <a:p>
            <a:pPr marL="1085850" lvl="2" indent="-171450">
              <a:buFont typeface="Arial" pitchFamily="34" charset="0"/>
              <a:buChar char="•"/>
            </a:pPr>
            <a:r>
              <a:rPr lang="en-US" sz="1200" b="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a:t>
            </a:r>
            <a:r>
              <a:rPr lang="en-US" sz="1200" b="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100%</a:t>
            </a:r>
            <a:r>
              <a:rPr lang="en-US" sz="1200" b="0" kern="1200" dirty="0" smtClean="0">
                <a:solidFill>
                  <a:schemeClr val="tx1"/>
                </a:solidFill>
                <a:effectLst/>
                <a:latin typeface="+mn-lt"/>
                <a:ea typeface="+mn-ea"/>
                <a:cs typeface="+mn-cs"/>
              </a:rPr>
              <a:t>.</a:t>
            </a:r>
          </a:p>
          <a:p>
            <a:pPr marL="1085850" lvl="2" indent="-171450">
              <a:buFont typeface="Arial" pitchFamily="34" charset="0"/>
              <a:buChar char="•"/>
            </a:pPr>
            <a:r>
              <a:rPr lang="en-US" sz="1200" b="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b="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 </a:t>
            </a:r>
            <a:r>
              <a:rPr lang="en-US" sz="1200" b="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White, Background 1 </a:t>
            </a:r>
            <a:r>
              <a:rPr lang="en-US" sz="1200" b="0" kern="1200" dirty="0" smtClean="0">
                <a:solidFill>
                  <a:schemeClr val="tx1"/>
                </a:solidFill>
                <a:effectLst/>
                <a:latin typeface="+mn-lt"/>
                <a:ea typeface="+mn-ea"/>
                <a:cs typeface="+mn-cs"/>
              </a:rPr>
              <a:t>(first row, first option from the left).</a:t>
            </a:r>
          </a:p>
          <a:p>
            <a:pPr marL="1085850" lvl="2" indent="-171450">
              <a:buFont typeface="Arial" pitchFamily="34" charset="0"/>
              <a:buChar char="•"/>
            </a:pPr>
            <a:r>
              <a:rPr lang="en-US" sz="1200" b="0" kern="1200" dirty="0" smtClean="0">
                <a:solidFill>
                  <a:schemeClr val="tx1"/>
                </a:solidFill>
                <a:effectLst/>
                <a:latin typeface="+mn-lt"/>
                <a:ea typeface="+mn-ea"/>
                <a:cs typeface="+mn-cs"/>
              </a:rPr>
              <a:t>In the Transparency box, enter </a:t>
            </a:r>
            <a:r>
              <a:rPr lang="en-US" sz="1200" b="1" kern="1200" dirty="0" smtClean="0">
                <a:solidFill>
                  <a:schemeClr val="tx1"/>
                </a:solidFill>
                <a:effectLst/>
                <a:latin typeface="+mn-lt"/>
                <a:ea typeface="+mn-ea"/>
                <a:cs typeface="+mn-cs"/>
              </a:rPr>
              <a:t>100%</a:t>
            </a:r>
            <a:r>
              <a:rPr lang="en-US" sz="1200" b="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drag the rectangle to cover the duplicate picture.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rectangle. On the </a:t>
            </a:r>
            <a:r>
              <a:rPr lang="en-US" sz="1200" b="1" baseline="0" dirty="0" smtClean="0">
                <a:latin typeface="+mn-lt"/>
              </a:rPr>
              <a:t>Home</a:t>
            </a:r>
            <a:r>
              <a:rPr lang="en-US" sz="1200" b="0" baseline="0" dirty="0" smtClean="0">
                <a:latin typeface="+mn-lt"/>
              </a:rPr>
              <a:t> tab, in the </a:t>
            </a:r>
            <a:r>
              <a:rPr lang="en-US" sz="1200" b="1" baseline="0" dirty="0" smtClean="0">
                <a:latin typeface="+mn-lt"/>
              </a:rPr>
              <a:t>Drawing</a:t>
            </a:r>
            <a:r>
              <a:rPr lang="en-US" sz="1200" b="0" baseline="0" dirty="0" smtClean="0">
                <a:latin typeface="+mn-lt"/>
              </a:rPr>
              <a:t> group, click </a:t>
            </a:r>
            <a:r>
              <a:rPr lang="en-US" sz="1200" b="1" baseline="0" dirty="0" smtClean="0">
                <a:latin typeface="+mn-lt"/>
              </a:rPr>
              <a:t>Arrange</a:t>
            </a:r>
            <a:r>
              <a:rPr lang="en-US" sz="1200" b="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Point to </a:t>
            </a:r>
            <a:r>
              <a:rPr lang="en-US" sz="1200" b="1" baseline="0" dirty="0" smtClean="0">
                <a:latin typeface="+mn-lt"/>
              </a:rPr>
              <a:t>Align</a:t>
            </a:r>
            <a:r>
              <a:rPr lang="en-US" sz="1200" b="0" baseline="0" dirty="0" smtClean="0">
                <a:latin typeface="+mn-lt"/>
              </a:rPr>
              <a:t>, and then click </a:t>
            </a:r>
            <a:r>
              <a:rPr lang="en-US" sz="1200" b="1" baseline="0" dirty="0" smtClean="0">
                <a:latin typeface="+mn-lt"/>
              </a:rPr>
              <a:t>Align to Slide</a:t>
            </a:r>
            <a:r>
              <a:rPr lang="en-US" sz="1200" b="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Point to </a:t>
            </a:r>
            <a:r>
              <a:rPr lang="en-US" sz="1200" b="1" baseline="0" dirty="0" smtClean="0">
                <a:latin typeface="+mn-lt"/>
              </a:rPr>
              <a:t>Align</a:t>
            </a:r>
            <a:r>
              <a:rPr lang="en-US" sz="1200" b="0" baseline="0" dirty="0" smtClean="0">
                <a:latin typeface="+mn-lt"/>
              </a:rPr>
              <a:t>, and then click </a:t>
            </a:r>
            <a:r>
              <a:rPr lang="en-US" sz="1200" b="1" baseline="0" dirty="0" smtClean="0">
                <a:latin typeface="+mn-lt"/>
              </a:rPr>
              <a:t>Align Middle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Click </a:t>
            </a:r>
            <a:r>
              <a:rPr lang="en-US" sz="1200" b="1" baseline="0" dirty="0" smtClean="0">
                <a:latin typeface="+mn-lt"/>
              </a:rPr>
              <a:t>Send Backward</a:t>
            </a:r>
            <a:r>
              <a:rPr lang="en-US" sz="1200" b="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a:t>
            </a:r>
            <a:r>
              <a:rPr lang="en-US" sz="1200" b="1" baseline="0" dirty="0" smtClean="0">
                <a:latin typeface="+mn-lt"/>
              </a:rPr>
              <a:t>Home</a:t>
            </a:r>
            <a:r>
              <a:rPr lang="en-US" sz="1200" b="0" baseline="0" dirty="0" smtClean="0">
                <a:latin typeface="+mn-lt"/>
              </a:rPr>
              <a:t> tab, in the </a:t>
            </a:r>
            <a:r>
              <a:rPr lang="en-US" sz="1200" b="1" baseline="0" dirty="0" smtClean="0">
                <a:latin typeface="+mn-lt"/>
              </a:rPr>
              <a:t>Drawing</a:t>
            </a:r>
            <a:r>
              <a:rPr lang="en-US" sz="1200" b="0" baseline="0" dirty="0" smtClean="0">
                <a:latin typeface="+mn-lt"/>
              </a:rPr>
              <a:t> group, click </a:t>
            </a:r>
            <a:r>
              <a:rPr lang="en-US" sz="1200" b="1" baseline="0" dirty="0" smtClean="0">
                <a:latin typeface="+mn-lt"/>
              </a:rPr>
              <a:t>Shapes</a:t>
            </a:r>
            <a:r>
              <a:rPr lang="en-US" sz="1200" b="0" baseline="0" dirty="0" smtClean="0">
                <a:latin typeface="+mn-lt"/>
              </a:rPr>
              <a:t>, and then under </a:t>
            </a:r>
            <a:r>
              <a:rPr lang="en-US" sz="1200" b="1" baseline="0" dirty="0" smtClean="0">
                <a:latin typeface="+mn-lt"/>
              </a:rPr>
              <a:t>Rectangles</a:t>
            </a:r>
            <a:r>
              <a:rPr lang="en-US" sz="1200" b="0" baseline="0" dirty="0" smtClean="0">
                <a:latin typeface="+mn-lt"/>
              </a:rPr>
              <a:t> click </a:t>
            </a:r>
            <a:r>
              <a:rPr lang="en-US" sz="1200" b="1" baseline="0" dirty="0" smtClean="0">
                <a:latin typeface="+mn-lt"/>
              </a:rPr>
              <a:t>Rectangle</a:t>
            </a:r>
            <a:r>
              <a:rPr lang="en-US" sz="1200" b="0" baseline="0" dirty="0" smtClean="0">
                <a:latin typeface="+mn-lt"/>
              </a:rPr>
              <a:t> (first option from the left). On the slide, drag to draw another rectangle.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rectangle. Under </a:t>
            </a:r>
            <a:r>
              <a:rPr lang="en-US" sz="1200" b="1" baseline="0" dirty="0" smtClean="0">
                <a:latin typeface="+mn-lt"/>
              </a:rPr>
              <a:t>Drawing Tools</a:t>
            </a:r>
            <a:r>
              <a:rPr lang="en-US" sz="1200" b="0" baseline="0" dirty="0" smtClean="0">
                <a:latin typeface="+mn-lt"/>
              </a:rPr>
              <a:t>, on the </a:t>
            </a:r>
            <a:r>
              <a:rPr lang="en-US" sz="1200" b="1" baseline="0" dirty="0" smtClean="0">
                <a:latin typeface="+mn-lt"/>
              </a:rPr>
              <a:t>Format</a:t>
            </a:r>
            <a:r>
              <a:rPr lang="en-US" sz="1200" b="0" baseline="0" dirty="0" smtClean="0">
                <a:latin typeface="+mn-lt"/>
              </a:rPr>
              <a:t> tab, in the </a:t>
            </a:r>
            <a:r>
              <a:rPr lang="en-US" sz="1200" b="1" baseline="0" dirty="0" smtClean="0">
                <a:latin typeface="+mn-lt"/>
              </a:rPr>
              <a:t>Size</a:t>
            </a:r>
            <a:r>
              <a:rPr lang="en-US" sz="1200" b="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 </a:t>
            </a:r>
            <a:r>
              <a:rPr lang="en-US" sz="1200" b="1" baseline="0" dirty="0" smtClean="0">
                <a:latin typeface="+mn-lt"/>
              </a:rPr>
              <a:t>Shape Height </a:t>
            </a:r>
            <a:r>
              <a:rPr lang="en-US" sz="1200" b="0" baseline="0" dirty="0" smtClean="0">
                <a:latin typeface="+mn-lt"/>
              </a:rPr>
              <a:t>box, enter </a:t>
            </a:r>
            <a:r>
              <a:rPr lang="en-US" sz="1200" b="1" baseline="0" dirty="0" smtClean="0">
                <a:latin typeface="+mn-lt"/>
              </a:rPr>
              <a:t>4”</a:t>
            </a:r>
            <a:r>
              <a:rPr lang="en-US" sz="1200" b="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 </a:t>
            </a:r>
            <a:r>
              <a:rPr lang="en-US" sz="1200" b="1" baseline="0" dirty="0" smtClean="0">
                <a:latin typeface="+mn-lt"/>
              </a:rPr>
              <a:t>Shape Width </a:t>
            </a:r>
            <a:r>
              <a:rPr lang="en-US" sz="1200" b="0" baseline="0" dirty="0" smtClean="0">
                <a:latin typeface="+mn-lt"/>
              </a:rPr>
              <a:t>box, enter </a:t>
            </a:r>
            <a:r>
              <a:rPr lang="en-US" sz="1200" b="1" baseline="0" dirty="0" smtClean="0">
                <a:latin typeface="+mn-lt"/>
              </a:rPr>
              <a:t>2.67”</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Under </a:t>
            </a:r>
            <a:r>
              <a:rPr lang="en-US" sz="1200" b="1" baseline="0" dirty="0" smtClean="0">
                <a:latin typeface="+mn-lt"/>
              </a:rPr>
              <a:t>Drawing Tools</a:t>
            </a:r>
            <a:r>
              <a:rPr lang="en-US" sz="1200" b="0" baseline="0" dirty="0" smtClean="0">
                <a:latin typeface="+mn-lt"/>
              </a:rPr>
              <a:t>, on the </a:t>
            </a:r>
            <a:r>
              <a:rPr lang="en-US" sz="1200" b="1" baseline="0" dirty="0" smtClean="0">
                <a:latin typeface="+mn-lt"/>
              </a:rPr>
              <a:t>Format</a:t>
            </a:r>
            <a:r>
              <a:rPr lang="en-US" sz="1200" b="0" baseline="0" dirty="0" smtClean="0">
                <a:latin typeface="+mn-lt"/>
              </a:rPr>
              <a:t> tab, in the </a:t>
            </a:r>
            <a:r>
              <a:rPr lang="en-US" sz="1200" b="1" baseline="0" dirty="0" smtClean="0">
                <a:latin typeface="+mn-lt"/>
              </a:rPr>
              <a:t>Shape Styles </a:t>
            </a:r>
            <a:r>
              <a:rPr lang="en-US" sz="1200" b="0" baseline="0" dirty="0" smtClean="0">
                <a:latin typeface="+mn-lt"/>
              </a:rPr>
              <a:t>group, click </a:t>
            </a:r>
            <a:r>
              <a:rPr lang="en-US" sz="1200" b="1" baseline="0" dirty="0" smtClean="0">
                <a:latin typeface="+mn-lt"/>
              </a:rPr>
              <a:t>Shape Fill</a:t>
            </a:r>
            <a:r>
              <a:rPr lang="en-US" sz="1200" b="0" baseline="0" dirty="0" smtClean="0">
                <a:latin typeface="+mn-lt"/>
              </a:rPr>
              <a:t>, point to </a:t>
            </a:r>
            <a:r>
              <a:rPr lang="en-US" sz="1200" b="1" baseline="0" dirty="0" smtClean="0">
                <a:latin typeface="+mn-lt"/>
              </a:rPr>
              <a:t>Gradient</a:t>
            </a:r>
            <a:r>
              <a:rPr lang="en-US" sz="1200" b="0" baseline="0" dirty="0" smtClean="0">
                <a:latin typeface="+mn-lt"/>
              </a:rPr>
              <a:t>, and then click </a:t>
            </a:r>
            <a:r>
              <a:rPr lang="en-US" sz="1200" b="1" baseline="0" dirty="0" smtClean="0">
                <a:latin typeface="+mn-lt"/>
              </a:rPr>
              <a:t>No fill</a:t>
            </a:r>
            <a:r>
              <a:rPr lang="en-US" sz="1200" b="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Under </a:t>
            </a:r>
            <a:r>
              <a:rPr lang="en-US" sz="1200" b="1" baseline="0" dirty="0" smtClean="0">
                <a:latin typeface="+mn-lt"/>
              </a:rPr>
              <a:t>Drawing Tools</a:t>
            </a:r>
            <a:r>
              <a:rPr lang="en-US" sz="1200" b="0" baseline="0" dirty="0" smtClean="0">
                <a:latin typeface="+mn-lt"/>
              </a:rPr>
              <a:t>, on the </a:t>
            </a:r>
            <a:r>
              <a:rPr lang="en-US" sz="1200" b="1" baseline="0" dirty="0" smtClean="0">
                <a:latin typeface="+mn-lt"/>
              </a:rPr>
              <a:t>Format</a:t>
            </a:r>
            <a:r>
              <a:rPr lang="en-US" sz="1200" b="0" baseline="0" dirty="0" smtClean="0">
                <a:latin typeface="+mn-lt"/>
              </a:rPr>
              <a:t> tab, in the </a:t>
            </a:r>
            <a:r>
              <a:rPr lang="en-US" sz="1200" b="1" baseline="0" dirty="0" smtClean="0">
                <a:latin typeface="+mn-lt"/>
              </a:rPr>
              <a:t>Shape Styles </a:t>
            </a:r>
            <a:r>
              <a:rPr lang="en-US" sz="1200" b="0" baseline="0" dirty="0" smtClean="0">
                <a:latin typeface="+mn-lt"/>
              </a:rPr>
              <a:t>group, click the </a:t>
            </a:r>
            <a:r>
              <a:rPr lang="en-US" sz="1200" b="1" baseline="0" dirty="0" smtClean="0">
                <a:latin typeface="+mn-lt"/>
              </a:rPr>
              <a:t>Format Shape </a:t>
            </a:r>
            <a:r>
              <a:rPr lang="en-US" sz="1200" b="0" baseline="0" dirty="0" smtClean="0">
                <a:latin typeface="+mn-lt"/>
              </a:rPr>
              <a:t>dialog box launcher. In the </a:t>
            </a:r>
            <a:r>
              <a:rPr lang="en-US" sz="1200" b="1" baseline="0" dirty="0" smtClean="0">
                <a:latin typeface="+mn-lt"/>
              </a:rPr>
              <a:t>Format Shape </a:t>
            </a:r>
            <a:r>
              <a:rPr lang="en-US" sz="1200" b="0" baseline="0" dirty="0" smtClean="0">
                <a:latin typeface="+mn-lt"/>
              </a:rPr>
              <a:t>dialog box, click </a:t>
            </a:r>
            <a:r>
              <a:rPr lang="en-US" sz="1200" b="1" baseline="0" dirty="0" smtClean="0">
                <a:latin typeface="+mn-lt"/>
              </a:rPr>
              <a:t>Line Color </a:t>
            </a:r>
            <a:r>
              <a:rPr lang="en-US" sz="1200" b="0" baseline="0" dirty="0" smtClean="0">
                <a:latin typeface="+mn-lt"/>
              </a:rPr>
              <a:t>in the left pane, select </a:t>
            </a:r>
            <a:r>
              <a:rPr lang="en-US" sz="1200" b="1" baseline="0" dirty="0" smtClean="0">
                <a:latin typeface="+mn-lt"/>
              </a:rPr>
              <a:t>Solid line </a:t>
            </a:r>
            <a:r>
              <a:rPr lang="en-US" sz="1200" b="0" baseline="0" dirty="0" smtClean="0">
                <a:latin typeface="+mn-lt"/>
              </a:rPr>
              <a:t>in the </a:t>
            </a:r>
            <a:r>
              <a:rPr lang="en-US" sz="1200" b="1" baseline="0" dirty="0" smtClean="0">
                <a:latin typeface="+mn-lt"/>
              </a:rPr>
              <a:t>Line Color </a:t>
            </a:r>
            <a:r>
              <a:rPr lang="en-US" sz="1200" b="0" baseline="0" dirty="0" smtClean="0">
                <a:latin typeface="+mn-lt"/>
              </a:rPr>
              <a:t>pane,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Click the button next to </a:t>
            </a:r>
            <a:r>
              <a:rPr lang="en-US" sz="1200" b="1" baseline="0" dirty="0" smtClean="0">
                <a:latin typeface="+mn-lt"/>
              </a:rPr>
              <a:t>Color</a:t>
            </a:r>
            <a:r>
              <a:rPr lang="en-US" sz="1200" b="0" baseline="0" dirty="0" smtClean="0">
                <a:latin typeface="+mn-lt"/>
              </a:rPr>
              <a:t>, and then under </a:t>
            </a:r>
            <a:r>
              <a:rPr lang="en-US" sz="1200" b="1" baseline="0" dirty="0" smtClean="0">
                <a:latin typeface="+mn-lt"/>
              </a:rPr>
              <a:t>Theme Colors </a:t>
            </a:r>
            <a:r>
              <a:rPr lang="en-US" sz="1200" b="0" baseline="0" dirty="0" smtClean="0">
                <a:latin typeface="+mn-lt"/>
              </a:rPr>
              <a:t>click </a:t>
            </a:r>
            <a:r>
              <a:rPr lang="en-US" sz="1200" b="1" baseline="0" dirty="0" smtClean="0">
                <a:latin typeface="+mn-lt"/>
              </a:rPr>
              <a:t>White, Background 1 </a:t>
            </a:r>
            <a:r>
              <a:rPr lang="en-US" sz="1200" b="0" baseline="0" dirty="0" smtClean="0">
                <a:latin typeface="+mn-lt"/>
              </a:rPr>
              <a:t>(first row, first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 </a:t>
            </a:r>
            <a:r>
              <a:rPr lang="en-US" sz="1200" b="1" baseline="0" dirty="0" smtClean="0">
                <a:latin typeface="+mn-lt"/>
              </a:rPr>
              <a:t>Transparency</a:t>
            </a:r>
            <a:r>
              <a:rPr lang="en-US" sz="1200" b="0" baseline="0" dirty="0" smtClean="0">
                <a:latin typeface="+mn-lt"/>
              </a:rPr>
              <a:t> box, enter </a:t>
            </a:r>
            <a:r>
              <a:rPr lang="en-US" sz="1200" b="1" baseline="0" dirty="0" smtClean="0">
                <a:latin typeface="+mn-lt"/>
              </a:rPr>
              <a:t>70%</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Also in the </a:t>
            </a:r>
            <a:r>
              <a:rPr lang="en-US" sz="1200" b="1" baseline="0" dirty="0" smtClean="0">
                <a:latin typeface="+mn-lt"/>
              </a:rPr>
              <a:t>Format Shape </a:t>
            </a:r>
            <a:r>
              <a:rPr lang="en-US" sz="1200" b="0" baseline="0" dirty="0" smtClean="0">
                <a:latin typeface="+mn-lt"/>
              </a:rPr>
              <a:t>dialog box, click </a:t>
            </a:r>
            <a:r>
              <a:rPr lang="en-US" sz="1200" b="1" baseline="0" dirty="0" smtClean="0">
                <a:latin typeface="+mn-lt"/>
              </a:rPr>
              <a:t>Line Style </a:t>
            </a:r>
            <a:r>
              <a:rPr lang="en-US" sz="1200" b="0" baseline="0" dirty="0" smtClean="0">
                <a:latin typeface="+mn-lt"/>
              </a:rPr>
              <a:t>in the left pane, and then do the following in the </a:t>
            </a:r>
            <a:r>
              <a:rPr lang="en-US" sz="1200" b="1" baseline="0" dirty="0" smtClean="0">
                <a:latin typeface="+mn-lt"/>
              </a:rPr>
              <a:t>Line Style </a:t>
            </a:r>
            <a:r>
              <a:rPr lang="en-US" sz="1200" b="0" baseline="0" dirty="0" smtClean="0">
                <a:latin typeface="+mn-lt"/>
              </a:rPr>
              <a:t>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 </a:t>
            </a:r>
            <a:r>
              <a:rPr lang="en-US" sz="1200" b="1" baseline="0" dirty="0" smtClean="0">
                <a:latin typeface="+mn-lt"/>
              </a:rPr>
              <a:t>Width</a:t>
            </a:r>
            <a:r>
              <a:rPr lang="en-US" sz="1200" b="0" baseline="0" dirty="0" smtClean="0">
                <a:latin typeface="+mn-lt"/>
              </a:rPr>
              <a:t> box, enter </a:t>
            </a:r>
            <a:r>
              <a:rPr lang="en-US" sz="1200" b="1" baseline="0" dirty="0" smtClean="0">
                <a:latin typeface="+mn-lt"/>
              </a:rPr>
              <a:t>0.75 pt</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Click the button next to </a:t>
            </a:r>
            <a:r>
              <a:rPr lang="en-US" sz="1200" b="1" baseline="0" dirty="0" smtClean="0">
                <a:latin typeface="+mn-lt"/>
              </a:rPr>
              <a:t>Dash type</a:t>
            </a:r>
            <a:r>
              <a:rPr lang="en-US" sz="1200" b="0" baseline="0" dirty="0" smtClean="0">
                <a:latin typeface="+mn-lt"/>
              </a:rPr>
              <a:t>, and then click </a:t>
            </a:r>
            <a:r>
              <a:rPr lang="en-US" sz="1200" b="1" baseline="0" dirty="0" smtClean="0">
                <a:latin typeface="+mn-lt"/>
              </a:rPr>
              <a:t>Square Dot </a:t>
            </a:r>
            <a:r>
              <a:rPr lang="en-US" sz="1200" b="0" baseline="0" dirty="0" smtClean="0">
                <a:latin typeface="+mn-lt"/>
              </a:rPr>
              <a:t>(third option from the top).</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Drag the</a:t>
            </a:r>
            <a:r>
              <a:rPr lang="en-US" sz="1200" i="0" baseline="0" dirty="0" smtClean="0"/>
              <a:t> dotted rectangle on top of the small, full-color picture.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Press and hold SHIFT and select the dotted rectangle, the small picture, and the large picture on the slide. On the </a:t>
            </a:r>
            <a:r>
              <a:rPr lang="en-US" sz="1200" b="1" i="0" baseline="0" dirty="0" smtClean="0"/>
              <a:t>Home</a:t>
            </a:r>
            <a:r>
              <a:rPr lang="en-US" sz="1200" i="0" baseline="0" dirty="0" smtClean="0"/>
              <a:t> tab, in the </a:t>
            </a:r>
            <a:r>
              <a:rPr lang="en-US" sz="1200" b="1" i="0" baseline="0" dirty="0" smtClean="0"/>
              <a:t>Drawing</a:t>
            </a:r>
            <a:r>
              <a:rPr lang="en-US" sz="1200" i="0" baseline="0" dirty="0" smtClean="0"/>
              <a:t> group, click </a:t>
            </a:r>
            <a:r>
              <a:rPr lang="en-US" sz="1200" b="1" i="0" baseline="0" dirty="0" smtClean="0"/>
              <a:t>Arrange</a:t>
            </a:r>
            <a:r>
              <a:rPr lang="en-US" sz="1200" i="0" baseline="0" dirty="0" smtClean="0"/>
              <a:t>, point to </a:t>
            </a:r>
            <a:r>
              <a:rPr lang="en-US" sz="1200" b="1" i="0" baseline="0" dirty="0" smtClean="0"/>
              <a:t>Align</a:t>
            </a:r>
            <a:r>
              <a:rPr lang="en-US" sz="1200" i="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Click </a:t>
            </a:r>
            <a:r>
              <a:rPr lang="en-US" sz="1200" b="1" i="0" baseline="0" dirty="0" smtClean="0"/>
              <a:t>Align Selected Objects</a:t>
            </a:r>
            <a:r>
              <a:rPr lang="en-US" sz="1200" i="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t>Click </a:t>
            </a:r>
            <a:r>
              <a:rPr lang="en-US" sz="1200" b="1" i="0" baseline="0" dirty="0" smtClean="0"/>
              <a:t>Align Middle</a:t>
            </a:r>
            <a:r>
              <a:rPr lang="en-US" sz="1200" i="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dirty="0" smtClean="0">
                <a:solidFill>
                  <a:schemeClr val="accent6"/>
                </a:solidFill>
                <a:latin typeface="+mn-lt"/>
              </a:rPr>
              <a:t>Gill Sans MT Condensed</a:t>
            </a:r>
            <a:r>
              <a:rPr lang="en-US" sz="1200" b="1" i="0" baseline="0" dirty="0" smtClean="0"/>
              <a:t> </a:t>
            </a:r>
            <a:r>
              <a:rPr lang="en-US" sz="1200" i="0" baseline="0" dirty="0" smtClean="0"/>
              <a:t>from the </a:t>
            </a:r>
            <a:r>
              <a:rPr lang="en-US" sz="1200" b="1" i="0" baseline="0" dirty="0" smtClean="0"/>
              <a:t>Font</a:t>
            </a:r>
            <a:r>
              <a:rPr lang="en-US" sz="1200" i="0" baseline="0" dirty="0" smtClean="0"/>
              <a:t> list, select </a:t>
            </a:r>
            <a:r>
              <a:rPr lang="en-US" sz="1200" b="1" dirty="0" smtClean="0">
                <a:solidFill>
                  <a:schemeClr val="accent6"/>
                </a:solidFill>
                <a:latin typeface="+mn-lt"/>
              </a:rPr>
              <a:t>24</a:t>
            </a:r>
            <a:r>
              <a:rPr lang="en-US" sz="1200" i="0" baseline="0" dirty="0" smtClean="0"/>
              <a:t> from the </a:t>
            </a:r>
            <a:r>
              <a:rPr lang="en-US" sz="1200" b="1" i="0" baseline="0" dirty="0" smtClean="0"/>
              <a:t>Font Size </a:t>
            </a:r>
            <a:r>
              <a:rPr lang="en-US" sz="1200" i="0" baseline="0" dirty="0" smtClean="0"/>
              <a:t>list, click the button next to </a:t>
            </a:r>
            <a:r>
              <a:rPr lang="en-US" sz="1200" b="1" i="0" baseline="0" dirty="0" smtClean="0"/>
              <a:t>Font Color</a:t>
            </a:r>
            <a:r>
              <a:rPr lang="en-US" sz="1200" i="0" baseline="0" dirty="0" smtClean="0"/>
              <a:t>, and then under </a:t>
            </a:r>
            <a:r>
              <a:rPr lang="en-US" sz="1200" b="1" i="0" baseline="0" dirty="0" smtClean="0"/>
              <a:t>Theme Colors </a:t>
            </a:r>
            <a:r>
              <a:rPr lang="en-US" sz="1200" i="0" baseline="0" dirty="0" smtClean="0"/>
              <a:t>click </a:t>
            </a:r>
            <a:r>
              <a:rPr lang="en-US" sz="1200" b="1" i="0" baseline="0" dirty="0" smtClean="0"/>
              <a:t>White, Background 1 </a:t>
            </a:r>
            <a:r>
              <a:rPr lang="en-US" sz="1200" i="0" baseline="0" dirty="0" smtClean="0"/>
              <a:t>(first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Center</a:t>
            </a:r>
            <a:r>
              <a:rPr lang="en-US" sz="1200" i="0" baseline="0" dirty="0" smtClean="0"/>
              <a:t> to center the text within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slide, drag the text box below the dotted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latin typeface="+mn-lt"/>
            </a:endParaRPr>
          </a:p>
          <a:p>
            <a:endParaRPr lang="en-US" sz="1200" baseline="0" dirty="0" smtClean="0">
              <a:latin typeface="+mn-lt"/>
            </a:endParaRPr>
          </a:p>
          <a:p>
            <a:r>
              <a:rPr lang="en-US" sz="120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and then select </a:t>
            </a:r>
            <a:r>
              <a:rPr lang="en-US" sz="1200" b="1" kern="1200" dirty="0" smtClean="0">
                <a:solidFill>
                  <a:schemeClr val="tx1"/>
                </a:solidFill>
                <a:latin typeface="+mn-lt"/>
                <a:ea typeface="+mn-ea"/>
                <a:cs typeface="+mn-cs"/>
              </a:rPr>
              <a:t>Solid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click the button next</a:t>
            </a:r>
            <a:r>
              <a:rPr lang="en-US" sz="1200" kern="1200" baseline="0" dirty="0" smtClean="0">
                <a:solidFill>
                  <a:schemeClr val="tx1"/>
                </a:solidFill>
                <a:latin typeface="+mn-lt"/>
                <a:ea typeface="+mn-ea"/>
                <a:cs typeface="+mn-cs"/>
              </a:rPr>
              <a:t> to </a:t>
            </a:r>
            <a:r>
              <a:rPr lang="en-US" sz="1200" b="1" kern="1200" baseline="0" dirty="0" smtClean="0">
                <a:solidFill>
                  <a:schemeClr val="tx1"/>
                </a:solidFill>
                <a:latin typeface="+mn-lt"/>
                <a:ea typeface="+mn-ea"/>
                <a:cs typeface="+mn-cs"/>
              </a:rPr>
              <a:t>Color</a:t>
            </a:r>
            <a:r>
              <a:rPr lang="en-US" sz="120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15% </a:t>
            </a:r>
            <a:r>
              <a:rPr lang="en-US" sz="1200" b="0" kern="1200" dirty="0" smtClean="0">
                <a:solidFill>
                  <a:schemeClr val="tx1"/>
                </a:solidFill>
                <a:latin typeface="+mn-lt"/>
                <a:ea typeface="+mn-ea"/>
                <a:cs typeface="+mn-cs"/>
              </a:rPr>
              <a:t>(fifth row, second option from the left)</a:t>
            </a:r>
            <a:r>
              <a:rPr lang="en-US" sz="1200" kern="1200" dirty="0" smtClean="0">
                <a:solidFill>
                  <a:schemeClr val="tx1"/>
                </a:solidFill>
                <a:latin typeface="+mn-lt"/>
                <a:ea typeface="+mn-ea"/>
                <a:cs typeface="+mn-cs"/>
              </a:rPr>
              <a:t>.</a:t>
            </a:r>
          </a:p>
          <a:p>
            <a:endParaRPr lang="en-US" sz="1200" baseline="0" dirty="0" smtClean="0">
              <a:latin typeface="+mn-lt"/>
            </a:endParaRPr>
          </a:p>
          <a:p>
            <a:endParaRPr lang="en-US" sz="1200" baseline="0" dirty="0" smtClean="0">
              <a:latin typeface="+mn-lt"/>
            </a:endParaRPr>
          </a:p>
          <a:p>
            <a:r>
              <a:rPr lang="en-US" sz="1200" baseline="0" dirty="0" smtClean="0">
                <a:latin typeface="+mn-lt"/>
              </a:rPr>
              <a:t>To reproduce the animation effects on this slide, do the following:</a:t>
            </a:r>
          </a:p>
          <a:p>
            <a:pPr marL="228600" indent="-228600">
              <a:buFont typeface="+mj-lt"/>
              <a:buAutoNum type="arabicPeriod"/>
            </a:pPr>
            <a:r>
              <a:rPr lang="en-US" sz="1200" baseline="0" dirty="0" smtClean="0">
                <a:latin typeface="+mn-lt"/>
              </a:rPr>
              <a:t>On the </a:t>
            </a:r>
            <a:r>
              <a:rPr lang="en-US" sz="1200" b="1" baseline="0" dirty="0" smtClean="0">
                <a:latin typeface="+mn-lt"/>
              </a:rPr>
              <a:t>View</a:t>
            </a:r>
            <a:r>
              <a:rPr lang="en-US" sz="1200" baseline="0" dirty="0" smtClean="0">
                <a:latin typeface="+mn-lt"/>
              </a:rPr>
              <a:t> tab, in the Zoom group, click </a:t>
            </a:r>
            <a:r>
              <a:rPr lang="en-US" sz="1200" b="1" baseline="0" dirty="0" smtClean="0">
                <a:latin typeface="+mn-lt"/>
              </a:rPr>
              <a:t>Zoom</a:t>
            </a:r>
            <a:r>
              <a:rPr lang="en-US" sz="1200" baseline="0" dirty="0" smtClean="0">
                <a:latin typeface="+mn-lt"/>
              </a:rPr>
              <a:t>, and then in the </a:t>
            </a:r>
            <a:r>
              <a:rPr lang="en-US" sz="1200" b="1" baseline="0" dirty="0" smtClean="0">
                <a:latin typeface="+mn-lt"/>
              </a:rPr>
              <a:t>Zoom</a:t>
            </a:r>
            <a:r>
              <a:rPr lang="en-US" sz="1200" baseline="0" dirty="0" smtClean="0">
                <a:latin typeface="+mn-lt"/>
              </a:rPr>
              <a:t> dialog box, in the </a:t>
            </a:r>
            <a:r>
              <a:rPr lang="en-US" sz="1200" b="1" baseline="0" dirty="0" smtClean="0">
                <a:latin typeface="+mn-lt"/>
              </a:rPr>
              <a:t>Percent</a:t>
            </a:r>
            <a:r>
              <a:rPr lang="en-US" sz="1200" baseline="0" dirty="0" smtClean="0">
                <a:latin typeface="+mn-lt"/>
              </a:rPr>
              <a:t> box, enter </a:t>
            </a:r>
            <a:r>
              <a:rPr lang="en-US" sz="1200" b="1" baseline="0" dirty="0" smtClean="0">
                <a:latin typeface="+mn-lt"/>
              </a:rPr>
              <a:t>70%</a:t>
            </a:r>
            <a:r>
              <a:rPr lang="en-US" sz="1200" baseline="0" dirty="0" smtClean="0">
                <a:latin typeface="+mn-lt"/>
              </a:rPr>
              <a:t>. (</a:t>
            </a:r>
            <a:r>
              <a:rPr lang="en-US" sz="1200" b="1" baseline="0" dirty="0" smtClean="0">
                <a:latin typeface="+mn-lt"/>
              </a:rPr>
              <a:t>Note: </a:t>
            </a:r>
            <a:r>
              <a:rPr lang="en-US" sz="1200" baseline="0" dirty="0" smtClean="0">
                <a:latin typeface="+mn-lt"/>
              </a:rPr>
              <a:t>Make sure that </a:t>
            </a:r>
            <a:r>
              <a:rPr lang="en-US" sz="1200" b="1" baseline="0" dirty="0" smtClean="0">
                <a:latin typeface="+mn-lt"/>
              </a:rPr>
              <a:t>Fit</a:t>
            </a:r>
            <a:r>
              <a:rPr lang="en-US" sz="1200" baseline="0" dirty="0" smtClean="0">
                <a:latin typeface="+mn-lt"/>
              </a:rPr>
              <a:t> is not selected in the </a:t>
            </a:r>
            <a:r>
              <a:rPr lang="en-US" sz="1200" b="1" baseline="0" dirty="0" smtClean="0">
                <a:latin typeface="+mn-lt"/>
              </a:rPr>
              <a:t>Zoom</a:t>
            </a:r>
            <a:r>
              <a:rPr lang="en-US" sz="1200" baseline="0" dirty="0" smtClean="0">
                <a:latin typeface="+mn-lt"/>
              </a:rPr>
              <a:t> dialog box.)</a:t>
            </a:r>
          </a:p>
          <a:p>
            <a:pPr marL="228600" indent="-228600">
              <a:buFont typeface="+mj-lt"/>
              <a:buAutoNum type="arabicPeriod"/>
            </a:pPr>
            <a:r>
              <a:rPr lang="en-US" sz="1200" baseline="0" dirty="0" smtClean="0">
                <a:latin typeface="+mn-lt"/>
              </a:rPr>
              <a:t>On the slide, select the dotted rectangle. 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Advanced Animations</a:t>
            </a:r>
            <a:r>
              <a:rPr lang="en-US" sz="1200" baseline="0" dirty="0" smtClean="0">
                <a:latin typeface="+mn-lt"/>
              </a:rPr>
              <a:t> group, click </a:t>
            </a:r>
            <a:r>
              <a:rPr lang="en-US" sz="1200" b="1" baseline="0" dirty="0" smtClean="0">
                <a:latin typeface="+mn-lt"/>
              </a:rPr>
              <a:t>Add Animation</a:t>
            </a:r>
            <a:r>
              <a:rPr lang="en-US" sz="1200" b="0" baseline="0" dirty="0" smtClean="0">
                <a:latin typeface="+mn-lt"/>
              </a:rPr>
              <a:t>, and then, under </a:t>
            </a:r>
            <a:r>
              <a:rPr lang="en-US" sz="1200" b="1" baseline="0" dirty="0" smtClean="0">
                <a:latin typeface="+mn-lt"/>
              </a:rPr>
              <a:t>Motion Paths</a:t>
            </a:r>
            <a:r>
              <a:rPr lang="en-US" sz="1200" b="0" baseline="0" dirty="0" smtClean="0">
                <a:latin typeface="+mn-lt"/>
              </a:rPr>
              <a:t>, click</a:t>
            </a:r>
            <a:r>
              <a:rPr lang="en-US" sz="1200" baseline="0" dirty="0" smtClean="0">
                <a:latin typeface="+mn-lt"/>
              </a:rPr>
              <a:t> </a:t>
            </a:r>
            <a:r>
              <a:rPr lang="en-US" sz="1200" b="1" baseline="0" dirty="0" smtClean="0">
                <a:latin typeface="+mn-lt"/>
              </a:rPr>
              <a:t>Custom Path</a:t>
            </a:r>
            <a:r>
              <a:rPr lang="en-US" sz="1200" baseline="0" dirty="0" smtClean="0">
                <a:latin typeface="+mn-lt"/>
              </a:rPr>
              <a:t>.</a:t>
            </a:r>
          </a:p>
          <a:p>
            <a:pPr marL="228600" indent="-228600">
              <a:buFont typeface="+mj-lt"/>
              <a:buAutoNum type="arabicPeriod"/>
            </a:pPr>
            <a:r>
              <a:rPr lang="en-US" sz="1200" baseline="0" dirty="0" smtClean="0">
                <a:latin typeface="+mn-lt"/>
              </a:rPr>
              <a:t>Press and hold SHIFT to conform the path to a straight, horizontal line, and then do the following on the slide:</a:t>
            </a:r>
          </a:p>
          <a:p>
            <a:pPr marL="685800" lvl="1" indent="-228600">
              <a:buFont typeface="+mj-lt"/>
              <a:buAutoNum type="arabicPeriod"/>
            </a:pPr>
            <a:r>
              <a:rPr lang="en-US" sz="1200" baseline="0" dirty="0" smtClean="0">
                <a:latin typeface="+mn-lt"/>
              </a:rPr>
              <a:t>Click the center of the dotted rectangle to create the first motion-path point.</a:t>
            </a:r>
          </a:p>
          <a:p>
            <a:pPr marL="685800" lvl="1" indent="-228600">
              <a:buFont typeface="+mj-lt"/>
              <a:buAutoNum type="arabicPeriod"/>
            </a:pPr>
            <a:r>
              <a:rPr lang="en-US" sz="1200" baseline="0" dirty="0" smtClean="0">
                <a:latin typeface="+mn-lt"/>
              </a:rPr>
              <a:t>Click approximately ½” beyond the right edge of the rectangle to create the second motion-path point. </a:t>
            </a:r>
          </a:p>
          <a:p>
            <a:pPr marL="685800" lvl="1" indent="-228600">
              <a:buFont typeface="+mj-lt"/>
              <a:buAutoNum type="arabicPeriod"/>
            </a:pPr>
            <a:r>
              <a:rPr lang="en-US" sz="1200" baseline="0" dirty="0" smtClean="0">
                <a:latin typeface="+mn-lt"/>
              </a:rPr>
              <a:t>Double-click approximately 2” beyond the left edge of the slide to create the third and final motion-path point. </a:t>
            </a:r>
          </a:p>
          <a:p>
            <a:pPr marL="228600" indent="-228600">
              <a:buFont typeface="+mj-lt"/>
              <a:buAutoNum type="arabicPeriod"/>
            </a:pPr>
            <a:r>
              <a:rPr lang="en-US" sz="1200" baseline="0" dirty="0" smtClean="0">
                <a:latin typeface="+mn-lt"/>
              </a:rPr>
              <a:t>On the slide, right-click the freeform motion path, and then click </a:t>
            </a:r>
            <a:r>
              <a:rPr lang="en-US" sz="1200" b="1" baseline="0" dirty="0" smtClean="0">
                <a:latin typeface="+mn-lt"/>
              </a:rPr>
              <a:t>Reverse Path Direction</a:t>
            </a:r>
            <a:r>
              <a:rPr lang="en-US" sz="1200" baseline="0" dirty="0" smtClean="0">
                <a:latin typeface="+mn-lt"/>
              </a:rPr>
              <a:t>. </a:t>
            </a:r>
          </a:p>
          <a:p>
            <a:pPr marL="22860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latin typeface="+mn-lt"/>
              </a:rPr>
              <a:t>On the slide, select the gradient-filled rectangle. 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Advanced Animations </a:t>
            </a:r>
            <a:r>
              <a:rPr lang="en-US" sz="1200" baseline="0" dirty="0" smtClean="0">
                <a:latin typeface="+mn-lt"/>
              </a:rPr>
              <a:t>group, click </a:t>
            </a:r>
            <a:r>
              <a:rPr lang="en-US" sz="1200" b="1" baseline="0" dirty="0" smtClean="0">
                <a:latin typeface="+mn-lt"/>
              </a:rPr>
              <a:t>Add Effect</a:t>
            </a:r>
            <a:r>
              <a:rPr lang="en-US" sz="1200" baseline="0" dirty="0" smtClean="0">
                <a:latin typeface="+mn-lt"/>
              </a:rPr>
              <a:t>, and then click </a:t>
            </a:r>
            <a:r>
              <a:rPr lang="en-US" sz="1200" b="1" baseline="0" dirty="0" smtClean="0">
                <a:latin typeface="+mn-lt"/>
              </a:rPr>
              <a:t>More Entrance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 </a:t>
            </a:r>
            <a:r>
              <a:rPr lang="en-US" sz="1200" b="1" baseline="0" dirty="0" smtClean="0">
                <a:latin typeface="+mn-lt"/>
              </a:rPr>
              <a:t>Fade</a:t>
            </a:r>
            <a:r>
              <a:rPr lang="en-US" sz="1200" baseline="0" dirty="0" smtClean="0">
                <a:latin typeface="+mn-lt"/>
              </a:rPr>
              <a:t>, and then click </a:t>
            </a:r>
            <a:r>
              <a:rPr lang="en-US" sz="1200" b="1" baseline="0" dirty="0" smtClean="0">
                <a:latin typeface="+mn-lt"/>
              </a:rPr>
              <a:t>OK</a:t>
            </a:r>
            <a:r>
              <a:rPr lang="en-US" sz="120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0.5</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On the slide, select the gradient-filled rectangle. 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Advanced Animations </a:t>
            </a:r>
            <a:r>
              <a:rPr lang="en-US" sz="1200" baseline="0" dirty="0" smtClean="0">
                <a:latin typeface="+mn-lt"/>
              </a:rPr>
              <a:t>group, click </a:t>
            </a:r>
            <a:r>
              <a:rPr lang="en-US" sz="1200" b="1" baseline="0" dirty="0" smtClean="0">
                <a:latin typeface="+mn-lt"/>
              </a:rPr>
              <a:t>Add Effect</a:t>
            </a:r>
            <a:r>
              <a:rPr lang="en-US" sz="1200" baseline="0" dirty="0" smtClean="0">
                <a:latin typeface="+mn-lt"/>
              </a:rPr>
              <a:t>, and then click </a:t>
            </a:r>
            <a:r>
              <a:rPr lang="en-US" sz="1200" b="1" baseline="0" dirty="0" smtClean="0">
                <a:latin typeface="+mn-lt"/>
              </a:rPr>
              <a:t>More Motion Paths</a:t>
            </a:r>
            <a:r>
              <a:rPr lang="en-US" sz="1200" baseline="0" dirty="0" smtClean="0">
                <a:latin typeface="+mn-lt"/>
              </a:rPr>
              <a:t>. In the </a:t>
            </a:r>
            <a:r>
              <a:rPr lang="en-US" sz="1200" b="1" baseline="0" dirty="0" smtClean="0">
                <a:latin typeface="+mn-lt"/>
              </a:rPr>
              <a:t>Add Motion Path </a:t>
            </a:r>
            <a:r>
              <a:rPr lang="en-US" sz="1200" baseline="0" dirty="0" smtClean="0">
                <a:latin typeface="+mn-lt"/>
              </a:rPr>
              <a:t>dialog box, under </a:t>
            </a:r>
            <a:r>
              <a:rPr lang="en-US" sz="1200" b="1" baseline="0" dirty="0" smtClean="0">
                <a:latin typeface="+mn-lt"/>
              </a:rPr>
              <a:t>Lines and Curves</a:t>
            </a:r>
            <a:r>
              <a:rPr lang="en-US" sz="1200" baseline="0" dirty="0" smtClean="0">
                <a:latin typeface="+mn-lt"/>
              </a:rPr>
              <a:t>, click </a:t>
            </a:r>
            <a:r>
              <a:rPr lang="en-US" sz="1200" b="1" baseline="0" dirty="0" smtClean="0">
                <a:latin typeface="+mn-lt"/>
              </a:rPr>
              <a:t>Down</a:t>
            </a:r>
            <a:r>
              <a:rPr lang="en-US" sz="1200" baseline="0" dirty="0" smtClean="0">
                <a:latin typeface="+mn-lt"/>
              </a:rPr>
              <a:t>, and then click </a:t>
            </a:r>
            <a:r>
              <a:rPr lang="en-US" sz="1200" b="1" baseline="0" dirty="0" smtClean="0">
                <a:latin typeface="+mn-lt"/>
              </a:rPr>
              <a:t>OK</a:t>
            </a:r>
            <a:r>
              <a:rPr lang="en-US" sz="120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baseline="0" dirty="0" smtClean="0">
                <a:latin typeface="+mn-lt"/>
              </a:rPr>
              <a:t>On the slide, right-click the down motion path and click </a:t>
            </a:r>
            <a:r>
              <a:rPr lang="en-US" sz="1200" b="1" baseline="0" dirty="0" smtClean="0">
                <a:latin typeface="+mn-lt"/>
              </a:rPr>
              <a:t>Reverse</a:t>
            </a:r>
            <a:r>
              <a:rPr lang="en-US" sz="1200" baseline="0" dirty="0" smtClean="0">
                <a:latin typeface="+mn-lt"/>
              </a:rPr>
              <a:t> </a:t>
            </a:r>
            <a:r>
              <a:rPr lang="en-US" sz="1200" b="1" baseline="0" dirty="0" smtClean="0">
                <a:latin typeface="+mn-lt"/>
              </a:rPr>
              <a:t>Path</a:t>
            </a:r>
            <a:r>
              <a:rPr lang="en-US" sz="1200" baseline="0" dirty="0" smtClean="0">
                <a:latin typeface="+mn-lt"/>
              </a:rPr>
              <a:t> </a:t>
            </a:r>
            <a:r>
              <a:rPr lang="en-US" sz="1200" b="1" baseline="0" dirty="0" smtClean="0">
                <a:latin typeface="+mn-lt"/>
              </a:rPr>
              <a:t>Direction</a:t>
            </a:r>
            <a:r>
              <a:rPr lang="en-US" sz="1200" b="0" baseline="0" dirty="0" smtClean="0">
                <a:latin typeface="+mn-lt"/>
              </a:rPr>
              <a:t>.</a:t>
            </a:r>
          </a:p>
          <a:p>
            <a:pPr marL="228600" indent="-228600">
              <a:buFont typeface="+mj-lt"/>
              <a:buAutoNum type="arabicPeriod"/>
            </a:pPr>
            <a:r>
              <a:rPr lang="en-US" sz="1200" b="0" baseline="0" dirty="0" smtClean="0">
                <a:latin typeface="+mn-lt"/>
              </a:rPr>
              <a:t>On the slide, select the smaller, full-color picture. </a:t>
            </a:r>
            <a:r>
              <a:rPr lang="en-US" sz="120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Advanced Animations </a:t>
            </a:r>
            <a:r>
              <a:rPr lang="en-US" sz="1200" baseline="0" dirty="0" smtClean="0">
                <a:latin typeface="+mn-lt"/>
              </a:rPr>
              <a:t>group, click </a:t>
            </a:r>
            <a:r>
              <a:rPr lang="en-US" sz="1200" b="1" baseline="0" dirty="0" smtClean="0">
                <a:latin typeface="+mn-lt"/>
              </a:rPr>
              <a:t>Add Effect</a:t>
            </a:r>
            <a:r>
              <a:rPr lang="en-US" sz="1200" baseline="0" dirty="0" smtClean="0">
                <a:latin typeface="+mn-lt"/>
              </a:rPr>
              <a:t>, and then click </a:t>
            </a:r>
            <a:r>
              <a:rPr lang="en-US" sz="1200" b="1" baseline="0" dirty="0" smtClean="0">
                <a:latin typeface="+mn-lt"/>
              </a:rPr>
              <a:t>More Entrance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 </a:t>
            </a:r>
            <a:r>
              <a:rPr lang="en-US" sz="1200" b="1" baseline="0" dirty="0" smtClean="0">
                <a:latin typeface="+mn-lt"/>
              </a:rPr>
              <a:t>Fade</a:t>
            </a:r>
            <a:r>
              <a:rPr lang="en-US" sz="1200" baseline="0" dirty="0" smtClean="0">
                <a:latin typeface="+mn-lt"/>
              </a:rPr>
              <a:t>, and then click </a:t>
            </a:r>
            <a:r>
              <a:rPr lang="en-US" sz="1200" b="1" baseline="0" dirty="0" smtClean="0">
                <a:latin typeface="+mn-lt"/>
              </a:rPr>
              <a:t>OK</a:t>
            </a:r>
            <a:r>
              <a:rPr lang="en-US" sz="120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Delay</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1.5</a:t>
            </a:r>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b="0" baseline="0" dirty="0" smtClean="0">
                <a:latin typeface="+mn-lt"/>
              </a:rPr>
              <a:t>On the slide, select the text box. </a:t>
            </a:r>
            <a:r>
              <a:rPr lang="en-US" sz="1200" baseline="0" dirty="0" smtClean="0">
                <a:latin typeface="+mn-lt"/>
              </a:rPr>
              <a:t>On the </a:t>
            </a:r>
            <a:r>
              <a:rPr lang="en-US" sz="1200" b="1" baseline="0" dirty="0" smtClean="0">
                <a:latin typeface="+mn-lt"/>
              </a:rPr>
              <a:t>Animations</a:t>
            </a:r>
            <a:r>
              <a:rPr lang="en-US" sz="1200" baseline="0" dirty="0" smtClean="0">
                <a:latin typeface="+mn-lt"/>
              </a:rPr>
              <a:t> tab, in the </a:t>
            </a:r>
            <a:r>
              <a:rPr lang="en-US" sz="1200" b="1" baseline="0" dirty="0" smtClean="0">
                <a:latin typeface="+mn-lt"/>
              </a:rPr>
              <a:t>Advanced Animations </a:t>
            </a:r>
            <a:r>
              <a:rPr lang="en-US" sz="1200" baseline="0" dirty="0" smtClean="0">
                <a:latin typeface="+mn-lt"/>
              </a:rPr>
              <a:t>group, click </a:t>
            </a:r>
            <a:r>
              <a:rPr lang="en-US" sz="1200" b="1" baseline="0" dirty="0" smtClean="0">
                <a:latin typeface="+mn-lt"/>
              </a:rPr>
              <a:t>Add Effect</a:t>
            </a:r>
            <a:r>
              <a:rPr lang="en-US" sz="1200" baseline="0" dirty="0" smtClean="0">
                <a:latin typeface="+mn-lt"/>
              </a:rPr>
              <a:t>, and then click </a:t>
            </a:r>
            <a:r>
              <a:rPr lang="en-US" sz="1200" b="1" baseline="0" dirty="0" smtClean="0">
                <a:latin typeface="+mn-lt"/>
              </a:rPr>
              <a:t>More Entrance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 </a:t>
            </a:r>
            <a:r>
              <a:rPr lang="en-US" sz="1200" b="1" baseline="0" dirty="0" smtClean="0">
                <a:latin typeface="+mn-lt"/>
              </a:rPr>
              <a:t>Fade</a:t>
            </a:r>
            <a:r>
              <a:rPr lang="en-US" sz="1200" baseline="0" dirty="0" smtClean="0">
                <a:latin typeface="+mn-lt"/>
              </a:rPr>
              <a:t>, and then click </a:t>
            </a:r>
            <a:r>
              <a:rPr lang="en-US" sz="1200" b="1" baseline="0" dirty="0" smtClean="0">
                <a:latin typeface="+mn-lt"/>
              </a:rPr>
              <a:t>OK</a:t>
            </a:r>
            <a:r>
              <a:rPr lang="en-US" sz="120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Start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With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Previous</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t>
            </a:r>
          </a:p>
          <a:p>
            <a:pPr marL="228600" indent="-228600">
              <a:buFont typeface="+mj-lt"/>
              <a:buAutoNum type="arabicPeriod"/>
            </a:pPr>
            <a:endParaRPr lang="en-US" sz="1200" b="0" baseline="0" dirty="0" smtClean="0">
              <a:latin typeface="+mn-lt"/>
            </a:endParaRPr>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2525496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Date Placeholder 27"/>
          <p:cNvSpPr>
            <a:spLocks noGrp="1"/>
          </p:cNvSpPr>
          <p:nvPr>
            <p:ph type="dt" sz="half" idx="10"/>
          </p:nvPr>
        </p:nvSpPr>
        <p:spPr>
          <a:xfrm>
            <a:off x="9804383" y="2931219"/>
            <a:ext cx="1280160" cy="457200"/>
          </a:xfrm>
        </p:spPr>
        <p:txBody>
          <a:bodyPr/>
          <a:lstStyle>
            <a:lvl1pPr>
              <a:defRPr>
                <a:solidFill>
                  <a:schemeClr val="bg1"/>
                </a:solidFill>
              </a:defRPr>
            </a:lvl1pPr>
          </a:lstStyle>
          <a:p>
            <a:fld id="{533BCB2B-1AF8-4FC0-8A17-C0E6D40426BF}" type="datetime1">
              <a:rPr lang="en-US" smtClean="0"/>
              <a:t>3/29/2017</a:t>
            </a:fld>
            <a:endParaRPr lang="en-US"/>
          </a:p>
        </p:txBody>
      </p:sp>
      <p:sp>
        <p:nvSpPr>
          <p:cNvPr id="17" name="Footer Placeholder 16"/>
          <p:cNvSpPr>
            <a:spLocks noGrp="1"/>
          </p:cNvSpPr>
          <p:nvPr>
            <p:ph type="ftr" sz="quarter" idx="11"/>
          </p:nvPr>
        </p:nvSpPr>
        <p:spPr>
          <a:xfrm>
            <a:off x="8077183" y="2930267"/>
            <a:ext cx="1727200" cy="457200"/>
          </a:xfrm>
        </p:spPr>
        <p:txBody>
          <a:bodyPr/>
          <a:lstStyle>
            <a:lvl1pPr>
              <a:defRPr>
                <a:solidFill>
                  <a:schemeClr val="bg1"/>
                </a:solidFill>
              </a:defRPr>
            </a:lvl1pPr>
          </a:lstStyle>
          <a:p>
            <a:endParaRPr lang="en-US"/>
          </a:p>
        </p:txBody>
      </p:sp>
      <p:sp>
        <p:nvSpPr>
          <p:cNvPr id="29" name="Slide Number Placeholder 28"/>
          <p:cNvSpPr>
            <a:spLocks noGrp="1"/>
          </p:cNvSpPr>
          <p:nvPr>
            <p:ph type="sldNum" sz="quarter" idx="12"/>
          </p:nvPr>
        </p:nvSpPr>
        <p:spPr>
          <a:xfrm>
            <a:off x="11093451" y="361748"/>
            <a:ext cx="996949" cy="365760"/>
          </a:xfrm>
        </p:spPr>
        <p:txBody>
          <a:bodyPr/>
          <a:lstStyle>
            <a:lvl1pPr algn="r">
              <a:defRPr sz="1800">
                <a:solidFill>
                  <a:schemeClr val="bg1"/>
                </a:solidFill>
              </a:defRPr>
            </a:lvl1pPr>
          </a:lstStyle>
          <a:p>
            <a:fld id="{401CF334-2D5C-4859-84A6-CA7E6E43FAEB}" type="slidenum">
              <a:rPr lang="en-US" smtClean="0"/>
              <a:pPr/>
              <a:t>‹#›</a:t>
            </a:fld>
            <a:endParaRPr lang="en-US"/>
          </a:p>
        </p:txBody>
      </p:sp>
      <p:sp>
        <p:nvSpPr>
          <p:cNvPr id="9" name="Subtitle 8"/>
          <p:cNvSpPr>
            <a:spLocks noGrp="1"/>
          </p:cNvSpPr>
          <p:nvPr>
            <p:ph type="subTitle" idx="1"/>
          </p:nvPr>
        </p:nvSpPr>
        <p:spPr>
          <a:xfrm>
            <a:off x="609599" y="2624917"/>
            <a:ext cx="7247467" cy="1752600"/>
          </a:xfrm>
        </p:spPr>
        <p:txBody>
          <a:bodyPr/>
          <a:lstStyle>
            <a:lvl1pPr marL="64008" indent="0" algn="l">
              <a:buNone/>
              <a:defRPr sz="2400">
                <a:solidFill>
                  <a:schemeClr val="accent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8" name="Title 7"/>
          <p:cNvSpPr>
            <a:spLocks noGrp="1"/>
          </p:cNvSpPr>
          <p:nvPr>
            <p:ph type="ctrTitle"/>
          </p:nvPr>
        </p:nvSpPr>
        <p:spPr>
          <a:xfrm>
            <a:off x="609600" y="1126867"/>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36023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56C92A-CAD7-4B96-8A25-64B92E050815}"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52423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134F62-EA7E-4D70-AF22-BD86757D3155}"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1143000"/>
            <a:ext cx="8331200" cy="519042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9042400" y="1143000"/>
            <a:ext cx="2540000" cy="5190423"/>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04863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1BEC73-49AA-45BC-B16C-50B32D0D6DD2}" type="datetimeFigureOut">
              <a:rPr lang="en-US">
                <a:solidFill>
                  <a:prstClr val="black">
                    <a:tint val="75000"/>
                  </a:prstClr>
                </a:solidFill>
              </a:rPr>
              <a:pPr/>
              <a:t>3/29/2017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D82040C-D3B1-42F1-A452-9128C48DC3A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383072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solidFill>
                  <a:prstClr val="black">
                    <a:tint val="75000"/>
                  </a:prstClr>
                </a:solidFill>
              </a:rPr>
              <a:t>ESA UNCLASSIFIED – For Official Use</a:t>
            </a:r>
          </a:p>
        </p:txBody>
      </p:sp>
    </p:spTree>
    <p:extLst>
      <p:ext uri="{BB962C8B-B14F-4D97-AF65-F5344CB8AC3E}">
        <p14:creationId xmlns:p14="http://schemas.microsoft.com/office/powerpoint/2010/main" val="3217765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3338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14397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8"/>
            <a:ext cx="10363200" cy="1470025"/>
          </a:xfrm>
          <a:prstGeom prst="rect">
            <a:avLst/>
          </a:prstGeom>
        </p:spPr>
        <p:txBody>
          <a:bodyPr vert="horz"/>
          <a:lstStyle/>
          <a:p>
            <a:r>
              <a:rPr lang="x-none"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x-none" smtClean="0"/>
              <a:t>Click to edit Master subtitle style</a:t>
            </a:r>
            <a:endParaRPr lang="en-US"/>
          </a:p>
        </p:txBody>
      </p:sp>
    </p:spTree>
    <p:extLst>
      <p:ext uri="{BB962C8B-B14F-4D97-AF65-F5344CB8AC3E}">
        <p14:creationId xmlns:p14="http://schemas.microsoft.com/office/powerpoint/2010/main" val="2308168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1267" y="381000"/>
            <a:ext cx="8140700" cy="42703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21269" y="1673225"/>
            <a:ext cx="10204451" cy="4318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xfrm>
            <a:off x="954617" y="6405586"/>
            <a:ext cx="8701616" cy="231775"/>
          </a:xfrm>
          <a:prstGeom prst="rect">
            <a:avLst/>
          </a:prstGeom>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51267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ate Placeholder 13"/>
          <p:cNvSpPr>
            <a:spLocks noGrp="1"/>
          </p:cNvSpPr>
          <p:nvPr>
            <p:ph type="dt" sz="half" idx="2"/>
          </p:nvPr>
        </p:nvSpPr>
        <p:spPr>
          <a:xfrm>
            <a:off x="8782048" y="432590"/>
            <a:ext cx="1276352" cy="457200"/>
          </a:xfrm>
          <a:prstGeom prst="rect">
            <a:avLst/>
          </a:prstGeom>
        </p:spPr>
        <p:txBody>
          <a:bodyPr vert="horz"/>
          <a:lstStyle>
            <a:lvl1pPr algn="l" eaLnBrk="1" latinLnBrk="0" hangingPunct="1">
              <a:defRPr kumimoji="0" sz="800">
                <a:solidFill>
                  <a:schemeClr val="tx1"/>
                </a:solidFill>
              </a:defRPr>
            </a:lvl1pPr>
          </a:lstStyle>
          <a:p>
            <a:fld id="{AEF53E84-C9AC-42E6-BCCB-90EC2A56B8E3}" type="datetime1">
              <a:rPr lang="en-US" smtClean="0"/>
              <a:t>3/29/2017</a:t>
            </a:fld>
            <a:endParaRPr lang="en-US"/>
          </a:p>
        </p:txBody>
      </p:sp>
      <p:sp>
        <p:nvSpPr>
          <p:cNvPr id="8" name="Footer Placeholder 2"/>
          <p:cNvSpPr>
            <a:spLocks noGrp="1"/>
          </p:cNvSpPr>
          <p:nvPr>
            <p:ph type="ftr" sz="quarter" idx="3"/>
          </p:nvPr>
        </p:nvSpPr>
        <p:spPr>
          <a:xfrm>
            <a:off x="7010400" y="432590"/>
            <a:ext cx="1767840" cy="457200"/>
          </a:xfrm>
          <a:prstGeom prst="rect">
            <a:avLst/>
          </a:prstGeom>
        </p:spPr>
        <p:txBody>
          <a:bodyPr vert="horz"/>
          <a:lstStyle>
            <a:lvl1pPr algn="r" eaLnBrk="1" latinLnBrk="0" hangingPunct="1">
              <a:defRPr kumimoji="0" sz="800">
                <a:solidFill>
                  <a:schemeClr val="tx1"/>
                </a:solidFill>
              </a:defRPr>
            </a:lvl1pPr>
          </a:lstStyle>
          <a:p>
            <a:endParaRPr lang="en-US" dirty="0"/>
          </a:p>
        </p:txBody>
      </p:sp>
      <p:sp>
        <p:nvSpPr>
          <p:cNvPr id="9" name="Slide Number Placeholder 22"/>
          <p:cNvSpPr>
            <a:spLocks noGrp="1"/>
          </p:cNvSpPr>
          <p:nvPr>
            <p:ph type="sldNum" sz="quarter" idx="4"/>
          </p:nvPr>
        </p:nvSpPr>
        <p:spPr>
          <a:xfrm>
            <a:off x="10899648" y="329018"/>
            <a:ext cx="1016000" cy="365760"/>
          </a:xfrm>
          <a:prstGeom prst="rect">
            <a:avLst/>
          </a:prstGeom>
        </p:spPr>
        <p:txBody>
          <a:bodyPr vert="horz" anchor="b"/>
          <a:lstStyle>
            <a:lvl1pPr algn="r" eaLnBrk="1" latinLnBrk="0" hangingPunct="1">
              <a:defRPr kumimoji="0" sz="1800">
                <a:solidFill>
                  <a:schemeClr val="bg1"/>
                </a:solidFill>
              </a:defRPr>
            </a:lvl1pPr>
          </a:lstStyle>
          <a:p>
            <a:fld id="{401CF334-2D5C-4859-84A6-CA7E6E43FAEB}" type="slidenum">
              <a:rPr lang="en-US" smtClean="0"/>
              <a:pPr/>
              <a:t>‹#›</a:t>
            </a:fld>
            <a:endParaRPr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lvl1pPr>
              <a:defRPr>
                <a:solidFill>
                  <a:schemeClr val="bg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08823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F3FA8F-E4AE-4BCB-ADE0-9DECA7A16747}" type="datetime1">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accent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bg1"/>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44028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1EA8D5-A1EF-4995-BB5E-D278733DC501}"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6197600" y="2249425"/>
            <a:ext cx="5384800" cy="39989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609600" y="2249425"/>
            <a:ext cx="5384800" cy="39989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90258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a:xfrm>
            <a:off x="8782048" y="466456"/>
            <a:ext cx="1276352" cy="457200"/>
          </a:xfrm>
        </p:spPr>
        <p:txBody>
          <a:bodyPr rtlCol="0"/>
          <a:lstStyle/>
          <a:p>
            <a:fld id="{1EA8C313-C41C-438F-9ABA-0F5C940ADB13}" type="datetime1">
              <a:rPr lang="en-US" smtClean="0"/>
              <a:t>3/29/2017</a:t>
            </a:fld>
            <a:endParaRPr lang="en-US"/>
          </a:p>
        </p:txBody>
      </p:sp>
      <p:sp>
        <p:nvSpPr>
          <p:cNvPr id="27" name="Slide Number Placeholder 26"/>
          <p:cNvSpPr>
            <a:spLocks noGrp="1"/>
          </p:cNvSpPr>
          <p:nvPr>
            <p:ph type="sldNum" sz="quarter" idx="11"/>
          </p:nvPr>
        </p:nvSpPr>
        <p:spPr>
          <a:xfrm>
            <a:off x="10899648" y="362884"/>
            <a:ext cx="1016000" cy="365760"/>
          </a:xfrm>
        </p:spPr>
        <p:txBody>
          <a:bodyPr rtlCol="0"/>
          <a:lstStyle/>
          <a:p>
            <a:fld id="{401CF334-2D5C-4859-84A6-CA7E6E43FAEB}" type="slidenum">
              <a:rPr lang="en-US" smtClean="0"/>
              <a:t>‹#›</a:t>
            </a:fld>
            <a:endParaRPr lang="en-US"/>
          </a:p>
        </p:txBody>
      </p:sp>
      <p:sp>
        <p:nvSpPr>
          <p:cNvPr id="28" name="Footer Placeholder 27"/>
          <p:cNvSpPr>
            <a:spLocks noGrp="1"/>
          </p:cNvSpPr>
          <p:nvPr>
            <p:ph type="ftr" sz="quarter" idx="12"/>
          </p:nvPr>
        </p:nvSpPr>
        <p:spPr>
          <a:xfrm>
            <a:off x="7010400" y="466456"/>
            <a:ext cx="1767840" cy="457200"/>
          </a:xfrm>
        </p:spPr>
        <p:txBody>
          <a:bodyPr rtlCol="0"/>
          <a:lstStyle/>
          <a:p>
            <a:endParaRPr lang="en-US"/>
          </a:p>
        </p:txBody>
      </p:sp>
      <p:sp>
        <p:nvSpPr>
          <p:cNvPr id="6" name="Content Placeholder 5"/>
          <p:cNvSpPr>
            <a:spLocks noGrp="1"/>
          </p:cNvSpPr>
          <p:nvPr>
            <p:ph sz="quarter" idx="4"/>
          </p:nvPr>
        </p:nvSpPr>
        <p:spPr>
          <a:xfrm>
            <a:off x="6291073" y="236985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294968" y="1906310"/>
            <a:ext cx="5389033" cy="457200"/>
          </a:xfrm>
          <a:solidFill>
            <a:schemeClr val="bg1">
              <a:alpha val="25000"/>
            </a:schemeClr>
          </a:solidFill>
          <a:ln w="12700">
            <a:noFill/>
          </a:ln>
        </p:spPr>
        <p:txBody>
          <a:bodyPr anchor="ctr">
            <a:noAutofit/>
          </a:bodyPr>
          <a:lstStyle>
            <a:lvl1pPr marL="45720" indent="0">
              <a:buNone/>
              <a:defRPr sz="1900" b="0">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36985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508000" y="1906310"/>
            <a:ext cx="5388864" cy="457200"/>
          </a:xfrm>
          <a:solidFill>
            <a:schemeClr val="bg1">
              <a:alpha val="25000"/>
            </a:schemeClr>
          </a:solidFill>
          <a:ln w="12700">
            <a:noFill/>
          </a:ln>
        </p:spPr>
        <p:txBody>
          <a:bodyPr anchor="ctr">
            <a:noAutofit/>
          </a:bodyPr>
          <a:lstStyle>
            <a:lvl1pPr marL="45720" indent="0">
              <a:buNone/>
              <a:defRPr sz="1900" b="0">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508000" y="804340"/>
            <a:ext cx="11176000" cy="1069848"/>
          </a:xfrm>
        </p:spPr>
        <p:txBody>
          <a:bodyPr anchor="ctr"/>
          <a:lstStyle>
            <a:lvl1pPr>
              <a:defRPr sz="4000" b="0" i="0" cap="none" baseline="0"/>
            </a:lvl1pPr>
          </a:lstStyle>
          <a:p>
            <a:r>
              <a:rPr kumimoji="0" lang="en-US" smtClean="0"/>
              <a:t>Click to edit Master title style</a:t>
            </a:r>
            <a:endParaRPr kumimoji="0" lang="en-US"/>
          </a:p>
        </p:txBody>
      </p:sp>
    </p:spTree>
    <p:extLst>
      <p:ext uri="{BB962C8B-B14F-4D97-AF65-F5344CB8AC3E}">
        <p14:creationId xmlns:p14="http://schemas.microsoft.com/office/powerpoint/2010/main" val="405289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Date Placeholder 13"/>
          <p:cNvSpPr>
            <a:spLocks noGrp="1"/>
          </p:cNvSpPr>
          <p:nvPr>
            <p:ph type="dt" sz="half" idx="2"/>
          </p:nvPr>
        </p:nvSpPr>
        <p:spPr>
          <a:xfrm>
            <a:off x="8782048" y="432590"/>
            <a:ext cx="1276352" cy="457200"/>
          </a:xfrm>
          <a:prstGeom prst="rect">
            <a:avLst/>
          </a:prstGeom>
        </p:spPr>
        <p:txBody>
          <a:bodyPr vert="horz"/>
          <a:lstStyle>
            <a:lvl1pPr algn="l" eaLnBrk="1" latinLnBrk="0" hangingPunct="1">
              <a:defRPr kumimoji="0" sz="800">
                <a:solidFill>
                  <a:schemeClr val="tx2"/>
                </a:solidFill>
              </a:defRPr>
            </a:lvl1pPr>
          </a:lstStyle>
          <a:p>
            <a:fld id="{BCD7CAB1-3B26-4557-B57F-DA3E294B9278}" type="datetime1">
              <a:rPr lang="en-US" smtClean="0"/>
              <a:t>3/29/2017</a:t>
            </a:fld>
            <a:endParaRPr lang="en-US"/>
          </a:p>
        </p:txBody>
      </p:sp>
      <p:sp>
        <p:nvSpPr>
          <p:cNvPr id="7" name="Footer Placeholder 2"/>
          <p:cNvSpPr>
            <a:spLocks noGrp="1"/>
          </p:cNvSpPr>
          <p:nvPr>
            <p:ph type="ftr" sz="quarter" idx="3"/>
          </p:nvPr>
        </p:nvSpPr>
        <p:spPr>
          <a:xfrm>
            <a:off x="7010400" y="432590"/>
            <a:ext cx="1767840" cy="457200"/>
          </a:xfrm>
          <a:prstGeom prst="rect">
            <a:avLst/>
          </a:prstGeom>
        </p:spPr>
        <p:txBody>
          <a:bodyPr vert="horz"/>
          <a:lstStyle>
            <a:lvl1pPr algn="r" eaLnBrk="1" latinLnBrk="0" hangingPunct="1">
              <a:defRPr kumimoji="0" sz="800">
                <a:solidFill>
                  <a:schemeClr val="tx2"/>
                </a:solidFill>
              </a:defRPr>
            </a:lvl1pPr>
          </a:lstStyle>
          <a:p>
            <a:endParaRPr lang="en-US" dirty="0"/>
          </a:p>
        </p:txBody>
      </p:sp>
      <p:sp>
        <p:nvSpPr>
          <p:cNvPr id="8" name="Slide Number Placeholder 22"/>
          <p:cNvSpPr>
            <a:spLocks noGrp="1"/>
          </p:cNvSpPr>
          <p:nvPr>
            <p:ph type="sldNum" sz="quarter" idx="4"/>
          </p:nvPr>
        </p:nvSpPr>
        <p:spPr>
          <a:xfrm>
            <a:off x="10899648" y="329018"/>
            <a:ext cx="1016000" cy="365760"/>
          </a:xfrm>
          <a:prstGeom prst="rect">
            <a:avLst/>
          </a:prstGeom>
        </p:spPr>
        <p:txBody>
          <a:bodyPr vert="horz" anchor="b"/>
          <a:lstStyle>
            <a:lvl1pPr algn="r" eaLnBrk="1" latinLnBrk="0" hangingPunct="1">
              <a:defRPr kumimoji="0" sz="1800">
                <a:solidFill>
                  <a:schemeClr val="bg2"/>
                </a:solidFill>
              </a:defRPr>
            </a:lvl1pPr>
          </a:lstStyle>
          <a:p>
            <a:fld id="{401CF334-2D5C-4859-84A6-CA7E6E43FAEB}" type="slidenum">
              <a:rPr lang="en-US" smtClean="0"/>
              <a:pPr/>
              <a:t>‹#›</a:t>
            </a:fld>
            <a:endParaRPr lang="en-US"/>
          </a:p>
        </p:txBody>
      </p:sp>
      <p:sp>
        <p:nvSpPr>
          <p:cNvPr id="2" name="Title 1"/>
          <p:cNvSpPr>
            <a:spLocks noGrp="1"/>
          </p:cNvSpPr>
          <p:nvPr>
            <p:ph type="title"/>
          </p:nvPr>
        </p:nvSpPr>
        <p:spPr>
          <a:xfrm>
            <a:off x="609600" y="1143000"/>
            <a:ext cx="10972800" cy="1069848"/>
          </a:xfrm>
        </p:spPr>
        <p:txBody>
          <a:bodyPr anchor="ctr"/>
          <a:lstStyle>
            <a:lvl1pPr>
              <a:defRPr sz="4000">
                <a:solidFill>
                  <a:schemeClr val="bg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03935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941E0-B930-4E4F-B101-1077B3800E20}" type="datetime1">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7773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1540AC2-8591-468F-9A21-0A84DF454DEF}"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solidFill>
                  <a:schemeClr val="tx1"/>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Tree>
    <p:extLst>
      <p:ext uri="{BB962C8B-B14F-4D97-AF65-F5344CB8AC3E}">
        <p14:creationId xmlns:p14="http://schemas.microsoft.com/office/powerpoint/2010/main" val="6473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CA9968-A8E7-4C22-B7AC-58FCBCCC98E9}" type="datetime1">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174478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5.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8782048" y="432590"/>
            <a:ext cx="1276352" cy="457200"/>
          </a:xfrm>
          <a:prstGeom prst="rect">
            <a:avLst/>
          </a:prstGeom>
        </p:spPr>
        <p:txBody>
          <a:bodyPr vert="horz"/>
          <a:lstStyle>
            <a:lvl1pPr algn="l" eaLnBrk="1" latinLnBrk="0" hangingPunct="1">
              <a:defRPr kumimoji="0" sz="800">
                <a:solidFill>
                  <a:schemeClr val="tx1"/>
                </a:solidFill>
              </a:defRPr>
            </a:lvl1pPr>
          </a:lstStyle>
          <a:p>
            <a:fld id="{5739D9E8-B0FF-4E40-8A65-1C1B44D4BA58}" type="datetime1">
              <a:rPr lang="en-US" smtClean="0"/>
              <a:t>3/29/2017</a:t>
            </a:fld>
            <a:endParaRPr lang="en-US"/>
          </a:p>
        </p:txBody>
      </p:sp>
      <p:sp>
        <p:nvSpPr>
          <p:cNvPr id="3" name="Footer Placeholder 2"/>
          <p:cNvSpPr>
            <a:spLocks noGrp="1"/>
          </p:cNvSpPr>
          <p:nvPr>
            <p:ph type="ftr" sz="quarter" idx="3"/>
          </p:nvPr>
        </p:nvSpPr>
        <p:spPr>
          <a:xfrm>
            <a:off x="7010400" y="432590"/>
            <a:ext cx="1767840" cy="457200"/>
          </a:xfrm>
          <a:prstGeom prst="rect">
            <a:avLst/>
          </a:prstGeom>
        </p:spPr>
        <p:txBody>
          <a:bodyPr vert="horz"/>
          <a:lstStyle>
            <a:lvl1pPr algn="r" eaLnBrk="1" latinLnBrk="0" hangingPunct="1">
              <a:defRPr kumimoji="0" sz="800">
                <a:solidFill>
                  <a:schemeClr val="tx1"/>
                </a:solidFill>
              </a:defRPr>
            </a:lvl1pPr>
          </a:lstStyle>
          <a:p>
            <a:endParaRPr lang="en-US" dirty="0"/>
          </a:p>
        </p:txBody>
      </p:sp>
      <p:sp>
        <p:nvSpPr>
          <p:cNvPr id="23" name="Slide Number Placeholder 22"/>
          <p:cNvSpPr>
            <a:spLocks noGrp="1"/>
          </p:cNvSpPr>
          <p:nvPr>
            <p:ph type="sldNum" sz="quarter" idx="4"/>
          </p:nvPr>
        </p:nvSpPr>
        <p:spPr>
          <a:xfrm>
            <a:off x="10899648" y="329018"/>
            <a:ext cx="1016000" cy="365760"/>
          </a:xfrm>
          <a:prstGeom prst="rect">
            <a:avLst/>
          </a:prstGeom>
        </p:spPr>
        <p:txBody>
          <a:bodyPr vert="horz" anchor="b"/>
          <a:lstStyle>
            <a:lvl1pPr algn="r" eaLnBrk="1" latinLnBrk="0" hangingPunct="1">
              <a:defRPr kumimoji="0" sz="1800">
                <a:solidFill>
                  <a:schemeClr val="bg2"/>
                </a:solidFill>
              </a:defRPr>
            </a:lvl1pPr>
          </a:lstStyle>
          <a:p>
            <a:fld id="{401CF334-2D5C-4859-84A6-CA7E6E43FAEB}" type="slidenum">
              <a:rPr lang="en-US" smtClean="0"/>
              <a:pPr/>
              <a:t>‹#›</a:t>
            </a:fld>
            <a:endParaRPr lang="en-US"/>
          </a:p>
        </p:txBody>
      </p:sp>
      <p:sp>
        <p:nvSpPr>
          <p:cNvPr id="13" name="Text Placeholder 12"/>
          <p:cNvSpPr>
            <a:spLocks noGrp="1"/>
          </p:cNvSpPr>
          <p:nvPr>
            <p:ph type="body" idx="1"/>
          </p:nvPr>
        </p:nvSpPr>
        <p:spPr>
          <a:xfrm>
            <a:off x="609600" y="1927697"/>
            <a:ext cx="10972800" cy="4325112"/>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itle Placeholder 21"/>
          <p:cNvSpPr>
            <a:spLocks noGrp="1"/>
          </p:cNvSpPr>
          <p:nvPr>
            <p:ph type="title"/>
          </p:nvPr>
        </p:nvSpPr>
        <p:spPr>
          <a:xfrm>
            <a:off x="609600" y="821273"/>
            <a:ext cx="10972800" cy="1066800"/>
          </a:xfrm>
          <a:prstGeom prst="rect">
            <a:avLst/>
          </a:prstGeom>
        </p:spPr>
        <p:txBody>
          <a:bodyPr vert="horz" anchor="ctr">
            <a:normAutofit/>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35591809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rtl="0" eaLnBrk="1" latinLnBrk="0" hangingPunct="1">
        <a:spcBef>
          <a:spcPct val="0"/>
        </a:spcBef>
        <a:buNone/>
        <a:defRPr kumimoji="0" sz="4000" kern="1200">
          <a:solidFill>
            <a:schemeClr val="bg1"/>
          </a:solidFill>
          <a:latin typeface="+mj-lt"/>
          <a:ea typeface="+mj-ea"/>
          <a:cs typeface="+mj-cs"/>
        </a:defRPr>
      </a:lvl1pPr>
    </p:titleStyle>
    <p:bodyStyle>
      <a:lvl1pPr marL="365760" indent="-256032"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384" userDrawn="1">
          <p15:clr>
            <a:srgbClr val="F26B43"/>
          </p15:clr>
        </p15:guide>
        <p15:guide id="3" orient="horz" pos="39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BEC73-49AA-45BC-B16C-50B32D0D6DD2}" type="datetimeFigureOut">
              <a:rPr lang="en-US">
                <a:solidFill>
                  <a:prstClr val="black">
                    <a:tint val="75000"/>
                  </a:prstClr>
                </a:solidFill>
              </a:rPr>
              <a:pPr/>
              <a:t>3/29/2017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2040C-D3B1-42F1-A452-9128C48DC3A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74311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9652000" y="6546870"/>
            <a:ext cx="2540000" cy="246221"/>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extLst>
      <p:ext uri="{BB962C8B-B14F-4D97-AF65-F5344CB8AC3E}">
        <p14:creationId xmlns:p14="http://schemas.microsoft.com/office/powerpoint/2010/main" val="179736012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hyperlink" Target="http://www.washfly.com/Taxi_rate.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ravelmath.com/drive-distance/from/BWI/to/Annapolis,+MD" TargetMode="External"/><Relationship Id="rId2" Type="http://schemas.openxmlformats.org/officeDocument/2006/relationships/hyperlink" Target="http://www.travelmath.com/airport/BWI"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www.travelmath.com/drive-distance/from/DCA/to/Annapolis,+MD" TargetMode="External"/><Relationship Id="rId4" Type="http://schemas.openxmlformats.org/officeDocument/2006/relationships/hyperlink" Target="http://www.travelmath.com/airport/DC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830399" y="2514621"/>
            <a:ext cx="9329615"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0000"/>
          </a:bodyPr>
          <a:lstStyle>
            <a:lvl1pPr algn="l">
              <a:defRPr sz="4200" b="1">
                <a:latin typeface="Droid Serif"/>
                <a:ea typeface="Droid Serif"/>
                <a:cs typeface="Droid Serif"/>
                <a:sym typeface="Droid Serif"/>
              </a:defRPr>
            </a:lvl1pPr>
          </a:lstStyle>
          <a:p>
            <a:pPr lvl="0">
              <a:defRPr sz="1800" b="0">
                <a:solidFill>
                  <a:srgbClr val="000000"/>
                </a:solidFill>
              </a:defRPr>
            </a:pPr>
            <a:r>
              <a:rPr lang="en-GB" sz="4200" b="1" dirty="0" smtClean="0">
                <a:solidFill>
                  <a:srgbClr val="FFFFFF"/>
                </a:solidFill>
                <a:latin typeface="+mj-lt"/>
              </a:rPr>
              <a:t>WGISS – 43 Logistics and Information</a:t>
            </a:r>
            <a:br>
              <a:rPr lang="en-GB" sz="4200" b="1" dirty="0" smtClean="0">
                <a:solidFill>
                  <a:srgbClr val="FFFFFF"/>
                </a:solidFill>
                <a:latin typeface="+mj-lt"/>
              </a:rPr>
            </a:br>
            <a:endParaRPr sz="4200" b="1" dirty="0">
              <a:solidFill>
                <a:schemeClr val="bg1">
                  <a:lumMod val="95000"/>
                </a:schemeClr>
              </a:solidFill>
              <a:latin typeface="+mj-lt"/>
            </a:endParaRPr>
          </a:p>
        </p:txBody>
      </p:sp>
      <p:sp>
        <p:nvSpPr>
          <p:cNvPr id="11" name="Shape 11"/>
          <p:cNvSpPr/>
          <p:nvPr/>
        </p:nvSpPr>
        <p:spPr>
          <a:xfrm>
            <a:off x="830388" y="3657621"/>
            <a:ext cx="6414477"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endParaRPr sz="2800"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830385" y="1217405"/>
            <a:ext cx="3343875" cy="993132"/>
          </a:xfrm>
          <a:prstGeom prst="rect">
            <a:avLst/>
          </a:prstGeom>
          <a:ln w="12700">
            <a:miter lim="400000"/>
          </a:ln>
        </p:spPr>
      </p:pic>
      <p:sp>
        <p:nvSpPr>
          <p:cNvPr id="5" name="Shape 10"/>
          <p:cNvSpPr txBox="1">
            <a:spLocks/>
          </p:cNvSpPr>
          <p:nvPr/>
        </p:nvSpPr>
        <p:spPr>
          <a:xfrm>
            <a:off x="830399" y="2246655"/>
            <a:ext cx="3741615"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extLst>
      <p:ext uri="{BB962C8B-B14F-4D97-AF65-F5344CB8AC3E}">
        <p14:creationId xmlns:p14="http://schemas.microsoft.com/office/powerpoint/2010/main" val="384814975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Dulles to Annapolis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Arriving</a:t>
            </a:r>
            <a:endParaRPr lang="en-US" dirty="0"/>
          </a:p>
          <a:p>
            <a:r>
              <a:rPr lang="en-US" b="1" dirty="0"/>
              <a:t>By </a:t>
            </a:r>
            <a:r>
              <a:rPr lang="en-US" b="1" dirty="0" smtClean="0"/>
              <a:t>Car -- </a:t>
            </a:r>
            <a:r>
              <a:rPr lang="en-US" dirty="0" smtClean="0"/>
              <a:t>To </a:t>
            </a:r>
            <a:r>
              <a:rPr lang="en-US" dirty="0"/>
              <a:t>get to Annapolis from the </a:t>
            </a:r>
            <a:r>
              <a:rPr lang="en-US" dirty="0" smtClean="0"/>
              <a:t>Dulles airport</a:t>
            </a:r>
            <a:r>
              <a:rPr lang="en-US" dirty="0"/>
              <a:t>, follow </a:t>
            </a:r>
            <a:r>
              <a:rPr lang="en-US" dirty="0" smtClean="0"/>
              <a:t>I-495N to I-97 </a:t>
            </a:r>
            <a:r>
              <a:rPr lang="en-US" dirty="0"/>
              <a:t>south to U.S. Route 50. Various exits will take you into town (although many chain hotels are right off Rte. 50). The Rowe Boulevard exit is the most direct one to the historic district. </a:t>
            </a:r>
            <a:endParaRPr lang="en-US" b="1" dirty="0" smtClean="0"/>
          </a:p>
          <a:p>
            <a:r>
              <a:rPr lang="en-US" b="1" dirty="0" smtClean="0"/>
              <a:t>By Taxi/</a:t>
            </a:r>
            <a:r>
              <a:rPr lang="en-US" b="1" dirty="0" err="1" smtClean="0"/>
              <a:t>SuperShuttle</a:t>
            </a:r>
            <a:r>
              <a:rPr lang="en-US" dirty="0" smtClean="0"/>
              <a:t> </a:t>
            </a:r>
            <a:r>
              <a:rPr lang="en-US" dirty="0"/>
              <a:t>(tel. </a:t>
            </a:r>
            <a:r>
              <a:rPr lang="en-US" b="1" dirty="0"/>
              <a:t>800/258-3826;</a:t>
            </a:r>
            <a:r>
              <a:rPr lang="en-US" dirty="0"/>
              <a:t> www.supershuttle.com) charges </a:t>
            </a:r>
            <a:r>
              <a:rPr lang="en-US" dirty="0" smtClean="0"/>
              <a:t>approximately $150 </a:t>
            </a:r>
            <a:r>
              <a:rPr lang="en-US" dirty="0"/>
              <a:t>between </a:t>
            </a:r>
            <a:r>
              <a:rPr lang="en-US" dirty="0" smtClean="0"/>
              <a:t>Dulles </a:t>
            </a:r>
            <a:r>
              <a:rPr lang="en-US" dirty="0"/>
              <a:t>and Annapolis. </a:t>
            </a:r>
            <a:r>
              <a:rPr lang="en-US" dirty="0" smtClean="0"/>
              <a:t>All </a:t>
            </a:r>
            <a:r>
              <a:rPr lang="en-US" dirty="0"/>
              <a:t>taxis at Dulles are provided by Washington Flyer Taxi. Rates are here </a:t>
            </a:r>
            <a:r>
              <a:rPr lang="en-US" dirty="0">
                <a:hlinkClick r:id="rId2"/>
              </a:rPr>
              <a:t>http://www.washfly.com/Taxi_rate.htm</a:t>
            </a:r>
            <a:r>
              <a:rPr lang="en-US" dirty="0"/>
              <a:t> and while they don't have a rate to Annapolis, you can calculate that rate because their fares are $4 plus $2 per mile, and Annapolis is about 62 miles, so you are looking at a fare of at least $130, tip is discretionary but would probably be around $20, so you are looking at $150 minimum probably.</a:t>
            </a:r>
            <a:br>
              <a:rPr lang="en-US" dirty="0"/>
            </a:br>
            <a:endParaRPr lang="en-US" dirty="0"/>
          </a:p>
        </p:txBody>
      </p:sp>
    </p:spTree>
    <p:extLst>
      <p:ext uri="{BB962C8B-B14F-4D97-AF65-F5344CB8AC3E}">
        <p14:creationId xmlns:p14="http://schemas.microsoft.com/office/powerpoint/2010/main" val="405013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Reagan National Airport to Annapolis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Arriving</a:t>
            </a:r>
            <a:endParaRPr lang="en-US" dirty="0"/>
          </a:p>
          <a:p>
            <a:r>
              <a:rPr lang="en-US" b="1" dirty="0"/>
              <a:t>By </a:t>
            </a:r>
            <a:r>
              <a:rPr lang="en-US" b="1" dirty="0" smtClean="0"/>
              <a:t>Car -- </a:t>
            </a:r>
            <a:r>
              <a:rPr lang="en-US" dirty="0" smtClean="0"/>
              <a:t>To </a:t>
            </a:r>
            <a:r>
              <a:rPr lang="en-US" dirty="0"/>
              <a:t>get to Annapolis from the </a:t>
            </a:r>
            <a:r>
              <a:rPr lang="en-US" dirty="0" smtClean="0"/>
              <a:t>Reagan National airport</a:t>
            </a:r>
            <a:r>
              <a:rPr lang="en-US" dirty="0"/>
              <a:t>, follow </a:t>
            </a:r>
            <a:r>
              <a:rPr lang="en-US" dirty="0" smtClean="0"/>
              <a:t>I-495N to I-97 </a:t>
            </a:r>
            <a:r>
              <a:rPr lang="en-US" dirty="0"/>
              <a:t>south to U.S. Route 50. Various exits will take you into town (although many chain hotels are right off Rte. 50). The Rowe Boulevard exit is the most direct one to the historic district. </a:t>
            </a:r>
            <a:endParaRPr lang="en-US" b="1" dirty="0" smtClean="0"/>
          </a:p>
          <a:p>
            <a:r>
              <a:rPr lang="en-US" b="1" dirty="0" smtClean="0"/>
              <a:t>By Taxi/</a:t>
            </a:r>
            <a:r>
              <a:rPr lang="en-US" b="1" dirty="0" err="1" smtClean="0"/>
              <a:t>SuperShuttle</a:t>
            </a:r>
            <a:r>
              <a:rPr lang="en-US" dirty="0" smtClean="0"/>
              <a:t> </a:t>
            </a:r>
            <a:r>
              <a:rPr lang="en-US" dirty="0"/>
              <a:t>(tel. </a:t>
            </a:r>
            <a:r>
              <a:rPr lang="en-US" b="1" dirty="0"/>
              <a:t>800/258-3826;</a:t>
            </a:r>
            <a:r>
              <a:rPr lang="en-US" dirty="0"/>
              <a:t> www.supershuttle.com) charges </a:t>
            </a:r>
            <a:r>
              <a:rPr lang="en-US" dirty="0" smtClean="0"/>
              <a:t>approximately $100 </a:t>
            </a:r>
            <a:r>
              <a:rPr lang="en-US" dirty="0"/>
              <a:t>between </a:t>
            </a:r>
            <a:r>
              <a:rPr lang="en-US" dirty="0" smtClean="0"/>
              <a:t>Reagan N. and </a:t>
            </a:r>
            <a:r>
              <a:rPr lang="en-US" dirty="0"/>
              <a:t>Annapolis. </a:t>
            </a:r>
            <a:r>
              <a:rPr lang="en-US" dirty="0" smtClean="0"/>
              <a:t>Taxis </a:t>
            </a:r>
            <a:r>
              <a:rPr lang="en-US" dirty="0"/>
              <a:t>are easily accessible at Reagan National </a:t>
            </a:r>
            <a:r>
              <a:rPr lang="en-US" dirty="0" smtClean="0"/>
              <a:t>Airport. The approximate fare is $100 but </a:t>
            </a:r>
            <a:r>
              <a:rPr lang="en-US" dirty="0"/>
              <a:t>consult your taxicab operator regarding </a:t>
            </a:r>
            <a:r>
              <a:rPr lang="en-US" dirty="0" smtClean="0"/>
              <a:t>exact fares </a:t>
            </a:r>
            <a:r>
              <a:rPr lang="en-US" dirty="0"/>
              <a:t>for taxi </a:t>
            </a:r>
            <a:r>
              <a:rPr lang="en-US" dirty="0" smtClean="0"/>
              <a:t>trips.</a:t>
            </a:r>
            <a:r>
              <a:rPr lang="en-US" dirty="0"/>
              <a:t/>
            </a:r>
            <a:br>
              <a:rPr lang="en-US" dirty="0"/>
            </a:br>
            <a:endParaRPr lang="en-US" dirty="0"/>
          </a:p>
        </p:txBody>
      </p:sp>
    </p:spTree>
    <p:extLst>
      <p:ext uri="{BB962C8B-B14F-4D97-AF65-F5344CB8AC3E}">
        <p14:creationId xmlns:p14="http://schemas.microsoft.com/office/powerpoint/2010/main" val="39118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2"/>
          <p:cNvSpPr/>
          <p:nvPr/>
        </p:nvSpPr>
        <p:spPr>
          <a:xfrm>
            <a:off x="1810840" y="4258842"/>
            <a:ext cx="8643158" cy="701731"/>
          </a:xfrm>
          <a:prstGeom prst="rect">
            <a:avLst/>
          </a:prstGeom>
        </p:spPr>
        <p:txBody>
          <a:bodyPr wrap="square">
            <a:spAutoFit/>
          </a:bodyPr>
          <a:lstStyle/>
          <a:p>
            <a:pPr algn="ctr">
              <a:lnSpc>
                <a:spcPct val="120000"/>
              </a:lnSpc>
              <a:defRPr/>
            </a:pPr>
            <a:r>
              <a:rPr lang="en-US" sz="3300" b="1" dirty="0">
                <a:effectLst>
                  <a:outerShdw blurRad="38100" dist="38100" dir="2700000" algn="tl">
                    <a:srgbClr val="000000">
                      <a:alpha val="43137"/>
                    </a:srgbClr>
                  </a:outerShdw>
                </a:effectLst>
                <a:latin typeface="Arial" pitchFamily="34" charset="0"/>
                <a:cs typeface="Arial" pitchFamily="34" charset="0"/>
              </a:rPr>
              <a:t>See you all at WGISS-43 in Annapolis! </a:t>
            </a:r>
          </a:p>
        </p:txBody>
      </p:sp>
      <p:pic>
        <p:nvPicPr>
          <p:cNvPr id="2050" name="Picture 2" descr="Image result for annapolis mary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643" y="917241"/>
            <a:ext cx="7668715" cy="30920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1828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nvSpPr>
        <p:spPr bwMode="auto">
          <a:xfrm>
            <a:off x="397576" y="1441936"/>
            <a:ext cx="11286424" cy="4882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endParaRPr lang="en-GB" altLang="en-US" sz="4400" b="1" dirty="0"/>
          </a:p>
          <a:p>
            <a:pPr eaLnBrk="1" hangingPunct="1">
              <a:lnSpc>
                <a:spcPct val="80000"/>
              </a:lnSpc>
            </a:pPr>
            <a:r>
              <a:rPr lang="en-GB" altLang="en-US" sz="4400" b="1" dirty="0" smtClean="0"/>
              <a:t>WGISS-43</a:t>
            </a:r>
            <a:endParaRPr lang="en-GB" altLang="en-US" sz="4400" b="1" dirty="0"/>
          </a:p>
          <a:p>
            <a:pPr eaLnBrk="1" hangingPunct="1">
              <a:lnSpc>
                <a:spcPct val="80000"/>
              </a:lnSpc>
            </a:pPr>
            <a:endParaRPr lang="en-GB" b="1" dirty="0"/>
          </a:p>
          <a:p>
            <a:pPr eaLnBrk="1" hangingPunct="1">
              <a:lnSpc>
                <a:spcPct val="80000"/>
              </a:lnSpc>
            </a:pPr>
            <a:r>
              <a:rPr lang="en-US" b="1" dirty="0" smtClean="0"/>
              <a:t>Hosted by NASA</a:t>
            </a:r>
          </a:p>
          <a:p>
            <a:pPr eaLnBrk="1" hangingPunct="1">
              <a:lnSpc>
                <a:spcPct val="80000"/>
              </a:lnSpc>
            </a:pPr>
            <a:endParaRPr lang="en-US" b="1" dirty="0"/>
          </a:p>
          <a:p>
            <a:pPr eaLnBrk="1" hangingPunct="1">
              <a:lnSpc>
                <a:spcPct val="80000"/>
              </a:lnSpc>
            </a:pPr>
            <a:r>
              <a:rPr lang="en-US" b="1" dirty="0" smtClean="0"/>
              <a:t>Annapolis</a:t>
            </a:r>
            <a:r>
              <a:rPr lang="en-US" b="1" dirty="0"/>
              <a:t>, </a:t>
            </a:r>
            <a:r>
              <a:rPr lang="en-US" b="1" dirty="0" smtClean="0"/>
              <a:t>Maryland (USA)</a:t>
            </a:r>
          </a:p>
          <a:p>
            <a:pPr eaLnBrk="1" hangingPunct="1">
              <a:lnSpc>
                <a:spcPct val="80000"/>
              </a:lnSpc>
            </a:pPr>
            <a:r>
              <a:rPr lang="en-GB" altLang="en-US" b="1" dirty="0"/>
              <a:t>April </a:t>
            </a:r>
            <a:r>
              <a:rPr lang="en-GB" altLang="en-US" b="1" dirty="0" smtClean="0"/>
              <a:t>3-6, </a:t>
            </a:r>
            <a:r>
              <a:rPr lang="en-GB" altLang="en-US" b="1" dirty="0"/>
              <a:t>2017</a:t>
            </a:r>
          </a:p>
          <a:p>
            <a:pPr eaLnBrk="1" hangingPunct="1">
              <a:lnSpc>
                <a:spcPct val="80000"/>
              </a:lnSpc>
            </a:pPr>
            <a:endParaRPr lang="en-GB" sz="2400" b="1" dirty="0">
              <a:latin typeface="Arial" charset="0"/>
            </a:endParaRPr>
          </a:p>
        </p:txBody>
      </p:sp>
      <p:sp>
        <p:nvSpPr>
          <p:cNvPr id="4" name="Rectangle 6"/>
          <p:cNvSpPr txBox="1">
            <a:spLocks noChangeArrowheads="1"/>
          </p:cNvSpPr>
          <p:nvPr/>
        </p:nvSpPr>
        <p:spPr bwMode="auto">
          <a:xfrm>
            <a:off x="2438401" y="219080"/>
            <a:ext cx="7585075"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4000" b="0" dirty="0" smtClean="0">
                <a:solidFill>
                  <a:schemeClr val="bg1"/>
                </a:solidFill>
                <a:latin typeface="Calibri" charset="0"/>
                <a:ea typeface="ＭＳ Ｐゴシック" charset="0"/>
                <a:cs typeface="Calibri" charset="0"/>
              </a:rPr>
              <a:t>Next Meeting</a:t>
            </a:r>
            <a:endParaRPr lang="en-GB" altLang="en-US" sz="3600" b="0" dirty="0">
              <a:solidFill>
                <a:schemeClr val="bg1"/>
              </a:solidFill>
              <a:latin typeface="Calibri" charset="0"/>
              <a:ea typeface="ＭＳ Ｐゴシック" charset="0"/>
              <a:cs typeface="Calibri" charset="0"/>
            </a:endParaRPr>
          </a:p>
        </p:txBody>
      </p:sp>
    </p:spTree>
    <p:extLst>
      <p:ext uri="{BB962C8B-B14F-4D97-AF65-F5344CB8AC3E}">
        <p14:creationId xmlns:p14="http://schemas.microsoft.com/office/powerpoint/2010/main" val="369300151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Rectangle 3"/>
          <p:cNvSpPr/>
          <p:nvPr/>
        </p:nvSpPr>
        <p:spPr>
          <a:xfrm>
            <a:off x="7315200" y="0"/>
            <a:ext cx="2133600" cy="6858000"/>
          </a:xfrm>
          <a:prstGeom prst="rect">
            <a:avLst/>
          </a:prstGeom>
          <a:gradFill flip="none" rotWithShape="1">
            <a:gsLst>
              <a:gs pos="0">
                <a:schemeClr val="bg1">
                  <a:alpha val="4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7162800" y="990600"/>
            <a:ext cx="2438400" cy="3657600"/>
          </a:xfrm>
          <a:prstGeom prst="rect">
            <a:avLst/>
          </a:prstGeom>
          <a:noFill/>
          <a:ln w="9525">
            <a:solidFill>
              <a:schemeClr val="bg1">
                <a:alpha val="3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2" descr="Image result for historic inn annapo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408" y="1108556"/>
            <a:ext cx="7467600" cy="3466245"/>
          </a:xfrm>
          <a:prstGeom prst="rect">
            <a:avLst/>
          </a:prstGeom>
          <a:noFill/>
          <a:effectLst>
            <a:glow rad="127000">
              <a:schemeClr val="accent1"/>
            </a:glow>
            <a:reflection blurRad="88900" stA="45000" endPos="43000" dist="50800" dir="5400000" sy="-100000" algn="bl" rotWithShape="0"/>
          </a:effectLst>
          <a:extLst>
            <a:ext uri="{909E8E84-426E-40dd-AFC4-6F175D3DCCD1}">
              <a14:hiddenFill xmlns:a14="http://schemas.microsoft.com/office/drawing/2010/main" xmlns="">
                <a:solidFill>
                  <a:srgbClr val="FFFFFF"/>
                </a:solidFill>
              </a14:hiddenFill>
            </a:ext>
          </a:extLst>
        </p:spPr>
      </p:pic>
      <p:sp>
        <p:nvSpPr>
          <p:cNvPr id="8" name="Subtitle 2"/>
          <p:cNvSpPr>
            <a:spLocks noGrp="1"/>
          </p:cNvSpPr>
          <p:nvPr>
            <p:ph type="subTitle" idx="1"/>
          </p:nvPr>
        </p:nvSpPr>
        <p:spPr>
          <a:xfrm>
            <a:off x="2155166" y="4800600"/>
            <a:ext cx="6400800" cy="1752600"/>
          </a:xfrm>
        </p:spPr>
        <p:txBody>
          <a:bodyPr>
            <a:normAutofit fontScale="62500" lnSpcReduction="20000"/>
          </a:bodyPr>
          <a:lstStyle/>
          <a:p>
            <a:r>
              <a:rPr lang="en-US" b="1" u="sng" dirty="0" smtClean="0">
                <a:solidFill>
                  <a:schemeClr val="bg1"/>
                </a:solidFill>
                <a:effectLst>
                  <a:outerShdw blurRad="38100" dist="38100" dir="2700000" algn="tl">
                    <a:srgbClr val="000000">
                      <a:alpha val="43137"/>
                    </a:srgbClr>
                  </a:outerShdw>
                </a:effectLst>
              </a:rPr>
              <a:t>Historic Inns Annapolis</a:t>
            </a:r>
          </a:p>
          <a:p>
            <a:endParaRPr lang="en-US" sz="2400" dirty="0"/>
          </a:p>
          <a:p>
            <a:r>
              <a:rPr lang="en-US" sz="2400" dirty="0"/>
              <a:t> </a:t>
            </a:r>
            <a:r>
              <a:rPr lang="en-US" sz="2900" dirty="0">
                <a:solidFill>
                  <a:schemeClr val="bg1"/>
                </a:solidFill>
              </a:rPr>
              <a:t>58 State Circle Annapolis</a:t>
            </a:r>
          </a:p>
          <a:p>
            <a:r>
              <a:rPr lang="en-US" sz="2900" dirty="0">
                <a:solidFill>
                  <a:schemeClr val="bg1"/>
                </a:solidFill>
              </a:rPr>
              <a:t>Annapolis, Maryland  21401 USA</a:t>
            </a:r>
          </a:p>
          <a:p>
            <a:r>
              <a:rPr lang="en-US" sz="2800" dirty="0">
                <a:solidFill>
                  <a:schemeClr val="bg1"/>
                </a:solidFill>
              </a:rPr>
              <a:t>Host: NASA</a:t>
            </a:r>
          </a:p>
          <a:p>
            <a:r>
              <a:rPr lang="en-US" sz="2800" dirty="0">
                <a:solidFill>
                  <a:schemeClr val="bg1"/>
                </a:solidFill>
              </a:rPr>
              <a:t>April 2</a:t>
            </a:r>
            <a:r>
              <a:rPr lang="en-US" sz="2800" baseline="30000" dirty="0">
                <a:solidFill>
                  <a:schemeClr val="bg1"/>
                </a:solidFill>
              </a:rPr>
              <a:t>nd</a:t>
            </a:r>
            <a:r>
              <a:rPr lang="en-US" sz="2800" dirty="0">
                <a:solidFill>
                  <a:schemeClr val="bg1"/>
                </a:solidFill>
              </a:rPr>
              <a:t> to </a:t>
            </a:r>
            <a:r>
              <a:rPr lang="en-US" sz="2800" dirty="0" smtClean="0">
                <a:solidFill>
                  <a:schemeClr val="bg1"/>
                </a:solidFill>
              </a:rPr>
              <a:t>6</a:t>
            </a:r>
            <a:r>
              <a:rPr lang="en-US" sz="2800" baseline="30000" dirty="0" smtClean="0">
                <a:solidFill>
                  <a:schemeClr val="bg1"/>
                </a:solidFill>
              </a:rPr>
              <a:t>th</a:t>
            </a:r>
            <a:r>
              <a:rPr lang="en-US" sz="2800" dirty="0" smtClean="0">
                <a:solidFill>
                  <a:schemeClr val="bg1"/>
                </a:solidFill>
              </a:rPr>
              <a:t> </a:t>
            </a:r>
            <a:r>
              <a:rPr lang="en-US" sz="2800" dirty="0">
                <a:solidFill>
                  <a:schemeClr val="bg1"/>
                </a:solidFill>
              </a:rPr>
              <a:t>2017</a:t>
            </a:r>
          </a:p>
        </p:txBody>
      </p:sp>
      <p:sp>
        <p:nvSpPr>
          <p:cNvPr id="9" name="Subtitle 2"/>
          <p:cNvSpPr txBox="1">
            <a:spLocks/>
          </p:cNvSpPr>
          <p:nvPr/>
        </p:nvSpPr>
        <p:spPr>
          <a:xfrm>
            <a:off x="1524000" y="238286"/>
            <a:ext cx="6400800" cy="762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400" b="1" dirty="0">
                <a:solidFill>
                  <a:prstClr val="white"/>
                </a:solidFill>
              </a:rPr>
              <a:t>WGISS 43</a:t>
            </a:r>
          </a:p>
        </p:txBody>
      </p:sp>
    </p:spTree>
    <p:extLst>
      <p:ext uri="{BB962C8B-B14F-4D97-AF65-F5344CB8AC3E}">
        <p14:creationId xmlns:p14="http://schemas.microsoft.com/office/powerpoint/2010/main" val="3948727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90261 -4.07956E-6 L 0.19479 -4.07956E-6 L 1.38889E-6 -4.07956E-6 " pathEditMode="relative" ptsTypes="AAA">
                                      <p:cBhvr>
                                        <p:cTn id="6" dur="2000" fill="hold"/>
                                        <p:tgtEl>
                                          <p:spTgt spid="5"/>
                                        </p:tgtEl>
                                        <p:attrNameLst>
                                          <p:attrName>ppt_x</p:attrName>
                                          <p:attrName>ppt_y</p:attrName>
                                        </p:attrNameLst>
                                      </p:cBhvr>
                                    </p:animMotion>
                                  </p:childTnLst>
                                </p:cTn>
                              </p:par>
                              <p:par>
                                <p:cTn id="7" presetID="10" presetClass="entr" presetSubtype="0" fill="hold" grpId="1"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42" presetClass="path" presetSubtype="0" accel="50000" decel="50000" fill="hold" grpId="0" nodeType="withEffect">
                                  <p:stCondLst>
                                    <p:cond delay="0"/>
                                  </p:stCondLst>
                                  <p:childTnLst>
                                    <p:animMotion origin="layout" path="M 0 0  L 0 0.33302  E" pathEditMode="relative" ptsTypes="">
                                      <p:cBhvr>
                                        <p:cTn id="11" dur="2000" spd="-100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 Inns Annapolis</a:t>
            </a:r>
            <a:endParaRPr lang="en-US" dirty="0"/>
          </a:p>
        </p:txBody>
      </p:sp>
      <p:sp>
        <p:nvSpPr>
          <p:cNvPr id="3" name="Content Placeholder 2"/>
          <p:cNvSpPr>
            <a:spLocks noGrp="1"/>
          </p:cNvSpPr>
          <p:nvPr>
            <p:ph idx="1"/>
          </p:nvPr>
        </p:nvSpPr>
        <p:spPr/>
        <p:txBody>
          <a:bodyPr>
            <a:normAutofit/>
          </a:bodyPr>
          <a:lstStyle/>
          <a:p>
            <a:r>
              <a:rPr lang="en-US" dirty="0" smtClean="0"/>
              <a:t>“Experience </a:t>
            </a:r>
            <a:r>
              <a:rPr lang="en-US" dirty="0"/>
              <a:t>18th century charm and history mixed with 21st century convenience at our landmark boutique inns in historic downtown Annapolis, Maryland. Comprised of three historic buildings, our iconic Inns offer a mix of Victorian character and modern lifestyle amenities. Our beautifully restored boutique hotels celebrate a place in American history, and all are within walking distance of Chesapeake Bay attractions. </a:t>
            </a:r>
            <a:r>
              <a:rPr lang="en-US" dirty="0" smtClean="0"/>
              <a:t>“</a:t>
            </a:r>
          </a:p>
        </p:txBody>
      </p:sp>
    </p:spTree>
    <p:extLst>
      <p:ext uri="{BB962C8B-B14F-4D97-AF65-F5344CB8AC3E}">
        <p14:creationId xmlns:p14="http://schemas.microsoft.com/office/powerpoint/2010/main" val="33622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do in Annapolis…</a:t>
            </a:r>
            <a:endParaRPr lang="en-US" dirty="0"/>
          </a:p>
        </p:txBody>
      </p:sp>
      <p:sp>
        <p:nvSpPr>
          <p:cNvPr id="3" name="Content Placeholder 2"/>
          <p:cNvSpPr>
            <a:spLocks noGrp="1"/>
          </p:cNvSpPr>
          <p:nvPr>
            <p:ph idx="1"/>
          </p:nvPr>
        </p:nvSpPr>
        <p:spPr/>
        <p:txBody>
          <a:bodyPr>
            <a:normAutofit/>
          </a:bodyPr>
          <a:lstStyle/>
          <a:p>
            <a:r>
              <a:rPr lang="en-US" dirty="0" smtClean="0"/>
              <a:t>“Stroll </a:t>
            </a:r>
            <a:r>
              <a:rPr lang="en-US" dirty="0"/>
              <a:t>along the historic waterfront for a sunset over the bay or a brunch cruise, or wander the cobblestone streets to wonderful shopping and dining destinations. Enjoy seasonal Maryland cuisine in the elegant and romantic ambiance of Treaty of Paris, our famed restaurant that dates back to the 1700's. </a:t>
            </a:r>
            <a:r>
              <a:rPr lang="en-US" dirty="0" smtClean="0"/>
              <a:t>”</a:t>
            </a:r>
            <a:endParaRPr lang="en-US" dirty="0"/>
          </a:p>
        </p:txBody>
      </p:sp>
      <p:pic>
        <p:nvPicPr>
          <p:cNvPr id="4" name="Picture 2" descr="Image result for MD blue cra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12608">
            <a:off x="8204915" y="4810446"/>
            <a:ext cx="3367229" cy="17581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5" name="Picture 2" descr="Risultati immagini per ghost tours annapo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86690">
            <a:off x="866940" y="5104351"/>
            <a:ext cx="2857500" cy="18954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1266" name="Picture 2" descr="Risultati immagini per fish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4817371"/>
            <a:ext cx="2618242" cy="174430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63962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 NASA Goddard Space Flight Center </a:t>
            </a:r>
            <a:endParaRPr lang="en-US" dirty="0"/>
          </a:p>
        </p:txBody>
      </p:sp>
      <p:sp>
        <p:nvSpPr>
          <p:cNvPr id="3" name="Content Placeholder 2"/>
          <p:cNvSpPr>
            <a:spLocks noGrp="1"/>
          </p:cNvSpPr>
          <p:nvPr>
            <p:ph idx="1"/>
          </p:nvPr>
        </p:nvSpPr>
        <p:spPr>
          <a:xfrm>
            <a:off x="1981200" y="4191000"/>
            <a:ext cx="8686800" cy="2057400"/>
          </a:xfrm>
        </p:spPr>
        <p:txBody>
          <a:bodyPr>
            <a:normAutofit fontScale="32500" lnSpcReduction="20000"/>
          </a:bodyPr>
          <a:lstStyle/>
          <a:p>
            <a:pPr>
              <a:buFont typeface="Wingdings" panose="05000000000000000000" pitchFamily="2" charset="2"/>
              <a:buChar char="Ø"/>
            </a:pPr>
            <a:r>
              <a:rPr lang="en-US" sz="4000" b="1" dirty="0" smtClean="0"/>
              <a:t>Goddard </a:t>
            </a:r>
            <a:r>
              <a:rPr lang="en-US" sz="4000" b="1" dirty="0"/>
              <a:t>was established on May 1, 1959.</a:t>
            </a:r>
          </a:p>
          <a:p>
            <a:pPr>
              <a:buFont typeface="Wingdings" panose="05000000000000000000" pitchFamily="2" charset="2"/>
              <a:buChar char="Ø"/>
            </a:pPr>
            <a:r>
              <a:rPr lang="en-US" sz="4000" b="1" dirty="0"/>
              <a:t>Goddard was NASA's first space flight center. </a:t>
            </a:r>
          </a:p>
          <a:p>
            <a:pPr>
              <a:buFont typeface="Wingdings" panose="05000000000000000000" pitchFamily="2" charset="2"/>
              <a:buChar char="Ø"/>
            </a:pPr>
            <a:r>
              <a:rPr lang="en-US" sz="4000" b="1" dirty="0"/>
              <a:t>Goddard employs approximately 10,000 civil servants and contractors</a:t>
            </a:r>
          </a:p>
          <a:p>
            <a:pPr>
              <a:buFont typeface="Wingdings" panose="05000000000000000000" pitchFamily="2" charset="2"/>
              <a:buChar char="Ø"/>
            </a:pPr>
            <a:r>
              <a:rPr lang="en-US" sz="4000" b="1" dirty="0" smtClean="0"/>
              <a:t>The </a:t>
            </a:r>
            <a:r>
              <a:rPr lang="en-US" sz="4000" b="1" dirty="0"/>
              <a:t>center is named for Dr. Robert H. Goddard, the pioneer of modern rocket propulsion in the U.S.</a:t>
            </a:r>
          </a:p>
          <a:p>
            <a:pPr>
              <a:buFont typeface="Wingdings" panose="05000000000000000000" pitchFamily="2" charset="2"/>
              <a:buChar char="Ø"/>
            </a:pPr>
            <a:r>
              <a:rPr lang="en-US" sz="4000" b="1" dirty="0"/>
              <a:t>Goddard is the largest combined organization of scientists and engineers dedicated to increasing knowledge of the Earth, the Solar System, and the Universe via observations from space in the U.S.</a:t>
            </a:r>
          </a:p>
          <a:p>
            <a:pPr>
              <a:buFont typeface="Wingdings" panose="05000000000000000000" pitchFamily="2" charset="2"/>
              <a:buChar char="Ø"/>
            </a:pPr>
            <a:r>
              <a:rPr lang="en-US" sz="4000" b="1" dirty="0"/>
              <a:t>Goddard is a one-stop. Missions are designed here, and satellites are built here.</a:t>
            </a:r>
          </a:p>
          <a:p>
            <a:pPr>
              <a:buFont typeface="Wingdings" panose="05000000000000000000" pitchFamily="2" charset="2"/>
              <a:buChar char="Ø"/>
            </a:pPr>
            <a:r>
              <a:rPr lang="en-US" sz="4000" b="1" dirty="0" smtClean="0"/>
              <a:t>Goddard </a:t>
            </a:r>
            <a:r>
              <a:rPr lang="en-US" sz="4000" b="1" dirty="0"/>
              <a:t>has launched over 290 missions over a period of 50 years.</a:t>
            </a:r>
          </a:p>
          <a:p>
            <a:endParaRPr lang="en-US" b="1" dirty="0"/>
          </a:p>
        </p:txBody>
      </p:sp>
      <p:pic>
        <p:nvPicPr>
          <p:cNvPr id="9218" name="Picture 2" descr="Image result for goddard na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136" y="1683904"/>
            <a:ext cx="7615688" cy="233765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6324600" y="4037111"/>
            <a:ext cx="4572000" cy="523220"/>
          </a:xfrm>
          <a:prstGeom prst="rect">
            <a:avLst/>
          </a:prstGeom>
        </p:spPr>
        <p:txBody>
          <a:bodyPr>
            <a:spAutoFit/>
          </a:bodyPr>
          <a:lstStyle/>
          <a:p>
            <a:r>
              <a:rPr lang="en-US" sz="1400" dirty="0"/>
              <a:t>8800 Greenbelt Rd, Greenbelt, MD 20771, United States</a:t>
            </a:r>
          </a:p>
        </p:txBody>
      </p:sp>
      <p:sp>
        <p:nvSpPr>
          <p:cNvPr id="5" name="Rectangle 4"/>
          <p:cNvSpPr/>
          <p:nvPr/>
        </p:nvSpPr>
        <p:spPr>
          <a:xfrm rot="19262704">
            <a:off x="117377" y="3334413"/>
            <a:ext cx="3270446" cy="830997"/>
          </a:xfrm>
          <a:prstGeom prst="rect">
            <a:avLst/>
          </a:prstGeom>
          <a:noFill/>
        </p:spPr>
        <p:txBody>
          <a:bodyPr wrap="none" lIns="91440" tIns="45720" rIns="91440" bIns="45720">
            <a:spAutoFit/>
          </a:bodyPr>
          <a:lstStyle/>
          <a:p>
            <a:pPr algn="ctr"/>
            <a:r>
              <a:rPr lang="en-US" sz="2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Interesting Goddard </a:t>
            </a:r>
          </a:p>
          <a:p>
            <a:pPr algn="ctr"/>
            <a:r>
              <a:rPr lang="en-US" sz="2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Facts and Firsts</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12674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Close proximity to Baltimore, MD and Washington D.C. </a:t>
            </a:r>
            <a:endParaRPr lang="en-US" dirty="0"/>
          </a:p>
        </p:txBody>
      </p:sp>
      <p:pic>
        <p:nvPicPr>
          <p:cNvPr id="4" name="Picture 2" descr="Image result for annapolis baltimore dc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076" y="1888073"/>
            <a:ext cx="7530860" cy="4351165"/>
          </a:xfrm>
          <a:prstGeom prst="rect">
            <a:avLst/>
          </a:prstGeom>
          <a:noFill/>
          <a:effectLst>
            <a:softEdge rad="635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7012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Nearest Airports to Annapolis</a:t>
            </a:r>
            <a:endParaRPr lang="en-US" dirty="0"/>
          </a:p>
        </p:txBody>
      </p:sp>
      <p:sp>
        <p:nvSpPr>
          <p:cNvPr id="3" name="Content Placeholder 2"/>
          <p:cNvSpPr>
            <a:spLocks noGrp="1"/>
          </p:cNvSpPr>
          <p:nvPr>
            <p:ph idx="1"/>
          </p:nvPr>
        </p:nvSpPr>
        <p:spPr>
          <a:xfrm>
            <a:off x="517585" y="1981200"/>
            <a:ext cx="5121215" cy="4144964"/>
          </a:xfrm>
        </p:spPr>
        <p:txBody>
          <a:bodyPr>
            <a:normAutofit fontScale="77500" lnSpcReduction="20000"/>
          </a:bodyPr>
          <a:lstStyle/>
          <a:p>
            <a:r>
              <a:rPr lang="en-US" sz="2000" dirty="0"/>
              <a:t>The nearest major airport is </a:t>
            </a:r>
            <a:r>
              <a:rPr lang="en-US" sz="2000" b="1" dirty="0">
                <a:hlinkClick r:id="rId2"/>
              </a:rPr>
              <a:t>Baltimore/Washington International Thurgood Marshall Airport</a:t>
            </a:r>
            <a:r>
              <a:rPr lang="en-US" sz="2000" dirty="0"/>
              <a:t> (BWI / KBWI). This airport has international and domestic flights from Baltimore, Maryland and is </a:t>
            </a:r>
            <a:r>
              <a:rPr lang="en-US" sz="2000" dirty="0">
                <a:hlinkClick r:id="rId3"/>
              </a:rPr>
              <a:t>26 miles</a:t>
            </a:r>
            <a:r>
              <a:rPr lang="en-US" sz="2000" dirty="0"/>
              <a:t> from the center of Annapolis, MD.</a:t>
            </a:r>
          </a:p>
          <a:p>
            <a:endParaRPr lang="en-US" sz="2000" dirty="0"/>
          </a:p>
          <a:p>
            <a:r>
              <a:rPr lang="en-US" sz="2000" dirty="0"/>
              <a:t>Another major airport is </a:t>
            </a:r>
            <a:r>
              <a:rPr lang="en-US" sz="2000" b="1" dirty="0">
                <a:hlinkClick r:id="rId4"/>
              </a:rPr>
              <a:t>Ronald Reagan Washington National Airport</a:t>
            </a:r>
            <a:r>
              <a:rPr lang="en-US" sz="2000" dirty="0"/>
              <a:t> (DCA / KDCA), which has international and domestic flights from Washington, District of Columbia and is </a:t>
            </a:r>
            <a:r>
              <a:rPr lang="en-US" sz="2000" dirty="0">
                <a:hlinkClick r:id="rId5"/>
              </a:rPr>
              <a:t>37 miles</a:t>
            </a:r>
            <a:r>
              <a:rPr lang="en-US" sz="2000" dirty="0"/>
              <a:t> from Annapolis, MD.</a:t>
            </a:r>
          </a:p>
          <a:p>
            <a:endParaRPr lang="en-US" sz="2000" dirty="0"/>
          </a:p>
          <a:p>
            <a:r>
              <a:rPr lang="en-US" sz="2000" dirty="0"/>
              <a:t>Another major airport is </a:t>
            </a:r>
            <a:r>
              <a:rPr lang="en-US" sz="2000" b="1" dirty="0"/>
              <a:t>Washington Dulles International Airport</a:t>
            </a:r>
            <a:r>
              <a:rPr lang="en-US" sz="2000" dirty="0"/>
              <a:t> (IAD/ KIAD), which has international and domestic flights from Dulles, Virginia and is 62</a:t>
            </a:r>
            <a:r>
              <a:rPr lang="en-US" sz="2000" dirty="0">
                <a:hlinkClick r:id="rId5"/>
              </a:rPr>
              <a:t> miles</a:t>
            </a:r>
            <a:r>
              <a:rPr lang="en-US" sz="2000" dirty="0"/>
              <a:t> from Annapolis, MD.</a:t>
            </a:r>
          </a:p>
          <a:p>
            <a:endParaRPr lang="en-US" dirty="0"/>
          </a:p>
        </p:txBody>
      </p:sp>
      <p:pic>
        <p:nvPicPr>
          <p:cNvPr id="4" name="Picture 3"/>
          <p:cNvPicPr>
            <a:picLocks noChangeAspect="1"/>
          </p:cNvPicPr>
          <p:nvPr/>
        </p:nvPicPr>
        <p:blipFill>
          <a:blip r:embed="rId6"/>
          <a:stretch>
            <a:fillRect/>
          </a:stretch>
        </p:blipFill>
        <p:spPr>
          <a:xfrm>
            <a:off x="6106064" y="1981200"/>
            <a:ext cx="4114800" cy="2781300"/>
          </a:xfrm>
          <a:prstGeom prst="rect">
            <a:avLst/>
          </a:prstGeom>
        </p:spPr>
      </p:pic>
    </p:spTree>
    <p:extLst>
      <p:ext uri="{BB962C8B-B14F-4D97-AF65-F5344CB8AC3E}">
        <p14:creationId xmlns:p14="http://schemas.microsoft.com/office/powerpoint/2010/main" val="116240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BWI to Annapolis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Arriving…</a:t>
            </a:r>
            <a:endParaRPr lang="en-US" dirty="0"/>
          </a:p>
          <a:p>
            <a:r>
              <a:rPr lang="en-US" b="1" dirty="0"/>
              <a:t>By </a:t>
            </a:r>
            <a:r>
              <a:rPr lang="en-US" b="1" dirty="0" smtClean="0"/>
              <a:t>Car</a:t>
            </a:r>
            <a:r>
              <a:rPr lang="en-US" dirty="0" smtClean="0"/>
              <a:t>-</a:t>
            </a:r>
            <a:r>
              <a:rPr lang="en-US" dirty="0"/>
              <a:t>- </a:t>
            </a:r>
            <a:r>
              <a:rPr lang="en-US" dirty="0" smtClean="0"/>
              <a:t>To </a:t>
            </a:r>
            <a:r>
              <a:rPr lang="en-US" dirty="0"/>
              <a:t>get to Annapolis from the </a:t>
            </a:r>
            <a:r>
              <a:rPr lang="en-US" dirty="0" smtClean="0"/>
              <a:t>BWI airport</a:t>
            </a:r>
            <a:r>
              <a:rPr lang="en-US" dirty="0"/>
              <a:t>, follow I-97 south to U.S. Route 50. Various exits will take you into town (although many chain hotels are right off Rte. 50). The Rowe Boulevard exit is the most direct one to the historic district. </a:t>
            </a:r>
            <a:endParaRPr lang="en-US" dirty="0" smtClean="0"/>
          </a:p>
          <a:p>
            <a:r>
              <a:rPr lang="en-US" b="1" dirty="0" smtClean="0"/>
              <a:t>By Taxi/Shuttle -- </a:t>
            </a:r>
            <a:r>
              <a:rPr lang="en-US" b="1" dirty="0" err="1" smtClean="0"/>
              <a:t>SuperShuttle</a:t>
            </a:r>
            <a:r>
              <a:rPr lang="en-US" dirty="0" smtClean="0"/>
              <a:t> </a:t>
            </a:r>
            <a:r>
              <a:rPr lang="en-US" dirty="0"/>
              <a:t>(tel. </a:t>
            </a:r>
            <a:r>
              <a:rPr lang="en-US" b="1" dirty="0"/>
              <a:t>800/258-3826;</a:t>
            </a:r>
            <a:r>
              <a:rPr lang="en-US" dirty="0"/>
              <a:t> www.supershuttle.com) charges about $30 between BWI and Annapolis. A taxi is about $45 one-way; call </a:t>
            </a:r>
            <a:r>
              <a:rPr lang="en-US" b="1" dirty="0"/>
              <a:t>BWI Airport Taxi</a:t>
            </a:r>
            <a:r>
              <a:rPr lang="en-US" dirty="0"/>
              <a:t> at tel. </a:t>
            </a:r>
            <a:r>
              <a:rPr lang="en-US" b="1" dirty="0"/>
              <a:t>410/859-1103.</a:t>
            </a:r>
            <a:endParaRPr lang="en-US" dirty="0"/>
          </a:p>
          <a:p>
            <a:r>
              <a:rPr lang="en-US" b="1" dirty="0"/>
              <a:t>By Train</a:t>
            </a:r>
            <a:r>
              <a:rPr lang="en-US" dirty="0"/>
              <a:t> -- </a:t>
            </a:r>
            <a:r>
              <a:rPr lang="en-US" b="1" dirty="0"/>
              <a:t>Amtrak</a:t>
            </a:r>
            <a:r>
              <a:rPr lang="en-US" dirty="0"/>
              <a:t> and three Annapolis-area shuttle services have teamed up to make it easier to come to Annapolis by train. For about $26, a shuttle will take Amtrak passengers from the BWI terminal directly to their hotel or other destination in the Annapolis area. Reservations are required. For details or the reservation link, go to the Northeast Corridor timetable at </a:t>
            </a:r>
            <a:r>
              <a:rPr lang="en-US" b="1" dirty="0"/>
              <a:t>www.amtrak.com</a:t>
            </a:r>
            <a:r>
              <a:rPr lang="en-US" dirty="0"/>
              <a:t>.</a:t>
            </a:r>
          </a:p>
          <a:p>
            <a:r>
              <a:rPr lang="en-US" dirty="0"/>
              <a:t/>
            </a:r>
            <a:br>
              <a:rPr lang="en-US" dirty="0"/>
            </a:br>
            <a:endParaRPr lang="en-US" dirty="0"/>
          </a:p>
        </p:txBody>
      </p:sp>
    </p:spTree>
    <p:extLst>
      <p:ext uri="{BB962C8B-B14F-4D97-AF65-F5344CB8AC3E}">
        <p14:creationId xmlns:p14="http://schemas.microsoft.com/office/powerpoint/2010/main" val="153386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eet lightning design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heet lightning design template" id="{3C7F4788-DDC0-4920-9533-B71320CCC66E}" vid="{0908A3B0-C8DC-46EA-AE85-02A6416ABACD}"/>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D327B88-09D0-470A-ABD6-1E03323FAF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Sheet lightning design slides</Template>
  <TotalTime>0</TotalTime>
  <Words>1586</Words>
  <Application>Microsoft Office PowerPoint</Application>
  <PresentationFormat>Widescreen</PresentationFormat>
  <Paragraphs>145</Paragraphs>
  <Slides>12</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12</vt:i4>
      </vt:variant>
    </vt:vector>
  </HeadingPairs>
  <TitlesOfParts>
    <vt:vector size="25" baseType="lpstr">
      <vt:lpstr>MS PGothic</vt:lpstr>
      <vt:lpstr>MS PGothic</vt:lpstr>
      <vt:lpstr>Arial</vt:lpstr>
      <vt:lpstr>Arial Bold</vt:lpstr>
      <vt:lpstr>Avenir Roman</vt:lpstr>
      <vt:lpstr>Calibri</vt:lpstr>
      <vt:lpstr>Century Gothic</vt:lpstr>
      <vt:lpstr>Droid Serif</vt:lpstr>
      <vt:lpstr>Wingdings</vt:lpstr>
      <vt:lpstr>Wingdings 3</vt:lpstr>
      <vt:lpstr>Sheet lightning design template</vt:lpstr>
      <vt:lpstr>3_Office Theme</vt:lpstr>
      <vt:lpstr>Default</vt:lpstr>
      <vt:lpstr>WGISS – 43 Logistics and Information </vt:lpstr>
      <vt:lpstr>PowerPoint Presentation</vt:lpstr>
      <vt:lpstr>PowerPoint Presentation</vt:lpstr>
      <vt:lpstr>Historic Inns Annapolis</vt:lpstr>
      <vt:lpstr>Things to do in Annapolis…</vt:lpstr>
      <vt:lpstr>HOST: NASA Goddard Space Flight Center </vt:lpstr>
      <vt:lpstr>Close proximity to Baltimore, MD and Washington D.C. </vt:lpstr>
      <vt:lpstr>Nearest Airports to Annapolis</vt:lpstr>
      <vt:lpstr>BWI to Annapolis</vt:lpstr>
      <vt:lpstr>Dulles to Annapolis</vt:lpstr>
      <vt:lpstr>Reagan National Airport to Annapolis</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2016-09-16T15:07:55Z</dcterms:created>
  <dcterms:modified xsi:type="dcterms:W3CDTF">2017-03-29T12:11:15Z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TC034605759991</vt:lpwstr>
  </property>
</Properties>
</file>