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2"/>
    <p:sldMasterId id="2147483712" r:id="rId3"/>
    <p:sldMasterId id="2147483716" r:id="rId4"/>
    <p:sldMasterId id="2147483731" r:id="rId5"/>
  </p:sldMasterIdLst>
  <p:notesMasterIdLst>
    <p:notesMasterId r:id="rId17"/>
  </p:notesMasterIdLst>
  <p:handoutMasterIdLst>
    <p:handoutMasterId r:id="rId18"/>
  </p:handoutMasterIdLst>
  <p:sldIdLst>
    <p:sldId id="284" r:id="rId6"/>
    <p:sldId id="286" r:id="rId7"/>
    <p:sldId id="285" r:id="rId8"/>
    <p:sldId id="296" r:id="rId9"/>
    <p:sldId id="300" r:id="rId10"/>
    <p:sldId id="301" r:id="rId11"/>
    <p:sldId id="297" r:id="rId12"/>
    <p:sldId id="302" r:id="rId13"/>
    <p:sldId id="304" r:id="rId14"/>
    <p:sldId id="305"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6" autoAdjust="0"/>
    <p:restoredTop sz="94660"/>
  </p:normalViewPr>
  <p:slideViewPr>
    <p:cSldViewPr snapToGrid="0">
      <p:cViewPr>
        <p:scale>
          <a:sx n="75" d="100"/>
          <a:sy n="75" d="100"/>
        </p:scale>
        <p:origin x="354" y="-72"/>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32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4.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5CF323-270F-40CB-AF7A-2CC26EA6359D}" type="datetimeFigureOut">
              <a:rPr lang="en-US" smtClean="0"/>
              <a:t>4/6/2017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18FF5F-08C6-42CE-9569-5553047FA3B0}" type="slidenum">
              <a:rPr lang="en-US" smtClean="0"/>
              <a:t>‹#›</a:t>
            </a:fld>
            <a:endParaRPr lang="en-US"/>
          </a:p>
        </p:txBody>
      </p:sp>
    </p:spTree>
    <p:extLst>
      <p:ext uri="{BB962C8B-B14F-4D97-AF65-F5344CB8AC3E}">
        <p14:creationId xmlns:p14="http://schemas.microsoft.com/office/powerpoint/2010/main" val="30783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AAEB5-4261-4237-8ADA-E8D5149DBCDC}" type="datetimeFigureOut">
              <a:rPr lang="en-US" smtClean="0"/>
              <a:t>4/6/2017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D280D-8141-4FE3-84FA-10127734B4AA}" type="slidenum">
              <a:rPr lang="en-US" smtClean="0"/>
              <a:t>‹#›</a:t>
            </a:fld>
            <a:endParaRPr lang="en-US"/>
          </a:p>
        </p:txBody>
      </p:sp>
    </p:spTree>
    <p:extLst>
      <p:ext uri="{BB962C8B-B14F-4D97-AF65-F5344CB8AC3E}">
        <p14:creationId xmlns:p14="http://schemas.microsoft.com/office/powerpoint/2010/main" val="161673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2</a:t>
            </a:fld>
            <a:endParaRPr lang="en-US"/>
          </a:p>
        </p:txBody>
      </p:sp>
    </p:spTree>
    <p:extLst>
      <p:ext uri="{BB962C8B-B14F-4D97-AF65-F5344CB8AC3E}">
        <p14:creationId xmlns:p14="http://schemas.microsoft.com/office/powerpoint/2010/main" val="3054472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prstClr val="black">
                    <a:tint val="75000"/>
                  </a:prstClr>
                </a:solidFill>
              </a:rPr>
              <a:t>ESA UNCLASSIFIED – For Official Use</a:t>
            </a:r>
          </a:p>
        </p:txBody>
      </p:sp>
    </p:spTree>
    <p:extLst>
      <p:ext uri="{BB962C8B-B14F-4D97-AF65-F5344CB8AC3E}">
        <p14:creationId xmlns:p14="http://schemas.microsoft.com/office/powerpoint/2010/main" val="321776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30695"/>
            <a:ext cx="10972800" cy="4308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883028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657415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827367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603717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07874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61276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88816" y="381002"/>
            <a:ext cx="523220"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21267" y="381002"/>
            <a:ext cx="7450667"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037495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21268" y="378114"/>
            <a:ext cx="8140700" cy="432811"/>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21268" y="1673225"/>
            <a:ext cx="4999566"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024034" y="1673225"/>
            <a:ext cx="5001684"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024034" y="3908425"/>
            <a:ext cx="5001684"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3347942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1268" y="378114"/>
            <a:ext cx="8140700" cy="432811"/>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21268" y="1673225"/>
            <a:ext cx="4999566"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24034" y="1673225"/>
            <a:ext cx="5001684"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885106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1268" y="378114"/>
            <a:ext cx="8140700" cy="432811"/>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821267" y="1673225"/>
            <a:ext cx="10204452"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401573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3338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6E9254-4A05-4A25-A531-B707B732007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03748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FF29BEB-DE72-40CB-B59A-6E28D30BBC4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5722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87DA6D-C42B-49F2-957F-7FAF2BF7FA0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88699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CE93CF-CDE0-4976-8A8C-D124E24D5F9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89871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F315502-271B-46D8-9508-01FAED5CCD6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1815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2222B5D-C6B1-4718-AF3B-3655C865B75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22305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ACEB442-A139-4E37-BB6F-458C373F150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19203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F0CCAA-ADA9-43D0-AABB-1990861C7F1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45654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6E23E7-7FAF-44CA-A4A4-856991018F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14154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EE7BB3-0E83-4787-8C52-CF0416F1418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0301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14397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2"/>
            <a:ext cx="2743200" cy="59737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2402"/>
            <a:ext cx="8026400" cy="5973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129950-257E-4FCF-8C67-56CD367B83D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5367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9"/>
            <a:ext cx="10363200" cy="1470025"/>
          </a:xfrm>
          <a:prstGeom prst="rect">
            <a:avLst/>
          </a:prstGeom>
        </p:spPr>
        <p:txBody>
          <a:bodyPr vert="horz"/>
          <a:lstStyle/>
          <a:p>
            <a:r>
              <a:rPr lang="x-none"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x-none" smtClean="0"/>
              <a:t>Click to edit Master subtitle style</a:t>
            </a:r>
            <a:endParaRPr lang="en-US"/>
          </a:p>
        </p:txBody>
      </p:sp>
    </p:spTree>
    <p:extLst>
      <p:ext uri="{BB962C8B-B14F-4D97-AF65-F5344CB8AC3E}">
        <p14:creationId xmlns:p14="http://schemas.microsoft.com/office/powerpoint/2010/main" val="230816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1268" y="381000"/>
            <a:ext cx="8140700" cy="4270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21269" y="1673225"/>
            <a:ext cx="10204452" cy="4318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xfrm>
            <a:off x="954618" y="6405587"/>
            <a:ext cx="8701616" cy="231775"/>
          </a:xfrm>
          <a:prstGeom prst="rect">
            <a:avLst/>
          </a:prstGeom>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51267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10274300" y="6202363"/>
            <a:ext cx="19177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819150" y="3886200"/>
            <a:ext cx="10363200" cy="421975"/>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783166" y="2561676"/>
            <a:ext cx="10363200" cy="605935"/>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954619" y="6405565"/>
            <a:ext cx="6955367" cy="230187"/>
          </a:xfrm>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329812233"/>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38060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23439"/>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160056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21268" y="1673225"/>
            <a:ext cx="499956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24034" y="1673225"/>
            <a:ext cx="500168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solidFill>
                  <a:srgbClr val="000000"/>
                </a:solidFill>
              </a:rPr>
              <a:t>ESA UNCLASSIFIED – For Official Use</a:t>
            </a:r>
          </a:p>
        </p:txBody>
      </p:sp>
    </p:spTree>
    <p:extLst>
      <p:ext uri="{BB962C8B-B14F-4D97-AF65-F5344CB8AC3E}">
        <p14:creationId xmlns:p14="http://schemas.microsoft.com/office/powerpoint/2010/main" val="2964400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4.png"/><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3.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6.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BEC73-49AA-45BC-B16C-50B32D0D6DD2}" type="datetimeFigureOut">
              <a:rPr lang="en-US">
                <a:solidFill>
                  <a:prstClr val="black">
                    <a:tint val="75000"/>
                  </a:prstClr>
                </a:solidFill>
              </a:rPr>
              <a:pPr/>
              <a:t>4/6/2017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2040C-D3B1-42F1-A452-9128C48DC3A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7431182"/>
      </p:ext>
    </p:extLst>
  </p:cSld>
  <p:clrMap bg1="lt1" tx1="dk1" bg2="lt2" tx2="dk2" accent1="accent1" accent2="accent2" accent3="accent3" accent4="accent4" accent5="accent5" accent6="accent6" hlink="hlink" folHlink="folHlink"/>
  <p:sldLayoutIdLst>
    <p:sldLayoutId id="2147483710" r:id="rId1"/>
    <p:sldLayoutId id="2147483711" r:id="rId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71"/>
            <a:ext cx="2540000" cy="246221"/>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179736012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1"/>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2" descr="signature"/>
          <p:cNvPicPr>
            <a:picLocks noChangeAspect="1" noChangeArrowheads="1"/>
          </p:cNvPicPr>
          <p:nvPr/>
        </p:nvPicPr>
        <p:blipFill>
          <a:blip r:embed="rId18">
            <a:extLst>
              <a:ext uri="{28A0092B-C50C-407E-A947-70E740481C1C}">
                <a14:useLocalDpi xmlns:a14="http://schemas.microsoft.com/office/drawing/2010/main" val="0"/>
              </a:ext>
            </a:extLst>
          </a:blip>
          <a:srcRect l="84271" t="-8163"/>
          <a:stretch>
            <a:fillRect/>
          </a:stretch>
        </p:blipFill>
        <p:spPr bwMode="auto">
          <a:xfrm>
            <a:off x="10274300" y="6202363"/>
            <a:ext cx="19177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821267" y="1673225"/>
            <a:ext cx="10204452"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821268" y="378114"/>
            <a:ext cx="8140700" cy="43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326664" name="Rectangle 8"/>
          <p:cNvSpPr>
            <a:spLocks noGrp="1" noChangeArrowheads="1"/>
          </p:cNvSpPr>
          <p:nvPr>
            <p:ph type="ftr" sz="quarter" idx="3"/>
          </p:nvPr>
        </p:nvSpPr>
        <p:spPr bwMode="auto">
          <a:xfrm>
            <a:off x="954618" y="6405564"/>
            <a:ext cx="8701616"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fontAlgn="base">
              <a:spcBef>
                <a:spcPct val="0"/>
              </a:spcBef>
              <a:spcAft>
                <a:spcPct val="0"/>
              </a:spcAft>
              <a:defRPr/>
            </a:pPr>
            <a:r>
              <a:rPr lang="en-GB">
                <a:solidFill>
                  <a:srgbClr val="000000"/>
                </a:solidFill>
              </a:rPr>
              <a:t>ESA UNCLASSIFIED – For Official Use</a:t>
            </a:r>
          </a:p>
        </p:txBody>
      </p:sp>
      <p:sp>
        <p:nvSpPr>
          <p:cNvPr id="1032" name="Text Box 34" hidden="1"/>
          <p:cNvSpPr txBox="1">
            <a:spLocks noChangeAspect="1" noChangeArrowheads="1"/>
          </p:cNvSpPr>
          <p:nvPr/>
        </p:nvSpPr>
        <p:spPr bwMode="auto">
          <a:xfrm>
            <a:off x="827620" y="6197600"/>
            <a:ext cx="9302748"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50000"/>
              </a:spcBef>
              <a:spcAft>
                <a:spcPct val="0"/>
              </a:spcAft>
              <a:defRPr/>
            </a:pPr>
            <a:r>
              <a:rPr lang="en-GB" sz="800" smtClean="0">
                <a:solidFill>
                  <a:srgbClr val="4D4F53"/>
                </a:solidFill>
              </a:rPr>
              <a:t>Mission sheets | Paulo Sacramento | 06/09/2011 | EOP | Slide </a:t>
            </a:r>
            <a:fld id="{ACB2B019-2B1F-4020-8785-E12D3DCABE62}" type="slidenum">
              <a:rPr sz="800" noProof="1" smtClean="0">
                <a:solidFill>
                  <a:srgbClr val="4D4F53"/>
                </a:solidFill>
              </a:rPr>
              <a:pPr eaLnBrk="1" fontAlgn="base" hangingPunct="1">
                <a:spcBef>
                  <a:spcPct val="50000"/>
                </a:spcBef>
                <a:spcAft>
                  <a:spcPct val="0"/>
                </a:spcAft>
                <a:defRPr/>
              </a:pPr>
              <a:t>‹#›</a:t>
            </a:fld>
            <a:endParaRPr lang="en-GB" sz="800" noProof="1" smtClean="0">
              <a:solidFill>
                <a:srgbClr val="4D4F53"/>
              </a:solidFill>
            </a:endParaRPr>
          </a:p>
        </p:txBody>
      </p:sp>
    </p:spTree>
    <p:extLst>
      <p:ext uri="{BB962C8B-B14F-4D97-AF65-F5344CB8AC3E}">
        <p14:creationId xmlns:p14="http://schemas.microsoft.com/office/powerpoint/2010/main" val="302713854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52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fontAlgn="base">
              <a:spcBef>
                <a:spcPct val="0"/>
              </a:spcBef>
              <a:spcAft>
                <a:spcPct val="0"/>
              </a:spcAft>
              <a:defRPr/>
            </a:pPr>
            <a:fld id="{C14BEA8E-B8A5-498E-A1C3-C6626DA31EBF}"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57783681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1.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1.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830400" y="2514621"/>
            <a:ext cx="9329614"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0000"/>
          </a:bodyPr>
          <a:lstStyle>
            <a:lvl1pPr algn="l">
              <a:defRPr sz="4200" b="1">
                <a:latin typeface="Droid Serif"/>
                <a:ea typeface="Droid Serif"/>
                <a:cs typeface="Droid Serif"/>
                <a:sym typeface="Droid Serif"/>
              </a:defRPr>
            </a:lvl1pPr>
          </a:lstStyle>
          <a:p>
            <a:pPr lvl="0">
              <a:defRPr sz="1800" b="0">
                <a:solidFill>
                  <a:srgbClr val="000000"/>
                </a:solidFill>
              </a:defRPr>
            </a:pPr>
            <a:r>
              <a:rPr lang="en-GB" sz="4200" b="1" dirty="0" smtClean="0">
                <a:solidFill>
                  <a:srgbClr val="FFFFFF"/>
                </a:solidFill>
                <a:latin typeface="+mj-lt"/>
              </a:rPr>
              <a:t>WGISS Future Meetings </a:t>
            </a:r>
            <a:br>
              <a:rPr lang="en-GB" sz="4200" b="1" dirty="0" smtClean="0">
                <a:solidFill>
                  <a:srgbClr val="FFFFFF"/>
                </a:solidFill>
                <a:latin typeface="+mj-lt"/>
              </a:rPr>
            </a:br>
            <a:endParaRPr sz="4200" b="1" dirty="0">
              <a:solidFill>
                <a:schemeClr val="bg1">
                  <a:lumMod val="95000"/>
                </a:schemeClr>
              </a:solidFill>
              <a:latin typeface="+mj-lt"/>
            </a:endParaRPr>
          </a:p>
        </p:txBody>
      </p:sp>
      <p:sp>
        <p:nvSpPr>
          <p:cNvPr id="11" name="Shape 11"/>
          <p:cNvSpPr/>
          <p:nvPr/>
        </p:nvSpPr>
        <p:spPr>
          <a:xfrm>
            <a:off x="830390" y="3657621"/>
            <a:ext cx="6414476"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sz="2800" dirty="0" smtClean="0">
                <a:solidFill>
                  <a:srgbClr val="FFFFFF"/>
                </a:solidFill>
                <a:latin typeface="+mj-lt"/>
                <a:ea typeface="Arial Bold"/>
                <a:cs typeface="Arial Bold"/>
                <a:sym typeface="Arial Bold"/>
              </a:rPr>
              <a:t>CEOS WGISS#43 meeting </a:t>
            </a:r>
          </a:p>
          <a:p>
            <a:pPr lvl="0" defTabSz="914400">
              <a:lnSpc>
                <a:spcPct val="150000"/>
              </a:lnSpc>
              <a:defRPr>
                <a:solidFill>
                  <a:srgbClr val="000000"/>
                </a:solidFill>
              </a:defRPr>
            </a:pPr>
            <a:r>
              <a:rPr lang="en-AU" sz="2800" dirty="0" smtClean="0">
                <a:solidFill>
                  <a:srgbClr val="FFFFFF"/>
                </a:solidFill>
                <a:latin typeface="+mj-lt"/>
                <a:ea typeface="Arial Bold"/>
                <a:cs typeface="Arial Bold"/>
                <a:sym typeface="Arial Bold"/>
              </a:rPr>
              <a:t>Annapolis (US) hosted by NASA</a:t>
            </a:r>
            <a:endParaRPr sz="28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sz="2800" dirty="0" smtClean="0">
                <a:solidFill>
                  <a:srgbClr val="FFFFFF"/>
                </a:solidFill>
                <a:latin typeface="+mj-lt"/>
                <a:ea typeface="Arial Bold"/>
                <a:cs typeface="Arial Bold"/>
                <a:sym typeface="Arial Bold"/>
              </a:rPr>
              <a:t>3-6 April 2017</a:t>
            </a:r>
            <a:endParaRPr sz="2800"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830386" y="1217405"/>
            <a:ext cx="3343876" cy="993132"/>
          </a:xfrm>
          <a:prstGeom prst="rect">
            <a:avLst/>
          </a:prstGeom>
          <a:ln w="12700">
            <a:miter lim="400000"/>
          </a:ln>
        </p:spPr>
      </p:pic>
      <p:sp>
        <p:nvSpPr>
          <p:cNvPr id="5" name="Shape 10"/>
          <p:cNvSpPr txBox="1">
            <a:spLocks/>
          </p:cNvSpPr>
          <p:nvPr/>
        </p:nvSpPr>
        <p:spPr>
          <a:xfrm>
            <a:off x="830400" y="2246656"/>
            <a:ext cx="3741614"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extLst>
      <p:ext uri="{BB962C8B-B14F-4D97-AF65-F5344CB8AC3E}">
        <p14:creationId xmlns:p14="http://schemas.microsoft.com/office/powerpoint/2010/main" val="384814975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Tentative WGISS 44 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7290917"/>
              </p:ext>
            </p:extLst>
          </p:nvPr>
        </p:nvGraphicFramePr>
        <p:xfrm>
          <a:off x="723900" y="1295400"/>
          <a:ext cx="10985502" cy="4851400"/>
        </p:xfrm>
        <a:graphic>
          <a:graphicData uri="http://schemas.openxmlformats.org/drawingml/2006/table">
            <a:tbl>
              <a:tblPr firstRow="1" bandRow="1">
                <a:tableStyleId>{5C22544A-7EE6-4342-B048-85BDC9FD1C3A}</a:tableStyleId>
              </a:tblPr>
              <a:tblGrid>
                <a:gridCol w="1830917"/>
                <a:gridCol w="1830917"/>
                <a:gridCol w="1830917"/>
                <a:gridCol w="1830917"/>
                <a:gridCol w="1830917"/>
                <a:gridCol w="1830917"/>
              </a:tblGrid>
              <a:tr h="524896">
                <a:tc>
                  <a:txBody>
                    <a:bodyPr/>
                    <a:lstStyle/>
                    <a:p>
                      <a:endParaRPr lang="en-US" sz="1600" dirty="0"/>
                    </a:p>
                  </a:txBody>
                  <a:tcPr/>
                </a:tc>
                <a:tc>
                  <a:txBody>
                    <a:bodyPr/>
                    <a:lstStyle/>
                    <a:p>
                      <a:r>
                        <a:rPr lang="en-US" sz="1600" dirty="0" smtClean="0"/>
                        <a:t>Monday</a:t>
                      </a:r>
                      <a:endParaRPr lang="en-US" sz="1600" dirty="0"/>
                    </a:p>
                  </a:txBody>
                  <a:tcPr/>
                </a:tc>
                <a:tc>
                  <a:txBody>
                    <a:bodyPr/>
                    <a:lstStyle/>
                    <a:p>
                      <a:r>
                        <a:rPr lang="en-US" sz="1600" dirty="0" smtClean="0"/>
                        <a:t>Tuesday</a:t>
                      </a:r>
                      <a:endParaRPr lang="en-US" sz="1600" dirty="0"/>
                    </a:p>
                  </a:txBody>
                  <a:tcPr/>
                </a:tc>
                <a:tc>
                  <a:txBody>
                    <a:bodyPr/>
                    <a:lstStyle/>
                    <a:p>
                      <a:r>
                        <a:rPr lang="en-US" sz="1600" dirty="0" smtClean="0"/>
                        <a:t>Wednesday</a:t>
                      </a:r>
                      <a:endParaRPr lang="en-US" sz="1600" dirty="0"/>
                    </a:p>
                  </a:txBody>
                  <a:tcPr/>
                </a:tc>
                <a:tc>
                  <a:txBody>
                    <a:bodyPr/>
                    <a:lstStyle/>
                    <a:p>
                      <a:r>
                        <a:rPr lang="en-US" sz="1600" dirty="0" smtClean="0"/>
                        <a:t>Thursday </a:t>
                      </a:r>
                      <a:endParaRPr lang="en-US" sz="1600" dirty="0"/>
                    </a:p>
                  </a:txBody>
                  <a:tcPr/>
                </a:tc>
                <a:tc>
                  <a:txBody>
                    <a:bodyPr/>
                    <a:lstStyle/>
                    <a:p>
                      <a:r>
                        <a:rPr lang="en-US" sz="1600" dirty="0" smtClean="0"/>
                        <a:t>Friday</a:t>
                      </a:r>
                      <a:endParaRPr lang="en-US" sz="1600" dirty="0"/>
                    </a:p>
                  </a:txBody>
                  <a:tcPr/>
                </a:tc>
              </a:tr>
              <a:tr h="1172307">
                <a:tc>
                  <a:txBody>
                    <a:bodyPr/>
                    <a:lstStyle/>
                    <a:p>
                      <a:r>
                        <a:rPr lang="en-US" sz="1600" dirty="0" smtClean="0"/>
                        <a:t>09:00 – 12:00</a:t>
                      </a:r>
                      <a:endParaRPr lang="en-US" sz="1600" dirty="0"/>
                    </a:p>
                  </a:txBody>
                  <a:tcPr/>
                </a:tc>
                <a:tc>
                  <a:txBody>
                    <a:bodyPr/>
                    <a:lstStyle/>
                    <a:p>
                      <a:r>
                        <a:rPr lang="en-US" sz="1600" dirty="0" smtClean="0"/>
                        <a:t>WGISS Discussions</a:t>
                      </a:r>
                      <a:endParaRPr lang="en-US" sz="1600" dirty="0"/>
                    </a:p>
                  </a:txBody>
                  <a:tcPr/>
                </a:tc>
                <a:tc>
                  <a:txBody>
                    <a:bodyPr/>
                    <a:lstStyle/>
                    <a:p>
                      <a:r>
                        <a:rPr lang="en-US" sz="1600" dirty="0" smtClean="0"/>
                        <a:t>WGISS Discussions</a:t>
                      </a:r>
                      <a:endParaRPr lang="en-US" sz="1600" dirty="0"/>
                    </a:p>
                  </a:txBody>
                  <a:tcPr/>
                </a:tc>
                <a:tc>
                  <a:txBody>
                    <a:bodyPr/>
                    <a:lstStyle/>
                    <a:p>
                      <a:r>
                        <a:rPr lang="en-US" sz="1600" dirty="0" smtClean="0"/>
                        <a:t>Technology</a:t>
                      </a:r>
                      <a:r>
                        <a:rPr lang="en-US" sz="1600" baseline="0" dirty="0" smtClean="0"/>
                        <a:t> Exploration </a:t>
                      </a:r>
                      <a:r>
                        <a:rPr lang="en-US" sz="1600" dirty="0" smtClean="0"/>
                        <a:t>Workshop</a:t>
                      </a:r>
                      <a:endParaRPr lang="en-US" sz="1600" dirty="0"/>
                    </a:p>
                  </a:txBody>
                  <a:tcPr>
                    <a:solidFill>
                      <a:srgbClr val="FFC000"/>
                    </a:solidFill>
                  </a:tcPr>
                </a:tc>
                <a:tc>
                  <a:txBody>
                    <a:bodyPr/>
                    <a:lstStyle/>
                    <a:p>
                      <a:r>
                        <a:rPr lang="en-US" sz="1600" dirty="0" smtClean="0"/>
                        <a:t>WGISS Discussions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WGISS Discussions - Adjourn</a:t>
                      </a:r>
                    </a:p>
                  </a:txBody>
                  <a:tcPr/>
                </a:tc>
              </a:tr>
              <a:tr h="634425">
                <a:tc>
                  <a:txBody>
                    <a:bodyPr/>
                    <a:lstStyle/>
                    <a:p>
                      <a:r>
                        <a:rPr lang="en-US" sz="1600" dirty="0" smtClean="0"/>
                        <a:t>12:00 – 13:30</a:t>
                      </a:r>
                      <a:endParaRPr lang="en-US" sz="1600" dirty="0"/>
                    </a:p>
                  </a:txBody>
                  <a:tcPr/>
                </a:tc>
                <a:tc>
                  <a:txBody>
                    <a:bodyPr/>
                    <a:lstStyle/>
                    <a:p>
                      <a:r>
                        <a:rPr lang="en-US" sz="1600" dirty="0" smtClean="0"/>
                        <a:t>Lunch</a:t>
                      </a:r>
                      <a:endParaRPr lang="en-US" sz="1600" dirty="0"/>
                    </a:p>
                  </a:txBody>
                  <a:tcPr>
                    <a:solidFill>
                      <a:srgbClr val="FFFF00"/>
                    </a:solidFill>
                  </a:tcPr>
                </a:tc>
                <a:tc>
                  <a:txBody>
                    <a:bodyPr/>
                    <a:lstStyle/>
                    <a:p>
                      <a:r>
                        <a:rPr lang="en-US" sz="1600" dirty="0" smtClean="0"/>
                        <a:t>Lunch </a:t>
                      </a:r>
                      <a:endParaRPr lang="en-US" sz="1600" dirty="0"/>
                    </a:p>
                  </a:txBody>
                  <a:tcPr>
                    <a:solidFill>
                      <a:srgbClr val="FFFF00"/>
                    </a:solidFill>
                  </a:tcPr>
                </a:tc>
                <a:tc>
                  <a:txBody>
                    <a:bodyPr/>
                    <a:lstStyle/>
                    <a:p>
                      <a:r>
                        <a:rPr lang="en-US" sz="1600" dirty="0" smtClean="0"/>
                        <a:t>Lunch </a:t>
                      </a:r>
                      <a:endParaRPr lang="en-US" sz="1600" dirty="0"/>
                    </a:p>
                  </a:txBody>
                  <a:tcPr>
                    <a:solidFill>
                      <a:srgbClr val="FFFF00"/>
                    </a:solidFill>
                  </a:tcPr>
                </a:tc>
                <a:tc>
                  <a:txBody>
                    <a:bodyPr/>
                    <a:lstStyle/>
                    <a:p>
                      <a:r>
                        <a:rPr lang="en-US" sz="1600" dirty="0" smtClean="0"/>
                        <a:t>Lunch</a:t>
                      </a:r>
                      <a:endParaRPr lang="en-US" sz="1600" dirty="0"/>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dk1"/>
                          </a:solidFill>
                          <a:latin typeface="+mn-lt"/>
                          <a:ea typeface="+mn-ea"/>
                          <a:cs typeface="+mn-cs"/>
                        </a:rPr>
                        <a:t>Lunch</a:t>
                      </a:r>
                    </a:p>
                    <a:p>
                      <a:pPr marL="0" algn="l" defTabSz="914400" rtl="0" eaLnBrk="1" latinLnBrk="0" hangingPunct="1"/>
                      <a:endParaRPr lang="en-US" sz="1600" kern="1200" dirty="0">
                        <a:solidFill>
                          <a:schemeClr val="dk1"/>
                        </a:solidFill>
                        <a:latin typeface="+mn-lt"/>
                        <a:ea typeface="+mn-ea"/>
                        <a:cs typeface="+mn-cs"/>
                      </a:endParaRPr>
                    </a:p>
                  </a:txBody>
                  <a:tcPr>
                    <a:solidFill>
                      <a:srgbClr val="FFFF00"/>
                    </a:solidFill>
                  </a:tcPr>
                </a:tc>
              </a:tr>
              <a:tr h="1117140">
                <a:tc>
                  <a:txBody>
                    <a:bodyPr/>
                    <a:lstStyle/>
                    <a:p>
                      <a:r>
                        <a:rPr lang="en-US" sz="1600" dirty="0" smtClean="0"/>
                        <a:t>13:30-17:30</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WGISS Discussions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RADI Facility Tour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&amp; Free time in Beijing </a:t>
                      </a:r>
                    </a:p>
                  </a:txBody>
                  <a:tcPr/>
                </a:tc>
                <a:tc>
                  <a:txBody>
                    <a:bodyPr/>
                    <a:lstStyle/>
                    <a:p>
                      <a:r>
                        <a:rPr lang="en-US" sz="1600" dirty="0" smtClean="0"/>
                        <a:t>Technology</a:t>
                      </a:r>
                      <a:r>
                        <a:rPr lang="en-US" sz="1600" baseline="0" dirty="0" smtClean="0"/>
                        <a:t> Exploration </a:t>
                      </a:r>
                      <a:r>
                        <a:rPr lang="en-US" sz="1600" dirty="0" smtClean="0"/>
                        <a:t>Workshop</a:t>
                      </a:r>
                      <a:endParaRPr lang="en-US" sz="1600"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Miyun</a:t>
                      </a:r>
                      <a:r>
                        <a:rPr lang="en-US" sz="1600" dirty="0" smtClean="0"/>
                        <a:t> Satellite Ground Station </a:t>
                      </a:r>
                      <a:r>
                        <a:rPr lang="en-US" sz="1600" baseline="0" dirty="0" smtClean="0"/>
                        <a:t>Tour</a:t>
                      </a:r>
                      <a:endParaRPr lang="en-US" sz="1600" dirty="0" smtClean="0"/>
                    </a:p>
                  </a:txBody>
                  <a:tcP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WGISS Discussions</a:t>
                      </a:r>
                    </a:p>
                    <a:p>
                      <a:endParaRPr lang="en-US" sz="1600" dirty="0"/>
                    </a:p>
                  </a:txBody>
                  <a:tcPr/>
                </a:tc>
              </a:tr>
              <a:tr h="1402632">
                <a:tc>
                  <a:txBody>
                    <a:bodyPr/>
                    <a:lstStyle/>
                    <a:p>
                      <a:r>
                        <a:rPr lang="en-US" sz="1600" dirty="0" smtClean="0"/>
                        <a:t>19:00</a:t>
                      </a:r>
                      <a:endParaRPr lang="en-US" sz="1600" dirty="0"/>
                    </a:p>
                  </a:txBody>
                  <a:tcPr/>
                </a:tc>
                <a:tc>
                  <a:txBody>
                    <a:bodyPr/>
                    <a:lstStyle/>
                    <a:p>
                      <a:endParaRPr lang="en-US" sz="1600" dirty="0"/>
                    </a:p>
                  </a:txBody>
                  <a:tcPr/>
                </a:tc>
                <a:tc>
                  <a:txBody>
                    <a:bodyPr/>
                    <a:lstStyle/>
                    <a:p>
                      <a:r>
                        <a:rPr lang="en-US" sz="1600" smtClean="0"/>
                        <a:t>Dinner</a:t>
                      </a:r>
                      <a:endParaRPr lang="en-US" sz="1600" dirty="0" smtClean="0"/>
                    </a:p>
                    <a:p>
                      <a:endParaRPr lang="en-US" sz="1600" dirty="0" smtClean="0"/>
                    </a:p>
                    <a:p>
                      <a:endParaRPr lang="en-US" sz="1600" dirty="0"/>
                    </a:p>
                  </a:txBody>
                  <a:tcPr>
                    <a:solidFill>
                      <a:srgbClr val="FFFF00"/>
                    </a:solidFill>
                  </a:tcPr>
                </a:tc>
                <a:tc>
                  <a:txBody>
                    <a:bodyPr/>
                    <a:lstStyle/>
                    <a:p>
                      <a:endParaRPr lang="en-US" sz="1600"/>
                    </a:p>
                  </a:txBody>
                  <a:tcPr/>
                </a:tc>
                <a:tc>
                  <a:txBody>
                    <a:bodyPr/>
                    <a:lstStyle/>
                    <a:p>
                      <a:endParaRPr lang="en-US" sz="160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293062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876300" y="1190627"/>
            <a:ext cx="10363200" cy="1470025"/>
          </a:xfrm>
          <a:solidFill>
            <a:schemeClr val="bg1"/>
          </a:solidFill>
        </p:spPr>
        <p:txBody>
          <a:bodyPr/>
          <a:lstStyle/>
          <a:p>
            <a:pPr>
              <a:lnSpc>
                <a:spcPct val="120000"/>
              </a:lnSpc>
              <a:defRPr/>
            </a:pPr>
            <a:r>
              <a:rPr lang="en-US" altLang="zh-CN" b="1" dirty="0">
                <a:effectLst>
                  <a:outerShdw blurRad="38100" dist="38100" dir="2700000" algn="tl">
                    <a:srgbClr val="000000">
                      <a:alpha val="43137"/>
                    </a:srgbClr>
                  </a:outerShdw>
                </a:effectLst>
                <a:latin typeface="Arial" pitchFamily="34" charset="0"/>
                <a:cs typeface="Arial" pitchFamily="34" charset="0"/>
              </a:rPr>
              <a:t>See you all at </a:t>
            </a:r>
            <a:r>
              <a:rPr lang="en-US" altLang="zh-CN" b="1" dirty="0" smtClean="0">
                <a:effectLst>
                  <a:outerShdw blurRad="38100" dist="38100" dir="2700000" algn="tl">
                    <a:srgbClr val="000000">
                      <a:alpha val="43137"/>
                    </a:srgbClr>
                  </a:outerShdw>
                </a:effectLst>
                <a:latin typeface="Arial" pitchFamily="34" charset="0"/>
                <a:cs typeface="Arial" pitchFamily="34" charset="0"/>
              </a:rPr>
              <a:t>WGISS-44 </a:t>
            </a:r>
            <a:r>
              <a:rPr lang="en-US" altLang="zh-CN" b="1" dirty="0">
                <a:effectLst>
                  <a:outerShdw blurRad="38100" dist="38100" dir="2700000" algn="tl">
                    <a:srgbClr val="000000">
                      <a:alpha val="43137"/>
                    </a:srgbClr>
                  </a:outerShdw>
                </a:effectLst>
                <a:latin typeface="Arial" pitchFamily="34" charset="0"/>
                <a:cs typeface="Arial" pitchFamily="34" charset="0"/>
              </a:rPr>
              <a:t>in </a:t>
            </a:r>
            <a:r>
              <a:rPr lang="en-US" altLang="zh-CN" b="1" dirty="0" smtClean="0">
                <a:effectLst>
                  <a:outerShdw blurRad="38100" dist="38100" dir="2700000" algn="tl">
                    <a:srgbClr val="000000">
                      <a:alpha val="43137"/>
                    </a:srgbClr>
                  </a:outerShdw>
                </a:effectLst>
                <a:latin typeface="Arial" pitchFamily="34" charset="0"/>
                <a:cs typeface="Arial" pitchFamily="34" charset="0"/>
              </a:rPr>
              <a:t>Beijing! </a:t>
            </a:r>
            <a:endParaRPr lang="en-US" altLang="zh-CN"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754539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txBox="1">
            <a:spLocks noChangeArrowheads="1"/>
          </p:cNvSpPr>
          <p:nvPr/>
        </p:nvSpPr>
        <p:spPr bwMode="auto">
          <a:xfrm>
            <a:off x="2743202" y="152422"/>
            <a:ext cx="7518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4000" b="0" dirty="0">
                <a:solidFill>
                  <a:schemeClr val="bg1"/>
                </a:solidFill>
                <a:latin typeface="Calibri" charset="0"/>
                <a:ea typeface="ＭＳ Ｐゴシック" charset="0"/>
                <a:cs typeface="Calibri" charset="0"/>
              </a:rPr>
              <a:t>Future Meetings</a:t>
            </a:r>
          </a:p>
        </p:txBody>
      </p:sp>
      <p:sp>
        <p:nvSpPr>
          <p:cNvPr id="2" name="TextBox 1"/>
          <p:cNvSpPr txBox="1"/>
          <p:nvPr/>
        </p:nvSpPr>
        <p:spPr>
          <a:xfrm>
            <a:off x="270933" y="1198690"/>
            <a:ext cx="11717867" cy="5632311"/>
          </a:xfrm>
          <a:prstGeom prst="rect">
            <a:avLst/>
          </a:prstGeom>
          <a:noFill/>
        </p:spPr>
        <p:txBody>
          <a:bodyPr wrap="square" rtlCol="0">
            <a:spAutoFit/>
          </a:bodyPr>
          <a:lstStyle/>
          <a:p>
            <a:pPr marL="285750" indent="-285750">
              <a:buFont typeface="Wingdings" charset="2"/>
              <a:buChar char="Ø"/>
            </a:pPr>
            <a:r>
              <a:rPr lang="en-US" sz="2000" b="1" dirty="0" smtClean="0"/>
              <a:t>WGISS</a:t>
            </a:r>
            <a:r>
              <a:rPr lang="en-US" sz="2000" b="1" dirty="0"/>
              <a:t>#</a:t>
            </a:r>
            <a:r>
              <a:rPr lang="en-US" sz="2000" b="1" dirty="0" smtClean="0"/>
              <a:t>45: March 2018 </a:t>
            </a:r>
            <a:r>
              <a:rPr lang="en-US" sz="2000" b="1" dirty="0"/>
              <a:t>in </a:t>
            </a:r>
            <a:r>
              <a:rPr lang="en-US" sz="2000" b="1" dirty="0" smtClean="0"/>
              <a:t>South America, Australia or Africa.</a:t>
            </a:r>
            <a:endParaRPr lang="en-US" sz="2000" b="1" dirty="0"/>
          </a:p>
          <a:p>
            <a:r>
              <a:rPr lang="en-US" sz="2000" b="1" dirty="0"/>
              <a:t>    Possible Options</a:t>
            </a:r>
            <a:r>
              <a:rPr lang="en-US" sz="2000" b="1" dirty="0" smtClean="0"/>
              <a:t>:</a:t>
            </a:r>
          </a:p>
          <a:p>
            <a:pPr marL="1257300" lvl="4" indent="-342900">
              <a:buFont typeface="Arial"/>
              <a:buChar char="•"/>
            </a:pPr>
            <a:r>
              <a:rPr lang="en-US" sz="2000" dirty="0"/>
              <a:t>CONAE (Argentina)</a:t>
            </a:r>
          </a:p>
          <a:p>
            <a:pPr marL="1257300" lvl="4" indent="-342900">
              <a:buFont typeface="Arial"/>
              <a:buChar char="•"/>
            </a:pPr>
            <a:r>
              <a:rPr lang="en-US" sz="2000" dirty="0"/>
              <a:t>INPE (Brazil)</a:t>
            </a:r>
          </a:p>
          <a:p>
            <a:pPr marL="1257300" lvl="4" indent="-342900">
              <a:buFont typeface="Arial"/>
              <a:buChar char="•"/>
            </a:pPr>
            <a:r>
              <a:rPr lang="en-US" sz="2000" dirty="0" smtClean="0"/>
              <a:t>SANSA </a:t>
            </a:r>
            <a:r>
              <a:rPr lang="en-US" sz="2000" dirty="0"/>
              <a:t>(Pretoria, South Africa</a:t>
            </a:r>
            <a:r>
              <a:rPr lang="en-US" sz="2000" dirty="0" smtClean="0"/>
              <a:t>) </a:t>
            </a:r>
          </a:p>
          <a:p>
            <a:pPr marL="1257300" lvl="4" indent="-342900">
              <a:buFont typeface="Arial"/>
              <a:buChar char="•"/>
            </a:pPr>
            <a:r>
              <a:rPr lang="en-US" sz="2000" dirty="0" smtClean="0"/>
              <a:t>CSIRO/GA (Australia)</a:t>
            </a:r>
          </a:p>
          <a:p>
            <a:pPr marL="1257300" lvl="4" indent="-342900">
              <a:buFont typeface="Arial"/>
              <a:buChar char="•"/>
            </a:pPr>
            <a:endParaRPr lang="en-US" sz="2000" dirty="0"/>
          </a:p>
          <a:p>
            <a:pPr marL="285750" indent="-285750">
              <a:buFont typeface="Wingdings" charset="2"/>
              <a:buChar char="Ø"/>
            </a:pPr>
            <a:r>
              <a:rPr lang="en-US" sz="2000" b="1" dirty="0"/>
              <a:t>WGISS#46: September 2018 in Europe. </a:t>
            </a:r>
          </a:p>
          <a:p>
            <a:r>
              <a:rPr lang="en-US" sz="2000" b="1" dirty="0"/>
              <a:t>    Possible Options:</a:t>
            </a:r>
          </a:p>
          <a:p>
            <a:pPr marL="1257300" lvl="2" indent="-342900">
              <a:buFont typeface="Arial"/>
              <a:buChar char="•"/>
            </a:pPr>
            <a:r>
              <a:rPr lang="en-US" sz="2000" dirty="0"/>
              <a:t>DLR (Oberpfaffenhofen, Germany)</a:t>
            </a:r>
          </a:p>
          <a:p>
            <a:pPr marL="1257300" lvl="2" indent="-342900">
              <a:buFont typeface="Arial"/>
              <a:buChar char="•"/>
            </a:pPr>
            <a:r>
              <a:rPr lang="en-US" sz="2000" dirty="0"/>
              <a:t>CNES (Toulouse, France)</a:t>
            </a:r>
          </a:p>
          <a:p>
            <a:pPr marL="1257300" lvl="2" indent="-342900">
              <a:buFont typeface="Arial"/>
              <a:buChar char="•"/>
            </a:pPr>
            <a:r>
              <a:rPr lang="en-US" sz="2000" dirty="0"/>
              <a:t>GSDI (Budapest, Hungary)</a:t>
            </a:r>
          </a:p>
          <a:p>
            <a:pPr marL="1257300" lvl="2" indent="-342900">
              <a:buFont typeface="Arial"/>
              <a:buChar char="•"/>
            </a:pPr>
            <a:r>
              <a:rPr lang="en-US" sz="2000" dirty="0"/>
              <a:t>EUMETSAT (Darmstadt, Germany)</a:t>
            </a:r>
          </a:p>
          <a:p>
            <a:pPr marL="1257300" lvl="2" indent="-342900">
              <a:buFont typeface="Arial"/>
              <a:buChar char="•"/>
            </a:pPr>
            <a:r>
              <a:rPr lang="en-US" sz="2000" dirty="0"/>
              <a:t>European Commission (Brussels, Belgium)</a:t>
            </a:r>
          </a:p>
          <a:p>
            <a:endParaRPr lang="en-US" sz="2000" dirty="0"/>
          </a:p>
          <a:p>
            <a:pPr marL="285750" indent="-285750">
              <a:buFont typeface="Wingdings" charset="2"/>
              <a:buChar char="Ø"/>
            </a:pPr>
            <a:r>
              <a:rPr lang="en-US" sz="2000" b="1" dirty="0"/>
              <a:t>WGISS#47: March 2019 in North America. </a:t>
            </a:r>
          </a:p>
          <a:p>
            <a:pPr marL="1257300" lvl="2" indent="-342900">
              <a:buFont typeface="Arial"/>
              <a:buChar char="•"/>
            </a:pPr>
            <a:r>
              <a:rPr lang="en-US" sz="2000" i="1" u="sng" dirty="0"/>
              <a:t>NOAA (</a:t>
            </a:r>
            <a:r>
              <a:rPr lang="en-US" sz="2000" i="1" u="sng" dirty="0" smtClean="0"/>
              <a:t>USA)</a:t>
            </a:r>
            <a:endParaRPr lang="en-US" sz="2000" i="1" u="sng" dirty="0"/>
          </a:p>
          <a:p>
            <a:pPr marL="1257300" lvl="4" indent="-342900">
              <a:buFont typeface="Arial"/>
              <a:buChar char="•"/>
            </a:pPr>
            <a:endParaRPr lang="en-US" sz="2000" dirty="0" smtClean="0"/>
          </a:p>
        </p:txBody>
      </p:sp>
    </p:spTree>
    <p:extLst>
      <p:ext uri="{BB962C8B-B14F-4D97-AF65-F5344CB8AC3E}">
        <p14:creationId xmlns:p14="http://schemas.microsoft.com/office/powerpoint/2010/main" val="3626151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nvSpPr>
        <p:spPr bwMode="auto">
          <a:xfrm>
            <a:off x="397575" y="1441936"/>
            <a:ext cx="11286425" cy="488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endParaRPr lang="en-GB" altLang="en-US" sz="4400" b="1" dirty="0"/>
          </a:p>
          <a:p>
            <a:pPr eaLnBrk="1" hangingPunct="1">
              <a:lnSpc>
                <a:spcPct val="80000"/>
              </a:lnSpc>
            </a:pPr>
            <a:r>
              <a:rPr lang="en-GB" altLang="en-US" sz="4400" b="1" dirty="0" smtClean="0"/>
              <a:t>WGISS-44</a:t>
            </a:r>
            <a:endParaRPr lang="en-GB" altLang="en-US" sz="4400" b="1" dirty="0"/>
          </a:p>
          <a:p>
            <a:pPr eaLnBrk="1" hangingPunct="1">
              <a:lnSpc>
                <a:spcPct val="80000"/>
              </a:lnSpc>
            </a:pPr>
            <a:endParaRPr lang="en-GB" b="1" dirty="0"/>
          </a:p>
          <a:p>
            <a:pPr eaLnBrk="1" hangingPunct="1">
              <a:lnSpc>
                <a:spcPct val="80000"/>
              </a:lnSpc>
            </a:pPr>
            <a:r>
              <a:rPr lang="en-US" b="1" dirty="0" smtClean="0"/>
              <a:t>Hosted by </a:t>
            </a:r>
            <a:r>
              <a:rPr lang="en-US" b="1" dirty="0"/>
              <a:t>RADI (Institute </a:t>
            </a:r>
            <a:r>
              <a:rPr lang="en-US" b="1" dirty="0" smtClean="0"/>
              <a:t>of </a:t>
            </a:r>
            <a:r>
              <a:rPr lang="en-US" b="1" dirty="0"/>
              <a:t>Remote Sensing &amp; Digital Earth, Chinese Academy of Sciences)</a:t>
            </a:r>
          </a:p>
          <a:p>
            <a:pPr eaLnBrk="1" hangingPunct="1">
              <a:lnSpc>
                <a:spcPct val="80000"/>
              </a:lnSpc>
            </a:pPr>
            <a:endParaRPr lang="en-US" b="1" dirty="0"/>
          </a:p>
          <a:p>
            <a:pPr eaLnBrk="1" hangingPunct="1">
              <a:lnSpc>
                <a:spcPct val="80000"/>
              </a:lnSpc>
            </a:pPr>
            <a:r>
              <a:rPr lang="en-US" b="1" dirty="0" smtClean="0"/>
              <a:t>Beijing (China)</a:t>
            </a:r>
          </a:p>
          <a:p>
            <a:pPr eaLnBrk="1" hangingPunct="1">
              <a:lnSpc>
                <a:spcPct val="80000"/>
              </a:lnSpc>
            </a:pPr>
            <a:r>
              <a:rPr lang="en-GB" altLang="en-US" b="1" dirty="0" smtClean="0"/>
              <a:t>September 25-29, </a:t>
            </a:r>
            <a:r>
              <a:rPr lang="en-GB" altLang="en-US" b="1" dirty="0"/>
              <a:t>2017</a:t>
            </a:r>
          </a:p>
          <a:p>
            <a:pPr eaLnBrk="1" hangingPunct="1">
              <a:lnSpc>
                <a:spcPct val="80000"/>
              </a:lnSpc>
            </a:pPr>
            <a:endParaRPr lang="en-GB" sz="2400" b="1" dirty="0">
              <a:latin typeface="Arial" charset="0"/>
            </a:endParaRPr>
          </a:p>
        </p:txBody>
      </p:sp>
      <p:sp>
        <p:nvSpPr>
          <p:cNvPr id="4" name="Rectangle 6"/>
          <p:cNvSpPr txBox="1">
            <a:spLocks noChangeArrowheads="1"/>
          </p:cNvSpPr>
          <p:nvPr/>
        </p:nvSpPr>
        <p:spPr bwMode="auto">
          <a:xfrm>
            <a:off x="2438402" y="219081"/>
            <a:ext cx="7585076"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4000" b="0" dirty="0" smtClean="0">
                <a:solidFill>
                  <a:schemeClr val="bg1"/>
                </a:solidFill>
                <a:latin typeface="Calibri" charset="0"/>
                <a:ea typeface="ＭＳ Ｐゴシック" charset="0"/>
                <a:cs typeface="Calibri" charset="0"/>
              </a:rPr>
              <a:t>Next Meeting</a:t>
            </a:r>
            <a:endParaRPr lang="en-GB" altLang="en-US" sz="3600" b="0" dirty="0">
              <a:solidFill>
                <a:schemeClr val="bg1"/>
              </a:solidFill>
              <a:latin typeface="Calibri" charset="0"/>
              <a:ea typeface="ＭＳ Ｐゴシック" charset="0"/>
              <a:cs typeface="Calibri" charset="0"/>
            </a:endParaRPr>
          </a:p>
        </p:txBody>
      </p:sp>
    </p:spTree>
    <p:extLst>
      <p:ext uri="{BB962C8B-B14F-4D97-AF65-F5344CB8AC3E}">
        <p14:creationId xmlns:p14="http://schemas.microsoft.com/office/powerpoint/2010/main" val="369300151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7"/>
          <p:cNvSpPr>
            <a:spLocks noGrp="1" noChangeArrowheads="1"/>
          </p:cNvSpPr>
          <p:nvPr/>
        </p:nvSpPr>
        <p:spPr bwMode="auto">
          <a:xfrm>
            <a:off x="676978" y="2209800"/>
            <a:ext cx="10930692"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endParaRPr lang="en-GB" altLang="en-US" b="1" dirty="0">
              <a:solidFill>
                <a:srgbClr val="000000"/>
              </a:solidFill>
            </a:endParaRPr>
          </a:p>
          <a:p>
            <a:pPr eaLnBrk="1" hangingPunct="1">
              <a:lnSpc>
                <a:spcPct val="80000"/>
              </a:lnSpc>
            </a:pPr>
            <a:r>
              <a:rPr lang="en-GB" altLang="en-US" sz="4400" b="1" dirty="0" smtClean="0">
                <a:solidFill>
                  <a:srgbClr val="000000"/>
                </a:solidFill>
              </a:rPr>
              <a:t>WGISS-44</a:t>
            </a:r>
          </a:p>
          <a:p>
            <a:pPr eaLnBrk="1" hangingPunct="1">
              <a:lnSpc>
                <a:spcPct val="80000"/>
              </a:lnSpc>
            </a:pPr>
            <a:endParaRPr lang="en-GB" altLang="en-US" b="1" dirty="0">
              <a:solidFill>
                <a:srgbClr val="000000"/>
              </a:solidFill>
            </a:endParaRPr>
          </a:p>
          <a:p>
            <a:pPr eaLnBrk="1" hangingPunct="1">
              <a:lnSpc>
                <a:spcPct val="80000"/>
              </a:lnSpc>
            </a:pPr>
            <a:r>
              <a:rPr lang="en-GB" altLang="en-US" b="1" dirty="0" smtClean="0">
                <a:solidFill>
                  <a:srgbClr val="000000"/>
                </a:solidFill>
              </a:rPr>
              <a:t>September 25-29, 2017</a:t>
            </a:r>
          </a:p>
          <a:p>
            <a:pPr eaLnBrk="1" hangingPunct="1">
              <a:lnSpc>
                <a:spcPct val="80000"/>
              </a:lnSpc>
            </a:pPr>
            <a:endParaRPr lang="en-GB" altLang="en-US" b="1" dirty="0" smtClean="0">
              <a:solidFill>
                <a:srgbClr val="000000"/>
              </a:solidFill>
            </a:endParaRPr>
          </a:p>
          <a:p>
            <a:pPr eaLnBrk="1" hangingPunct="1">
              <a:lnSpc>
                <a:spcPct val="80000"/>
              </a:lnSpc>
            </a:pPr>
            <a:r>
              <a:rPr lang="en-GB" b="1" dirty="0" smtClean="0">
                <a:solidFill>
                  <a:srgbClr val="000000"/>
                </a:solidFill>
              </a:rPr>
              <a:t>Grand Skylight CATIC Hotel, Beijing</a:t>
            </a:r>
          </a:p>
          <a:p>
            <a:pPr eaLnBrk="1" hangingPunct="1">
              <a:lnSpc>
                <a:spcPct val="80000"/>
              </a:lnSpc>
            </a:pPr>
            <a:endParaRPr lang="en-GB" b="1" dirty="0" smtClean="0">
              <a:solidFill>
                <a:srgbClr val="000000"/>
              </a:solidFill>
            </a:endParaRPr>
          </a:p>
          <a:p>
            <a:pPr eaLnBrk="1" hangingPunct="1">
              <a:lnSpc>
                <a:spcPct val="80000"/>
              </a:lnSpc>
            </a:pPr>
            <a:r>
              <a:rPr lang="en-GB" b="1" dirty="0" smtClean="0">
                <a:solidFill>
                  <a:srgbClr val="000000"/>
                </a:solidFill>
              </a:rPr>
              <a:t>Beijing, China</a:t>
            </a:r>
            <a:endParaRPr lang="en-GB" b="1" dirty="0" smtClean="0">
              <a:solidFill>
                <a:srgbClr val="000000"/>
              </a:solidFill>
              <a:latin typeface="Arial" charset="0"/>
            </a:endParaRPr>
          </a:p>
          <a:p>
            <a:pPr eaLnBrk="1" hangingPunct="1">
              <a:lnSpc>
                <a:spcPct val="80000"/>
              </a:lnSpc>
            </a:pPr>
            <a:endParaRPr lang="en-GB" dirty="0">
              <a:solidFill>
                <a:srgbClr val="000000"/>
              </a:solidFill>
              <a:latin typeface="Arial" charset="0"/>
            </a:endParaRPr>
          </a:p>
        </p:txBody>
      </p:sp>
    </p:spTree>
    <p:extLst>
      <p:ext uri="{BB962C8B-B14F-4D97-AF65-F5344CB8AC3E}">
        <p14:creationId xmlns:p14="http://schemas.microsoft.com/office/powerpoint/2010/main" val="3206767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zh-CN" b="1" dirty="0"/>
              <a:t>Grand Skylight CATIC Hotel, Beijing</a:t>
            </a:r>
          </a:p>
        </p:txBody>
      </p:sp>
      <p:sp>
        <p:nvSpPr>
          <p:cNvPr id="7" name="Rectangle 3"/>
          <p:cNvSpPr txBox="1">
            <a:spLocks noChangeArrowheads="1"/>
          </p:cNvSpPr>
          <p:nvPr/>
        </p:nvSpPr>
        <p:spPr bwMode="auto">
          <a:xfrm>
            <a:off x="609600" y="1346200"/>
            <a:ext cx="10972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altLang="zh-CN" sz="2000" dirty="0"/>
              <a:t>Soaked in the green Olympic Park, Grand Skylight CATIC Hotel, Beijing is close to the 2008 Olympics main venue -- the “Bird’s Nest”. When you are enjoying the hotel’s professional and warm service, you can also feel the Olympic passion and spirit with the geographical advantage in the Olympic Village Area. After the 2008 Olympics, the hotel was awarded "The Best Olympic Hospitality Hotel" by the Beijing Organizing Committee for the Olympic Games.</a:t>
            </a:r>
            <a:endParaRPr lang="zh-CN" altLang="zh-CN" sz="2000" dirty="0" smtClean="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50" y="3060700"/>
            <a:ext cx="10016918" cy="3570287"/>
          </a:xfrm>
          <a:prstGeom prst="rect">
            <a:avLst/>
          </a:prstGeom>
          <a:ln>
            <a:noFill/>
          </a:ln>
          <a:effectLst>
            <a:softEdge rad="112500"/>
          </a:effectLst>
        </p:spPr>
      </p:pic>
    </p:spTree>
    <p:extLst>
      <p:ext uri="{BB962C8B-B14F-4D97-AF65-F5344CB8AC3E}">
        <p14:creationId xmlns:p14="http://schemas.microsoft.com/office/powerpoint/2010/main" val="3606718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2305055"/>
            <a:ext cx="4203698" cy="2862322"/>
          </a:xfrm>
          <a:prstGeom prst="rect">
            <a:avLst/>
          </a:prstGeom>
        </p:spPr>
        <p:txBody>
          <a:bodyPr wrap="square">
            <a:spAutoFit/>
          </a:bodyPr>
          <a:lstStyle/>
          <a:p>
            <a:pPr fontAlgn="base">
              <a:spcBef>
                <a:spcPct val="0"/>
              </a:spcBef>
              <a:spcAft>
                <a:spcPct val="0"/>
              </a:spcAft>
            </a:pPr>
            <a:endParaRPr lang="en-US" dirty="0" smtClean="0">
              <a:solidFill>
                <a:srgbClr val="000000"/>
              </a:solidFill>
            </a:endParaRPr>
          </a:p>
          <a:p>
            <a:pPr marL="285750" indent="-285750" fontAlgn="base">
              <a:spcBef>
                <a:spcPct val="0"/>
              </a:spcBef>
              <a:spcAft>
                <a:spcPct val="0"/>
              </a:spcAft>
              <a:buFont typeface="Wingdings" panose="05000000000000000000" pitchFamily="2" charset="2"/>
              <a:buChar char="Ø"/>
            </a:pPr>
            <a:r>
              <a:rPr lang="en-US" dirty="0">
                <a:solidFill>
                  <a:srgbClr val="000000"/>
                </a:solidFill>
              </a:rPr>
              <a:t>Arriving by car from Beijing Capital International </a:t>
            </a:r>
            <a:r>
              <a:rPr lang="en-US" dirty="0" smtClean="0">
                <a:solidFill>
                  <a:srgbClr val="000000"/>
                </a:solidFill>
              </a:rPr>
              <a:t>Airport: Approx</a:t>
            </a:r>
            <a:r>
              <a:rPr lang="en-US" dirty="0">
                <a:solidFill>
                  <a:srgbClr val="000000"/>
                </a:solidFill>
              </a:rPr>
              <a:t>. time: </a:t>
            </a:r>
            <a:r>
              <a:rPr lang="en-US" dirty="0" smtClean="0">
                <a:solidFill>
                  <a:srgbClr val="000000"/>
                </a:solidFill>
              </a:rPr>
              <a:t>29 </a:t>
            </a:r>
            <a:r>
              <a:rPr lang="en-US" dirty="0" err="1">
                <a:solidFill>
                  <a:srgbClr val="000000"/>
                </a:solidFill>
              </a:rPr>
              <a:t>mins</a:t>
            </a:r>
            <a:r>
              <a:rPr lang="en-US" dirty="0">
                <a:solidFill>
                  <a:srgbClr val="000000"/>
                </a:solidFill>
              </a:rPr>
              <a:t> </a:t>
            </a:r>
            <a:r>
              <a:rPr lang="en-US" dirty="0" smtClean="0">
                <a:solidFill>
                  <a:srgbClr val="000000"/>
                </a:solidFill>
              </a:rPr>
              <a:t>&amp; Distance</a:t>
            </a:r>
            <a:r>
              <a:rPr lang="en-US" dirty="0">
                <a:solidFill>
                  <a:srgbClr val="000000"/>
                </a:solidFill>
              </a:rPr>
              <a:t>: </a:t>
            </a:r>
            <a:r>
              <a:rPr lang="en-US" dirty="0" smtClean="0">
                <a:solidFill>
                  <a:srgbClr val="000000"/>
                </a:solidFill>
              </a:rPr>
              <a:t>28 km</a:t>
            </a:r>
          </a:p>
          <a:p>
            <a:pPr marL="285750" indent="-285750" fontAlgn="base">
              <a:spcBef>
                <a:spcPct val="0"/>
              </a:spcBef>
              <a:spcAft>
                <a:spcPct val="0"/>
              </a:spcAft>
              <a:buFont typeface="Wingdings" panose="05000000000000000000" pitchFamily="2" charset="2"/>
              <a:buChar char="Ø"/>
            </a:pPr>
            <a:endParaRPr lang="en-US" dirty="0" smtClean="0">
              <a:solidFill>
                <a:srgbClr val="000000"/>
              </a:solidFill>
            </a:endParaRPr>
          </a:p>
          <a:p>
            <a:pPr marL="285750" indent="-285750" fontAlgn="base">
              <a:spcBef>
                <a:spcPct val="0"/>
              </a:spcBef>
              <a:spcAft>
                <a:spcPct val="0"/>
              </a:spcAft>
              <a:buFont typeface="Wingdings" panose="05000000000000000000" pitchFamily="2" charset="2"/>
              <a:buChar char="Ø"/>
            </a:pPr>
            <a:r>
              <a:rPr lang="en-US" dirty="0" smtClean="0">
                <a:solidFill>
                  <a:srgbClr val="000000"/>
                </a:solidFill>
              </a:rPr>
              <a:t>Arriving </a:t>
            </a:r>
            <a:r>
              <a:rPr lang="en-US" dirty="0">
                <a:solidFill>
                  <a:srgbClr val="000000"/>
                </a:solidFill>
              </a:rPr>
              <a:t>by </a:t>
            </a:r>
            <a:r>
              <a:rPr lang="en-US" dirty="0" smtClean="0">
                <a:solidFill>
                  <a:srgbClr val="000000"/>
                </a:solidFill>
              </a:rPr>
              <a:t>train </a:t>
            </a:r>
            <a:r>
              <a:rPr lang="en-US" altLang="zh-CN" dirty="0">
                <a:solidFill>
                  <a:srgbClr val="000000"/>
                </a:solidFill>
              </a:rPr>
              <a:t>from Beijing Capital International </a:t>
            </a:r>
            <a:r>
              <a:rPr lang="en-US" altLang="zh-CN" dirty="0" smtClean="0">
                <a:solidFill>
                  <a:srgbClr val="000000"/>
                </a:solidFill>
              </a:rPr>
              <a:t>Airport</a:t>
            </a:r>
            <a:r>
              <a:rPr lang="en-US" dirty="0" smtClean="0">
                <a:solidFill>
                  <a:srgbClr val="000000"/>
                </a:solidFill>
              </a:rPr>
              <a:t>: Approx</a:t>
            </a:r>
            <a:r>
              <a:rPr lang="en-US" dirty="0">
                <a:solidFill>
                  <a:srgbClr val="000000"/>
                </a:solidFill>
              </a:rPr>
              <a:t>. time: </a:t>
            </a:r>
            <a:r>
              <a:rPr lang="en-US" dirty="0" smtClean="0">
                <a:solidFill>
                  <a:srgbClr val="000000"/>
                </a:solidFill>
              </a:rPr>
              <a:t>80-90 </a:t>
            </a:r>
            <a:r>
              <a:rPr lang="en-US" dirty="0" err="1" smtClean="0">
                <a:solidFill>
                  <a:srgbClr val="000000"/>
                </a:solidFill>
              </a:rPr>
              <a:t>mins</a:t>
            </a:r>
            <a:r>
              <a:rPr lang="en-US" dirty="0" smtClean="0">
                <a:solidFill>
                  <a:srgbClr val="000000"/>
                </a:solidFill>
              </a:rPr>
              <a:t>. &amp; Airport Line –&gt; Subway Line 10 –&gt; Subway Line </a:t>
            </a:r>
            <a:r>
              <a:rPr lang="en-US" smtClean="0">
                <a:solidFill>
                  <a:srgbClr val="000000"/>
                </a:solidFill>
              </a:rPr>
              <a:t>8  –&gt; </a:t>
            </a:r>
            <a:r>
              <a:rPr lang="en-US" dirty="0" smtClean="0">
                <a:solidFill>
                  <a:srgbClr val="000000"/>
                </a:solidFill>
              </a:rPr>
              <a:t>750 meters </a:t>
            </a:r>
            <a:r>
              <a:rPr lang="en-US" dirty="0" err="1" smtClean="0">
                <a:solidFill>
                  <a:srgbClr val="000000"/>
                </a:solidFill>
              </a:rPr>
              <a:t>Waiking</a:t>
            </a:r>
            <a:r>
              <a:rPr lang="en-US" dirty="0" smtClean="0">
                <a:solidFill>
                  <a:srgbClr val="000000"/>
                </a:solidFill>
              </a:rPr>
              <a:t> </a:t>
            </a:r>
            <a:endParaRPr lang="en-US" dirty="0">
              <a:solidFill>
                <a:srgbClr val="000000"/>
              </a:solidFill>
            </a:endParaRPr>
          </a:p>
        </p:txBody>
      </p:sp>
      <p:sp>
        <p:nvSpPr>
          <p:cNvPr id="3" name="TextBox 2"/>
          <p:cNvSpPr txBox="1"/>
          <p:nvPr/>
        </p:nvSpPr>
        <p:spPr>
          <a:xfrm>
            <a:off x="482600" y="1219200"/>
            <a:ext cx="11709400" cy="461665"/>
          </a:xfrm>
          <a:prstGeom prst="rect">
            <a:avLst/>
          </a:prstGeom>
          <a:noFill/>
        </p:spPr>
        <p:txBody>
          <a:bodyPr wrap="square" rtlCol="0">
            <a:spAutoFit/>
          </a:bodyPr>
          <a:lstStyle/>
          <a:p>
            <a:pPr algn="ctr" fontAlgn="base">
              <a:spcBef>
                <a:spcPct val="0"/>
              </a:spcBef>
              <a:spcAft>
                <a:spcPct val="0"/>
              </a:spcAft>
            </a:pPr>
            <a:r>
              <a:rPr lang="en-US" sz="2400" dirty="0" smtClean="0">
                <a:solidFill>
                  <a:srgbClr val="000000"/>
                </a:solidFill>
              </a:rPr>
              <a:t>No.18 </a:t>
            </a:r>
            <a:r>
              <a:rPr lang="en-US" sz="2400" dirty="0" err="1" smtClean="0">
                <a:solidFill>
                  <a:srgbClr val="000000"/>
                </a:solidFill>
              </a:rPr>
              <a:t>Beichen</a:t>
            </a:r>
            <a:r>
              <a:rPr lang="en-US" sz="2400" dirty="0" smtClean="0">
                <a:solidFill>
                  <a:srgbClr val="000000"/>
                </a:solidFill>
              </a:rPr>
              <a:t> </a:t>
            </a:r>
            <a:r>
              <a:rPr lang="en-US" sz="2400" dirty="0">
                <a:solidFill>
                  <a:srgbClr val="000000"/>
                </a:solidFill>
              </a:rPr>
              <a:t>East Road, Asian Games </a:t>
            </a:r>
            <a:r>
              <a:rPr lang="en-US" sz="2400" dirty="0" smtClean="0">
                <a:solidFill>
                  <a:srgbClr val="000000"/>
                </a:solidFill>
              </a:rPr>
              <a:t>Village, </a:t>
            </a:r>
            <a:r>
              <a:rPr lang="en-US" sz="2400" dirty="0" err="1" smtClean="0">
                <a:solidFill>
                  <a:srgbClr val="000000"/>
                </a:solidFill>
              </a:rPr>
              <a:t>Chaoyang</a:t>
            </a:r>
            <a:r>
              <a:rPr lang="en-US" sz="2400" dirty="0" smtClean="0">
                <a:solidFill>
                  <a:srgbClr val="000000"/>
                </a:solidFill>
              </a:rPr>
              <a:t> </a:t>
            </a:r>
            <a:r>
              <a:rPr lang="en-US" altLang="zh-CN" sz="2400" dirty="0"/>
              <a:t>District, Beijing</a:t>
            </a:r>
            <a:endParaRPr lang="en-US" sz="2400" dirty="0">
              <a:solidFill>
                <a:srgbClr val="000000"/>
              </a:solidFill>
            </a:endParaRPr>
          </a:p>
        </p:txBody>
      </p:sp>
      <p:sp>
        <p:nvSpPr>
          <p:cNvPr id="13" name="Rectangle 2"/>
          <p:cNvSpPr>
            <a:spLocks noGrp="1" noChangeArrowheads="1"/>
          </p:cNvSpPr>
          <p:nvPr>
            <p:ph type="title"/>
          </p:nvPr>
        </p:nvSpPr>
        <p:spPr>
          <a:xfrm>
            <a:off x="2" y="152400"/>
            <a:ext cx="11061698" cy="1143000"/>
          </a:xfrm>
        </p:spPr>
        <p:txBody>
          <a:bodyPr/>
          <a:lstStyle/>
          <a:p>
            <a:pPr eaLnBrk="1" hangingPunct="1"/>
            <a:r>
              <a:rPr lang="en-US" altLang="zh-CN" sz="3200" b="1" dirty="0"/>
              <a:t>Getting to and </a:t>
            </a:r>
            <a:r>
              <a:rPr lang="en-US" altLang="zh-CN" sz="3200" b="1" dirty="0" smtClean="0"/>
              <a:t>from Grand </a:t>
            </a:r>
            <a:r>
              <a:rPr lang="en-US" altLang="zh-CN" sz="3200" b="1" dirty="0"/>
              <a:t>Skylight CATIC Hotel, Beijing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27364" y="1767304"/>
            <a:ext cx="7645771" cy="509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53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zh-CN" b="1" dirty="0" smtClean="0"/>
              <a:t>Host: RADI</a:t>
            </a:r>
            <a:endParaRPr lang="zh-CN" altLang="zh-CN" b="1" dirty="0" smtClean="0"/>
          </a:p>
        </p:txBody>
      </p:sp>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l="1355" t="29513" r="8240"/>
          <a:stretch/>
        </p:blipFill>
        <p:spPr>
          <a:xfrm>
            <a:off x="889000" y="2836226"/>
            <a:ext cx="4777212" cy="23902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009" y="2836226"/>
            <a:ext cx="5284291" cy="23902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0" name="Rectangle 3"/>
          <p:cNvSpPr txBox="1">
            <a:spLocks noChangeArrowheads="1"/>
          </p:cNvSpPr>
          <p:nvPr/>
        </p:nvSpPr>
        <p:spPr bwMode="auto">
          <a:xfrm>
            <a:off x="736600" y="5264611"/>
            <a:ext cx="4991100" cy="147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eaLnBrk="1" hangingPunct="1">
              <a:buNone/>
            </a:pPr>
            <a:r>
              <a:rPr lang="en-US" altLang="zh-CN" sz="2800" dirty="0" smtClean="0"/>
              <a:t>New Technology </a:t>
            </a:r>
            <a:r>
              <a:rPr lang="en-US" altLang="zh-CN" sz="2800" dirty="0"/>
              <a:t>P</a:t>
            </a:r>
            <a:r>
              <a:rPr lang="en-US" altLang="zh-CN" sz="2800" dirty="0" smtClean="0"/>
              <a:t>ark</a:t>
            </a:r>
          </a:p>
          <a:p>
            <a:pPr eaLnBrk="1" hangingPunct="1"/>
            <a:r>
              <a:rPr lang="en-US" altLang="zh-CN" sz="1600" dirty="0"/>
              <a:t>CAS Key Laboratory of Digital Earth Science</a:t>
            </a:r>
          </a:p>
          <a:p>
            <a:pPr eaLnBrk="1" hangingPunct="1"/>
            <a:r>
              <a:rPr lang="en-US" altLang="zh-CN" sz="1600" dirty="0"/>
              <a:t>China Remote Sensing Satellite Ground Station</a:t>
            </a:r>
          </a:p>
          <a:p>
            <a:pPr eaLnBrk="1" hangingPunct="1"/>
            <a:r>
              <a:rPr lang="en-US" altLang="zh-CN" sz="1600" dirty="0"/>
              <a:t>Airborne Remote Sensing Center</a:t>
            </a:r>
          </a:p>
        </p:txBody>
      </p:sp>
      <p:sp>
        <p:nvSpPr>
          <p:cNvPr id="21" name="Rectangle 3"/>
          <p:cNvSpPr txBox="1">
            <a:spLocks noChangeArrowheads="1"/>
          </p:cNvSpPr>
          <p:nvPr/>
        </p:nvSpPr>
        <p:spPr bwMode="auto">
          <a:xfrm>
            <a:off x="6292304" y="5384801"/>
            <a:ext cx="5798096" cy="1473199"/>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eaLnBrk="1" hangingPunct="1">
              <a:buNone/>
            </a:pPr>
            <a:r>
              <a:rPr lang="en-US" altLang="zh-CN" sz="2800" dirty="0" smtClean="0"/>
              <a:t>Olympic Park</a:t>
            </a:r>
          </a:p>
          <a:p>
            <a:pPr eaLnBrk="1" hangingPunct="1"/>
            <a:r>
              <a:rPr lang="en-US" altLang="zh-CN" sz="1600" dirty="0" smtClean="0"/>
              <a:t>State </a:t>
            </a:r>
            <a:r>
              <a:rPr lang="en-US" altLang="zh-CN" sz="1600" dirty="0"/>
              <a:t>Key Laboratory of Remote Sensing </a:t>
            </a:r>
            <a:r>
              <a:rPr lang="en-US" altLang="zh-CN" sz="1600" dirty="0" smtClean="0"/>
              <a:t>Science</a:t>
            </a:r>
          </a:p>
          <a:p>
            <a:pPr eaLnBrk="1" hangingPunct="1"/>
            <a:r>
              <a:rPr lang="en-US" altLang="zh-CN" sz="1600" dirty="0" smtClean="0"/>
              <a:t>Center </a:t>
            </a:r>
            <a:r>
              <a:rPr lang="en-US" altLang="zh-CN" sz="1600" dirty="0"/>
              <a:t>for Applied Technology of Earth </a:t>
            </a:r>
            <a:r>
              <a:rPr lang="en-US" altLang="zh-CN" sz="1600" dirty="0" smtClean="0"/>
              <a:t>Observation</a:t>
            </a:r>
          </a:p>
          <a:p>
            <a:pPr eaLnBrk="1" hangingPunct="1"/>
            <a:r>
              <a:rPr lang="en-US" altLang="zh-CN" sz="1600" dirty="0" smtClean="0"/>
              <a:t>National </a:t>
            </a:r>
            <a:r>
              <a:rPr lang="en-US" altLang="zh-CN" sz="1600" dirty="0"/>
              <a:t>Engineering Center for </a:t>
            </a:r>
            <a:r>
              <a:rPr lang="en-US" altLang="zh-CN" sz="1600" dirty="0" err="1" smtClean="0"/>
              <a:t>Geoinformatics</a:t>
            </a:r>
            <a:endParaRPr lang="en-US" altLang="zh-CN" sz="1600" dirty="0" smtClean="0"/>
          </a:p>
        </p:txBody>
      </p:sp>
      <p:sp>
        <p:nvSpPr>
          <p:cNvPr id="8" name="Rectangle 3"/>
          <p:cNvSpPr txBox="1">
            <a:spLocks noChangeArrowheads="1"/>
          </p:cNvSpPr>
          <p:nvPr/>
        </p:nvSpPr>
        <p:spPr bwMode="auto">
          <a:xfrm>
            <a:off x="609600" y="1346200"/>
            <a:ext cx="10972800" cy="149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altLang="zh-CN" sz="2000" dirty="0"/>
              <a:t>The Institute of Remote Sensing and Digital Earth (RADI) </a:t>
            </a:r>
            <a:r>
              <a:rPr lang="en-US" altLang="zh-CN" sz="2000" dirty="0" smtClean="0"/>
              <a:t>was </a:t>
            </a:r>
            <a:r>
              <a:rPr lang="en-US" altLang="zh-CN" sz="2000" dirty="0"/>
              <a:t>established in 2012, through consolidating two CAS institutes: the Institute of Remote Sensing Applications (IRSA) and the Center for Earth Observation and Digital Earth (CEODE).</a:t>
            </a:r>
          </a:p>
          <a:p>
            <a:pPr eaLnBrk="1" hangingPunct="1"/>
            <a:r>
              <a:rPr lang="en-US" altLang="zh-CN" sz="2000" dirty="0"/>
              <a:t>RADI </a:t>
            </a:r>
            <a:r>
              <a:rPr lang="en-US" altLang="zh-CN" sz="2000" dirty="0" smtClean="0"/>
              <a:t>includes two parks</a:t>
            </a:r>
            <a:r>
              <a:rPr lang="en-US" altLang="zh-CN" sz="2000" dirty="0"/>
              <a:t>: New Technology </a:t>
            </a:r>
            <a:r>
              <a:rPr lang="en-US" altLang="zh-CN" sz="2000" dirty="0" smtClean="0"/>
              <a:t>Park (CEODE) </a:t>
            </a:r>
            <a:r>
              <a:rPr lang="en-US" altLang="zh-CN" sz="2000" dirty="0"/>
              <a:t>&amp; Olympic </a:t>
            </a:r>
            <a:r>
              <a:rPr lang="en-US" altLang="zh-CN" sz="2000" dirty="0" smtClean="0"/>
              <a:t>Park (IRSA). </a:t>
            </a:r>
            <a:endParaRPr lang="en-US" altLang="zh-CN" sz="2000" dirty="0"/>
          </a:p>
          <a:p>
            <a:pPr eaLnBrk="1" hangingPunct="1"/>
            <a:endParaRPr lang="en-US" altLang="zh-CN" sz="2000" dirty="0"/>
          </a:p>
          <a:p>
            <a:pPr eaLnBrk="1" hangingPunct="1"/>
            <a:endParaRPr lang="zh-CN" altLang="zh-CN" sz="2000" dirty="0" smtClean="0"/>
          </a:p>
        </p:txBody>
      </p:sp>
    </p:spTree>
    <p:extLst>
      <p:ext uri="{BB962C8B-B14F-4D97-AF65-F5344CB8AC3E}">
        <p14:creationId xmlns:p14="http://schemas.microsoft.com/office/powerpoint/2010/main" val="177693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1465" y="125893"/>
            <a:ext cx="11001625" cy="769441"/>
          </a:xfrm>
          <a:prstGeom prst="rect">
            <a:avLst/>
          </a:prstGeom>
          <a:noFill/>
          <a:ln>
            <a:noFill/>
          </a:ln>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4400" b="1" dirty="0">
                <a:solidFill>
                  <a:schemeClr val="tx2"/>
                </a:solidFill>
                <a:latin typeface="+mj-lt"/>
                <a:ea typeface="+mj-ea"/>
                <a:cs typeface="+mj-cs"/>
              </a:rPr>
              <a:t>Free time in </a:t>
            </a:r>
            <a:r>
              <a:rPr lang="en-US" sz="4400" b="1" dirty="0" smtClean="0">
                <a:solidFill>
                  <a:schemeClr val="tx2"/>
                </a:solidFill>
                <a:latin typeface="+mj-lt"/>
                <a:ea typeface="+mj-ea"/>
                <a:cs typeface="+mj-cs"/>
              </a:rPr>
              <a:t>Beijing</a:t>
            </a:r>
            <a:endParaRPr lang="en-US" sz="4400" b="1" dirty="0">
              <a:solidFill>
                <a:schemeClr val="tx2"/>
              </a:solidFill>
              <a:latin typeface="+mj-lt"/>
              <a:ea typeface="+mj-ea"/>
              <a:cs typeface="+mj-cs"/>
            </a:endParaRPr>
          </a:p>
        </p:txBody>
      </p:sp>
      <p:sp>
        <p:nvSpPr>
          <p:cNvPr id="2" name="TextBox 1"/>
          <p:cNvSpPr txBox="1"/>
          <p:nvPr/>
        </p:nvSpPr>
        <p:spPr>
          <a:xfrm>
            <a:off x="8245315" y="3720424"/>
            <a:ext cx="3621504" cy="369332"/>
          </a:xfrm>
          <a:prstGeom prst="rect">
            <a:avLst/>
          </a:prstGeom>
          <a:noFill/>
        </p:spPr>
        <p:txBody>
          <a:bodyPr wrap="none" rtlCol="0">
            <a:spAutoFit/>
          </a:bodyPr>
          <a:lstStyle/>
          <a:p>
            <a:pPr fontAlgn="base">
              <a:spcBef>
                <a:spcPct val="0"/>
              </a:spcBef>
              <a:spcAft>
                <a:spcPct val="0"/>
              </a:spcAft>
            </a:pPr>
            <a:r>
              <a:rPr lang="en-US" dirty="0" smtClean="0">
                <a:solidFill>
                  <a:srgbClr val="000000"/>
                </a:solidFill>
              </a:rPr>
              <a:t>No Host Dinner (max 200-300 </a:t>
            </a:r>
            <a:r>
              <a:rPr lang="zh-CN" altLang="en-US" dirty="0" smtClean="0">
                <a:solidFill>
                  <a:srgbClr val="000000"/>
                </a:solidFill>
              </a:rPr>
              <a:t>￥</a:t>
            </a:r>
            <a:r>
              <a:rPr lang="en-US" dirty="0" smtClean="0">
                <a:solidFill>
                  <a:srgbClr val="000000"/>
                </a:solidFill>
              </a:rPr>
              <a:t>)</a:t>
            </a:r>
            <a:endParaRPr lang="en-US" dirty="0">
              <a:solidFill>
                <a:srgbClr val="000000"/>
              </a:solidFill>
            </a:endParaRPr>
          </a:p>
        </p:txBody>
      </p:sp>
      <p:pic>
        <p:nvPicPr>
          <p:cNvPr id="1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113" y="1179484"/>
            <a:ext cx="3553323" cy="2220825"/>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23091" y="895334"/>
            <a:ext cx="4202735" cy="2615035"/>
          </a:xfrm>
          <a:prstGeom prst="ellipse">
            <a:avLst/>
          </a:prstGeom>
          <a:noFill/>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217295" y="4176077"/>
            <a:ext cx="3582525" cy="224476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6"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7943"/>
          <a:stretch/>
        </p:blipFill>
        <p:spPr>
          <a:xfrm>
            <a:off x="8311666" y="1179484"/>
            <a:ext cx="3723268" cy="2033616"/>
          </a:xfrm>
          <a:prstGeom prst="rect">
            <a:avLst/>
          </a:prstGeom>
          <a:effectLst>
            <a:outerShdw blurRad="292100" dist="139700" dir="2700000" algn="tl" rotWithShape="0">
              <a:srgbClr val="333333">
                <a:alpha val="65000"/>
              </a:srgbClr>
            </a:outerShdw>
          </a:effectLst>
        </p:spPr>
      </p:pic>
      <p:pic>
        <p:nvPicPr>
          <p:cNvPr id="18" name="Picture 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392836" y="4207311"/>
            <a:ext cx="3408246" cy="2273300"/>
          </a:xfrm>
          <a:prstGeom prst="roundRect">
            <a:avLst>
              <a:gd name="adj" fmla="val 16667"/>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a:xfrm>
            <a:off x="8089900" y="4215902"/>
            <a:ext cx="3957734" cy="2517103"/>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14510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220" y="207305"/>
            <a:ext cx="11681806" cy="769441"/>
          </a:xfrm>
          <a:prstGeom prst="rect">
            <a:avLst/>
          </a:prstGeom>
          <a:noFill/>
          <a:ln>
            <a:noFill/>
          </a:ln>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4400" b="1" dirty="0"/>
              <a:t>RADI </a:t>
            </a:r>
            <a:r>
              <a:rPr lang="en-US" sz="4400" b="1" dirty="0" smtClean="0"/>
              <a:t>Facility Tour</a:t>
            </a:r>
            <a:endParaRPr lang="en-US" sz="4400" b="1" dirty="0">
              <a:solidFill>
                <a:srgbClr val="FFFFFF"/>
              </a:solidFill>
              <a:latin typeface="Calibri"/>
              <a:ea typeface="+mj-ea"/>
              <a:cs typeface="Calibri"/>
            </a:endParaRPr>
          </a:p>
        </p:txBody>
      </p:sp>
      <p:sp>
        <p:nvSpPr>
          <p:cNvPr id="8" name="TextBox 7"/>
          <p:cNvSpPr txBox="1"/>
          <p:nvPr/>
        </p:nvSpPr>
        <p:spPr>
          <a:xfrm>
            <a:off x="8320603" y="3173772"/>
            <a:ext cx="3130823" cy="307777"/>
          </a:xfrm>
          <a:prstGeom prst="rect">
            <a:avLst/>
          </a:prstGeom>
          <a:noFill/>
        </p:spPr>
        <p:txBody>
          <a:bodyPr wrap="square" rtlCol="0">
            <a:spAutoFit/>
          </a:bodyPr>
          <a:lstStyle>
            <a:defPPr>
              <a:defRPr lang="en-GB"/>
            </a:defPPr>
            <a:lvl1pPr>
              <a:defRPr sz="1400"/>
            </a:lvl1pPr>
          </a:lstStyle>
          <a:p>
            <a:pPr algn="ctr" fontAlgn="base">
              <a:spcBef>
                <a:spcPct val="0"/>
              </a:spcBef>
              <a:spcAft>
                <a:spcPct val="0"/>
              </a:spcAft>
            </a:pPr>
            <a:r>
              <a:rPr lang="en-US" altLang="zh-CN" dirty="0"/>
              <a:t>Airborne Remote Sensing </a:t>
            </a:r>
            <a:r>
              <a:rPr lang="en-US" altLang="zh-CN" dirty="0" smtClean="0"/>
              <a:t>Center</a:t>
            </a:r>
            <a:endParaRPr lang="en-US" altLang="zh-CN"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952" y="1012649"/>
            <a:ext cx="3130823" cy="208395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396" y="1065647"/>
            <a:ext cx="3148687" cy="209584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2750" y="1027547"/>
            <a:ext cx="3125929" cy="2083953"/>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122" y="3641213"/>
            <a:ext cx="11140764" cy="2831751"/>
          </a:xfrm>
          <a:prstGeom prst="rect">
            <a:avLst/>
          </a:prstGeom>
        </p:spPr>
      </p:pic>
      <p:sp>
        <p:nvSpPr>
          <p:cNvPr id="14" name="TextBox 13"/>
          <p:cNvSpPr txBox="1"/>
          <p:nvPr/>
        </p:nvSpPr>
        <p:spPr>
          <a:xfrm>
            <a:off x="330201" y="3174032"/>
            <a:ext cx="3581400" cy="307777"/>
          </a:xfrm>
          <a:prstGeom prst="rect">
            <a:avLst/>
          </a:prstGeom>
          <a:noFill/>
        </p:spPr>
        <p:txBody>
          <a:bodyPr wrap="square" rtlCol="0">
            <a:spAutoFit/>
          </a:bodyPr>
          <a:lstStyle>
            <a:defPPr>
              <a:defRPr lang="en-GB"/>
            </a:defPPr>
            <a:lvl1pPr>
              <a:defRPr sz="1400"/>
            </a:lvl1pPr>
          </a:lstStyle>
          <a:p>
            <a:pPr algn="ctr" fontAlgn="base">
              <a:spcBef>
                <a:spcPct val="0"/>
              </a:spcBef>
              <a:spcAft>
                <a:spcPct val="0"/>
              </a:spcAft>
            </a:pPr>
            <a:r>
              <a:rPr lang="en-US" altLang="zh-CN" dirty="0" smtClean="0"/>
              <a:t>Remote </a:t>
            </a:r>
            <a:r>
              <a:rPr lang="en-US" altLang="zh-CN" dirty="0"/>
              <a:t>Sensing </a:t>
            </a:r>
            <a:r>
              <a:rPr lang="en-US" altLang="zh-CN" dirty="0" smtClean="0"/>
              <a:t>Data Processing Center</a:t>
            </a:r>
            <a:endParaRPr lang="en-US" altLang="zh-CN" dirty="0"/>
          </a:p>
        </p:txBody>
      </p:sp>
      <p:sp>
        <p:nvSpPr>
          <p:cNvPr id="15" name="TextBox 14"/>
          <p:cNvSpPr txBox="1"/>
          <p:nvPr/>
        </p:nvSpPr>
        <p:spPr>
          <a:xfrm>
            <a:off x="4257839" y="3186731"/>
            <a:ext cx="3581400" cy="307777"/>
          </a:xfrm>
          <a:prstGeom prst="rect">
            <a:avLst/>
          </a:prstGeom>
          <a:noFill/>
        </p:spPr>
        <p:txBody>
          <a:bodyPr wrap="square" rtlCol="0">
            <a:spAutoFit/>
          </a:bodyPr>
          <a:lstStyle>
            <a:defPPr>
              <a:defRPr lang="en-GB"/>
            </a:defPPr>
            <a:lvl1pPr>
              <a:defRPr sz="1400"/>
            </a:lvl1pPr>
          </a:lstStyle>
          <a:p>
            <a:pPr algn="ctr" fontAlgn="base">
              <a:spcBef>
                <a:spcPct val="0"/>
              </a:spcBef>
              <a:spcAft>
                <a:spcPct val="0"/>
              </a:spcAft>
            </a:pPr>
            <a:r>
              <a:rPr lang="en-US" altLang="zh-CN" dirty="0" smtClean="0"/>
              <a:t>RSGS Management System</a:t>
            </a:r>
            <a:endParaRPr lang="en-US" altLang="zh-CN" dirty="0"/>
          </a:p>
        </p:txBody>
      </p:sp>
      <p:sp>
        <p:nvSpPr>
          <p:cNvPr id="16" name="TextBox 15"/>
          <p:cNvSpPr txBox="1"/>
          <p:nvPr/>
        </p:nvSpPr>
        <p:spPr>
          <a:xfrm>
            <a:off x="3089439" y="6550223"/>
            <a:ext cx="4533444" cy="307777"/>
          </a:xfrm>
          <a:prstGeom prst="rect">
            <a:avLst/>
          </a:prstGeom>
          <a:noFill/>
        </p:spPr>
        <p:txBody>
          <a:bodyPr wrap="square" rtlCol="0">
            <a:spAutoFit/>
          </a:bodyPr>
          <a:lstStyle>
            <a:defPPr>
              <a:defRPr lang="en-GB"/>
            </a:defPPr>
            <a:lvl1pPr>
              <a:defRPr sz="1400"/>
            </a:lvl1pPr>
          </a:lstStyle>
          <a:p>
            <a:pPr algn="ctr" fontAlgn="base">
              <a:spcBef>
                <a:spcPct val="0"/>
              </a:spcBef>
              <a:spcAft>
                <a:spcPct val="0"/>
              </a:spcAft>
            </a:pPr>
            <a:r>
              <a:rPr lang="en-US" altLang="zh-CN" dirty="0" smtClean="0"/>
              <a:t>Remote Sensing &amp; Digital Earth Hall</a:t>
            </a:r>
            <a:endParaRPr lang="en-US" altLang="zh-CN" dirty="0"/>
          </a:p>
        </p:txBody>
      </p:sp>
    </p:spTree>
    <p:extLst>
      <p:ext uri="{BB962C8B-B14F-4D97-AF65-F5344CB8AC3E}">
        <p14:creationId xmlns:p14="http://schemas.microsoft.com/office/powerpoint/2010/main" val="2835511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D327B88-09D0-470A-ABD6-1E03323FAF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Sheet lightning design slides</Template>
  <TotalTime>0</TotalTime>
  <Words>519</Words>
  <Application>Microsoft Office PowerPoint</Application>
  <PresentationFormat>Custom</PresentationFormat>
  <Paragraphs>94</Paragraphs>
  <Slides>11</Slides>
  <Notes>1</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3_Office Theme</vt:lpstr>
      <vt:lpstr>Default</vt:lpstr>
      <vt:lpstr>ESA Presentation</vt:lpstr>
      <vt:lpstr>默认设计模板</vt:lpstr>
      <vt:lpstr>WGISS Future Meetings  </vt:lpstr>
      <vt:lpstr>PowerPoint Presentation</vt:lpstr>
      <vt:lpstr>PowerPoint Presentation</vt:lpstr>
      <vt:lpstr>PowerPoint Presentation</vt:lpstr>
      <vt:lpstr>Grand Skylight CATIC Hotel, Beijing</vt:lpstr>
      <vt:lpstr>Getting to and from Grand Skylight CATIC Hotel, Beijing</vt:lpstr>
      <vt:lpstr>Host: RADI</vt:lpstr>
      <vt:lpstr>PowerPoint Presentation</vt:lpstr>
      <vt:lpstr>PowerPoint Presentation</vt:lpstr>
      <vt:lpstr>Tentative WGISS 44 Agenda</vt:lpstr>
      <vt:lpstr>See you all at WGISS-44 in Beijing!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2016-09-16T15:07:55Z</dcterms:created>
  <dcterms:modified xsi:type="dcterms:W3CDTF">2017-04-06T15:18:24Z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TC034605759991</vt:lpwstr>
  </property>
</Properties>
</file>