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358" r:id="rId2"/>
    <p:sldId id="390" r:id="rId3"/>
    <p:sldId id="404" r:id="rId4"/>
    <p:sldId id="395" r:id="rId5"/>
    <p:sldId id="402" r:id="rId6"/>
    <p:sldId id="403" r:id="rId7"/>
    <p:sldId id="398" r:id="rId8"/>
    <p:sldId id="400" r:id="rId9"/>
    <p:sldId id="401" r:id="rId10"/>
    <p:sldId id="397" r:id="rId11"/>
    <p:sldId id="405" r:id="rId12"/>
    <p:sldId id="406" r:id="rId13"/>
    <p:sldId id="389" r:id="rId14"/>
  </p:sldIdLst>
  <p:sldSz cx="9144000" cy="6858000" type="screen4x3"/>
  <p:notesSz cx="9271000" cy="6985000"/>
  <p:custShowLst>
    <p:custShow name="Custom Show 1" id="0">
      <p:sldLst/>
    </p:custShow>
  </p:custShow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4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4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4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4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5D153"/>
    <a:srgbClr val="FFE33D"/>
    <a:srgbClr val="EDC074"/>
    <a:srgbClr val="180F9B"/>
    <a:srgbClr val="007B71"/>
    <a:srgbClr val="FFFF99"/>
    <a:srgbClr val="006F41"/>
    <a:srgbClr val="66A48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82614" autoAdjust="0"/>
  </p:normalViewPr>
  <p:slideViewPr>
    <p:cSldViewPr snapToGrid="0" snapToObjects="1">
      <p:cViewPr>
        <p:scale>
          <a:sx n="77" d="100"/>
          <a:sy n="77" d="100"/>
        </p:scale>
        <p:origin x="-156" y="-42"/>
      </p:cViewPr>
      <p:guideLst>
        <p:guide orient="horz"/>
        <p:guide/>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629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34581" y="3318416"/>
            <a:ext cx="6801840" cy="3143129"/>
          </a:xfrm>
          <a:prstGeom prst="rect">
            <a:avLst/>
          </a:prstGeom>
          <a:noFill/>
          <a:ln w="12700">
            <a:noFill/>
            <a:miter lim="800000"/>
            <a:headEnd/>
            <a:tailEnd/>
          </a:ln>
          <a:effectLst/>
        </p:spPr>
        <p:txBody>
          <a:bodyPr vert="horz" wrap="square" lIns="92129" tIns="45257" rIns="92129" bIns="45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9" name="Rectangle 3"/>
          <p:cNvSpPr>
            <a:spLocks noGrp="1" noRot="1" noChangeAspect="1" noChangeArrowheads="1" noTextEdit="1"/>
          </p:cNvSpPr>
          <p:nvPr>
            <p:ph type="sldImg" idx="2"/>
          </p:nvPr>
        </p:nvSpPr>
        <p:spPr bwMode="auto">
          <a:xfrm>
            <a:off x="2890838" y="523875"/>
            <a:ext cx="3492500" cy="26193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89073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34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530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Final – circled month is reporting date used for LTWG #23 (April)</a:t>
            </a:r>
          </a:p>
          <a:p>
            <a:r>
              <a:rPr lang="en-US" altLang="en-US" smtClean="0">
                <a:latin typeface="Arial" panose="020B0604020202020204" pitchFamily="34" charset="0"/>
              </a:rPr>
              <a:t>Date of LTWG #23 presentations was 9 June 2014</a:t>
            </a:r>
          </a:p>
        </p:txBody>
      </p:sp>
      <p:sp>
        <p:nvSpPr>
          <p:cNvPr id="27652" name="Slide Number Placeholder 3"/>
          <p:cNvSpPr>
            <a:spLocks noGrp="1"/>
          </p:cNvSpPr>
          <p:nvPr>
            <p:ph type="sldNum" sz="quarter" idx="5"/>
          </p:nvPr>
        </p:nvSpPr>
        <p:spPr>
          <a:xfrm>
            <a:off x="3941763" y="8782050"/>
            <a:ext cx="3016250"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76" tIns="43787" rIns="87576" bIns="43787"/>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09613" indent="-271463"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092200" indent="-217488"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30350" indent="-217488"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1970088" indent="-217488"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27288" indent="-21748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884488" indent="-21748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341688" indent="-21748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798888" indent="-21748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707FF88-8085-4AD5-A7B5-02529F6163EF}"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4233951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charset="2"/>
              <a:buNone/>
              <a:defRPr/>
            </a:lvl1pPr>
          </a:lstStyle>
          <a:p>
            <a:r>
              <a:rPr lang="en-US"/>
              <a:t>Click to edit Master subtitle style</a:t>
            </a:r>
          </a:p>
        </p:txBody>
      </p:sp>
      <p:sp>
        <p:nvSpPr>
          <p:cNvPr id="2" name="Slide Number Placeholder 1"/>
          <p:cNvSpPr>
            <a:spLocks noGrp="1"/>
          </p:cNvSpPr>
          <p:nvPr>
            <p:ph type="sldNum" sz="quarter" idx="10"/>
          </p:nvPr>
        </p:nvSpPr>
        <p:spPr/>
        <p:txBody>
          <a:bodyPr/>
          <a:lstStyle/>
          <a:p>
            <a:fld id="{B7738C77-41C9-4F87-88E4-79997785F030}" type="slidenum">
              <a:rPr lang="en-US" smtClean="0"/>
              <a:t>‹#›</a:t>
            </a:fld>
            <a:endParaRPr lang="en-US"/>
          </a:p>
        </p:txBody>
      </p:sp>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028950" y="6356350"/>
            <a:ext cx="3086100" cy="365125"/>
          </a:xfrm>
          <a:prstGeom prst="rect">
            <a:avLst/>
          </a:prstGeom>
        </p:spPr>
        <p:txBody>
          <a:bodyPr/>
          <a:lstStyle/>
          <a:p>
            <a:r>
              <a:rPr lang="en-US" dirty="0" smtClean="0"/>
              <a:t>WGISS-42 (September 19-22,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028950" y="6356350"/>
            <a:ext cx="3086100" cy="365125"/>
          </a:xfrm>
          <a:prstGeom prst="rect">
            <a:avLst/>
          </a:prstGeom>
        </p:spPr>
        <p:txBody>
          <a:bodyPr/>
          <a:lstStyle/>
          <a:p>
            <a:r>
              <a:rPr lang="en-US" dirty="0" smtClean="0"/>
              <a:t>WGISS-42 (September 19-22,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SzPct val="8000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a:xfrm>
            <a:off x="3028950" y="6356350"/>
            <a:ext cx="3086100" cy="365125"/>
          </a:xfrm>
          <a:prstGeom prst="rect">
            <a:avLst/>
          </a:prstGeom>
        </p:spPr>
        <p:txBody>
          <a:bodyPr/>
          <a:lstStyle>
            <a:lvl1pPr>
              <a:defRPr>
                <a:solidFill>
                  <a:schemeClr val="bg1"/>
                </a:solidFill>
              </a:defRPr>
            </a:lvl1pPr>
          </a:lstStyle>
          <a:p>
            <a:r>
              <a:rPr lang="en-US" dirty="0" smtClean="0"/>
              <a:t>WGISS-42 (September 19-22, 2016)</a:t>
            </a:r>
            <a:endParaRPr lang="en-US"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B7738C77-41C9-4F87-88E4-79997785F030}" type="slidenum">
              <a:rPr lang="en-US" smtClean="0"/>
              <a:pPr/>
              <a:t>‹#›</a:t>
            </a:fld>
            <a:endParaRPr lang="en-US" dirty="0"/>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3028950" y="6356350"/>
            <a:ext cx="3086100" cy="365125"/>
          </a:xfrm>
          <a:prstGeom prst="rect">
            <a:avLst/>
          </a:prstGeom>
        </p:spPr>
        <p:txBody>
          <a:bodyPr/>
          <a:lstStyle/>
          <a:p>
            <a:r>
              <a:rPr lang="en-US" dirty="0" smtClean="0"/>
              <a:t>WGISS-42 (September 19-22,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028950" y="6356350"/>
            <a:ext cx="3086100" cy="365125"/>
          </a:xfrm>
          <a:prstGeom prst="rect">
            <a:avLst/>
          </a:prstGeom>
        </p:spPr>
        <p:txBody>
          <a:bodyPr/>
          <a:lstStyle/>
          <a:p>
            <a:r>
              <a:rPr lang="en-US" dirty="0" smtClean="0"/>
              <a:t>WGISS-42 (September 19-22, 2016)</a:t>
            </a:r>
            <a:endParaRPr lang="en-US" dirty="0"/>
          </a:p>
        </p:txBody>
      </p:sp>
      <p:sp>
        <p:nvSpPr>
          <p:cNvPr id="6" name="Slide Number Placeholder 5"/>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028950" y="6356350"/>
            <a:ext cx="3086100" cy="365125"/>
          </a:xfrm>
          <a:prstGeom prst="rect">
            <a:avLst/>
          </a:prstGeom>
        </p:spPr>
        <p:txBody>
          <a:bodyPr/>
          <a:lstStyle/>
          <a:p>
            <a:r>
              <a:rPr lang="en-US" dirty="0" smtClean="0"/>
              <a:t>WGISS-42 (September 19-22, 2016)</a:t>
            </a:r>
            <a:endParaRPr lang="en-US" dirty="0"/>
          </a:p>
        </p:txBody>
      </p:sp>
      <p:sp>
        <p:nvSpPr>
          <p:cNvPr id="8" name="Slide Number Placeholder 7"/>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3028950" y="6356350"/>
            <a:ext cx="3086100" cy="365125"/>
          </a:xfrm>
          <a:prstGeom prst="rect">
            <a:avLst/>
          </a:prstGeom>
        </p:spPr>
        <p:txBody>
          <a:bodyPr/>
          <a:lstStyle/>
          <a:p>
            <a:r>
              <a:rPr lang="en-US" dirty="0" smtClean="0"/>
              <a:t>WGISS-42 (September 19-22, 2016)</a:t>
            </a:r>
            <a:endParaRPr lang="en-US" dirty="0"/>
          </a:p>
        </p:txBody>
      </p:sp>
      <p:sp>
        <p:nvSpPr>
          <p:cNvPr id="4" name="Slide Number Placeholder 3"/>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028950" y="6356350"/>
            <a:ext cx="3086100" cy="365125"/>
          </a:xfrm>
          <a:prstGeom prst="rect">
            <a:avLst/>
          </a:prstGeom>
        </p:spPr>
        <p:txBody>
          <a:bodyPr/>
          <a:lstStyle/>
          <a:p>
            <a:r>
              <a:rPr lang="en-US" dirty="0" smtClean="0"/>
              <a:t>WGISS-42 (September 19-22, 2016)</a:t>
            </a:r>
            <a:endParaRPr lang="en-US" dirty="0"/>
          </a:p>
        </p:txBody>
      </p:sp>
      <p:sp>
        <p:nvSpPr>
          <p:cNvPr id="3" name="Slide Number Placeholder 2"/>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028950" y="6356350"/>
            <a:ext cx="3086100" cy="365125"/>
          </a:xfrm>
          <a:prstGeom prst="rect">
            <a:avLst/>
          </a:prstGeom>
        </p:spPr>
        <p:txBody>
          <a:bodyPr/>
          <a:lstStyle/>
          <a:p>
            <a:r>
              <a:rPr lang="en-US" dirty="0" smtClean="0"/>
              <a:t>WGISS-42 (September 19-22, 2016)</a:t>
            </a:r>
            <a:endParaRPr lang="en-US" dirty="0"/>
          </a:p>
        </p:txBody>
      </p:sp>
      <p:sp>
        <p:nvSpPr>
          <p:cNvPr id="6" name="Slide Number Placeholder 5"/>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028950" y="6356350"/>
            <a:ext cx="3086100" cy="365125"/>
          </a:xfrm>
          <a:prstGeom prst="rect">
            <a:avLst/>
          </a:prstGeom>
        </p:spPr>
        <p:txBody>
          <a:bodyPr/>
          <a:lstStyle/>
          <a:p>
            <a:r>
              <a:rPr lang="en-US" dirty="0" smtClean="0"/>
              <a:t>WGISS-42 (September 19-22, 2016)</a:t>
            </a:r>
            <a:endParaRPr lang="en-US" dirty="0"/>
          </a:p>
        </p:txBody>
      </p:sp>
      <p:sp>
        <p:nvSpPr>
          <p:cNvPr id="6" name="Slide Number Placeholder 5"/>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D:\Vugraph Info\Vugraph Templates\Templates-NEW-NMP and Bureau\ident-small_4_onscreen_png.png"/>
          <p:cNvPicPr>
            <a:picLocks noChangeAspect="1" noChangeArrowheads="1"/>
          </p:cNvPicPr>
          <p:nvPr/>
        </p:nvPicPr>
        <p:blipFill>
          <a:blip r:embed="rId13" cstate="screen">
            <a:lum bright="10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w="9525">
            <a:noFill/>
            <a:miter lim="800000"/>
            <a:headEnd/>
            <a:tailEnd/>
          </a:ln>
        </p:spPr>
      </p:pic>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38C77-41C9-4F87-88E4-79997785F030}" type="slidenum">
              <a:rPr lang="en-US" smtClean="0"/>
              <a:t>‹#›</a:t>
            </a:fld>
            <a:endParaRPr lang="en-US"/>
          </a:p>
        </p:txBody>
      </p:sp>
      <p:sp>
        <p:nvSpPr>
          <p:cNvPr id="2" name="Footer Placeholder 1"/>
          <p:cNvSpPr>
            <a:spLocks noGrp="1"/>
          </p:cNvSpPr>
          <p:nvPr>
            <p:ph type="ftr" sz="quarter" idx="3"/>
          </p:nvPr>
        </p:nvSpPr>
        <p:spPr>
          <a:xfrm>
            <a:off x="3038889"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WGISS-42 (September 19-22, 2016)</a:t>
            </a:r>
            <a:endParaRPr lang="en-US" dirty="0"/>
          </a:p>
        </p:txBody>
      </p:sp>
    </p:spTree>
  </p:cSld>
  <p:clrMap bg1="lt1" tx1="dk1" bg2="lt2" tx2="dk2" accent1="accent1" accent2="accent2" accent3="accent3" accent4="accent4" accent5="accent5" accent6="accent6" hlink="hlink" folHlink="folHlink"/>
  <p:sldLayoutIdLst>
    <p:sldLayoutId id="2147483967"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spd="slow"/>
  <p:timing>
    <p:tnLst>
      <p:par>
        <p:cTn id="1" dur="indefinite" restart="never" nodeType="tmRoot"/>
      </p:par>
    </p:tnLst>
  </p:timing>
  <p:hf hdr="0" dt="0"/>
  <p:txStyles>
    <p:title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457200" indent="-457200" algn="l" rtl="0" eaLnBrk="0" fontAlgn="base" hangingPunct="0">
        <a:spcBef>
          <a:spcPct val="20000"/>
        </a:spcBef>
        <a:spcAft>
          <a:spcPct val="0"/>
        </a:spcAft>
        <a:buClr>
          <a:srgbClr val="FFC000"/>
        </a:buClr>
        <a:buSzPct val="125000"/>
        <a:buFont typeface="Arial"/>
        <a:buChar char="•"/>
        <a:defRPr sz="2800" b="1">
          <a:solidFill>
            <a:schemeClr val="bg1"/>
          </a:solidFill>
          <a:latin typeface="+mn-lt"/>
          <a:ea typeface="ＭＳ Ｐゴシック" charset="-128"/>
          <a:cs typeface="ＭＳ Ｐゴシック" charset="-128"/>
        </a:defRPr>
      </a:lvl1pPr>
      <a:lvl2pPr marL="800100" indent="-342900" algn="l" rtl="0" eaLnBrk="0" fontAlgn="base" hangingPunct="0">
        <a:spcBef>
          <a:spcPct val="20000"/>
        </a:spcBef>
        <a:spcAft>
          <a:spcPct val="0"/>
        </a:spcAft>
        <a:buClr>
          <a:srgbClr val="FFC000"/>
        </a:buClr>
        <a:buSzPct val="90000"/>
        <a:buFont typeface="Wingdings" panose="05000000000000000000" pitchFamily="2" charset="2"/>
        <a:buChar char="Ø"/>
        <a:defRPr sz="2400" b="1">
          <a:solidFill>
            <a:schemeClr val="bg1"/>
          </a:solidFill>
          <a:latin typeface="+mn-lt"/>
          <a:ea typeface="ＭＳ Ｐゴシック" charset="-128"/>
        </a:defRPr>
      </a:lvl2pPr>
      <a:lvl3pPr marL="1257300" indent="-342900" algn="l" rtl="0" eaLnBrk="0" fontAlgn="base" hangingPunct="0">
        <a:spcBef>
          <a:spcPct val="20000"/>
        </a:spcBef>
        <a:spcAft>
          <a:spcPct val="0"/>
        </a:spcAft>
        <a:buClr>
          <a:srgbClr val="FFC000"/>
        </a:buClr>
        <a:buSzPct val="80000"/>
        <a:buFont typeface="Wingdings" panose="05000000000000000000" pitchFamily="2" charset="2"/>
        <a:buChar char="§"/>
        <a:defRPr sz="2000" b="1">
          <a:solidFill>
            <a:schemeClr val="bg1"/>
          </a:solidFill>
          <a:latin typeface="+mn-lt"/>
          <a:ea typeface="ＭＳ Ｐゴシック" charset="-128"/>
        </a:defRPr>
      </a:lvl3pPr>
      <a:lvl4pPr marL="16573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4pPr>
      <a:lvl5pPr marL="21145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5pPr>
      <a:lvl6pPr marL="25146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6pPr>
      <a:lvl7pPr marL="29718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7pPr>
      <a:lvl8pPr marL="34290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8pPr>
      <a:lvl9pPr marL="38862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422" y="2475599"/>
            <a:ext cx="8305800" cy="778457"/>
          </a:xfrm>
        </p:spPr>
        <p:txBody>
          <a:bodyPr/>
          <a:lstStyle/>
          <a:p>
            <a:r>
              <a:rPr lang="en-US" sz="2800" dirty="0" smtClean="0">
                <a:solidFill>
                  <a:schemeClr val="bg1"/>
                </a:solidFill>
                <a:effectLst>
                  <a:outerShdw blurRad="38100" dist="38100" dir="2700000" algn="tl">
                    <a:srgbClr val="000000">
                      <a:alpha val="43137"/>
                    </a:srgbClr>
                  </a:outerShdw>
                </a:effectLst>
              </a:rPr>
              <a:t>USGS Agency Report</a:t>
            </a:r>
            <a:endParaRPr lang="en-US" sz="2800" dirty="0">
              <a:solidFill>
                <a:schemeClr val="bg1"/>
              </a:solidFill>
              <a:effectLst>
                <a:outerShdw blurRad="38100" dist="38100" dir="2700000" algn="tl">
                  <a:srgbClr val="000000">
                    <a:alpha val="43137"/>
                  </a:srgbClr>
                </a:outerShdw>
              </a:effectLst>
            </a:endParaRPr>
          </a:p>
        </p:txBody>
      </p:sp>
      <p:sp>
        <p:nvSpPr>
          <p:cNvPr id="4" name="Rectangle 1031"/>
          <p:cNvSpPr>
            <a:spLocks noChangeArrowheads="1"/>
          </p:cNvSpPr>
          <p:nvPr/>
        </p:nvSpPr>
        <p:spPr bwMode="auto">
          <a:xfrm>
            <a:off x="404813" y="6083300"/>
            <a:ext cx="2016125" cy="393700"/>
          </a:xfrm>
          <a:prstGeom prst="rect">
            <a:avLst/>
          </a:prstGeom>
          <a:noFill/>
          <a:ln w="12700">
            <a:noFill/>
            <a:miter lim="800000"/>
            <a:headEnd/>
            <a:tailEnd/>
          </a:ln>
        </p:spPr>
        <p:txBody>
          <a:bodyPr wrap="none" lIns="88900" tIns="44450" rIns="88900" bIns="44450">
            <a:spAutoFit/>
          </a:bodyPr>
          <a:lstStyle/>
          <a:p>
            <a:pPr defTabSz="885825"/>
            <a:r>
              <a:rPr lang="en-US" sz="1000" b="1" dirty="0">
                <a:solidFill>
                  <a:schemeClr val="bg1"/>
                </a:solidFill>
              </a:rPr>
              <a:t>U.S. Department of the Interior</a:t>
            </a:r>
          </a:p>
          <a:p>
            <a:pPr defTabSz="885825"/>
            <a:r>
              <a:rPr lang="en-US" sz="1000" b="1" dirty="0">
                <a:solidFill>
                  <a:schemeClr val="bg1"/>
                </a:solidFill>
              </a:rPr>
              <a:t>U.S. Geological Survey</a:t>
            </a:r>
          </a:p>
        </p:txBody>
      </p:sp>
      <p:pic>
        <p:nvPicPr>
          <p:cNvPr id="5" name="Picture 1033" descr="D:\Vugraph Info\Vugraph Templates\Templates-NEW-NMP and Bureau\ident_4_onscreen_png.png"/>
          <p:cNvPicPr>
            <a:picLocks noChangeAspect="1" noChangeArrowheads="1"/>
          </p:cNvPicPr>
          <p:nvPr/>
        </p:nvPicPr>
        <p:blipFill>
          <a:blip r:embed="rId3" cstate="screen">
            <a:lum bright="100000"/>
            <a:extLst>
              <a:ext uri="{28A0092B-C50C-407E-A947-70E740481C1C}">
                <a14:useLocalDpi xmlns:a14="http://schemas.microsoft.com/office/drawing/2010/main"/>
              </a:ext>
            </a:extLst>
          </a:blip>
          <a:srcRect/>
          <a:stretch>
            <a:fillRect/>
          </a:stretch>
        </p:blipFill>
        <p:spPr bwMode="black">
          <a:xfrm>
            <a:off x="457200" y="461963"/>
            <a:ext cx="2057400" cy="757237"/>
          </a:xfrm>
          <a:prstGeom prst="rect">
            <a:avLst/>
          </a:prstGeom>
          <a:noFill/>
          <a:ln w="9525">
            <a:noFill/>
            <a:miter lim="800000"/>
            <a:headEnd/>
            <a:tailEnd/>
          </a:ln>
        </p:spPr>
      </p:pic>
      <p:sp>
        <p:nvSpPr>
          <p:cNvPr id="6" name="Rectangle 1031"/>
          <p:cNvSpPr>
            <a:spLocks noChangeArrowheads="1"/>
          </p:cNvSpPr>
          <p:nvPr/>
        </p:nvSpPr>
        <p:spPr bwMode="auto">
          <a:xfrm>
            <a:off x="6266100" y="5889126"/>
            <a:ext cx="2588850" cy="705321"/>
          </a:xfrm>
          <a:prstGeom prst="rect">
            <a:avLst/>
          </a:prstGeom>
          <a:noFill/>
          <a:ln w="12700">
            <a:noFill/>
            <a:miter lim="800000"/>
            <a:headEnd/>
            <a:tailEnd/>
          </a:ln>
        </p:spPr>
        <p:txBody>
          <a:bodyPr wrap="none" lIns="88900" tIns="44450" rIns="88900" bIns="44450">
            <a:spAutoFit/>
          </a:bodyPr>
          <a:lstStyle/>
          <a:p>
            <a:pPr defTabSz="885825"/>
            <a:r>
              <a:rPr lang="en-US" sz="2000" b="1" dirty="0" smtClean="0">
                <a:solidFill>
                  <a:schemeClr val="bg1"/>
                </a:solidFill>
              </a:rPr>
              <a:t>Kristi Kline</a:t>
            </a:r>
          </a:p>
          <a:p>
            <a:pPr defTabSz="885825"/>
            <a:r>
              <a:rPr lang="en-US" sz="2000" b="1" dirty="0" smtClean="0">
                <a:solidFill>
                  <a:schemeClr val="bg1"/>
                </a:solidFill>
              </a:rPr>
              <a:t>USGS EROS Center</a:t>
            </a:r>
            <a:endParaRPr lang="en-US" sz="2000" b="1" dirty="0">
              <a:solidFill>
                <a:schemeClr val="bg1"/>
              </a:solidFill>
            </a:endParaRPr>
          </a:p>
        </p:txBody>
      </p:sp>
      <p:sp>
        <p:nvSpPr>
          <p:cNvPr id="7" name="TextBox 5"/>
          <p:cNvSpPr txBox="1">
            <a:spLocks noChangeArrowheads="1"/>
          </p:cNvSpPr>
          <p:nvPr/>
        </p:nvSpPr>
        <p:spPr bwMode="auto">
          <a:xfrm>
            <a:off x="418924" y="2056166"/>
            <a:ext cx="8800518" cy="615553"/>
          </a:xfrm>
          <a:prstGeom prst="rect">
            <a:avLst/>
          </a:prstGeom>
          <a:noFill/>
          <a:ln w="9525">
            <a:noFill/>
            <a:miter lim="800000"/>
            <a:headEnd/>
            <a:tailEnd/>
          </a:ln>
        </p:spPr>
        <p:txBody>
          <a:bodyPr wrap="square" tIns="0" bIns="0">
            <a:spAutoFit/>
          </a:bodyPr>
          <a:lstStyle/>
          <a:p>
            <a:r>
              <a:rPr lang="en-US" b="1" dirty="0" smtClean="0">
                <a:solidFill>
                  <a:srgbClr val="FFC000"/>
                </a:solidFill>
                <a:effectLst>
                  <a:outerShdw blurRad="50800" dist="38100" dir="2700000" algn="tl" rotWithShape="0">
                    <a:srgbClr val="000000">
                      <a:alpha val="43000"/>
                    </a:srgbClr>
                  </a:outerShdw>
                </a:effectLst>
              </a:rPr>
              <a:t>WGISS-43 </a:t>
            </a:r>
            <a:endParaRPr lang="en-US" sz="3200" b="1" dirty="0">
              <a:solidFill>
                <a:srgbClr val="FFC000"/>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9995656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Sentinel 2</a:t>
            </a:r>
            <a:endParaRPr lang="en-US" dirty="0"/>
          </a:p>
        </p:txBody>
      </p:sp>
      <p:sp>
        <p:nvSpPr>
          <p:cNvPr id="3" name="Content Placeholder 2"/>
          <p:cNvSpPr>
            <a:spLocks noGrp="1"/>
          </p:cNvSpPr>
          <p:nvPr>
            <p:ph idx="1"/>
          </p:nvPr>
        </p:nvSpPr>
        <p:spPr/>
        <p:txBody>
          <a:bodyPr/>
          <a:lstStyle/>
          <a:p>
            <a:r>
              <a:rPr lang="en-US" dirty="0" smtClean="0"/>
              <a:t>Released Sentinel 2 seamless viewer</a:t>
            </a:r>
          </a:p>
          <a:p>
            <a:pPr lvl="1"/>
            <a:r>
              <a:rPr lang="en-US" dirty="0"/>
              <a:t>https://landsatlook.usgs.gov/sentinel2/</a:t>
            </a:r>
          </a:p>
        </p:txBody>
      </p:sp>
      <p:sp>
        <p:nvSpPr>
          <p:cNvPr id="4" name="Footer Placeholder 3"/>
          <p:cNvSpPr>
            <a:spLocks noGrp="1"/>
          </p:cNvSpPr>
          <p:nvPr>
            <p:ph type="ftr" sz="quarter" idx="10"/>
          </p:nvPr>
        </p:nvSpPr>
        <p:spPr/>
        <p:txBody>
          <a:bodyPr/>
          <a:lstStyle/>
          <a:p>
            <a:r>
              <a:rPr lang="en-US" smtClean="0"/>
              <a:t>WGISS-42 (September 19-22,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pPr/>
              <a:t>10</a:t>
            </a:fld>
            <a:endParaRPr lang="en-US" dirty="0"/>
          </a:p>
        </p:txBody>
      </p:sp>
      <p:pic>
        <p:nvPicPr>
          <p:cNvPr id="6" name="Picture 5"/>
          <p:cNvPicPr>
            <a:picLocks noChangeAspect="1"/>
          </p:cNvPicPr>
          <p:nvPr/>
        </p:nvPicPr>
        <p:blipFill>
          <a:blip r:embed="rId2"/>
          <a:stretch>
            <a:fillRect/>
          </a:stretch>
        </p:blipFill>
        <p:spPr>
          <a:xfrm>
            <a:off x="2044262" y="2362976"/>
            <a:ext cx="5851634" cy="3901089"/>
          </a:xfrm>
          <a:prstGeom prst="rect">
            <a:avLst/>
          </a:prstGeom>
        </p:spPr>
      </p:pic>
    </p:spTree>
    <p:extLst>
      <p:ext uri="{BB962C8B-B14F-4D97-AF65-F5344CB8AC3E}">
        <p14:creationId xmlns:p14="http://schemas.microsoft.com/office/powerpoint/2010/main" val="422730178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GloVis</a:t>
            </a:r>
            <a:r>
              <a:rPr lang="en-US" dirty="0" smtClean="0"/>
              <a:t> Next</a:t>
            </a:r>
            <a:endParaRPr lang="en-US" dirty="0"/>
          </a:p>
        </p:txBody>
      </p:sp>
      <p:sp>
        <p:nvSpPr>
          <p:cNvPr id="3" name="Content Placeholder 2"/>
          <p:cNvSpPr>
            <a:spLocks noGrp="1"/>
          </p:cNvSpPr>
          <p:nvPr>
            <p:ph idx="1"/>
          </p:nvPr>
        </p:nvSpPr>
        <p:spPr/>
        <p:txBody>
          <a:bodyPr/>
          <a:lstStyle/>
          <a:p>
            <a:r>
              <a:rPr lang="en-US" dirty="0"/>
              <a:t>http://glovis.usgs.gov/next/</a:t>
            </a:r>
          </a:p>
        </p:txBody>
      </p:sp>
      <p:sp>
        <p:nvSpPr>
          <p:cNvPr id="4" name="Footer Placeholder 3"/>
          <p:cNvSpPr>
            <a:spLocks noGrp="1"/>
          </p:cNvSpPr>
          <p:nvPr>
            <p:ph type="ftr" sz="quarter" idx="10"/>
          </p:nvPr>
        </p:nvSpPr>
        <p:spPr/>
        <p:txBody>
          <a:bodyPr/>
          <a:lstStyle/>
          <a:p>
            <a:r>
              <a:rPr lang="en-US" smtClean="0"/>
              <a:t>WGISS-42 (September 19-22,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pPr/>
              <a:t>11</a:t>
            </a:fld>
            <a:endParaRPr lang="en-US" dirty="0"/>
          </a:p>
        </p:txBody>
      </p:sp>
      <p:pic>
        <p:nvPicPr>
          <p:cNvPr id="6" name="Picture 5"/>
          <p:cNvPicPr>
            <a:picLocks noChangeAspect="1"/>
          </p:cNvPicPr>
          <p:nvPr/>
        </p:nvPicPr>
        <p:blipFill>
          <a:blip r:embed="rId2"/>
          <a:stretch>
            <a:fillRect/>
          </a:stretch>
        </p:blipFill>
        <p:spPr>
          <a:xfrm>
            <a:off x="1691107" y="1874734"/>
            <a:ext cx="6438645" cy="4292430"/>
          </a:xfrm>
          <a:prstGeom prst="rect">
            <a:avLst/>
          </a:prstGeom>
        </p:spPr>
      </p:pic>
    </p:spTree>
    <p:extLst>
      <p:ext uri="{BB962C8B-B14F-4D97-AF65-F5344CB8AC3E}">
        <p14:creationId xmlns:p14="http://schemas.microsoft.com/office/powerpoint/2010/main" val="91094258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Landsat 9</a:t>
            </a:r>
            <a:endParaRPr lang="en-US" dirty="0"/>
          </a:p>
        </p:txBody>
      </p:sp>
      <p:sp>
        <p:nvSpPr>
          <p:cNvPr id="9" name="Content Placeholder 8"/>
          <p:cNvSpPr>
            <a:spLocks noGrp="1"/>
          </p:cNvSpPr>
          <p:nvPr>
            <p:ph idx="1"/>
          </p:nvPr>
        </p:nvSpPr>
        <p:spPr/>
        <p:txBody>
          <a:bodyPr/>
          <a:lstStyle/>
          <a:p>
            <a:r>
              <a:rPr lang="en-US" dirty="0" smtClean="0"/>
              <a:t>Spacecraft and Instruments in development</a:t>
            </a:r>
          </a:p>
          <a:p>
            <a:r>
              <a:rPr lang="en-US" dirty="0" smtClean="0"/>
              <a:t>Systems Requirements Review for Ground systems at EROS next week</a:t>
            </a:r>
          </a:p>
          <a:p>
            <a:r>
              <a:rPr lang="en-US" dirty="0" smtClean="0"/>
              <a:t>Contract for flight operations in work</a:t>
            </a:r>
            <a:endParaRPr lang="en-US" dirty="0"/>
          </a:p>
        </p:txBody>
      </p:sp>
      <p:sp>
        <p:nvSpPr>
          <p:cNvPr id="4" name="Footer Placeholder 3"/>
          <p:cNvSpPr>
            <a:spLocks noGrp="1"/>
          </p:cNvSpPr>
          <p:nvPr>
            <p:ph type="ftr" sz="quarter" idx="10"/>
          </p:nvPr>
        </p:nvSpPr>
        <p:spPr/>
        <p:txBody>
          <a:bodyPr/>
          <a:lstStyle/>
          <a:p>
            <a:r>
              <a:rPr lang="en-US" smtClean="0"/>
              <a:t>WGISS-42 (September 19-22,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pPr/>
              <a:t>12</a:t>
            </a:fld>
            <a:endParaRPr lang="en-US" dirty="0"/>
          </a:p>
        </p:txBody>
      </p:sp>
    </p:spTree>
    <p:extLst>
      <p:ext uri="{BB962C8B-B14F-4D97-AF65-F5344CB8AC3E}">
        <p14:creationId xmlns:p14="http://schemas.microsoft.com/office/powerpoint/2010/main" val="1482791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8613" y="2168525"/>
            <a:ext cx="8305800" cy="1143000"/>
          </a:xfrm>
        </p:spPr>
        <p:txBody>
          <a:bodyPr/>
          <a:lstStyle/>
          <a:p>
            <a:pPr algn="ctr"/>
            <a:r>
              <a:rPr lang="en-US" sz="5400" smtClean="0">
                <a:ea typeface="ＭＳ Ｐゴシック" pitchFamily="34" charset="-128"/>
              </a:rPr>
              <a:t>Questions</a:t>
            </a:r>
          </a:p>
        </p:txBody>
      </p:sp>
      <p:sp>
        <p:nvSpPr>
          <p:cNvPr id="3" name="Slide Number Placeholder 2"/>
          <p:cNvSpPr>
            <a:spLocks noGrp="1"/>
          </p:cNvSpPr>
          <p:nvPr>
            <p:ph type="sldNum" sz="quarter" idx="11"/>
          </p:nvPr>
        </p:nvSpPr>
        <p:spPr/>
        <p:txBody>
          <a:bodyPr/>
          <a:lstStyle/>
          <a:p>
            <a:fld id="{B7738C77-41C9-4F87-88E4-79997785F030}" type="slidenum">
              <a:rPr lang="en-US" smtClean="0"/>
              <a:t>13</a:t>
            </a:fld>
            <a:endParaRPr lang="en-US"/>
          </a:p>
        </p:txBody>
      </p:sp>
    </p:spTree>
    <p:extLst>
      <p:ext uri="{BB962C8B-B14F-4D97-AF65-F5344CB8AC3E}">
        <p14:creationId xmlns:p14="http://schemas.microsoft.com/office/powerpoint/2010/main" val="1204474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Major Activities</a:t>
            </a:r>
            <a:endParaRPr lang="en-US" dirty="0"/>
          </a:p>
        </p:txBody>
      </p:sp>
      <p:sp>
        <p:nvSpPr>
          <p:cNvPr id="3" name="Content Placeholder 2"/>
          <p:cNvSpPr>
            <a:spLocks noGrp="1"/>
          </p:cNvSpPr>
          <p:nvPr>
            <p:ph idx="1"/>
          </p:nvPr>
        </p:nvSpPr>
        <p:spPr/>
        <p:txBody>
          <a:bodyPr/>
          <a:lstStyle/>
          <a:p>
            <a:r>
              <a:rPr lang="en-US" dirty="0" smtClean="0"/>
              <a:t>Landsat Archive/Distribution Changes</a:t>
            </a:r>
          </a:p>
          <a:p>
            <a:r>
              <a:rPr lang="en-US" dirty="0" smtClean="0"/>
              <a:t>Sentinel-2</a:t>
            </a:r>
          </a:p>
          <a:p>
            <a:r>
              <a:rPr lang="en-US" dirty="0" err="1" smtClean="0"/>
              <a:t>GloVis</a:t>
            </a:r>
            <a:r>
              <a:rPr lang="en-US" dirty="0" smtClean="0"/>
              <a:t> upgrade </a:t>
            </a:r>
          </a:p>
          <a:p>
            <a:r>
              <a:rPr lang="en-US" dirty="0" smtClean="0"/>
              <a:t>Landsat 9</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pPr/>
              <a:t>2</a:t>
            </a:fld>
            <a:endParaRPr lang="en-US" dirty="0"/>
          </a:p>
        </p:txBody>
      </p:sp>
    </p:spTree>
    <p:extLst>
      <p:ext uri="{BB962C8B-B14F-4D97-AF65-F5344CB8AC3E}">
        <p14:creationId xmlns:p14="http://schemas.microsoft.com/office/powerpoint/2010/main" val="71727955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Landsat	</a:t>
            </a:r>
            <a:endParaRPr lang="en-US" dirty="0"/>
          </a:p>
        </p:txBody>
      </p:sp>
      <p:sp>
        <p:nvSpPr>
          <p:cNvPr id="3" name="Content Placeholder 2"/>
          <p:cNvSpPr>
            <a:spLocks noGrp="1"/>
          </p:cNvSpPr>
          <p:nvPr>
            <p:ph idx="1"/>
          </p:nvPr>
        </p:nvSpPr>
        <p:spPr/>
        <p:txBody>
          <a:bodyPr/>
          <a:lstStyle/>
          <a:p>
            <a:r>
              <a:rPr lang="en-US" dirty="0" smtClean="0"/>
              <a:t>Collection Processing</a:t>
            </a:r>
          </a:p>
          <a:p>
            <a:pPr lvl="1"/>
            <a:r>
              <a:rPr lang="en-US" dirty="0" smtClean="0"/>
              <a:t>Reprocessing the Landsat archive</a:t>
            </a:r>
          </a:p>
          <a:p>
            <a:pPr lvl="1"/>
            <a:r>
              <a:rPr lang="en-US" dirty="0" smtClean="0"/>
              <a:t>Improved calibration, geometric accuracy, and added/improved metadata</a:t>
            </a:r>
          </a:p>
          <a:p>
            <a:pPr lvl="1"/>
            <a:r>
              <a:rPr lang="en-US" dirty="0" smtClean="0"/>
              <a:t>TM and ETM+  Complete</a:t>
            </a:r>
          </a:p>
          <a:p>
            <a:pPr lvl="1"/>
            <a:r>
              <a:rPr lang="en-US" dirty="0" smtClean="0"/>
              <a:t>OLI/TIRS in Process (Completion by end of April)</a:t>
            </a:r>
            <a:endParaRPr lang="en-US" dirty="0"/>
          </a:p>
        </p:txBody>
      </p:sp>
      <p:sp>
        <p:nvSpPr>
          <p:cNvPr id="4" name="Footer Placeholder 3"/>
          <p:cNvSpPr>
            <a:spLocks noGrp="1"/>
          </p:cNvSpPr>
          <p:nvPr>
            <p:ph type="ftr" sz="quarter" idx="10"/>
          </p:nvPr>
        </p:nvSpPr>
        <p:spPr/>
        <p:txBody>
          <a:bodyPr/>
          <a:lstStyle/>
          <a:p>
            <a:r>
              <a:rPr lang="en-US" smtClean="0"/>
              <a:t>WGISS-42 (September 19-22,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pPr/>
              <a:t>3</a:t>
            </a:fld>
            <a:endParaRPr lang="en-US" dirty="0"/>
          </a:p>
        </p:txBody>
      </p:sp>
    </p:spTree>
    <p:extLst>
      <p:ext uri="{BB962C8B-B14F-4D97-AF65-F5344CB8AC3E}">
        <p14:creationId xmlns:p14="http://schemas.microsoft.com/office/powerpoint/2010/main" val="194275149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Definition Progress</a:t>
            </a:r>
            <a:endParaRPr lang="en-US" dirty="0"/>
          </a:p>
        </p:txBody>
      </p:sp>
      <p:sp>
        <p:nvSpPr>
          <p:cNvPr id="3" name="Content Placeholder 2"/>
          <p:cNvSpPr>
            <a:spLocks noGrp="1"/>
          </p:cNvSpPr>
          <p:nvPr>
            <p:ph idx="1"/>
          </p:nvPr>
        </p:nvSpPr>
        <p:spPr>
          <a:xfrm>
            <a:off x="381000" y="1143000"/>
            <a:ext cx="8496300" cy="4953000"/>
          </a:xfrm>
        </p:spPr>
        <p:txBody>
          <a:bodyPr/>
          <a:lstStyle/>
          <a:p>
            <a:r>
              <a:rPr lang="en-US" dirty="0" smtClean="0"/>
              <a:t>The USGS defined three basic categories of products</a:t>
            </a:r>
          </a:p>
          <a:p>
            <a:pPr lvl="1"/>
            <a:r>
              <a:rPr lang="en-US" dirty="0" smtClean="0"/>
              <a:t>NRT (Near-real time) </a:t>
            </a:r>
            <a:r>
              <a:rPr lang="en-US" dirty="0"/>
              <a:t>– products that are processed using ancillary data such as predicted ephemeris or bumper mode parameters that may be improved by reprocessing</a:t>
            </a:r>
          </a:p>
          <a:p>
            <a:pPr lvl="1"/>
            <a:r>
              <a:rPr lang="en-US" dirty="0" smtClean="0"/>
              <a:t>Tier 1 – products that </a:t>
            </a:r>
            <a:r>
              <a:rPr lang="en-US" u="sng" dirty="0" smtClean="0"/>
              <a:t>meet</a:t>
            </a:r>
            <a:r>
              <a:rPr lang="en-US" dirty="0" smtClean="0"/>
              <a:t> the criteria for the collection definition (i.e. enable time-series stacking, &lt;12m </a:t>
            </a:r>
            <a:r>
              <a:rPr lang="en-US" dirty="0" err="1" smtClean="0"/>
              <a:t>RMSEr</a:t>
            </a:r>
            <a:r>
              <a:rPr lang="en-US" dirty="0" smtClean="0"/>
              <a:t>)</a:t>
            </a:r>
          </a:p>
          <a:p>
            <a:pPr lvl="1"/>
            <a:r>
              <a:rPr lang="en-US" dirty="0" smtClean="0"/>
              <a:t>Tier 2 – products that </a:t>
            </a:r>
            <a:r>
              <a:rPr lang="en-US" u="sng" dirty="0" smtClean="0"/>
              <a:t>do not meet </a:t>
            </a:r>
            <a:r>
              <a:rPr lang="en-US" dirty="0" smtClean="0"/>
              <a:t>the criteria for the collection definition and have been processed using the best known ancillary data</a:t>
            </a:r>
          </a:p>
        </p:txBody>
      </p:sp>
      <p:sp>
        <p:nvSpPr>
          <p:cNvPr id="5" name="Slide Number Placeholder 4"/>
          <p:cNvSpPr>
            <a:spLocks noGrp="1"/>
          </p:cNvSpPr>
          <p:nvPr>
            <p:ph type="sldNum" sz="quarter" idx="11"/>
          </p:nvPr>
        </p:nvSpPr>
        <p:spPr/>
        <p:txBody>
          <a:bodyPr/>
          <a:lstStyle/>
          <a:p>
            <a:fld id="{B7738C77-41C9-4F87-88E4-79997785F030}" type="slidenum">
              <a:rPr lang="en-US" smtClean="0"/>
              <a:pPr/>
              <a:t>4</a:t>
            </a:fld>
            <a:endParaRPr lang="en-US" dirty="0"/>
          </a:p>
        </p:txBody>
      </p:sp>
    </p:spTree>
    <p:extLst>
      <p:ext uri="{BB962C8B-B14F-4D97-AF65-F5344CB8AC3E}">
        <p14:creationId xmlns:p14="http://schemas.microsoft.com/office/powerpoint/2010/main" val="1547731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Landsat Status</a:t>
            </a:r>
            <a:endParaRPr lang="en-US" dirty="0"/>
          </a:p>
        </p:txBody>
      </p:sp>
      <p:sp>
        <p:nvSpPr>
          <p:cNvPr id="12291" name="Content Placeholder 3"/>
          <p:cNvSpPr>
            <a:spLocks noGrp="1"/>
          </p:cNvSpPr>
          <p:nvPr>
            <p:ph idx="1"/>
          </p:nvPr>
        </p:nvSpPr>
        <p:spPr/>
        <p:txBody>
          <a:bodyPr/>
          <a:lstStyle/>
          <a:p>
            <a:r>
              <a:rPr lang="en-US" altLang="en-US" dirty="0" smtClean="0"/>
              <a:t>Landsat Global Archive Consolidation (LGAC)</a:t>
            </a:r>
          </a:p>
          <a:p>
            <a:pPr lvl="1"/>
            <a:r>
              <a:rPr lang="en-US" altLang="en-US" dirty="0" smtClean="0"/>
              <a:t>Over 4 million scenes added to the archive</a:t>
            </a:r>
          </a:p>
          <a:p>
            <a:pPr lvl="1"/>
            <a:r>
              <a:rPr lang="en-US" altLang="en-US" dirty="0" smtClean="0"/>
              <a:t>Over 70% of scenes are unique additional data</a:t>
            </a:r>
          </a:p>
          <a:p>
            <a:pPr lvl="1"/>
            <a:r>
              <a:rPr lang="en-US" altLang="en-US" dirty="0" smtClean="0"/>
              <a:t>Updates to State of the Archive statistics graphically shows impacts of LGAC activities</a:t>
            </a:r>
          </a:p>
          <a:p>
            <a:pPr lvl="2"/>
            <a:r>
              <a:rPr lang="en-US" altLang="en-US" dirty="0"/>
              <a:t>https://landsat.usgs.gov/usgs-landsat-global-archive</a:t>
            </a:r>
            <a:endParaRPr lang="en-US" altLang="en-US" dirty="0" smtClean="0"/>
          </a:p>
        </p:txBody>
      </p:sp>
    </p:spTree>
    <p:extLst>
      <p:ext uri="{BB962C8B-B14F-4D97-AF65-F5344CB8AC3E}">
        <p14:creationId xmlns:p14="http://schemas.microsoft.com/office/powerpoint/2010/main" val="287002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Pre-LGAC/LGAC Archive Impact</a:t>
            </a:r>
            <a:endParaRPr lang="en-US" dirty="0"/>
          </a:p>
        </p:txBody>
      </p:sp>
      <p:pic>
        <p:nvPicPr>
          <p:cNvPr id="133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563" y="1235075"/>
            <a:ext cx="45735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4538" y="2514600"/>
            <a:ext cx="45735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5"/>
          <p:cNvSpPr txBox="1">
            <a:spLocks noChangeArrowheads="1"/>
          </p:cNvSpPr>
          <p:nvPr/>
        </p:nvSpPr>
        <p:spPr bwMode="auto">
          <a:xfrm>
            <a:off x="1738313" y="4664075"/>
            <a:ext cx="1462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2000"/>
              <a:t>Pre-LGAC</a:t>
            </a:r>
          </a:p>
        </p:txBody>
      </p:sp>
      <p:sp>
        <p:nvSpPr>
          <p:cNvPr id="13318" name="TextBox 6"/>
          <p:cNvSpPr txBox="1">
            <a:spLocks noChangeArrowheads="1"/>
          </p:cNvSpPr>
          <p:nvPr/>
        </p:nvSpPr>
        <p:spPr bwMode="auto">
          <a:xfrm>
            <a:off x="5851525" y="1965325"/>
            <a:ext cx="164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2000"/>
              <a:t>Post-LGAC</a:t>
            </a:r>
          </a:p>
        </p:txBody>
      </p:sp>
    </p:spTree>
    <p:extLst>
      <p:ext uri="{BB962C8B-B14F-4D97-AF65-F5344CB8AC3E}">
        <p14:creationId xmlns:p14="http://schemas.microsoft.com/office/powerpoint/2010/main" val="380827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US" dirty="0" smtClean="0"/>
              <a:t>Monthly Downloads</a:t>
            </a:r>
          </a:p>
        </p:txBody>
      </p:sp>
      <p:pic>
        <p:nvPicPr>
          <p:cNvPr id="2662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528763"/>
            <a:ext cx="87312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821238"/>
            <a:ext cx="873125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24191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a:defRPr/>
            </a:pPr>
            <a:r>
              <a:rPr lang="en-US" altLang="en-US" dirty="0" smtClean="0"/>
              <a:t>Customer Demographics</a:t>
            </a:r>
          </a:p>
        </p:txBody>
      </p:sp>
      <p:pic>
        <p:nvPicPr>
          <p:cNvPr id="296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1752600"/>
            <a:ext cx="522922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 y="1343025"/>
            <a:ext cx="309721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925" y="3582988"/>
            <a:ext cx="3252788"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87184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Autofit/>
          </a:bodyPr>
          <a:lstStyle/>
          <a:p>
            <a:pPr>
              <a:defRPr/>
            </a:pPr>
            <a:r>
              <a:rPr lang="en-US" altLang="en-US" sz="2800" dirty="0" smtClean="0"/>
              <a:t>User Reported Primary Use of Landsat  </a:t>
            </a:r>
            <a:endParaRPr lang="en-US" altLang="en-US" sz="2800" dirty="0"/>
          </a:p>
        </p:txBody>
      </p:sp>
      <p:pic>
        <p:nvPicPr>
          <p:cNvPr id="307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187450"/>
            <a:ext cx="6181725"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23547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39942</TotalTime>
  <Pages>4</Pages>
  <Words>304</Words>
  <Application>Microsoft Office PowerPoint</Application>
  <PresentationFormat>On-screen Show (4:3)</PresentationFormat>
  <Paragraphs>58</Paragraphs>
  <Slides>13</Slides>
  <Notes>3</Notes>
  <HiddenSlides>0</HiddenSlides>
  <MMClips>0</MMClips>
  <ScaleCrop>false</ScaleCrop>
  <HeadingPairs>
    <vt:vector size="6" baseType="variant">
      <vt:variant>
        <vt:lpstr>Theme</vt:lpstr>
      </vt:variant>
      <vt:variant>
        <vt:i4>1</vt:i4>
      </vt:variant>
      <vt:variant>
        <vt:lpstr>Slide Titles</vt:lpstr>
      </vt:variant>
      <vt:variant>
        <vt:i4>13</vt:i4>
      </vt:variant>
      <vt:variant>
        <vt:lpstr>Custom Shows</vt:lpstr>
      </vt:variant>
      <vt:variant>
        <vt:i4>1</vt:i4>
      </vt:variant>
    </vt:vector>
  </HeadingPairs>
  <TitlesOfParts>
    <vt:vector size="15" baseType="lpstr">
      <vt:lpstr>Office Theme</vt:lpstr>
      <vt:lpstr>USGS Agency Report</vt:lpstr>
      <vt:lpstr>Major Activities</vt:lpstr>
      <vt:lpstr>Landsat </vt:lpstr>
      <vt:lpstr>Collection Definition Progress</vt:lpstr>
      <vt:lpstr>Landsat Status</vt:lpstr>
      <vt:lpstr>Pre-LGAC/LGAC Archive Impact</vt:lpstr>
      <vt:lpstr>Monthly Downloads</vt:lpstr>
      <vt:lpstr>Customer Demographics</vt:lpstr>
      <vt:lpstr>User Reported Primary Use of Landsat  </vt:lpstr>
      <vt:lpstr>Sentinel 2</vt:lpstr>
      <vt:lpstr>GloVis Next</vt:lpstr>
      <vt:lpstr>Landsat 9</vt:lpstr>
      <vt:lpstr>Questions</vt:lpstr>
      <vt:lpstr>Custom Show 1</vt:lpstr>
    </vt:vector>
  </TitlesOfParts>
  <Company>USGS</Company>
  <LinksUpToDate>false</LinksUpToDate>
  <SharedDoc>false</SharedDoc>
  <HyperlinkBase>http://www.usgs.gov/visual-id/specs/slides/slide.html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Anne Kennerley</cp:lastModifiedBy>
  <cp:revision>561</cp:revision>
  <cp:lastPrinted>2015-10-19T20:15:36Z</cp:lastPrinted>
  <dcterms:created xsi:type="dcterms:W3CDTF">2011-02-08T14:39:04Z</dcterms:created>
  <dcterms:modified xsi:type="dcterms:W3CDTF">2017-04-06T13:02:35Z</dcterms:modified>
</cp:coreProperties>
</file>