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7" r:id="rId1"/>
    <p:sldMasterId id="2147483673" r:id="rId2"/>
    <p:sldMasterId id="2147483695" r:id="rId3"/>
    <p:sldMasterId id="2147483700" r:id="rId4"/>
    <p:sldMasterId id="2147483711" r:id="rId5"/>
  </p:sldMasterIdLst>
  <p:notesMasterIdLst>
    <p:notesMasterId r:id="rId24"/>
  </p:notesMasterIdLst>
  <p:handoutMasterIdLst>
    <p:handoutMasterId r:id="rId25"/>
  </p:handoutMasterIdLst>
  <p:sldIdLst>
    <p:sldId id="353" r:id="rId6"/>
    <p:sldId id="352" r:id="rId7"/>
    <p:sldId id="362" r:id="rId8"/>
    <p:sldId id="348" r:id="rId9"/>
    <p:sldId id="343" r:id="rId10"/>
    <p:sldId id="363" r:id="rId11"/>
    <p:sldId id="356" r:id="rId12"/>
    <p:sldId id="357" r:id="rId13"/>
    <p:sldId id="358" r:id="rId14"/>
    <p:sldId id="359" r:id="rId15"/>
    <p:sldId id="360" r:id="rId16"/>
    <p:sldId id="361" r:id="rId17"/>
    <p:sldId id="354" r:id="rId18"/>
    <p:sldId id="366" r:id="rId19"/>
    <p:sldId id="368" r:id="rId20"/>
    <p:sldId id="365" r:id="rId21"/>
    <p:sldId id="367" r:id="rId22"/>
    <p:sldId id="327" r:id="rId23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97" autoAdjust="0"/>
  </p:normalViewPr>
  <p:slideViewPr>
    <p:cSldViewPr>
      <p:cViewPr>
        <p:scale>
          <a:sx n="71" d="100"/>
          <a:sy n="71" d="100"/>
        </p:scale>
        <p:origin x="-468" y="-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48"/>
    </p:cViewPr>
  </p:sorterViewPr>
  <p:notesViewPr>
    <p:cSldViewPr>
      <p:cViewPr varScale="1">
        <p:scale>
          <a:sx n="59" d="100"/>
          <a:sy n="59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AE822-5B76-4584-9152-97072E48E658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F355A-6072-486E-98A3-2FD9B75B5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19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4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02311" y="4421822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lIns="93303" tIns="46639" rIns="93303" bIns="46639" anchor="t" anchorCtr="0">
            <a:noAutofit/>
          </a:bodyPr>
          <a:lstStyle/>
          <a:p>
            <a:pPr marL="0" indent="0">
              <a:buClr>
                <a:schemeClr val="dk1"/>
              </a:buClr>
              <a:buSzPct val="100000"/>
              <a:buFont typeface="Arial"/>
              <a:buNone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Messages:</a:t>
            </a:r>
          </a:p>
          <a:p>
            <a:pPr marL="0" indent="0">
              <a:buClr>
                <a:schemeClr val="dk1"/>
              </a:buClr>
              <a:buSzPct val="100000"/>
              <a:buFont typeface="Arial"/>
              <a:buNone/>
            </a:pP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expect to launch </a:t>
            </a:r>
            <a:r>
              <a:rPr lang="en-US" b="1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satellite missions </a:t>
            </a: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now and early 2017.</a:t>
            </a:r>
          </a:p>
          <a:p>
            <a:pPr marL="0"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[transition to Jason-3]</a:t>
            </a:r>
          </a:p>
          <a:p>
            <a:pPr marL="0"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Jason-3 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Launching just a few days from now on January 17 out of Vandenberg Air Force Base, California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Continues legacy that began with </a:t>
            </a:r>
            <a:r>
              <a:rPr lang="en-US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Topex</a:t>
            </a: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/Poseidon more than 20 years ago measuring sea surface height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help us </a:t>
            </a:r>
            <a:r>
              <a:rPr lang="en-US" b="1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to track global sea level rise</a:t>
            </a: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one of the key indicators of climate change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 between NOAA, NASA, CNES, EUMETSAT</a:t>
            </a:r>
          </a:p>
          <a:p>
            <a:pPr marL="457200" lvl="1"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[transition to Cosmic 2A]</a:t>
            </a:r>
          </a:p>
          <a:p>
            <a:pPr marL="0" lvl="0"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Cosmic 2A (6 satellites)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a two orbit mission expected to launch in 2016 (Cosmic 2A) and 2019 (Cosmic 2B)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Collects radio </a:t>
            </a:r>
            <a:r>
              <a:rPr lang="en-US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occulation</a:t>
            </a: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to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 near real-time snapshot of atmospheric conditions, including temperature, pressure, density, and water vapor content</a:t>
            </a: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2A and 2B will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10 times the number of previous daily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occultations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will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utilize a much larger navigation satellite system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including Russia’s GLONASS in addition to the U.S.’s GPS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is now available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Partnership among NOAA, NASA, the United States Air Force, and the National Space Organization of Taiwan</a:t>
            </a:r>
          </a:p>
          <a:p>
            <a:pPr marL="171450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GOES-R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4 2016 launch scheduled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of a series of GOES satellites (including S, T, and U)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GOES-R series satellites will provide continuous imagery and atmospheric measurements of Earth’s Western Hemisphere, total lightning data, and space weather monitoring.</a:t>
            </a: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3x more channels, 4x better resolution, 5x faster scans</a:t>
            </a: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than current GOES satellites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 between NOAA and NASA</a:t>
            </a:r>
          </a:p>
          <a:p>
            <a:pPr marL="171450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JPSS-1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 launch expected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Polar-orbiting satellite data is the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important type of observations for accurately predicting weather three to seven days in the future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JPSS polar satellites circle the Earth from pole-to-pole and cross the equator about 14 times daily in the afternoon orbit—providing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 global coverage twice a day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 between NOAA and NASA</a:t>
            </a:r>
          </a:p>
          <a:p>
            <a:pPr marL="628650" lvl="1" indent="-1714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agreement with EUMETSAT to share responsibility for the mid-morning and afternoon orbits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978131" y="8842030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lIns="93303" tIns="46639" rIns="93303" bIns="46639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SzPct val="25000"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1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" y="4"/>
            <a:ext cx="3005139" cy="461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NOAA EDM update for EDM Workshop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927475" y="4"/>
            <a:ext cx="3005139" cy="461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x-none" smtClean="0">
                <a:solidFill>
                  <a:prstClr val="black"/>
                </a:solidFill>
              </a:rPr>
              <a:t>2017-01-09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1" y="8769354"/>
            <a:ext cx="3005139" cy="461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Briefing to OSTP PARR meeting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927475" y="8769354"/>
            <a:ext cx="3005139" cy="461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BB3B5F8-0952-4E91-B4FC-86FE22FCA29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6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lIns="93308" tIns="93308" rIns="93308" bIns="93308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3" cy="465455"/>
          </a:xfrm>
          <a:prstGeom prst="rect">
            <a:avLst/>
          </a:prstGeom>
        </p:spPr>
        <p:txBody>
          <a:bodyPr lIns="93308" tIns="46641" rIns="93308" bIns="46641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2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prstClr val="black"/>
                </a:solidFill>
              </a:rPr>
              <a:pPr>
                <a:buSzPct val="25000"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F4D5793-3DB2-4378-993E-55AEF55894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9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293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702311" y="4421822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lIns="93303" tIns="46639" rIns="93303" bIns="46639" anchor="t" anchorCtr="0">
            <a:noAutofit/>
          </a:bodyPr>
          <a:lstStyle/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3978131" y="8842030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lIns="93303" tIns="46639" rIns="93303" bIns="46639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SzPct val="25000"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3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0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651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33350" algn="l" rtl="0">
              <a:spcBef>
                <a:spcPts val="48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9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8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92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64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90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15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05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651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33350" algn="l" rtl="0">
              <a:spcBef>
                <a:spcPts val="48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88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651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33350" algn="l" rtl="0">
              <a:spcBef>
                <a:spcPts val="48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63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599" cy="365125"/>
          </a:xfrm>
          <a:prstGeom prst="rect">
            <a:avLst/>
          </a:prstGeom>
        </p:spPr>
        <p:txBody>
          <a:bodyPr/>
          <a:lstStyle/>
          <a:p>
            <a:fld id="{185EED39-FBA9-4921-AB72-7F552841F1F0}" type="datetimeFigureOut">
              <a:rPr lang="en-US" smtClean="0"/>
              <a:t>4/6/2017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599" cy="365125"/>
          </a:xfrm>
          <a:prstGeom prst="rect">
            <a:avLst/>
          </a:prstGeom>
        </p:spPr>
        <p:txBody>
          <a:bodyPr/>
          <a:lstStyle/>
          <a:p>
            <a:fld id="{C2833C6E-60BB-412D-9901-82EA11684F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8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54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14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30533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03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673225"/>
            <a:ext cx="7653338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15963" y="6405563"/>
            <a:ext cx="6526212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32264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>
                <a:solidFill>
                  <a:srgbClr val="1F497D"/>
                </a:solidFill>
              </a:rPr>
              <a:pPr defTabSz="914400"/>
              <a:t>‹#›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316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0" y="1809196"/>
            <a:ext cx="9144000" cy="2337138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/>
          <a:lstStyle/>
          <a:p>
            <a:pPr algn="ctr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057400"/>
            <a:ext cx="6477000" cy="1752600"/>
          </a:xfrm>
          <a:noFill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343400"/>
            <a:ext cx="5867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0ED58-0D2D-4494-B613-F63B460C59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63915" y="0"/>
            <a:ext cx="1159478" cy="68580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prstClr val="white"/>
              </a:solidFill>
            </a:endParaRPr>
          </a:p>
        </p:txBody>
      </p:sp>
      <p:pic>
        <p:nvPicPr>
          <p:cNvPr id="8" name="Picture 9" descr="EDM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64" y="211455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19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</a:gradFill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D77AF-9D61-4113-B145-F5029D59D0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9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7800"/>
            <a:ext cx="8610600" cy="1362075"/>
          </a:xfrm>
        </p:spPr>
        <p:txBody>
          <a:bodyPr anchor="ctr"/>
          <a:lstStyle>
            <a:lvl1pPr algn="ctr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9895-6988-4E63-91D0-351C04A061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52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EDAD-6F86-41F0-950B-CE93FBFBAE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62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B55F-EBF6-4F6D-83A3-00D51706EA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4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56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31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E5AD-B0C8-41A5-AACC-989FA51C6F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7C35-93DA-46E8-ADD6-4B39F7DDD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8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>
            <a:spLocks noGrp="1"/>
          </p:cNvSpPr>
          <p:nvPr>
            <p:ph type="title"/>
          </p:nvPr>
        </p:nvSpPr>
        <p:spPr>
          <a:xfrm>
            <a:off x="2438399" y="1964893"/>
            <a:ext cx="6580905" cy="201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56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>
            <a:spLocks noGrp="1"/>
          </p:cNvSpPr>
          <p:nvPr>
            <p:ph type="title"/>
          </p:nvPr>
        </p:nvSpPr>
        <p:spPr>
          <a:xfrm>
            <a:off x="2438399" y="1964893"/>
            <a:ext cx="6580905" cy="201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00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09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0" y="1809196"/>
            <a:ext cx="9144000" cy="2337138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/>
          <a:lstStyle/>
          <a:p>
            <a:pPr algn="ctr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057400"/>
            <a:ext cx="6477000" cy="1752600"/>
          </a:xfrm>
          <a:noFill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343400"/>
            <a:ext cx="5867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0ED58-0D2D-4494-B613-F63B460C59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63915" y="0"/>
            <a:ext cx="1159478" cy="68580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prstClr val="white"/>
              </a:solidFill>
            </a:endParaRPr>
          </a:p>
        </p:txBody>
      </p:sp>
      <p:pic>
        <p:nvPicPr>
          <p:cNvPr id="8" name="Picture 9" descr="EDM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64" y="211455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627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</a:gradFill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D77AF-9D61-4113-B145-F5029D59D0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8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7800"/>
            <a:ext cx="8610600" cy="1362075"/>
          </a:xfrm>
        </p:spPr>
        <p:txBody>
          <a:bodyPr anchor="ctr"/>
          <a:lstStyle>
            <a:lvl1pPr algn="ctr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9895-6988-4E63-91D0-351C04A061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EDAD-6F86-41F0-950B-CE93FBFBAE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07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B55F-EBF6-4F6D-83A3-00D51706EA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4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80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31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E5AD-B0C8-41A5-AACC-989FA51C6F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6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7C35-93DA-46E8-ADD6-4B39F7DDD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>
            <a:spLocks noGrp="1"/>
          </p:cNvSpPr>
          <p:nvPr>
            <p:ph type="title"/>
          </p:nvPr>
        </p:nvSpPr>
        <p:spPr>
          <a:xfrm>
            <a:off x="2438399" y="1964893"/>
            <a:ext cx="6580905" cy="201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66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>
            <a:spLocks noGrp="1"/>
          </p:cNvSpPr>
          <p:nvPr>
            <p:ph type="title"/>
          </p:nvPr>
        </p:nvSpPr>
        <p:spPr>
          <a:xfrm>
            <a:off x="2438399" y="1964893"/>
            <a:ext cx="6580905" cy="201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07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1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2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651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33350" algn="l" rtl="0">
              <a:spcBef>
                <a:spcPts val="48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651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33350" algn="l" rtl="0">
              <a:spcBef>
                <a:spcPts val="48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0">
            <a:alphaModFix/>
          </a:blip>
          <a:srcRect l="6584" t="10269" r="6586" b="79462"/>
          <a:stretch/>
        </p:blipFill>
        <p:spPr>
          <a:xfrm>
            <a:off x="-11876" y="0"/>
            <a:ext cx="9155874" cy="3550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0" y="1547219"/>
            <a:ext cx="9144000" cy="5043588"/>
          </a:xfrm>
          <a:prstGeom prst="rect">
            <a:avLst/>
          </a:prstGeom>
          <a:solidFill>
            <a:srgbClr val="D8D8D8">
              <a:alpha val="6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 rtl="0"/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421572"/>
            <a:ext cx="9144000" cy="1050969"/>
          </a:xfrm>
          <a:prstGeom prst="rect">
            <a:avLst/>
          </a:prstGeom>
          <a:solidFill>
            <a:srgbClr val="BFBFBF">
              <a:alpha val="6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 rtl="0"/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651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33350" algn="l" rtl="0">
              <a:spcBef>
                <a:spcPts val="48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>
              <a:buSzPct val="25000"/>
            </a:pPr>
            <a:fld id="{00000000-1234-1234-1234-123412341234}" type="slidenum">
              <a:rPr lang="en-US"/>
              <a:pPr defTabSz="914400">
                <a:buSzPct val="25000"/>
              </a:pPr>
              <a:t>‹#›</a:t>
            </a:fld>
            <a:endParaRPr lang="en-US"/>
          </a:p>
        </p:txBody>
      </p:sp>
      <p:sp>
        <p:nvSpPr>
          <p:cNvPr id="17" name="Shape 17"/>
          <p:cNvSpPr txBox="1"/>
          <p:nvPr/>
        </p:nvSpPr>
        <p:spPr>
          <a:xfrm>
            <a:off x="8001000" y="6543675"/>
            <a:ext cx="1082331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 defTabSz="914400" rtl="0">
              <a:buSzPct val="25000"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 defTabSz="914400" rtl="0">
                <a:buSzPct val="25000"/>
              </a:pPr>
              <a:t>‹#›</a:t>
            </a:fld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11">
            <a:alphaModFix/>
          </a:blip>
          <a:srcRect t="19037" b="75647"/>
          <a:stretch/>
        </p:blipFill>
        <p:spPr>
          <a:xfrm>
            <a:off x="0" y="0"/>
            <a:ext cx="9144000" cy="355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370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4">
            <a:alphaModFix/>
          </a:blip>
          <a:srcRect l="6584" t="10269" r="6586" b="79462"/>
          <a:stretch/>
        </p:blipFill>
        <p:spPr>
          <a:xfrm>
            <a:off x="-11876" y="0"/>
            <a:ext cx="9155874" cy="3550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0" y="1547219"/>
            <a:ext cx="9144000" cy="5043588"/>
          </a:xfrm>
          <a:prstGeom prst="rect">
            <a:avLst/>
          </a:prstGeom>
          <a:solidFill>
            <a:srgbClr val="D8D8D8">
              <a:alpha val="6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 rtl="0"/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421572"/>
            <a:ext cx="9144000" cy="1050969"/>
          </a:xfrm>
          <a:prstGeom prst="rect">
            <a:avLst/>
          </a:prstGeom>
          <a:solidFill>
            <a:srgbClr val="BFBFBF">
              <a:alpha val="6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 rtl="0"/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3221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3D7499"/>
              </a:buClr>
              <a:buFont typeface="Arial Narrow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651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33350" algn="l" rtl="0">
              <a:spcBef>
                <a:spcPts val="48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>
              <a:buSzPct val="25000"/>
            </a:pPr>
            <a:fld id="{00000000-1234-1234-1234-123412341234}" type="slidenum">
              <a:rPr lang="en-US"/>
              <a:pPr defTabSz="914400">
                <a:buSzPct val="25000"/>
              </a:pPr>
              <a:t>‹#›</a:t>
            </a:fld>
            <a:endParaRPr lang="en-US"/>
          </a:p>
        </p:txBody>
      </p:sp>
      <p:sp>
        <p:nvSpPr>
          <p:cNvPr id="17" name="Shape 17"/>
          <p:cNvSpPr txBox="1"/>
          <p:nvPr/>
        </p:nvSpPr>
        <p:spPr>
          <a:xfrm>
            <a:off x="8001000" y="6543675"/>
            <a:ext cx="1082331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 defTabSz="914400" rtl="0">
              <a:buSzPct val="25000"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 defTabSz="914400" rtl="0">
                <a:buSzPct val="25000"/>
              </a:pPr>
              <a:t>‹#›</a:t>
            </a:fld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15">
            <a:alphaModFix/>
          </a:blip>
          <a:srcRect t="19037" b="75647"/>
          <a:stretch/>
        </p:blipFill>
        <p:spPr>
          <a:xfrm>
            <a:off x="0" y="0"/>
            <a:ext cx="9144000" cy="355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57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722" r:id="rId11"/>
    <p:sldLayoutId id="2147483723" r:id="rId1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22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1596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7196" y="5257800"/>
            <a:ext cx="184666" cy="990600"/>
          </a:xfrm>
          <a:prstGeom prst="rect">
            <a:avLst/>
          </a:prstGeom>
        </p:spPr>
        <p:txBody>
          <a:bodyPr vert="vert" wrap="square" lIns="0" tIns="0" rIns="0" bIns="0" rtlCol="0" anchor="ctr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rtl="0">
              <a:defRPr/>
            </a:pPr>
            <a:r>
              <a:rPr lang="x-none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2017-01-09</a:t>
            </a:r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35058" y="1933996"/>
            <a:ext cx="184666" cy="2438400"/>
          </a:xfrm>
          <a:prstGeom prst="rect">
            <a:avLst/>
          </a:prstGeom>
        </p:spPr>
        <p:txBody>
          <a:bodyPr vert="vert" wrap="square" lIns="0" tIns="0" rIns="0" bIns="0" rtlCol="0" anchor="ctr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rtl="0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Jeff.deLaBeaujardiere@noaa.gov</a:t>
            </a:r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6982" y="6658396"/>
            <a:ext cx="182742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rtl="0">
              <a:defRPr/>
            </a:pPr>
            <a:fld id="{119AC60B-6110-4780-A338-EC3851043A3C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4400" rtl="0">
                <a:defRPr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39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1596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7196" y="5257800"/>
            <a:ext cx="184666" cy="990600"/>
          </a:xfrm>
          <a:prstGeom prst="rect">
            <a:avLst/>
          </a:prstGeom>
        </p:spPr>
        <p:txBody>
          <a:bodyPr vert="vert" wrap="square" lIns="0" tIns="0" rIns="0" bIns="0" rtlCol="0" anchor="ctr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rtl="0">
              <a:defRPr/>
            </a:pPr>
            <a:r>
              <a:rPr lang="x-none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2017-01-09</a:t>
            </a:r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35058" y="1933996"/>
            <a:ext cx="184666" cy="2438400"/>
          </a:xfrm>
          <a:prstGeom prst="rect">
            <a:avLst/>
          </a:prstGeom>
        </p:spPr>
        <p:txBody>
          <a:bodyPr vert="vert" wrap="square" lIns="0" tIns="0" rIns="0" bIns="0" rtlCol="0" anchor="ctr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rtl="0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Jeff.deLaBeaujardiere@noaa.gov</a:t>
            </a:r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6982" y="6658396"/>
            <a:ext cx="182742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rtl="0">
              <a:defRPr/>
            </a:pPr>
            <a:fld id="{119AC60B-6110-4780-A338-EC3851043A3C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4400" rtl="0">
                <a:defRPr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3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ay.com/video/get-an-exclusive-first-look-at-noaa-s-new-weather-satellite-75073389198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noaa.gov/edm-dashboard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 defTabSz="457200" rtl="0" latinLnBrk="1" hangingPunct="0"/>
            <a:r>
              <a:rPr lang="en-US" dirty="0"/>
              <a:t>NOAA Report</a:t>
            </a:r>
            <a:r>
              <a:rPr lang="ja-JP" altLang="en-US" b="0" dirty="0">
                <a:solidFill>
                  <a:srgbClr val="002569"/>
                </a:solidFill>
              </a:rPr>
              <a:t/>
            </a:r>
            <a:br>
              <a:rPr lang="ja-JP" altLang="en-US" b="0" dirty="0">
                <a:solidFill>
                  <a:srgbClr val="002569"/>
                </a:solidFill>
              </a:rPr>
            </a:br>
            <a:r>
              <a:rPr lang="en-GB" sz="4200" b="1" dirty="0" smtClean="0">
                <a:solidFill>
                  <a:srgbClr val="FFFFFF"/>
                </a:solidFill>
                <a:latin typeface="+mj-lt"/>
              </a:rPr>
              <a:t> </a:t>
            </a:r>
            <a:br>
              <a:rPr lang="en-GB" sz="4200" b="1" dirty="0" smtClean="0">
                <a:solidFill>
                  <a:srgbClr val="FFFFFF"/>
                </a:solidFill>
                <a:latin typeface="+mj-lt"/>
              </a:rPr>
            </a:br>
            <a:endParaRPr sz="42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6576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sz="280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Martin Yapur</a:t>
            </a:r>
            <a:endParaRPr sz="280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CEOS WGISS - 43 meeting 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80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NASA, Annapolis, MD. USA</a:t>
            </a:r>
            <a:endParaRPr sz="280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800" dirty="0" smtClean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April 6, 2017</a:t>
            </a:r>
            <a:endParaRPr sz="280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b="0" dirty="0" smtClean="0">
                <a:solidFill>
                  <a:prstClr val="white">
                    <a:lumMod val="20000"/>
                    <a:lumOff val="80000"/>
                  </a:prstClr>
                </a:solidFill>
                <a:latin typeface="Helvetica"/>
              </a:rPr>
              <a:t>Committee on Earth Observation Satellites</a:t>
            </a:r>
            <a:endParaRPr lang="en-US" sz="1050" b="0" dirty="0">
              <a:solidFill>
                <a:prstClr val="white">
                  <a:lumMod val="20000"/>
                  <a:lumOff val="80000"/>
                </a:prstClr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5731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Identifiers &amp; Citations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4E5AD-B0C8-41A5-AACC-989FA51C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noaaDOIcount201608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8717" r="17847"/>
          <a:stretch/>
        </p:blipFill>
        <p:spPr>
          <a:xfrm>
            <a:off x="1600200" y="762001"/>
            <a:ext cx="6324600" cy="2895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GoogleScholar201608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5550" r="16004" b="2941"/>
          <a:stretch/>
        </p:blipFill>
        <p:spPr>
          <a:xfrm>
            <a:off x="2376448" y="3429000"/>
            <a:ext cx="6081752" cy="3370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7648" y="6248400"/>
            <a:ext cx="23207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Collaborators: NOAA Data Citation WG</a:t>
            </a:r>
            <a:endParaRPr lang="en-US" sz="1600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Big Earth Data Initiative (BEDI)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4E5AD-B0C8-41A5-AACC-989FA51C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en-US" dirty="0" smtClean="0"/>
              <a:t>Inter-agency activity initiated by OMB/OSTP </a:t>
            </a:r>
          </a:p>
          <a:p>
            <a:pPr lvl="0"/>
            <a:r>
              <a:rPr lang="en-US" dirty="0" smtClean="0"/>
              <a:t>Small NOAA internal grants to improve discovery, access, and usability of datasets</a:t>
            </a:r>
          </a:p>
          <a:p>
            <a:pPr lvl="1"/>
            <a:r>
              <a:rPr lang="en-US" dirty="0" smtClean="0"/>
              <a:t>14 projects funded 2015 ($700k)</a:t>
            </a:r>
          </a:p>
          <a:p>
            <a:pPr lvl="1"/>
            <a:r>
              <a:rPr lang="en-US" dirty="0" smtClean="0"/>
              <a:t>17 projects funded 2016 ($1.1M)</a:t>
            </a:r>
          </a:p>
          <a:p>
            <a:pPr lvl="2"/>
            <a:r>
              <a:rPr lang="en-US" dirty="0" smtClean="0"/>
              <a:t>started 2016 July 1</a:t>
            </a:r>
          </a:p>
          <a:p>
            <a:pPr lvl="1"/>
            <a:r>
              <a:rPr lang="en-US" dirty="0" smtClean="0"/>
              <a:t>2017 funding unknown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648" y="5943600"/>
            <a:ext cx="2625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Collaborators: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Scott </a:t>
            </a:r>
            <a:r>
              <a:rPr lang="en-US" sz="1600" i="1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Hausmann</a:t>
            </a: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(NCEI);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BEDI PIs</a:t>
            </a:r>
            <a:endParaRPr lang="en-US" sz="1600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loud 62"/>
          <p:cNvSpPr/>
          <p:nvPr/>
        </p:nvSpPr>
        <p:spPr>
          <a:xfrm>
            <a:off x="3721618" y="2826166"/>
            <a:ext cx="1676400" cy="1066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1737360" rtlCol="0" anchor="t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6281" y="0"/>
            <a:ext cx="9144000" cy="57560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NOAA Big Data </a:t>
            </a:r>
            <a:r>
              <a:rPr lang="en-US" sz="3200" dirty="0" smtClean="0"/>
              <a:t>Project – R&amp;D w/5 Cloud Vendors </a:t>
            </a:r>
            <a:endParaRPr lang="en-US" sz="3200" b="1" i="1" dirty="0"/>
          </a:p>
        </p:txBody>
      </p:sp>
      <p:sp>
        <p:nvSpPr>
          <p:cNvPr id="5" name="Can 4"/>
          <p:cNvSpPr/>
          <p:nvPr/>
        </p:nvSpPr>
        <p:spPr>
          <a:xfrm>
            <a:off x="3773331" y="5721766"/>
            <a:ext cx="1510387" cy="685800"/>
          </a:xfrm>
          <a:prstGeom prst="can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prstClr val="black"/>
                </a:solidFill>
              </a:rPr>
              <a:t>NOAA Data</a:t>
            </a:r>
            <a:endParaRPr lang="en-US" kern="1200" dirty="0">
              <a:solidFill>
                <a:prstClr val="black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18471683">
            <a:off x="2441601" y="4321249"/>
            <a:ext cx="433799" cy="719999"/>
          </a:xfrm>
          <a:prstGeom prst="up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1609521">
            <a:off x="5259501" y="4321249"/>
            <a:ext cx="433799" cy="719999"/>
          </a:xfrm>
          <a:prstGeom prst="up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83318" y="5188366"/>
            <a:ext cx="48006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Agency Service Tier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71304" y="1173405"/>
            <a:ext cx="602032" cy="27699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ctr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prstClr val="black"/>
                </a:solidFill>
              </a:rPr>
              <a:t>User</a:t>
            </a: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7368" y="914400"/>
            <a:ext cx="602032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ctr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prstClr val="black"/>
                </a:solidFill>
              </a:rPr>
              <a:t>User</a:t>
            </a: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26768" y="944805"/>
            <a:ext cx="60203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ctr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prstClr val="black"/>
                </a:solidFill>
              </a:rPr>
              <a:t>User</a:t>
            </a: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64" name="Cloud 63"/>
          <p:cNvSpPr/>
          <p:nvPr/>
        </p:nvSpPr>
        <p:spPr>
          <a:xfrm>
            <a:off x="5493268" y="2826166"/>
            <a:ext cx="1676400" cy="1066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1737360" rtlCol="0" anchor="t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62" name="Cloud 61"/>
          <p:cNvSpPr/>
          <p:nvPr/>
        </p:nvSpPr>
        <p:spPr>
          <a:xfrm>
            <a:off x="1949968" y="2826166"/>
            <a:ext cx="1676400" cy="1066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1737360" rtlCol="0" anchor="t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66" name="Cloud 65"/>
          <p:cNvSpPr/>
          <p:nvPr/>
        </p:nvSpPr>
        <p:spPr>
          <a:xfrm>
            <a:off x="7264918" y="2826166"/>
            <a:ext cx="1676400" cy="1066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1737360" rtlCol="0" anchor="t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18" name="Cloud 17"/>
          <p:cNvSpPr/>
          <p:nvPr/>
        </p:nvSpPr>
        <p:spPr>
          <a:xfrm>
            <a:off x="178318" y="2826166"/>
            <a:ext cx="1676400" cy="1066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1737360" rtlCol="0" anchor="t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110" name="Up Arrow 109"/>
          <p:cNvSpPr/>
          <p:nvPr/>
        </p:nvSpPr>
        <p:spPr>
          <a:xfrm rot="19880692">
            <a:off x="3380901" y="4321249"/>
            <a:ext cx="433799" cy="719999"/>
          </a:xfrm>
          <a:prstGeom prst="up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111" name="Up Arrow 110"/>
          <p:cNvSpPr/>
          <p:nvPr/>
        </p:nvSpPr>
        <p:spPr>
          <a:xfrm rot="2546442">
            <a:off x="6198802" y="4321249"/>
            <a:ext cx="433799" cy="719999"/>
          </a:xfrm>
          <a:prstGeom prst="up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112" name="Up Arrow 111"/>
          <p:cNvSpPr/>
          <p:nvPr/>
        </p:nvSpPr>
        <p:spPr>
          <a:xfrm>
            <a:off x="4320201" y="4321249"/>
            <a:ext cx="433799" cy="719999"/>
          </a:xfrm>
          <a:prstGeom prst="up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4239639" y="1325805"/>
            <a:ext cx="602032" cy="27699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ctr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prstClr val="black"/>
                </a:solidFill>
              </a:rPr>
              <a:t>User</a:t>
            </a: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324600" y="1676400"/>
            <a:ext cx="602032" cy="276999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ctr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prstClr val="black"/>
                </a:solidFill>
              </a:rPr>
              <a:t>User</a:t>
            </a: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407974" y="944805"/>
            <a:ext cx="602032" cy="276999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ctr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prstClr val="black"/>
                </a:solidFill>
              </a:rPr>
              <a:t>User</a:t>
            </a:r>
            <a:endParaRPr lang="en-US" b="1" kern="1200" dirty="0">
              <a:solidFill>
                <a:prstClr val="black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7391400" y="1231984"/>
            <a:ext cx="602032" cy="276999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ctr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prstClr val="black"/>
                </a:solidFill>
              </a:rPr>
              <a:t>User</a:t>
            </a:r>
            <a:endParaRPr lang="en-US" b="1" kern="1200" dirty="0">
              <a:solidFill>
                <a:prstClr val="black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59318" y="2904739"/>
            <a:ext cx="909655" cy="909655"/>
            <a:chOff x="1687999" y="1924"/>
            <a:chExt cx="909655" cy="909655"/>
          </a:xfrm>
        </p:grpSpPr>
        <p:sp>
          <p:nvSpPr>
            <p:cNvPr id="70" name="Oval 69"/>
            <p:cNvSpPr/>
            <p:nvPr/>
          </p:nvSpPr>
          <p:spPr>
            <a:xfrm>
              <a:off x="1687999" y="1924"/>
              <a:ext cx="909655" cy="909655"/>
            </a:xfrm>
            <a:prstGeom prst="ellipse">
              <a:avLst/>
            </a:prstGeom>
            <a:blipFill rotWithShape="0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Oval 4"/>
            <p:cNvSpPr/>
            <p:nvPr/>
          </p:nvSpPr>
          <p:spPr>
            <a:xfrm>
              <a:off x="1821215" y="135140"/>
              <a:ext cx="643223" cy="643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algn="ctr" defTabSz="844550" rtl="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93318" y="2904739"/>
            <a:ext cx="909655" cy="909655"/>
            <a:chOff x="2998551" y="954096"/>
            <a:chExt cx="909655" cy="909655"/>
          </a:xfrm>
        </p:grpSpPr>
        <p:sp>
          <p:nvSpPr>
            <p:cNvPr id="68" name="Oval 67"/>
            <p:cNvSpPr/>
            <p:nvPr/>
          </p:nvSpPr>
          <p:spPr>
            <a:xfrm>
              <a:off x="2998551" y="954096"/>
              <a:ext cx="909655" cy="909655"/>
            </a:xfrm>
            <a:prstGeom prst="ellipse">
              <a:avLst/>
            </a:prstGeom>
            <a:blipFill rotWithShape="0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Oval 6"/>
            <p:cNvSpPr/>
            <p:nvPr/>
          </p:nvSpPr>
          <p:spPr>
            <a:xfrm>
              <a:off x="3131767" y="1087312"/>
              <a:ext cx="643223" cy="643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algn="ctr" defTabSz="844550" rtl="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64518" y="2904739"/>
            <a:ext cx="909655" cy="909655"/>
            <a:chOff x="2497965" y="2494743"/>
            <a:chExt cx="909655" cy="909655"/>
          </a:xfrm>
        </p:grpSpPr>
        <p:sp>
          <p:nvSpPr>
            <p:cNvPr id="61" name="Oval 60"/>
            <p:cNvSpPr/>
            <p:nvPr/>
          </p:nvSpPr>
          <p:spPr>
            <a:xfrm>
              <a:off x="2497965" y="2494743"/>
              <a:ext cx="909655" cy="909655"/>
            </a:xfrm>
            <a:prstGeom prst="ellipse">
              <a:avLst/>
            </a:prstGeom>
            <a:blipFill rotWithShape="0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Oval 8"/>
            <p:cNvSpPr/>
            <p:nvPr/>
          </p:nvSpPr>
          <p:spPr>
            <a:xfrm>
              <a:off x="2631181" y="2627959"/>
              <a:ext cx="643223" cy="643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1689100" rtl="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722118" y="2904739"/>
            <a:ext cx="909655" cy="909655"/>
            <a:chOff x="878033" y="2494743"/>
            <a:chExt cx="909655" cy="909655"/>
          </a:xfrm>
        </p:grpSpPr>
        <p:sp>
          <p:nvSpPr>
            <p:cNvPr id="56" name="Oval 55"/>
            <p:cNvSpPr/>
            <p:nvPr/>
          </p:nvSpPr>
          <p:spPr>
            <a:xfrm>
              <a:off x="878033" y="2494743"/>
              <a:ext cx="909655" cy="909655"/>
            </a:xfrm>
            <a:prstGeom prst="ellipse">
              <a:avLst/>
            </a:prstGeom>
            <a:blipFill rotWithShape="0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10"/>
            <p:cNvSpPr/>
            <p:nvPr/>
          </p:nvSpPr>
          <p:spPr>
            <a:xfrm>
              <a:off x="1011249" y="2627959"/>
              <a:ext cx="643223" cy="643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1689100" rtl="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11918" y="2904739"/>
            <a:ext cx="909655" cy="909655"/>
            <a:chOff x="377447" y="954096"/>
            <a:chExt cx="909655" cy="909655"/>
          </a:xfrm>
        </p:grpSpPr>
        <p:sp>
          <p:nvSpPr>
            <p:cNvPr id="53" name="Oval 52"/>
            <p:cNvSpPr/>
            <p:nvPr/>
          </p:nvSpPr>
          <p:spPr>
            <a:xfrm>
              <a:off x="377447" y="954096"/>
              <a:ext cx="909655" cy="909655"/>
            </a:xfrm>
            <a:prstGeom prst="ellipse">
              <a:avLst/>
            </a:prstGeom>
            <a:blipFill rotWithShape="0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12"/>
            <p:cNvSpPr/>
            <p:nvPr/>
          </p:nvSpPr>
          <p:spPr>
            <a:xfrm>
              <a:off x="510663" y="1087312"/>
              <a:ext cx="643223" cy="643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1689100" rtl="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4" name="Rectangle 53"/>
          <p:cNvSpPr/>
          <p:nvPr/>
        </p:nvSpPr>
        <p:spPr bwMode="auto">
          <a:xfrm>
            <a:off x="1295400" y="2438400"/>
            <a:ext cx="64770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Cloud-hosted data analysis, visualization, integration</a:t>
            </a:r>
            <a:endParaRPr lang="en-US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>
            <a:stCxn id="27" idx="2"/>
          </p:cNvCxnSpPr>
          <p:nvPr/>
        </p:nvCxnSpPr>
        <p:spPr>
          <a:xfrm>
            <a:off x="1527784" y="1221804"/>
            <a:ext cx="716950" cy="121659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26" idx="2"/>
          </p:cNvCxnSpPr>
          <p:nvPr/>
        </p:nvCxnSpPr>
        <p:spPr>
          <a:xfrm>
            <a:off x="2518384" y="1191399"/>
            <a:ext cx="377216" cy="124700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35" idx="2"/>
          </p:cNvCxnSpPr>
          <p:nvPr/>
        </p:nvCxnSpPr>
        <p:spPr>
          <a:xfrm flipH="1">
            <a:off x="6809558" y="1508983"/>
            <a:ext cx="882858" cy="929417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5" idx="2"/>
          </p:cNvCxnSpPr>
          <p:nvPr/>
        </p:nvCxnSpPr>
        <p:spPr>
          <a:xfrm>
            <a:off x="3372320" y="1450404"/>
            <a:ext cx="56680" cy="98799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29" idx="2"/>
          </p:cNvCxnSpPr>
          <p:nvPr/>
        </p:nvCxnSpPr>
        <p:spPr>
          <a:xfrm flipH="1">
            <a:off x="4419600" y="1602804"/>
            <a:ext cx="121055" cy="83559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31" idx="2"/>
          </p:cNvCxnSpPr>
          <p:nvPr/>
        </p:nvCxnSpPr>
        <p:spPr>
          <a:xfrm flipH="1">
            <a:off x="5486400" y="1221804"/>
            <a:ext cx="222590" cy="121659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30" idx="2"/>
          </p:cNvCxnSpPr>
          <p:nvPr/>
        </p:nvCxnSpPr>
        <p:spPr>
          <a:xfrm flipH="1">
            <a:off x="6072891" y="1953399"/>
            <a:ext cx="552725" cy="50299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90757" y="4382869"/>
            <a:ext cx="1304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copy huge</a:t>
            </a:r>
          </a:p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datasets</a:t>
            </a:r>
            <a:endParaRPr lang="en-US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08262" y="1600200"/>
            <a:ext cx="1124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use data</a:t>
            </a:r>
            <a:br>
              <a:rPr lang="en-US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remotely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>
                <a:solidFill>
                  <a:prstClr val="black">
                    <a:tint val="75000"/>
                  </a:prstClr>
                </a:solidFill>
              </a:rPr>
              <a:t>2017-01-09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4E5AD-B0C8-41A5-AACC-989FA51C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200" y="5288340"/>
            <a:ext cx="315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Collaborators: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Ed Kearns (BDP Director),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Shane Glass (</a:t>
            </a:r>
            <a:r>
              <a:rPr lang="en-US" sz="1600" i="1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Proj</a:t>
            </a: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. Mgmt.),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Advisory Board,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Cloud Vendors,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NOAA subject-matter experts</a:t>
            </a:r>
            <a:endParaRPr lang="en-US" sz="1600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6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91425" tIns="91425" rIns="91425" bIns="91425" anchor="ctr" anchorCtr="0"/>
          <a:lstStyle/>
          <a:p>
            <a:r>
              <a:rPr lang="en-US" sz="3600" dirty="0" smtClean="0">
                <a:solidFill>
                  <a:schemeClr val="accent1"/>
                </a:solidFill>
              </a:rPr>
              <a:t/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/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Big </a:t>
            </a:r>
            <a:r>
              <a:rPr lang="en-US" sz="3600" dirty="0">
                <a:solidFill>
                  <a:schemeClr val="accent1"/>
                </a:solidFill>
              </a:rPr>
              <a:t>Earth Data Initiative (BEDI) 2017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Call for NOAA Proposals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/>
            </a:r>
            <a:br>
              <a:rPr lang="en-US" sz="36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Proposal Types</a:t>
            </a:r>
          </a:p>
          <a:p>
            <a:pPr fontAlgn="base"/>
            <a:r>
              <a:rPr lang="en-US" sz="1600" b="1" dirty="0" smtClean="0"/>
              <a:t>Dataset </a:t>
            </a:r>
            <a:r>
              <a:rPr lang="en-US" sz="1600" b="1" dirty="0"/>
              <a:t>improvement: </a:t>
            </a:r>
            <a:r>
              <a:rPr lang="en-US" sz="1600" dirty="0"/>
              <a:t>Proposals by producers or stewards of specific environmental dataset(s) to address deficiencies in the discoverability, accessibility, and usability of those specific </a:t>
            </a:r>
            <a:r>
              <a:rPr lang="en-US" sz="1600" dirty="0" smtClean="0"/>
              <a:t>datasets </a:t>
            </a:r>
            <a:endParaRPr lang="en-US" sz="1600" dirty="0"/>
          </a:p>
          <a:p>
            <a:pPr fontAlgn="base"/>
            <a:r>
              <a:rPr lang="en-US" sz="1600" b="1" dirty="0"/>
              <a:t>Enterprise-wide improvement: </a:t>
            </a:r>
            <a:r>
              <a:rPr lang="en-US" sz="1600" dirty="0"/>
              <a:t>Proposals to improve NOAA applications or shared services to support the discoverability, accessibility, and usability of broad classes of </a:t>
            </a:r>
            <a:r>
              <a:rPr lang="en-US" sz="1600" dirty="0" smtClean="0"/>
              <a:t>data </a:t>
            </a:r>
          </a:p>
          <a:p>
            <a:pPr fontAlgn="base"/>
            <a:r>
              <a:rPr lang="en-US" sz="1600" b="1" dirty="0" smtClean="0"/>
              <a:t>Cloud </a:t>
            </a:r>
            <a:r>
              <a:rPr lang="en-US" sz="1600" b="1" dirty="0"/>
              <a:t>Computing applications: </a:t>
            </a:r>
            <a:r>
              <a:rPr lang="en-US" sz="1600" dirty="0"/>
              <a:t>Proposals to support data, tools, or applications hosted in the Cloud, including either data already hosted as part of the NOAA Big Data Project (BDP - http://www.noaa.gov/big-data-project) or new </a:t>
            </a:r>
            <a:r>
              <a:rPr lang="en-US" sz="1600" dirty="0" smtClean="0"/>
              <a:t>datasets</a:t>
            </a:r>
          </a:p>
          <a:p>
            <a:pPr fontAlgn="base"/>
            <a:r>
              <a:rPr lang="en-US" sz="1600" b="1" dirty="0" smtClean="0"/>
              <a:t>Technical </a:t>
            </a:r>
            <a:r>
              <a:rPr lang="en-US" sz="1600" b="1" dirty="0"/>
              <a:t>support: </a:t>
            </a:r>
            <a:r>
              <a:rPr lang="en-US" sz="1600" dirty="0"/>
              <a:t>Proposals to provide technical guidance or development assistance to funded recipients of the types of proposals listed </a:t>
            </a:r>
            <a:r>
              <a:rPr lang="en-US" sz="1600" dirty="0" smtClean="0"/>
              <a:t>above.</a:t>
            </a:r>
            <a:endParaRPr lang="en-US" sz="1600" b="1" dirty="0" smtClean="0"/>
          </a:p>
          <a:p>
            <a:pPr marL="177800" indent="0" fontAlgn="base">
              <a:buNone/>
            </a:pPr>
            <a:r>
              <a:rPr lang="en-US" sz="2000" dirty="0">
                <a:solidFill>
                  <a:schemeClr val="accent1"/>
                </a:solidFill>
              </a:rPr>
              <a:t>Selection Factors</a:t>
            </a:r>
          </a:p>
          <a:p>
            <a:pPr fontAlgn="base"/>
            <a:r>
              <a:rPr lang="en-US" sz="1600" dirty="0" smtClean="0"/>
              <a:t>The </a:t>
            </a:r>
            <a:r>
              <a:rPr lang="en-US" sz="1600" dirty="0"/>
              <a:t>proposal will improve datasets considered as particularly "high value" by OSTP or other stakeholders such as the NOAA Big Data </a:t>
            </a:r>
            <a:r>
              <a:rPr lang="en-US" sz="1600" dirty="0" smtClean="0"/>
              <a:t>Project</a:t>
            </a:r>
            <a:endParaRPr lang="en-US" sz="1600" dirty="0"/>
          </a:p>
          <a:p>
            <a:pPr fontAlgn="base"/>
            <a:r>
              <a:rPr lang="en-US" sz="1600" dirty="0" smtClean="0"/>
              <a:t>The </a:t>
            </a:r>
            <a:r>
              <a:rPr lang="en-US" sz="1600" dirty="0"/>
              <a:t>proposal includes collaboration with NOAA National Centers for Environmental Information (NCEI). </a:t>
            </a:r>
          </a:p>
          <a:p>
            <a:pPr fontAlgn="base"/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26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0" y="533400"/>
            <a:ext cx="9144000" cy="71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r>
              <a:rPr lang="en-US" sz="3600" dirty="0">
                <a:solidFill>
                  <a:schemeClr val="accent1"/>
                </a:solidFill>
              </a:rPr>
              <a:t>Managing NOAA's Observing System Architecture Portfolio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16" y="1404435"/>
            <a:ext cx="5868562" cy="5453565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6980533" y="6422389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r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 sz="28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1pPr>
            <a:lvl2pPr marL="741363" marR="0" indent="-28416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–"/>
              <a:defRPr sz="24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2pPr>
            <a:lvl3pPr marL="1141413" marR="0" indent="-22701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 sz="20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3pPr>
            <a:lvl4pPr marL="1598613" marR="0" indent="-22701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–"/>
              <a:defRPr sz="1400" b="1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4pPr>
            <a:lvl5pPr marL="2055813" marR="0" indent="-227013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5pPr>
            <a:lvl6pPr marL="25130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6pPr>
            <a:lvl7pPr marL="29702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7pPr>
            <a:lvl8pPr marL="34274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8pPr>
            <a:lvl9pPr marL="3884613" marR="0" indent="-227013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i="0" u="none" strike="noStrike" cap="none" baseline="0">
                <a:solidFill>
                  <a:schemeClr val="tx1"/>
                </a:solidFill>
                <a:latin typeface="Arial" charset="0"/>
                <a:ea typeface="Arial"/>
                <a:cs typeface="Arial" charset="0"/>
                <a:sym typeface="Arial"/>
                <a:rtl val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A7EBE8-FA24-469A-97A0-3854CD273EAF}" type="slidenum">
              <a:rPr lang="en-US" altLang="en-US" sz="1100" b="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100" b="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82128" y="2736475"/>
            <a:ext cx="2133610" cy="2533557"/>
            <a:chOff x="4604656" y="2119900"/>
            <a:chExt cx="2242456" cy="2743200"/>
          </a:xfrm>
        </p:grpSpPr>
        <p:sp>
          <p:nvSpPr>
            <p:cNvPr id="5" name="Rounded Rectangle 4"/>
            <p:cNvSpPr/>
            <p:nvPr/>
          </p:nvSpPr>
          <p:spPr>
            <a:xfrm>
              <a:off x="4604656" y="2119900"/>
              <a:ext cx="111034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sym typeface="Arial"/>
                </a:rPr>
                <a:t>Arctic Report Card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26426" y="3016544"/>
              <a:ext cx="111034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sym typeface="Arial"/>
                </a:rPr>
                <a:t>Fish Stock Assess-</a:t>
              </a:r>
              <a:r>
                <a:rPr lang="en-US" sz="1400" b="1" kern="0" dirty="0" err="1">
                  <a:solidFill>
                    <a:srgbClr val="FFFFFF"/>
                  </a:solidFill>
                  <a:sym typeface="Arial"/>
                </a:rPr>
                <a:t>ments</a:t>
              </a:r>
              <a:endParaRPr lang="en-US" sz="1400" b="1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626426" y="3948700"/>
              <a:ext cx="111034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sym typeface="Arial"/>
                </a:rPr>
                <a:t>Tornado Warning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736769" y="3034300"/>
              <a:ext cx="111034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sym typeface="Arial"/>
                </a:rPr>
                <a:t>Hypoxia Warning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736769" y="2119900"/>
              <a:ext cx="111034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sym typeface="Arial"/>
                </a:rPr>
                <a:t>Drought Outlook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736769" y="3948700"/>
              <a:ext cx="111034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kern="0" dirty="0" err="1">
                  <a:solidFill>
                    <a:srgbClr val="FFFFFF"/>
                  </a:solidFill>
                  <a:sym typeface="Arial"/>
                </a:rPr>
                <a:t>Hurr</a:t>
              </a:r>
              <a:r>
                <a:rPr lang="en-US" sz="1400" b="1" kern="0" dirty="0">
                  <a:solidFill>
                    <a:srgbClr val="FFFFFF"/>
                  </a:solidFill>
                  <a:sym typeface="Arial"/>
                </a:rPr>
                <a:t>.</a:t>
              </a:r>
            </a:p>
            <a:p>
              <a:pPr algn="ctr"/>
              <a:r>
                <a:rPr lang="en-US" sz="1400" b="1" kern="0" dirty="0">
                  <a:solidFill>
                    <a:srgbClr val="FFFFFF"/>
                  </a:solidFill>
                  <a:sym typeface="Arial"/>
                </a:rPr>
                <a:t>Outlook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 flipV="1">
            <a:off x="2950020" y="3531301"/>
            <a:ext cx="1034143" cy="636889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5" name="Shape 177"/>
          <p:cNvSpPr txBox="1">
            <a:spLocks noGrp="1"/>
          </p:cNvSpPr>
          <p:nvPr>
            <p:ph type="title"/>
          </p:nvPr>
        </p:nvSpPr>
        <p:spPr>
          <a:xfrm>
            <a:off x="381000" y="642250"/>
            <a:ext cx="7899300" cy="576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r>
              <a:rPr lang="en-US" sz="3600" dirty="0">
                <a:solidFill>
                  <a:schemeClr val="accent1"/>
                </a:solidFill>
              </a:rPr>
              <a:t>Intrinsic Value of Observations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895" y="175674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000000"/>
                </a:solidFill>
                <a:cs typeface="Arial"/>
                <a:sym typeface="Arial"/>
              </a:rPr>
              <a:t>Systems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84923" y="174585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000000"/>
                </a:solidFill>
                <a:cs typeface="Arial"/>
                <a:sym typeface="Arial"/>
              </a:rPr>
              <a:t>Services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96082" y="174584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000000"/>
                </a:solidFill>
                <a:cs typeface="Arial"/>
                <a:sym typeface="Arial"/>
              </a:rPr>
              <a:t>Stakeholders</a:t>
            </a:r>
          </a:p>
        </p:txBody>
      </p:sp>
      <p:sp>
        <p:nvSpPr>
          <p:cNvPr id="42" name="Right Arrow 41"/>
          <p:cNvSpPr/>
          <p:nvPr/>
        </p:nvSpPr>
        <p:spPr>
          <a:xfrm flipV="1">
            <a:off x="6281054" y="3487752"/>
            <a:ext cx="805615" cy="636889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007" y="6066796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Investments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518327" y="6153885"/>
            <a:ext cx="4568342" cy="298054"/>
          </a:xfrm>
          <a:prstGeom prst="rightArrow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62679" y="5874603"/>
            <a:ext cx="1297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Societal</a:t>
            </a:r>
          </a:p>
          <a:p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Benefits</a:t>
            </a:r>
          </a:p>
        </p:txBody>
      </p:sp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" y="2541137"/>
            <a:ext cx="28892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321268"/>
            <a:ext cx="215265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5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/>
          </p:cNvSpPr>
          <p:nvPr/>
        </p:nvSpPr>
        <p:spPr>
          <a:xfrm>
            <a:off x="45720" y="409069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499"/>
              </a:buClr>
              <a:buFont typeface="Arial Narrow"/>
              <a:buNone/>
              <a:defRPr sz="36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</a:lvl3pPr>
            <a:lvl4pPr marL="0" marR="0" indent="0" algn="l" rtl="0">
              <a:spcBef>
                <a:spcPts val="0"/>
              </a:spcBef>
            </a:lvl4pPr>
            <a:lvl5pPr marL="0" marR="0" indent="0" algn="l" rtl="0">
              <a:spcBef>
                <a:spcPts val="0"/>
              </a:spcBef>
            </a:lvl5pPr>
            <a:lvl6pPr marL="0" marR="0" indent="0" algn="l" rtl="0">
              <a:spcBef>
                <a:spcPts val="0"/>
              </a:spcBef>
            </a:lvl6pPr>
            <a:lvl7pPr marL="0" marR="0" indent="0" algn="l" rtl="0">
              <a:spcBef>
                <a:spcPts val="0"/>
              </a:spcBef>
            </a:lvl7pPr>
            <a:lvl8pPr marL="0" marR="0" indent="0" algn="l" rtl="0">
              <a:spcBef>
                <a:spcPts val="0"/>
              </a:spcBef>
            </a:lvl8pPr>
            <a:lvl9pPr marL="0" marR="0" indent="0" algn="l" rtl="0">
              <a:spcBef>
                <a:spcPts val="0"/>
              </a:spcBef>
            </a:lvl9pPr>
          </a:lstStyle>
          <a:p>
            <a:r>
              <a:rPr lang="en-US" dirty="0"/>
              <a:t>Impact of Potential Satellite Architectures on NOAA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1753" y="6153834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35759D"/>
                </a:solidFill>
              </a:rPr>
              <a:t>Measures of Effectiveness among Proposed Architecture</a:t>
            </a:r>
          </a:p>
          <a:p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599" cy="365125"/>
          </a:xfrm>
        </p:spPr>
        <p:txBody>
          <a:bodyPr/>
          <a:lstStyle/>
          <a:p>
            <a:pPr algn="r"/>
            <a:fld id="{C2833C6E-60BB-412D-9901-82EA11684F0A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1600200"/>
            <a:ext cx="85915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2749748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Goals do not benefit equally from proposed architectures.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550106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NOTIONAL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5600"/>
                    </a14:imgEffect>
                    <a14:imgEffect>
                      <a14:saturation sat="12000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7" y="-431800"/>
            <a:ext cx="9157527" cy="728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5588" y="0"/>
            <a:ext cx="5885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  <a:latin typeface="Corbel" panose="020B0503020204020204" pitchFamily="34" charset="0"/>
                <a:ea typeface="Adobe Gothic Std B" pitchFamily="34" charset="-128"/>
                <a:cs typeface="Aharoni" pitchFamily="2" charset="-79"/>
              </a:rPr>
              <a:t>2017 NOAA</a:t>
            </a:r>
            <a:r>
              <a:rPr lang="en-US" sz="4000" b="1" dirty="0">
                <a:solidFill>
                  <a:schemeClr val="accent1"/>
                </a:solidFill>
                <a:latin typeface="Corbel" panose="020B0503020204020204" pitchFamily="34" charset="0"/>
                <a:ea typeface="Adobe Gothic Std B" pitchFamily="34" charset="-128"/>
                <a:cs typeface="Aharoni" pitchFamily="2" charset="-79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latin typeface="Corbel" panose="020B0503020204020204" pitchFamily="34" charset="0"/>
                <a:ea typeface="Adobe Gothic Std B" pitchFamily="34" charset="-128"/>
                <a:cs typeface="Aharoni" pitchFamily="2" charset="-79"/>
              </a:rPr>
              <a:t>Emerging Technologies Workshop </a:t>
            </a: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Adobe Gothic Std B" pitchFamily="34" charset="-128"/>
                <a:cs typeface="Aharoni" pitchFamily="2" charset="-79"/>
              </a:rPr>
              <a:t>for Observations</a:t>
            </a:r>
            <a:endParaRPr 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Corbel" panose="020B0503020204020204" pitchFamily="34" charset="0"/>
              <a:ea typeface="Adobe Gothic Std B" pitchFamily="34" charset="-128"/>
              <a:cs typeface="Aharoni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0" y="531459"/>
            <a:ext cx="2626588" cy="2035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7" y="-243542"/>
            <a:ext cx="723900" cy="7239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8136" r="52627" b="6251"/>
          <a:stretch/>
        </p:blipFill>
        <p:spPr bwMode="auto">
          <a:xfrm>
            <a:off x="3438115" y="2026812"/>
            <a:ext cx="4747075" cy="34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4852" y="2791672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August 22-23, 2017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NOAA Center for Weather and Climate Prediction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College Park, MD</a:t>
            </a:r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733871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i="1" dirty="0">
                <a:solidFill>
                  <a:srgbClr val="002060"/>
                </a:solidFill>
                <a:latin typeface="Calibri" pitchFamily="34" charset="0"/>
              </a:rPr>
              <a:t>This workshop provided and will hopefully continue to provide a conduit for the</a:t>
            </a:r>
            <a:r>
              <a:rPr lang="en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" b="1" i="1" dirty="0">
                <a:solidFill>
                  <a:srgbClr val="002060"/>
                </a:solidFill>
                <a:latin typeface="Calibri" pitchFamily="34" charset="0"/>
              </a:rPr>
              <a:t>connectivity of emerging technologies’ research and development activities across NOAA in order to create an </a:t>
            </a:r>
            <a:r>
              <a:rPr lang="en" b="1" i="1" u="sng" dirty="0">
                <a:solidFill>
                  <a:srgbClr val="002060"/>
                </a:solidFill>
                <a:latin typeface="Calibri" pitchFamily="34" charset="0"/>
              </a:rPr>
              <a:t>integrated, impactful, and adaptable</a:t>
            </a:r>
            <a:r>
              <a:rPr lang="en" b="1" i="1" dirty="0">
                <a:solidFill>
                  <a:srgbClr val="002060"/>
                </a:solidFill>
                <a:latin typeface="Calibri" pitchFamily="34" charset="0"/>
              </a:rPr>
              <a:t> observing system portfolio.</a:t>
            </a:r>
            <a:r>
              <a:rPr lang="en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en" dirty="0">
                <a:solidFill>
                  <a:srgbClr val="002060"/>
                </a:solidFill>
                <a:latin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0" y="0"/>
            <a:ext cx="9144000" cy="1465142"/>
          </a:xfrm>
          <a:prstGeom prst="rect">
            <a:avLst/>
          </a:prstGeom>
          <a:solidFill>
            <a:srgbClr val="518FB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 rtl="0"/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 Narrow"/>
              <a:buNone/>
            </a:pPr>
            <a:r>
              <a:rPr lang="en-US" sz="4400" b="0" i="0" u="none" strike="noStrike" cap="none" baseline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you!</a:t>
            </a:r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 b="54847"/>
          <a:stretch/>
        </p:blipFill>
        <p:spPr>
          <a:xfrm>
            <a:off x="657225" y="3038815"/>
            <a:ext cx="7867650" cy="3552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130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91425" tIns="91425" rIns="91425" bIns="91425" anchor="ctr" anchorCtr="0"/>
          <a:lstStyle/>
          <a:p>
            <a:r>
              <a:rPr lang="en-US" sz="3600" dirty="0">
                <a:solidFill>
                  <a:schemeClr val="accent1"/>
                </a:solidFill>
              </a:rPr>
              <a:t>The Future of Forecasting</a:t>
            </a: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296779" y="6077170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http://www.today.com/video/get-an-exclusive-first-look-at-noaa-s-new-weather-satellite-750733891982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5113" b="15617"/>
          <a:stretch/>
        </p:blipFill>
        <p:spPr>
          <a:xfrm>
            <a:off x="838200" y="2253803"/>
            <a:ext cx="6858000" cy="3800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1493324"/>
            <a:ext cx="2213411" cy="331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91425" tIns="91425" rIns="91425" bIns="91425" anchor="ctr" anchorCtr="0"/>
          <a:lstStyle/>
          <a:p>
            <a:r>
              <a:rPr lang="en-US" sz="3600" dirty="0">
                <a:solidFill>
                  <a:schemeClr val="accent1"/>
                </a:solidFill>
              </a:rPr>
              <a:t>NOAA’s GOES-16 Satellite Sends First Images to Earth</a:t>
            </a:r>
          </a:p>
        </p:txBody>
      </p:sp>
      <p:sp>
        <p:nvSpPr>
          <p:cNvPr id="4" name="Rectangle 3"/>
          <p:cNvSpPr/>
          <p:nvPr/>
        </p:nvSpPr>
        <p:spPr>
          <a:xfrm>
            <a:off x="5219700" y="2074124"/>
            <a:ext cx="36957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NOAA’s GOES-16 satellite, formerly known as GOES-R, has sent its first, high </a:t>
            </a:r>
            <a:r>
              <a:rPr lang="en-US" sz="1600" dirty="0" smtClean="0"/>
              <a:t>resolution images</a:t>
            </a:r>
            <a:r>
              <a:rPr lang="en-US" sz="1600" dirty="0"/>
              <a:t>, and now people around the world can see what this revolutionary satellite sees. </a:t>
            </a:r>
            <a:r>
              <a:rPr lang="en-US" sz="1600" dirty="0" smtClean="0"/>
              <a:t>These images </a:t>
            </a:r>
            <a:r>
              <a:rPr lang="en-US" sz="1600" dirty="0"/>
              <a:t>from GOES-16’s new Advanced Baseline Imager (ABI) instrument show the </a:t>
            </a:r>
            <a:r>
              <a:rPr lang="en-US" sz="1600" dirty="0" smtClean="0"/>
              <a:t>complete full </a:t>
            </a:r>
            <a:r>
              <a:rPr lang="en-US" sz="1600" dirty="0"/>
              <a:t>disk of the Western Hemisphere and the continental United States in all 16 channels of </a:t>
            </a:r>
            <a:r>
              <a:rPr lang="en-US" sz="1600" dirty="0" smtClean="0"/>
              <a:t>the ABI </a:t>
            </a:r>
            <a:r>
              <a:rPr lang="en-US" sz="1600" dirty="0"/>
              <a:t>instrument.</a:t>
            </a:r>
          </a:p>
          <a:p>
            <a:r>
              <a:rPr lang="en-US" sz="1600" dirty="0"/>
              <a:t>GOES-16 was launched on Nov. 19, 2016 at 6:42pm EST from Cape Canaveral, Florida. </a:t>
            </a:r>
            <a:r>
              <a:rPr lang="en-US" sz="1600" dirty="0" smtClean="0"/>
              <a:t>The first </a:t>
            </a:r>
            <a:r>
              <a:rPr lang="en-US" sz="1600" dirty="0"/>
              <a:t>images usher in a new era of Earth and space weather observation for the U.S.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3" y="1638353"/>
            <a:ext cx="4922817" cy="49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91425" tIns="91425" rIns="91425" bIns="91425" anchor="ctr" anchorCtr="0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“Eyes in the Sky”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52883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GOES East captured this visible image of a large storm system over Alabama, Georgia and western Florida on April 3, 2017. NOAA's GOES satellites orbit 35,800 km (22,300 miles) above Earth's equator in a geostationary orbit, meaning they travel around the globe at speeds equal to Earth's rotation, constantly monitoring a particular area of the planet. These constant "eyes in the sky" are critical for identifying atmospheric circulations and, as shown here, monitoring severe weather..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1437"/>
            <a:ext cx="7010400" cy="38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3D7499"/>
              </a:buClr>
              <a:buSzPct val="25000"/>
              <a:buFont typeface="Arial Narrow"/>
              <a:buNone/>
            </a:pPr>
            <a:r>
              <a:rPr lang="en-US" sz="4000" b="0" i="0" u="none" strike="noStrike" cap="none" baseline="0" dirty="0" smtClean="0">
                <a:solidFill>
                  <a:srgbClr val="3D7499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Launches</a:t>
            </a:r>
            <a:endParaRPr lang="en-US" sz="4000" b="0" i="0" u="none" strike="noStrike" cap="none" baseline="0" dirty="0">
              <a:solidFill>
                <a:srgbClr val="3D749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132" t="15451" r="19672" b="7281"/>
          <a:stretch/>
        </p:blipFill>
        <p:spPr>
          <a:xfrm>
            <a:off x="1066800" y="1600200"/>
            <a:ext cx="7042069" cy="52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79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91425" tIns="91425" rIns="91425" bIns="91425" anchor="ctr" anchorCtr="0"/>
          <a:lstStyle/>
          <a:p>
            <a:r>
              <a:rPr lang="en-US" sz="3600" dirty="0" err="1">
                <a:solidFill>
                  <a:schemeClr val="accent1"/>
                </a:solidFill>
              </a:rPr>
              <a:t>CubeSats</a:t>
            </a:r>
            <a:r>
              <a:rPr lang="en-US" sz="3600" dirty="0">
                <a:solidFill>
                  <a:schemeClr val="accent1"/>
                </a:solidFill>
              </a:rPr>
              <a:t> to Fly with NOAA's JPSS-1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940" t="20416" r="25036" b="6195"/>
          <a:stretch/>
        </p:blipFill>
        <p:spPr>
          <a:xfrm>
            <a:off x="228600" y="1219200"/>
            <a:ext cx="6248400" cy="53684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3541" y="1219200"/>
            <a:ext cx="24384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800" dirty="0">
              <a:solidFill>
                <a:schemeClr val="accent1">
                  <a:lumMod val="75000"/>
                </a:schemeClr>
              </a:solidFill>
              <a:latin typeface="Chivo"/>
            </a:endParaRPr>
          </a:p>
          <a:p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latin typeface="Chivo"/>
              </a:rPr>
              <a:t>EagleSat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Questrial"/>
              </a:rPr>
              <a:t>—Embry-Riddle Aeronautical University, Prescott, Arizona </a:t>
            </a:r>
          </a:p>
          <a:p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latin typeface="Chivo"/>
              </a:rPr>
              <a:t>MakerSat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Questrial"/>
              </a:rPr>
              <a:t>—Northwest Nazarene University, Nampa, Idaho </a:t>
            </a:r>
          </a:p>
          <a:p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latin typeface="Chivo"/>
              </a:rPr>
              <a:t>MiRaTA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Questrial"/>
              </a:rPr>
              <a:t>—Massachusetts Institute of Technology, Cambridge, Massachusetts </a:t>
            </a:r>
          </a:p>
          <a:p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latin typeface="Chivo"/>
              </a:rPr>
              <a:t>RadFxSat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Questrial"/>
              </a:rPr>
              <a:t>—Vanderbilt University, Nashville, Tennessee </a:t>
            </a:r>
          </a:p>
        </p:txBody>
      </p:sp>
    </p:spTree>
    <p:extLst>
      <p:ext uri="{BB962C8B-B14F-4D97-AF65-F5344CB8AC3E}">
        <p14:creationId xmlns:p14="http://schemas.microsoft.com/office/powerpoint/2010/main" val="9219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 EDM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4E5AD-B0C8-41A5-AACC-989FA51C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creen Shot 2016-08-15 at 12.15.5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"/>
          <a:stretch/>
        </p:blipFill>
        <p:spPr>
          <a:xfrm>
            <a:off x="533400" y="711350"/>
            <a:ext cx="7453479" cy="6146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3160" y="697468"/>
            <a:ext cx="698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 revision at </a:t>
            </a:r>
            <a:r>
              <a:rPr lang="en-US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  <a:hlinkClick r:id="rId3"/>
              </a:rPr>
              <a:t>https://sites.google.com/a/noaa.gov/edm-dashboard</a:t>
            </a:r>
            <a:r>
              <a:rPr lang="en-US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  <a:hlinkClick r:id="rId3"/>
              </a:rPr>
              <a:t>/</a:t>
            </a:r>
            <a:r>
              <a:rPr lang="en-US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NOAA Data Catalog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4E5AD-B0C8-41A5-AACC-989FA51C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creen Shot 2016-08-17 at 16.43.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2179" r="10250"/>
          <a:stretch/>
        </p:blipFill>
        <p:spPr>
          <a:xfrm>
            <a:off x="0" y="762000"/>
            <a:ext cx="7400688" cy="5590473"/>
          </a:xfrm>
          <a:prstGeom prst="rect">
            <a:avLst/>
          </a:prstGeom>
        </p:spPr>
      </p:pic>
      <p:pic>
        <p:nvPicPr>
          <p:cNvPr id="6" name="Picture 5" descr="catalogHoldings201608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9236" r="16084" b="4204"/>
          <a:stretch/>
        </p:blipFill>
        <p:spPr>
          <a:xfrm>
            <a:off x="3810000" y="3429000"/>
            <a:ext cx="5099733" cy="3392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722433"/>
            <a:ext cx="1752600" cy="38100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324600"/>
            <a:ext cx="33237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Collaborators: Chris </a:t>
            </a:r>
            <a:r>
              <a:rPr lang="en-US" sz="1600" i="1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MacDermaid</a:t>
            </a: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,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NOAA Catalog WG</a:t>
            </a:r>
            <a:endParaRPr lang="en-US" sz="1600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6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tadataMetrics20161125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441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Metrics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Jeff.deLaBeaujardiere@noaa.gov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4E5AD-B0C8-41A5-AACC-989FA51C6F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8" y="6500672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Collaborators: Anna Milan, Martin Aubrey, Rich </a:t>
            </a:r>
            <a:r>
              <a:rPr lang="en-US" sz="1600" i="1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Fozzard</a:t>
            </a:r>
            <a:r>
              <a:rPr lang="en-US" sz="16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, NOAA Metadata WG</a:t>
            </a:r>
            <a:endParaRPr lang="en-US" sz="1600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yle1-presentationtemp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yle1-presentationtemp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23121</TotalTime>
  <Words>897</Words>
  <Application>Microsoft Office PowerPoint</Application>
  <PresentationFormat>On-screen Show (4:3)</PresentationFormat>
  <Paragraphs>153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style1-presentationtemp</vt:lpstr>
      <vt:lpstr>1_style1-presentationtemp</vt:lpstr>
      <vt:lpstr>1_Default</vt:lpstr>
      <vt:lpstr>Office Theme</vt:lpstr>
      <vt:lpstr>1_Office Theme</vt:lpstr>
      <vt:lpstr>NOAA Report   </vt:lpstr>
      <vt:lpstr>The Future of Forecasting</vt:lpstr>
      <vt:lpstr>NOAA’s GOES-16 Satellite Sends First Images to Earth</vt:lpstr>
      <vt:lpstr>“Eyes in the Sky”</vt:lpstr>
      <vt:lpstr>Upcoming Launches</vt:lpstr>
      <vt:lpstr>CubeSats to Fly with NOAA's JPSS-1</vt:lpstr>
      <vt:lpstr>NOAA EDM Dashboard</vt:lpstr>
      <vt:lpstr>NOAA Data Catalog</vt:lpstr>
      <vt:lpstr>Metadata Metrics</vt:lpstr>
      <vt:lpstr>Dataset Identifiers &amp; Citations</vt:lpstr>
      <vt:lpstr>Big Earth Data Initiative (BEDI)</vt:lpstr>
      <vt:lpstr>NOAA Big Data Project – R&amp;D w/5 Cloud Vendors </vt:lpstr>
      <vt:lpstr>  Big Earth Data Initiative (BEDI) 2017 Call for NOAA Proposals  </vt:lpstr>
      <vt:lpstr>Managing NOAA's Observing System Architecture Portfolio</vt:lpstr>
      <vt:lpstr>Intrinsic Value of Observations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Martin Yapur</dc:creator>
  <cp:lastModifiedBy>Anne Kennerley</cp:lastModifiedBy>
  <cp:revision>127</cp:revision>
  <dcterms:modified xsi:type="dcterms:W3CDTF">2017-04-06T13:58:57Z</dcterms:modified>
</cp:coreProperties>
</file>