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8" r:id="rId1"/>
  </p:sldMasterIdLst>
  <p:notesMasterIdLst>
    <p:notesMasterId r:id="rId15"/>
  </p:notesMasterIdLst>
  <p:handoutMasterIdLst>
    <p:handoutMasterId r:id="rId16"/>
  </p:handoutMasterIdLst>
  <p:sldIdLst>
    <p:sldId id="256" r:id="rId2"/>
    <p:sldId id="698" r:id="rId3"/>
    <p:sldId id="706" r:id="rId4"/>
    <p:sldId id="700" r:id="rId5"/>
    <p:sldId id="705" r:id="rId6"/>
    <p:sldId id="453" r:id="rId7"/>
    <p:sldId id="714" r:id="rId8"/>
    <p:sldId id="716" r:id="rId9"/>
    <p:sldId id="717" r:id="rId10"/>
    <p:sldId id="718" r:id="rId11"/>
    <p:sldId id="719" r:id="rId12"/>
    <p:sldId id="720" r:id="rId13"/>
    <p:sldId id="721" r:id="rId14"/>
  </p:sldIdLst>
  <p:sldSz cx="9144000" cy="6858000" type="screen4x3"/>
  <p:notesSz cx="6810375" cy="9942513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Iollanda" initials="I" lastIdx="25" clrIdx="0"/>
  <p:cmAuthor id="1" name="Rosemarie Leone" initials="" lastIdx="1" clrIdx="1"/>
  <p:cmAuthor id="2" name="Iolanda Maggio" initials="IM" lastIdx="7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CF4A"/>
    <a:srgbClr val="FDC82F"/>
    <a:srgbClr val="E37222"/>
    <a:srgbClr val="99CF64"/>
    <a:srgbClr val="9CCF1F"/>
    <a:srgbClr val="00CF00"/>
    <a:srgbClr val="0098DB"/>
    <a:srgbClr val="00549F"/>
    <a:srgbClr val="00338D"/>
    <a:srgbClr val="D010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441" autoAdjust="0"/>
    <p:restoredTop sz="86788" autoAdjust="0"/>
  </p:normalViewPr>
  <p:slideViewPr>
    <p:cSldViewPr snapToGrid="0">
      <p:cViewPr>
        <p:scale>
          <a:sx n="68" d="100"/>
          <a:sy n="68" d="100"/>
        </p:scale>
        <p:origin x="-71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4764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87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060" cy="496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404" tIns="44702" rIns="89404" bIns="44702" numCol="1" anchor="t" anchorCtr="0" compatLnSpc="1">
            <a:prstTxWarp prst="textNoShape">
              <a:avLst/>
            </a:prstTxWarp>
          </a:bodyPr>
          <a:lstStyle>
            <a:lvl1pPr defTabSz="892175"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287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776" y="0"/>
            <a:ext cx="2951060" cy="496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404" tIns="44702" rIns="89404" bIns="44702" numCol="1" anchor="t" anchorCtr="0" compatLnSpc="1">
            <a:prstTxWarp prst="textNoShape">
              <a:avLst/>
            </a:prstTxWarp>
          </a:bodyPr>
          <a:lstStyle>
            <a:lvl1pPr algn="r" defTabSz="892175"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287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1"/>
            <a:ext cx="2951060" cy="496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404" tIns="44702" rIns="89404" bIns="44702" numCol="1" anchor="b" anchorCtr="0" compatLnSpc="1">
            <a:prstTxWarp prst="textNoShape">
              <a:avLst/>
            </a:prstTxWarp>
          </a:bodyPr>
          <a:lstStyle>
            <a:lvl1pPr defTabSz="892175"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287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776" y="9444031"/>
            <a:ext cx="2951060" cy="496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404" tIns="44702" rIns="89404" bIns="44702" numCol="1" anchor="b" anchorCtr="0" compatLnSpc="1">
            <a:prstTxWarp prst="textNoShape">
              <a:avLst/>
            </a:prstTxWarp>
          </a:bodyPr>
          <a:lstStyle>
            <a:lvl1pPr algn="r" defTabSz="892175"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fld id="{933B368F-7390-407E-A166-C3FF4AEA6310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60807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23351" cy="5188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155" tIns="43077" rIns="86155" bIns="43077" numCol="1" anchor="t" anchorCtr="0" compatLnSpc="1">
            <a:prstTxWarp prst="textNoShape">
              <a:avLst/>
            </a:prstTxWarp>
          </a:bodyPr>
          <a:lstStyle>
            <a:lvl1pPr defTabSz="862013">
              <a:defRPr sz="11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74710" y="1"/>
            <a:ext cx="2923350" cy="5188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155" tIns="43077" rIns="86155" bIns="43077" numCol="1" anchor="t" anchorCtr="0" compatLnSpc="1">
            <a:prstTxWarp prst="textNoShape">
              <a:avLst/>
            </a:prstTxWarp>
          </a:bodyPr>
          <a:lstStyle>
            <a:lvl1pPr algn="r" defTabSz="862013">
              <a:defRPr sz="1100"/>
            </a:lvl1pPr>
          </a:lstStyle>
          <a:p>
            <a:pPr>
              <a:defRPr/>
            </a:pPr>
            <a:fld id="{CF29402C-3E51-426F-A9D1-4184FC0D9C3E}" type="datetimeFigureOut">
              <a:rPr lang="en-US"/>
              <a:pPr>
                <a:defRPr/>
              </a:pPr>
              <a:t>4/5/2017</a:t>
            </a:fld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68375" y="741363"/>
            <a:ext cx="4932363" cy="37004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77467" y="4737275"/>
            <a:ext cx="5043126" cy="4442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155" tIns="43077" rIns="86155" bIns="430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583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74551"/>
            <a:ext cx="2923351" cy="4442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155" tIns="43077" rIns="86155" bIns="43077" numCol="1" anchor="b" anchorCtr="0" compatLnSpc="1">
            <a:prstTxWarp prst="textNoShape">
              <a:avLst/>
            </a:prstTxWarp>
          </a:bodyPr>
          <a:lstStyle>
            <a:lvl1pPr defTabSz="862013">
              <a:defRPr sz="11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4710" y="9474551"/>
            <a:ext cx="2923350" cy="4442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155" tIns="43077" rIns="86155" bIns="43077" numCol="1" anchor="b" anchorCtr="0" compatLnSpc="1">
            <a:prstTxWarp prst="textNoShape">
              <a:avLst/>
            </a:prstTxWarp>
          </a:bodyPr>
          <a:lstStyle>
            <a:lvl1pPr algn="r" defTabSz="862013">
              <a:defRPr sz="1100"/>
            </a:lvl1pPr>
          </a:lstStyle>
          <a:p>
            <a:pPr>
              <a:defRPr/>
            </a:pPr>
            <a:fld id="{7CDE6C7F-2D6A-43CA-B515-688D548889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9943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These</a:t>
            </a:r>
            <a:r>
              <a:rPr lang="en-US" baseline="0" dirty="0" smtClean="0"/>
              <a:t> are Heritage Media Transcription Chains that already available and operative at ESA facilities or to be implemented in ESRIN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DE6C7F-2D6A-43CA-B515-688D5488897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0243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These</a:t>
            </a:r>
            <a:r>
              <a:rPr lang="en-US" baseline="0" dirty="0" smtClean="0"/>
              <a:t> are Heritage Media Transcription Chains that already available and operative at ESA facilities or to be implemented in ESRIN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DE6C7F-2D6A-43CA-B515-688D5488897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0243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These</a:t>
            </a:r>
            <a:r>
              <a:rPr lang="en-US" baseline="0" dirty="0" smtClean="0"/>
              <a:t> are Heritage Media Transcription Chains that already available and operative at ESA facilities or to be implemented in ESRIN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DE6C7F-2D6A-43CA-B515-688D5488897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0243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These</a:t>
            </a:r>
            <a:r>
              <a:rPr lang="en-US" baseline="0" dirty="0" smtClean="0"/>
              <a:t> are Heritage Media Transcription Chains that already available and operative at ESA facilities or to be implemented in ESRIN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DE6C7F-2D6A-43CA-B515-688D5488897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0243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These are other Transcription</a:t>
            </a:r>
            <a:r>
              <a:rPr lang="en-US" baseline="0" dirty="0" smtClean="0"/>
              <a:t> Chains available at ESA facilities, however, these are not operative.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DE6C7F-2D6A-43CA-B515-688D5488897A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5843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These are other Transcription</a:t>
            </a:r>
            <a:r>
              <a:rPr lang="en-US" baseline="0" dirty="0" smtClean="0"/>
              <a:t> Chains available at ESA facilities, however, these are not operative.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DE6C7F-2D6A-43CA-B515-688D5488897A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5843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2" descr="signatu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271" t="-8163"/>
          <a:stretch>
            <a:fillRect/>
          </a:stretch>
        </p:blipFill>
        <p:spPr bwMode="auto">
          <a:xfrm>
            <a:off x="7705725" y="6202363"/>
            <a:ext cx="1438275" cy="252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4" descr="PPT_Header02" hidden="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04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5" descr="PPT_Header0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04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323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614363" y="3886200"/>
            <a:ext cx="7772400" cy="419100"/>
          </a:xfrm>
        </p:spPr>
        <p:txBody>
          <a:bodyPr>
            <a:spAutoFit/>
          </a:bodyPr>
          <a:lstStyle>
            <a:lvl1pPr marL="0" indent="0">
              <a:buFont typeface="Verdana" pitchFamily="34" charset="0"/>
              <a:buNone/>
              <a:defRPr sz="1800"/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56325" name="Rectangle 6"/>
          <p:cNvSpPr>
            <a:spLocks noGrp="1" noChangeArrowheads="1"/>
          </p:cNvSpPr>
          <p:nvPr>
            <p:ph type="ctrTitle"/>
          </p:nvPr>
        </p:nvSpPr>
        <p:spPr>
          <a:xfrm>
            <a:off x="587375" y="2574925"/>
            <a:ext cx="7772400" cy="579438"/>
          </a:xfrm>
        </p:spPr>
        <p:txBody>
          <a:bodyPr/>
          <a:lstStyle>
            <a:lvl1pPr>
              <a:defRPr sz="32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0"/>
          </p:nvPr>
        </p:nvSpPr>
        <p:spPr>
          <a:xfrm>
            <a:off x="715963" y="6405563"/>
            <a:ext cx="5216525" cy="2301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ESA UNCLASSIFIED – For Official Use</a:t>
            </a:r>
          </a:p>
        </p:txBody>
      </p:sp>
    </p:spTree>
    <p:extLst>
      <p:ext uri="{BB962C8B-B14F-4D97-AF65-F5344CB8AC3E}">
        <p14:creationId xmlns:p14="http://schemas.microsoft.com/office/powerpoint/2010/main" val="2383207485"/>
      </p:ext>
    </p:extLst>
  </p:cSld>
  <p:clrMapOvr>
    <a:masterClrMapping/>
  </p:clrMapOvr>
  <p:hf sldNum="0"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ESA UNCLASSIFIED – For Official Use</a:t>
            </a:r>
          </a:p>
        </p:txBody>
      </p:sp>
    </p:spTree>
    <p:extLst>
      <p:ext uri="{BB962C8B-B14F-4D97-AF65-F5344CB8AC3E}">
        <p14:creationId xmlns:p14="http://schemas.microsoft.com/office/powerpoint/2010/main" val="717735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56350" y="381000"/>
            <a:ext cx="1912938" cy="56102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15950" y="381000"/>
            <a:ext cx="5588000" cy="56102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ESA UNCLASSIFIED – For Official Use</a:t>
            </a:r>
          </a:p>
        </p:txBody>
      </p:sp>
    </p:spTree>
    <p:extLst>
      <p:ext uri="{BB962C8B-B14F-4D97-AF65-F5344CB8AC3E}">
        <p14:creationId xmlns:p14="http://schemas.microsoft.com/office/powerpoint/2010/main" val="18846018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950" y="381000"/>
            <a:ext cx="6105525" cy="4270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15950" y="1673225"/>
            <a:ext cx="3749675" cy="4318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18025" y="1673225"/>
            <a:ext cx="3751263" cy="2082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18025" y="3908425"/>
            <a:ext cx="3751263" cy="2082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ESA UNCLASSIFIED – For Official Use</a:t>
            </a:r>
          </a:p>
        </p:txBody>
      </p:sp>
    </p:spTree>
    <p:extLst>
      <p:ext uri="{BB962C8B-B14F-4D97-AF65-F5344CB8AC3E}">
        <p14:creationId xmlns:p14="http://schemas.microsoft.com/office/powerpoint/2010/main" val="39496797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950" y="381000"/>
            <a:ext cx="6105525" cy="4270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15950" y="1673225"/>
            <a:ext cx="3749675" cy="4318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18025" y="1673225"/>
            <a:ext cx="3751263" cy="4318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ESA UNCLASSIFIED – For Official Use</a:t>
            </a:r>
          </a:p>
        </p:txBody>
      </p:sp>
    </p:spTree>
    <p:extLst>
      <p:ext uri="{BB962C8B-B14F-4D97-AF65-F5344CB8AC3E}">
        <p14:creationId xmlns:p14="http://schemas.microsoft.com/office/powerpoint/2010/main" val="29765285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950" y="381000"/>
            <a:ext cx="6105525" cy="4270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15950" y="1673225"/>
            <a:ext cx="7653338" cy="43180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ESA UNCLASSIFIED – For Official Use</a:t>
            </a:r>
          </a:p>
        </p:txBody>
      </p:sp>
    </p:spTree>
    <p:extLst>
      <p:ext uri="{BB962C8B-B14F-4D97-AF65-F5344CB8AC3E}">
        <p14:creationId xmlns:p14="http://schemas.microsoft.com/office/powerpoint/2010/main" val="3770045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ESA UNCLASSIFIED – For Official Use</a:t>
            </a:r>
          </a:p>
        </p:txBody>
      </p:sp>
    </p:spTree>
    <p:extLst>
      <p:ext uri="{BB962C8B-B14F-4D97-AF65-F5344CB8AC3E}">
        <p14:creationId xmlns:p14="http://schemas.microsoft.com/office/powerpoint/2010/main" val="614504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ESA UNCLASSIFIED – For Official Use</a:t>
            </a:r>
          </a:p>
        </p:txBody>
      </p:sp>
    </p:spTree>
    <p:extLst>
      <p:ext uri="{BB962C8B-B14F-4D97-AF65-F5344CB8AC3E}">
        <p14:creationId xmlns:p14="http://schemas.microsoft.com/office/powerpoint/2010/main" val="2416279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5950" y="1673225"/>
            <a:ext cx="3749675" cy="4318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18025" y="1673225"/>
            <a:ext cx="3751263" cy="4318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ESA UNCLASSIFIED – For Official Use</a:t>
            </a:r>
          </a:p>
        </p:txBody>
      </p:sp>
    </p:spTree>
    <p:extLst>
      <p:ext uri="{BB962C8B-B14F-4D97-AF65-F5344CB8AC3E}">
        <p14:creationId xmlns:p14="http://schemas.microsoft.com/office/powerpoint/2010/main" val="3400145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ESA UNCLASSIFIED – For Official Use</a:t>
            </a:r>
          </a:p>
        </p:txBody>
      </p:sp>
    </p:spTree>
    <p:extLst>
      <p:ext uri="{BB962C8B-B14F-4D97-AF65-F5344CB8AC3E}">
        <p14:creationId xmlns:p14="http://schemas.microsoft.com/office/powerpoint/2010/main" val="1684542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ESA UNCLASSIFIED – For Official Use</a:t>
            </a:r>
          </a:p>
        </p:txBody>
      </p:sp>
    </p:spTree>
    <p:extLst>
      <p:ext uri="{BB962C8B-B14F-4D97-AF65-F5344CB8AC3E}">
        <p14:creationId xmlns:p14="http://schemas.microsoft.com/office/powerpoint/2010/main" val="1356774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ESA UNCLASSIFIED – For Official Use</a:t>
            </a:r>
          </a:p>
        </p:txBody>
      </p:sp>
    </p:spTree>
    <p:extLst>
      <p:ext uri="{BB962C8B-B14F-4D97-AF65-F5344CB8AC3E}">
        <p14:creationId xmlns:p14="http://schemas.microsoft.com/office/powerpoint/2010/main" val="2013405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ESA UNCLASSIFIED – For Official Use</a:t>
            </a:r>
          </a:p>
        </p:txBody>
      </p:sp>
    </p:spTree>
    <p:extLst>
      <p:ext uri="{BB962C8B-B14F-4D97-AF65-F5344CB8AC3E}">
        <p14:creationId xmlns:p14="http://schemas.microsoft.com/office/powerpoint/2010/main" val="1845243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ESA UNCLASSIFIED – For Official Use</a:t>
            </a:r>
          </a:p>
        </p:txBody>
      </p:sp>
    </p:spTree>
    <p:extLst>
      <p:ext uri="{BB962C8B-B14F-4D97-AF65-F5344CB8AC3E}">
        <p14:creationId xmlns:p14="http://schemas.microsoft.com/office/powerpoint/2010/main" val="389415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5" descr="PPT_Header02" hidden="1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04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6" descr="PPT_Header01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04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9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15950" y="1673225"/>
            <a:ext cx="7653338" cy="431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143348" y="332992"/>
            <a:ext cx="6105525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dirty="0" smtClean="0"/>
              <a:t>Click to edit Master title style</a:t>
            </a:r>
          </a:p>
        </p:txBody>
      </p:sp>
      <p:sp>
        <p:nvSpPr>
          <p:cNvPr id="326664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8238" y="6438986"/>
            <a:ext cx="6526212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72000" rIns="0" bIns="0" numCol="1" anchor="t" anchorCtr="0" compatLnSpc="1">
            <a:prstTxWarp prst="textNoShape">
              <a:avLst/>
            </a:prstTxWarp>
          </a:bodyPr>
          <a:lstStyle>
            <a:lvl1pPr>
              <a:defRPr sz="800"/>
            </a:lvl1pPr>
          </a:lstStyle>
          <a:p>
            <a:pPr>
              <a:defRPr/>
            </a:pPr>
            <a:r>
              <a:rPr lang="en-GB"/>
              <a:t>ESA UNCLASSIFIED – For Official Use</a:t>
            </a:r>
          </a:p>
        </p:txBody>
      </p:sp>
      <p:sp>
        <p:nvSpPr>
          <p:cNvPr id="1032" name="Text Box 34" hidden="1"/>
          <p:cNvSpPr txBox="1">
            <a:spLocks noChangeAspect="1" noChangeArrowheads="1"/>
          </p:cNvSpPr>
          <p:nvPr/>
        </p:nvSpPr>
        <p:spPr bwMode="auto">
          <a:xfrm>
            <a:off x="620713" y="6197600"/>
            <a:ext cx="6977062" cy="147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sz="800" smtClean="0">
                <a:solidFill>
                  <a:schemeClr val="bg2"/>
                </a:solidFill>
              </a:rPr>
              <a:t>Mission sheets | Paulo Sacramento | 06/09/2011 | EOP | Slide </a:t>
            </a:r>
            <a:fld id="{ACB2B019-2B1F-4020-8785-E12D3DCABE62}" type="slidenum">
              <a:rPr sz="800" noProof="1" smtClean="0">
                <a:solidFill>
                  <a:schemeClr val="bg2"/>
                </a:solidFill>
              </a:rPr>
              <a:pPr eaLnBrk="1" hangingPunct="1">
                <a:spcBef>
                  <a:spcPct val="50000"/>
                </a:spcBef>
                <a:defRPr/>
              </a:pPr>
              <a:t>‹#›</a:t>
            </a:fld>
            <a:endParaRPr lang="en-GB" sz="800" noProof="1" smtClean="0">
              <a:solidFill>
                <a:schemeClr val="bg2"/>
              </a:solidFill>
            </a:endParaRPr>
          </a:p>
        </p:txBody>
      </p:sp>
      <p:pic>
        <p:nvPicPr>
          <p:cNvPr id="10" name="Picture 9"/>
          <p:cNvPicPr/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5304" y="6102629"/>
            <a:ext cx="1885323" cy="738325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17" r:id="rId1"/>
    <p:sldLayoutId id="2147484004" r:id="rId2"/>
    <p:sldLayoutId id="2147484005" r:id="rId3"/>
    <p:sldLayoutId id="2147484006" r:id="rId4"/>
    <p:sldLayoutId id="2147484007" r:id="rId5"/>
    <p:sldLayoutId id="2147484008" r:id="rId6"/>
    <p:sldLayoutId id="2147484009" r:id="rId7"/>
    <p:sldLayoutId id="2147484010" r:id="rId8"/>
    <p:sldLayoutId id="2147484011" r:id="rId9"/>
    <p:sldLayoutId id="2147484012" r:id="rId10"/>
    <p:sldLayoutId id="2147484013" r:id="rId11"/>
    <p:sldLayoutId id="2147484014" r:id="rId12"/>
    <p:sldLayoutId id="2147484015" r:id="rId13"/>
    <p:sldLayoutId id="2147484016" r:id="rId14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AutoNum type="arabicPeriod"/>
        <a:defRPr sz="1600">
          <a:solidFill>
            <a:schemeClr val="bg2"/>
          </a:solidFill>
          <a:latin typeface="+mn-lt"/>
          <a:ea typeface="+mn-ea"/>
          <a:cs typeface="+mn-cs"/>
        </a:defRPr>
      </a:lvl1pPr>
      <a:lvl2pPr marL="1227138" indent="-419100" algn="l" rtl="0" eaLnBrk="0" fontAlgn="base" hangingPunct="0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AutoNum type="alphaLcPeriod"/>
        <a:defRPr sz="1600">
          <a:solidFill>
            <a:schemeClr val="bg2"/>
          </a:solidFill>
          <a:latin typeface="+mn-lt"/>
        </a:defRPr>
      </a:lvl2pPr>
      <a:lvl3pPr marL="1825625" indent="-419100" algn="l" rtl="0" eaLnBrk="0" fontAlgn="base" hangingPunct="0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Char char="–"/>
        <a:defRPr sz="1600">
          <a:solidFill>
            <a:schemeClr val="bg2"/>
          </a:solidFill>
          <a:latin typeface="+mn-lt"/>
        </a:defRPr>
      </a:lvl3pPr>
      <a:lvl4pPr marL="2424113" indent="-419100" algn="l" rtl="0" eaLnBrk="0" fontAlgn="base" hangingPunct="0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Char char="–"/>
        <a:defRPr sz="1600">
          <a:solidFill>
            <a:schemeClr val="bg2"/>
          </a:solidFill>
          <a:latin typeface="+mn-lt"/>
        </a:defRPr>
      </a:lvl4pPr>
      <a:lvl5pPr marL="3022600" indent="-419100" algn="l" rtl="0" eaLnBrk="0" fontAlgn="base" hangingPunct="0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Char char="–"/>
        <a:defRPr sz="1600">
          <a:solidFill>
            <a:schemeClr val="bg2"/>
          </a:solidFill>
          <a:latin typeface="+mn-lt"/>
        </a:defRPr>
      </a:lvl5pPr>
      <a:lvl6pPr marL="3479800" indent="-419100" algn="l" rtl="0" fontAlgn="base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Char char="–"/>
        <a:defRPr sz="1600">
          <a:solidFill>
            <a:schemeClr val="bg2"/>
          </a:solidFill>
          <a:latin typeface="+mn-lt"/>
        </a:defRPr>
      </a:lvl6pPr>
      <a:lvl7pPr marL="3937000" indent="-419100" algn="l" rtl="0" fontAlgn="base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Char char="–"/>
        <a:defRPr sz="1600">
          <a:solidFill>
            <a:schemeClr val="bg2"/>
          </a:solidFill>
          <a:latin typeface="+mn-lt"/>
        </a:defRPr>
      </a:lvl7pPr>
      <a:lvl8pPr marL="4394200" indent="-419100" algn="l" rtl="0" fontAlgn="base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Char char="–"/>
        <a:defRPr sz="1600">
          <a:solidFill>
            <a:schemeClr val="bg2"/>
          </a:solidFill>
          <a:latin typeface="+mn-lt"/>
        </a:defRPr>
      </a:lvl8pPr>
      <a:lvl9pPr marL="4851400" indent="-419100" algn="l" rtl="0" fontAlgn="base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Char char="–"/>
        <a:defRPr sz="1600">
          <a:solidFill>
            <a:schemeClr val="bg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8"/>
          <p:cNvSpPr>
            <a:spLocks noGrp="1" noChangeArrowheads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GB" smtClean="0"/>
              <a:t>ESA UNCLASSIFIED – For Official Use</a:t>
            </a:r>
          </a:p>
        </p:txBody>
      </p:sp>
      <p:sp>
        <p:nvSpPr>
          <p:cNvPr id="8" name="Rectangle 7"/>
          <p:cNvSpPr>
            <a:spLocks noGrp="1" noChangeArrowheads="1"/>
          </p:cNvSpPr>
          <p:nvPr/>
        </p:nvSpPr>
        <p:spPr bwMode="auto">
          <a:xfrm>
            <a:off x="298182" y="2244520"/>
            <a:ext cx="8640762" cy="30818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GB" altLang="en-US" b="1" dirty="0"/>
              <a:t>Data Stewardship Interest Group</a:t>
            </a:r>
            <a:br>
              <a:rPr lang="en-GB" altLang="en-US" b="1" dirty="0"/>
            </a:br>
            <a:r>
              <a:rPr lang="en-GB" altLang="en-US" b="1" dirty="0"/>
              <a:t> </a:t>
            </a:r>
            <a:r>
              <a:rPr lang="en-GB" altLang="en-US" sz="2400" b="1" dirty="0"/>
              <a:t>WGISS-43 Meeting</a:t>
            </a:r>
            <a:endParaRPr lang="en-GB" altLang="en-US" sz="3600" b="1" dirty="0"/>
          </a:p>
          <a:p>
            <a:pPr eaLnBrk="1" hangingPunct="1">
              <a:lnSpc>
                <a:spcPct val="80000"/>
              </a:lnSpc>
            </a:pPr>
            <a:endParaRPr lang="en-US" b="1" dirty="0">
              <a:latin typeface="Verdana" charset="0"/>
              <a:ea typeface="MS PGothic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GB" altLang="en-US" sz="2400" b="1" smtClean="0"/>
              <a:t>Heritage Media Transcription </a:t>
            </a:r>
            <a:r>
              <a:rPr lang="en-GB" altLang="en-US" sz="2400" b="1" dirty="0" smtClean="0"/>
              <a:t>Chains</a:t>
            </a:r>
          </a:p>
          <a:p>
            <a:pPr eaLnBrk="1" hangingPunct="1">
              <a:lnSpc>
                <a:spcPct val="80000"/>
              </a:lnSpc>
            </a:pPr>
            <a:endParaRPr lang="en-GB" altLang="en-US" sz="2000" b="1" dirty="0" smtClean="0"/>
          </a:p>
          <a:p>
            <a:pPr eaLnBrk="1" hangingPunct="1">
              <a:lnSpc>
                <a:spcPct val="80000"/>
              </a:lnSpc>
            </a:pPr>
            <a:r>
              <a:rPr lang="en-GB" sz="2400" dirty="0" smtClean="0"/>
              <a:t>  </a:t>
            </a:r>
            <a:r>
              <a:rPr lang="en-GB" altLang="en-US" sz="2400" dirty="0"/>
              <a:t>NASA</a:t>
            </a:r>
            <a:r>
              <a:rPr lang="en-GB" sz="2400" dirty="0"/>
              <a:t>, </a:t>
            </a:r>
            <a:r>
              <a:rPr lang="en-US" sz="2400" dirty="0"/>
              <a:t>Annapolis, MD, USA </a:t>
            </a:r>
            <a:r>
              <a:rPr lang="en-GB" sz="2400" dirty="0"/>
              <a:t>03–06 April, 2017</a:t>
            </a:r>
            <a:endParaRPr lang="en-GB" sz="2400" dirty="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</a:pPr>
            <a:endParaRPr lang="en-GB" sz="2400" dirty="0">
              <a:latin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GB" sz="2400" dirty="0" err="1">
                <a:latin typeface="Arial" charset="0"/>
              </a:rPr>
              <a:t>Mirko</a:t>
            </a:r>
            <a:r>
              <a:rPr lang="en-GB" sz="2400" dirty="0">
                <a:latin typeface="Arial" charset="0"/>
              </a:rPr>
              <a:t> </a:t>
            </a:r>
            <a:r>
              <a:rPr lang="en-GB" sz="2400" dirty="0" err="1">
                <a:latin typeface="Arial" charset="0"/>
              </a:rPr>
              <a:t>Albani</a:t>
            </a:r>
            <a:r>
              <a:rPr lang="en-GB" sz="2400" dirty="0">
                <a:latin typeface="Arial" charset="0"/>
              </a:rPr>
              <a:t>, European Space Agency</a:t>
            </a:r>
          </a:p>
          <a:p>
            <a:pPr eaLnBrk="1" hangingPunct="1">
              <a:lnSpc>
                <a:spcPct val="80000"/>
              </a:lnSpc>
            </a:pPr>
            <a:endParaRPr lang="en-GB" sz="2400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ESA UNCLASSIFIED – For Official Use</a:t>
            </a:r>
            <a:endParaRPr lang="en-GB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32866" y="148365"/>
            <a:ext cx="7421771" cy="713016"/>
          </a:xfrm>
          <a:noFill/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85750" indent="-285750">
              <a:lnSpc>
                <a:spcPct val="200000"/>
              </a:lnSpc>
            </a:pPr>
            <a:r>
              <a:rPr lang="en-US" dirty="0" smtClean="0"/>
              <a:t>Operative Transcription </a:t>
            </a:r>
            <a:r>
              <a:rPr lang="en-US" dirty="0"/>
              <a:t>Chains </a:t>
            </a:r>
            <a:r>
              <a:rPr lang="en-US" dirty="0" smtClean="0"/>
              <a:t>(4)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37701" y="1173888"/>
            <a:ext cx="8482779" cy="5093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sz="1400" b="1" dirty="0" err="1"/>
              <a:t>StorageTek</a:t>
            </a:r>
            <a:r>
              <a:rPr lang="en-US" sz="1400" b="1" dirty="0"/>
              <a:t> </a:t>
            </a:r>
            <a:r>
              <a:rPr lang="en-US" sz="1400" b="1" dirty="0" smtClean="0"/>
              <a:t>9940</a:t>
            </a:r>
            <a:r>
              <a:rPr lang="en-US" sz="1400" dirty="0" smtClean="0"/>
              <a:t> </a:t>
            </a:r>
          </a:p>
          <a:p>
            <a:pPr marL="800100" lvl="1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i="1" dirty="0"/>
              <a:t>Availability &amp; </a:t>
            </a:r>
            <a:r>
              <a:rPr lang="en-US" sz="1400" i="1" dirty="0" smtClean="0"/>
              <a:t>Location:</a:t>
            </a:r>
            <a:r>
              <a:rPr lang="en-US" sz="1400" dirty="0"/>
              <a:t> </a:t>
            </a:r>
            <a:r>
              <a:rPr lang="en-US" sz="1400" dirty="0" smtClean="0"/>
              <a:t>available at ESRIN</a:t>
            </a:r>
          </a:p>
          <a:p>
            <a:pPr marL="800100" lvl="1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i="1" dirty="0" smtClean="0"/>
              <a:t>Status:</a:t>
            </a:r>
            <a:r>
              <a:rPr lang="en-US" sz="1400" dirty="0" smtClean="0"/>
              <a:t> </a:t>
            </a:r>
            <a:r>
              <a:rPr lang="en-US" sz="1400" dirty="0"/>
              <a:t>operative </a:t>
            </a:r>
            <a:endParaRPr lang="en-US" sz="1400" dirty="0" smtClean="0"/>
          </a:p>
          <a:p>
            <a:pPr marL="800100" lvl="1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i="1" dirty="0"/>
              <a:t>Missions: </a:t>
            </a:r>
            <a:r>
              <a:rPr lang="en-US" sz="1400" dirty="0" smtClean="0"/>
              <a:t>any </a:t>
            </a:r>
            <a:r>
              <a:rPr lang="en-US" sz="1400" dirty="0"/>
              <a:t>ESA mission &amp; TPM </a:t>
            </a:r>
            <a:r>
              <a:rPr lang="en-US" sz="1400" dirty="0" smtClean="0"/>
              <a:t>ESA managed mission</a:t>
            </a:r>
          </a:p>
          <a:p>
            <a:pPr marL="800100" lvl="1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i="1" dirty="0" smtClean="0"/>
              <a:t># of media: </a:t>
            </a:r>
            <a:r>
              <a:rPr lang="en-US" sz="1400" dirty="0" smtClean="0"/>
              <a:t>several thousands</a:t>
            </a:r>
          </a:p>
          <a:p>
            <a:pPr marL="800100" lvl="1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i="1" dirty="0"/>
              <a:t>Additional info: </a:t>
            </a:r>
            <a:r>
              <a:rPr lang="en-US" sz="1400" dirty="0" smtClean="0"/>
              <a:t>Used </a:t>
            </a:r>
            <a:r>
              <a:rPr lang="en-US" sz="1400" dirty="0"/>
              <a:t>in the Multi-Mission Facility Infrastructure (MMFI) in ESRIN and any other ESA PAC in the AMASS driven Robotic Archive. These were replaced by the more </a:t>
            </a:r>
            <a:r>
              <a:rPr lang="en-US" sz="1400" dirty="0" smtClean="0"/>
              <a:t>recent </a:t>
            </a:r>
            <a:r>
              <a:rPr lang="en-US" sz="1400" dirty="0"/>
              <a:t>T10000B tapes.</a:t>
            </a:r>
            <a:endParaRPr lang="en-US" sz="1400" dirty="0" smtClean="0"/>
          </a:p>
          <a:p>
            <a:pPr marL="342900" indent="-342900">
              <a:lnSpc>
                <a:spcPct val="150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sz="1400" b="1" dirty="0" err="1" smtClean="0"/>
              <a:t>StorageTek</a:t>
            </a:r>
            <a:r>
              <a:rPr lang="en-US" sz="1400" b="1" dirty="0" smtClean="0"/>
              <a:t> T10000</a:t>
            </a:r>
            <a:endParaRPr lang="en-US" sz="1400" dirty="0" smtClean="0"/>
          </a:p>
          <a:p>
            <a:pPr marL="800100" lvl="1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i="1" dirty="0" smtClean="0"/>
              <a:t>Availability &amp; Location: </a:t>
            </a:r>
            <a:r>
              <a:rPr lang="en-US" sz="1400" dirty="0" smtClean="0"/>
              <a:t>available at ESRIN</a:t>
            </a:r>
          </a:p>
          <a:p>
            <a:pPr marL="800100" lvl="1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i="1" dirty="0" smtClean="0"/>
              <a:t>Status:</a:t>
            </a:r>
            <a:r>
              <a:rPr lang="en-US" sz="1400" dirty="0" smtClean="0"/>
              <a:t> operative</a:t>
            </a:r>
          </a:p>
          <a:p>
            <a:pPr marL="800100" lvl="1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i="1" dirty="0"/>
              <a:t>Missions: </a:t>
            </a:r>
            <a:r>
              <a:rPr lang="en-US" sz="1400" dirty="0"/>
              <a:t>any ESA mission &amp; TPM ESA managed mission</a:t>
            </a:r>
            <a:endParaRPr lang="en-US" sz="1400" dirty="0" smtClean="0"/>
          </a:p>
          <a:p>
            <a:pPr marL="800100" lvl="1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i="1" dirty="0" smtClean="0"/>
              <a:t># </a:t>
            </a:r>
            <a:r>
              <a:rPr lang="en-US" sz="1400" i="1" dirty="0"/>
              <a:t>of media:</a:t>
            </a:r>
            <a:r>
              <a:rPr lang="en-US" sz="1400" dirty="0"/>
              <a:t> </a:t>
            </a:r>
            <a:r>
              <a:rPr lang="en-US" sz="1400" dirty="0" smtClean="0"/>
              <a:t>&gt; 10,000</a:t>
            </a:r>
          </a:p>
          <a:p>
            <a:pPr marL="800100" lvl="1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i="1" dirty="0"/>
              <a:t>Additional info: </a:t>
            </a:r>
            <a:r>
              <a:rPr lang="en-US" sz="1400" dirty="0"/>
              <a:t>T10000B originally used in the SAMFS driven </a:t>
            </a:r>
            <a:r>
              <a:rPr lang="en-US" sz="1400" dirty="0" smtClean="0"/>
              <a:t>MMFI. </a:t>
            </a:r>
            <a:r>
              <a:rPr lang="en-US" sz="1400" dirty="0"/>
              <a:t>Following this, the latest T10000D tapes are currently used in </a:t>
            </a:r>
            <a:r>
              <a:rPr lang="en-US" sz="1400" dirty="0" smtClean="0"/>
              <a:t>the ESRIN Cold </a:t>
            </a:r>
            <a:r>
              <a:rPr lang="en-US" sz="1400" dirty="0"/>
              <a:t>Back-up </a:t>
            </a:r>
            <a:r>
              <a:rPr lang="en-US" sz="1400" dirty="0" smtClean="0"/>
              <a:t>Archive.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839833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ESA UNCLASSIFIED – For Official Use</a:t>
            </a:r>
            <a:endParaRPr lang="en-GB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32866" y="148365"/>
            <a:ext cx="7421771" cy="713016"/>
          </a:xfrm>
          <a:noFill/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85750" indent="-285750">
              <a:lnSpc>
                <a:spcPct val="200000"/>
              </a:lnSpc>
            </a:pPr>
            <a:r>
              <a:rPr lang="en-US" dirty="0" smtClean="0"/>
              <a:t>Other Transcription </a:t>
            </a:r>
            <a:r>
              <a:rPr lang="en-US" dirty="0"/>
              <a:t>Chains </a:t>
            </a:r>
            <a:r>
              <a:rPr lang="en-US" dirty="0" smtClean="0"/>
              <a:t>(1)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36100" y="1184648"/>
            <a:ext cx="8597069" cy="53707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sz="1200" b="1" dirty="0"/>
              <a:t>Computer Compatible </a:t>
            </a:r>
            <a:r>
              <a:rPr lang="en-US" sz="1200" b="1" dirty="0" smtClean="0"/>
              <a:t>Tapes</a:t>
            </a:r>
          </a:p>
          <a:p>
            <a:pPr marL="800100" lvl="1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i="1" dirty="0"/>
              <a:t>Availability &amp; Location:</a:t>
            </a:r>
            <a:r>
              <a:rPr lang="en-US" sz="1200" dirty="0"/>
              <a:t> </a:t>
            </a:r>
            <a:r>
              <a:rPr lang="en-US" sz="1200" dirty="0" smtClean="0"/>
              <a:t>reader available </a:t>
            </a:r>
            <a:r>
              <a:rPr lang="en-US" sz="1200" dirty="0"/>
              <a:t>at ESRIN</a:t>
            </a:r>
          </a:p>
          <a:p>
            <a:pPr marL="800100" lvl="1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i="1" dirty="0"/>
              <a:t>Status:</a:t>
            </a:r>
            <a:r>
              <a:rPr lang="en-US" sz="1200" dirty="0"/>
              <a:t> </a:t>
            </a:r>
            <a:r>
              <a:rPr lang="en-US" sz="1200" dirty="0" smtClean="0"/>
              <a:t>not known if still working. No plan to set-up a chain.</a:t>
            </a:r>
            <a:endParaRPr lang="en-US" sz="1200" dirty="0"/>
          </a:p>
          <a:p>
            <a:pPr marL="800100" lvl="1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i="1" dirty="0"/>
              <a:t>Missions: </a:t>
            </a:r>
            <a:r>
              <a:rPr lang="en-US" sz="1200" dirty="0" smtClean="0"/>
              <a:t>HCMM (HCMR) </a:t>
            </a:r>
            <a:endParaRPr lang="en-US" sz="1200" dirty="0"/>
          </a:p>
          <a:p>
            <a:pPr marL="800100" lvl="1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i="1" dirty="0"/>
              <a:t># of media</a:t>
            </a:r>
            <a:r>
              <a:rPr lang="en-US" sz="1200" i="1" dirty="0" smtClean="0"/>
              <a:t>: </a:t>
            </a:r>
            <a:r>
              <a:rPr lang="en-US" sz="1200" dirty="0" smtClean="0"/>
              <a:t>&lt;100</a:t>
            </a:r>
          </a:p>
          <a:p>
            <a:pPr marL="342900" indent="-342900">
              <a:lnSpc>
                <a:spcPct val="150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sz="1200" b="1" dirty="0" smtClean="0"/>
              <a:t>Digital </a:t>
            </a:r>
            <a:r>
              <a:rPr lang="en-US" sz="1200" b="1" dirty="0"/>
              <a:t>Cassette Recording System improved (</a:t>
            </a:r>
            <a:r>
              <a:rPr lang="en-US" sz="1200" b="1" dirty="0" err="1" smtClean="0"/>
              <a:t>DCRSi</a:t>
            </a:r>
            <a:r>
              <a:rPr lang="en-US" sz="1200" b="1" dirty="0" smtClean="0"/>
              <a:t>)</a:t>
            </a:r>
          </a:p>
          <a:p>
            <a:pPr marL="800100" lvl="1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i="1" dirty="0"/>
              <a:t>Availability &amp; Location:</a:t>
            </a:r>
            <a:r>
              <a:rPr lang="en-US" sz="1200" dirty="0"/>
              <a:t> reader available at </a:t>
            </a:r>
            <a:r>
              <a:rPr lang="en-US" sz="1200" dirty="0" smtClean="0"/>
              <a:t>ESRIN</a:t>
            </a:r>
            <a:endParaRPr lang="en-US" sz="1200" dirty="0"/>
          </a:p>
          <a:p>
            <a:pPr marL="800100" lvl="1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i="1" dirty="0"/>
              <a:t>Status:</a:t>
            </a:r>
            <a:r>
              <a:rPr lang="en-US" sz="1200" dirty="0"/>
              <a:t> </a:t>
            </a:r>
            <a:r>
              <a:rPr lang="en-US" sz="1200" dirty="0" smtClean="0"/>
              <a:t>potentially </a:t>
            </a:r>
            <a:r>
              <a:rPr lang="en-US" sz="1200" dirty="0"/>
              <a:t>working. No plan to set-up a chain</a:t>
            </a:r>
            <a:r>
              <a:rPr lang="en-US" sz="1200" dirty="0" smtClean="0"/>
              <a:t>.</a:t>
            </a:r>
            <a:endParaRPr lang="en-US" sz="1200" dirty="0"/>
          </a:p>
          <a:p>
            <a:pPr marL="800100" lvl="1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i="1" dirty="0"/>
              <a:t>Missions: </a:t>
            </a:r>
            <a:r>
              <a:rPr lang="en-US" sz="1200" dirty="0" smtClean="0"/>
              <a:t>Multi-Mission (SPOT </a:t>
            </a:r>
            <a:r>
              <a:rPr lang="en-US" sz="1200" dirty="0"/>
              <a:t>1-2, JERS-1, MOS-1/1b, ERS-1/2) </a:t>
            </a:r>
          </a:p>
          <a:p>
            <a:pPr marL="800100" lvl="1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i="1" dirty="0"/>
              <a:t># of media: </a:t>
            </a:r>
            <a:r>
              <a:rPr lang="en-US" sz="1200" dirty="0"/>
              <a:t>unknown (no media </a:t>
            </a:r>
            <a:r>
              <a:rPr lang="en-US" sz="1200" dirty="0" smtClean="0"/>
              <a:t>at </a:t>
            </a:r>
            <a:r>
              <a:rPr lang="en-US" sz="1200" dirty="0"/>
              <a:t>ESA facilities</a:t>
            </a:r>
            <a:r>
              <a:rPr lang="en-US" sz="1200" dirty="0" smtClean="0"/>
              <a:t>)</a:t>
            </a:r>
          </a:p>
          <a:p>
            <a:pPr marL="800100" lvl="1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i="1" dirty="0"/>
              <a:t>Additional info: </a:t>
            </a:r>
            <a:r>
              <a:rPr lang="en-US" sz="1200" dirty="0" smtClean="0"/>
              <a:t>Used </a:t>
            </a:r>
            <a:r>
              <a:rPr lang="en-US" sz="1200" dirty="0"/>
              <a:t>&gt;20 years ago and never used </a:t>
            </a:r>
            <a:r>
              <a:rPr lang="en-US" sz="1200" dirty="0" smtClean="0"/>
              <a:t>since then</a:t>
            </a:r>
            <a:endParaRPr lang="en-US" sz="1200" dirty="0"/>
          </a:p>
          <a:p>
            <a:pPr marL="342900" indent="-342900">
              <a:lnSpc>
                <a:spcPct val="150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sz="1200" b="1" dirty="0"/>
              <a:t>IBM </a:t>
            </a:r>
            <a:r>
              <a:rPr lang="en-US" sz="1200" b="1" dirty="0" err="1"/>
              <a:t>Magstar</a:t>
            </a:r>
            <a:r>
              <a:rPr lang="en-US" sz="1200" b="1" dirty="0"/>
              <a:t> (NTP </a:t>
            </a:r>
            <a:r>
              <a:rPr lang="en-US" sz="1200" b="1" dirty="0" smtClean="0"/>
              <a:t>media)</a:t>
            </a:r>
            <a:endParaRPr lang="en-US" sz="1200" b="1" dirty="0"/>
          </a:p>
          <a:p>
            <a:pPr marL="800100" lvl="1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i="1" dirty="0"/>
              <a:t>Availability &amp; Location:</a:t>
            </a:r>
            <a:r>
              <a:rPr lang="en-US" sz="1200" dirty="0"/>
              <a:t> reader available at </a:t>
            </a:r>
            <a:r>
              <a:rPr lang="en-US" sz="1200" dirty="0" err="1" smtClean="0"/>
              <a:t>Kiruna</a:t>
            </a:r>
            <a:endParaRPr lang="en-US" sz="1200" dirty="0"/>
          </a:p>
          <a:p>
            <a:pPr marL="800100" lvl="1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i="1" dirty="0"/>
              <a:t>Status:</a:t>
            </a:r>
            <a:r>
              <a:rPr lang="en-US" sz="1200" dirty="0"/>
              <a:t> </a:t>
            </a:r>
            <a:r>
              <a:rPr lang="en-US" sz="1200" dirty="0" smtClean="0"/>
              <a:t>operative. Chain will be transferred to ESRIN.</a:t>
            </a:r>
            <a:endParaRPr lang="en-US" sz="1200" dirty="0"/>
          </a:p>
          <a:p>
            <a:pPr marL="800100" lvl="1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i="1" dirty="0"/>
              <a:t>Missions: </a:t>
            </a:r>
            <a:r>
              <a:rPr lang="en-US" sz="1200" dirty="0" smtClean="0"/>
              <a:t>ENVISAT (both LR &amp; HR)</a:t>
            </a:r>
            <a:endParaRPr lang="en-US" sz="1200" dirty="0"/>
          </a:p>
          <a:p>
            <a:pPr marL="800100" lvl="1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i="1" dirty="0"/>
              <a:t># of media: </a:t>
            </a:r>
            <a:r>
              <a:rPr lang="en-US" sz="1200" dirty="0" smtClean="0"/>
              <a:t>&gt;30,000 media (ESA </a:t>
            </a:r>
            <a:r>
              <a:rPr lang="en-US" sz="1200" dirty="0"/>
              <a:t>will dispose </a:t>
            </a:r>
            <a:r>
              <a:rPr lang="en-US" sz="1200" dirty="0" smtClean="0"/>
              <a:t>these media)</a:t>
            </a:r>
            <a:endParaRPr lang="en-US" sz="1200" dirty="0"/>
          </a:p>
          <a:p>
            <a:pPr marL="800100" lvl="1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i="1" dirty="0"/>
              <a:t>Additional info: </a:t>
            </a:r>
            <a:r>
              <a:rPr lang="en-US" sz="1200" dirty="0" smtClean="0"/>
              <a:t>Originally used in </a:t>
            </a:r>
            <a:r>
              <a:rPr lang="en-US" sz="1200" dirty="0"/>
              <a:t>the ENVISAT ground segment, for long-term archiving</a:t>
            </a:r>
          </a:p>
          <a:p>
            <a:pPr marL="800100" lvl="1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039032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ESA UNCLASSIFIED – For Official Use</a:t>
            </a:r>
            <a:endParaRPr lang="en-GB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32866" y="148365"/>
            <a:ext cx="7421771" cy="713016"/>
          </a:xfrm>
          <a:noFill/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85750" indent="-285750">
              <a:lnSpc>
                <a:spcPct val="200000"/>
              </a:lnSpc>
            </a:pPr>
            <a:r>
              <a:rPr lang="en-US" dirty="0" smtClean="0"/>
              <a:t>Other Transcription </a:t>
            </a:r>
            <a:r>
              <a:rPr lang="en-US" dirty="0"/>
              <a:t>Chains </a:t>
            </a:r>
            <a:r>
              <a:rPr lang="en-US" dirty="0" smtClean="0"/>
              <a:t>(2)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36100" y="1456798"/>
            <a:ext cx="8597069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sz="1400" b="1" dirty="0"/>
              <a:t>ICI 1012 optical data storage tape (aka </a:t>
            </a:r>
            <a:r>
              <a:rPr lang="en-US" sz="1400" b="1" dirty="0" smtClean="0"/>
              <a:t>CREO)</a:t>
            </a:r>
          </a:p>
          <a:p>
            <a:pPr marL="800100" lvl="1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i="1" dirty="0" smtClean="0"/>
              <a:t>Availability &amp; Location:</a:t>
            </a:r>
            <a:r>
              <a:rPr lang="en-US" sz="1400" dirty="0" smtClean="0"/>
              <a:t> reader available at ESRIN</a:t>
            </a:r>
          </a:p>
          <a:p>
            <a:pPr marL="800100" lvl="1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i="1" dirty="0" smtClean="0"/>
              <a:t>Status</a:t>
            </a:r>
            <a:r>
              <a:rPr lang="en-US" sz="1400" i="1" dirty="0"/>
              <a:t>:</a:t>
            </a:r>
            <a:r>
              <a:rPr lang="en-US" sz="1400" dirty="0"/>
              <a:t> unknown </a:t>
            </a:r>
            <a:r>
              <a:rPr lang="en-US" sz="1400" dirty="0" smtClean="0"/>
              <a:t>(possibly working</a:t>
            </a:r>
            <a:r>
              <a:rPr lang="en-US" sz="1400" dirty="0"/>
              <a:t>)</a:t>
            </a:r>
          </a:p>
          <a:p>
            <a:pPr marL="800100" lvl="1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i="1" dirty="0"/>
              <a:t>Missions: </a:t>
            </a:r>
            <a:r>
              <a:rPr lang="en-US" sz="1400" dirty="0" smtClean="0"/>
              <a:t>Landsat (MSS, TM) </a:t>
            </a:r>
            <a:endParaRPr lang="en-US" sz="1400" dirty="0"/>
          </a:p>
          <a:p>
            <a:pPr marL="800100" lvl="1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i="1" dirty="0"/>
              <a:t># of media</a:t>
            </a:r>
            <a:r>
              <a:rPr lang="en-US" sz="1400" i="1" dirty="0" smtClean="0"/>
              <a:t>: </a:t>
            </a:r>
            <a:r>
              <a:rPr lang="en-US" sz="1400" dirty="0" smtClean="0"/>
              <a:t>unknown </a:t>
            </a:r>
            <a:r>
              <a:rPr lang="en-US" sz="1400" dirty="0"/>
              <a:t>(no media </a:t>
            </a:r>
            <a:r>
              <a:rPr lang="en-US" sz="1400" dirty="0" smtClean="0"/>
              <a:t>at </a:t>
            </a:r>
            <a:r>
              <a:rPr lang="en-US" sz="1400" dirty="0"/>
              <a:t>ESA </a:t>
            </a:r>
            <a:r>
              <a:rPr lang="en-US" sz="1400" dirty="0" smtClean="0"/>
              <a:t>facilities)</a:t>
            </a:r>
          </a:p>
          <a:p>
            <a:pPr marL="800100" lvl="1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i="1" dirty="0"/>
              <a:t>Additional info: </a:t>
            </a:r>
            <a:r>
              <a:rPr lang="en-US" sz="1400" dirty="0"/>
              <a:t>Was briefly used for Landsat and was </a:t>
            </a:r>
            <a:r>
              <a:rPr lang="en-US" sz="1400" dirty="0" smtClean="0"/>
              <a:t>dismissed </a:t>
            </a:r>
            <a:r>
              <a:rPr lang="en-US" sz="1400" dirty="0"/>
              <a:t>due to reliability concerns. Will be </a:t>
            </a:r>
            <a:r>
              <a:rPr lang="en-US" sz="1400" dirty="0" smtClean="0"/>
              <a:t>kept in </a:t>
            </a:r>
            <a:r>
              <a:rPr lang="en-US" sz="1400" dirty="0"/>
              <a:t>the ESRIN Permanent Exhibition.</a:t>
            </a:r>
            <a:endParaRPr lang="en-US" sz="1400" dirty="0" smtClean="0"/>
          </a:p>
          <a:p>
            <a:pPr marL="342900" indent="-342900">
              <a:lnSpc>
                <a:spcPct val="150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sz="1400" b="1" dirty="0"/>
              <a:t>Pegasus Magnetic </a:t>
            </a:r>
            <a:r>
              <a:rPr lang="en-US" sz="1400" b="1" dirty="0" smtClean="0"/>
              <a:t>Tape</a:t>
            </a:r>
          </a:p>
          <a:p>
            <a:pPr marL="800100" lvl="1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i="1" dirty="0"/>
              <a:t>Availability &amp; Location:</a:t>
            </a:r>
            <a:r>
              <a:rPr lang="en-US" sz="1400" dirty="0"/>
              <a:t> reader </a:t>
            </a:r>
            <a:r>
              <a:rPr lang="en-US" sz="1400" dirty="0" smtClean="0"/>
              <a:t>not available</a:t>
            </a:r>
            <a:endParaRPr lang="en-US" sz="1400" dirty="0"/>
          </a:p>
          <a:p>
            <a:pPr marL="800100" lvl="1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i="1" dirty="0"/>
              <a:t>Status:</a:t>
            </a:r>
            <a:r>
              <a:rPr lang="en-US" sz="1400" dirty="0"/>
              <a:t> </a:t>
            </a:r>
            <a:r>
              <a:rPr lang="en-US" sz="1400" dirty="0" smtClean="0"/>
              <a:t>unknown</a:t>
            </a:r>
            <a:endParaRPr lang="en-US" sz="1400" dirty="0"/>
          </a:p>
          <a:p>
            <a:pPr marL="800100" lvl="1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i="1" dirty="0"/>
              <a:t>Missions: </a:t>
            </a:r>
            <a:r>
              <a:rPr lang="en-US" sz="1400" dirty="0"/>
              <a:t>Landsat (MSS, TM</a:t>
            </a:r>
            <a:r>
              <a:rPr lang="en-US" sz="1400" dirty="0" smtClean="0"/>
              <a:t>) </a:t>
            </a:r>
            <a:endParaRPr lang="en-US" sz="1400" dirty="0"/>
          </a:p>
          <a:p>
            <a:pPr marL="800100" lvl="1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i="1" dirty="0"/>
              <a:t># of media: </a:t>
            </a:r>
            <a:r>
              <a:rPr lang="en-US" sz="1400" dirty="0"/>
              <a:t>several </a:t>
            </a:r>
            <a:r>
              <a:rPr lang="en-US" sz="1400" dirty="0" smtClean="0"/>
              <a:t>hundreds</a:t>
            </a:r>
          </a:p>
          <a:p>
            <a:pPr marL="800100" lvl="1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i="1" dirty="0"/>
              <a:t>Additional info: </a:t>
            </a:r>
            <a:r>
              <a:rPr lang="en-US" sz="1400" dirty="0"/>
              <a:t>Used as part of a USGS campaign over Kenya. </a:t>
            </a:r>
            <a:r>
              <a:rPr lang="en-US" sz="1400" dirty="0" smtClean="0"/>
              <a:t>Media available </a:t>
            </a:r>
            <a:r>
              <a:rPr lang="en-US" sz="1400" dirty="0"/>
              <a:t>at </a:t>
            </a:r>
            <a:r>
              <a:rPr lang="en-US" sz="1400" dirty="0" err="1" smtClean="0"/>
              <a:t>Fucino</a:t>
            </a:r>
            <a:r>
              <a:rPr lang="en-US" sz="1400" dirty="0" smtClean="0"/>
              <a:t>. </a:t>
            </a:r>
            <a:r>
              <a:rPr lang="en-US" sz="1400" dirty="0"/>
              <a:t>Currently assessing availability of a reader at other ESA facilities.</a:t>
            </a:r>
          </a:p>
        </p:txBody>
      </p:sp>
    </p:spTree>
    <p:extLst>
      <p:ext uri="{BB962C8B-B14F-4D97-AF65-F5344CB8AC3E}">
        <p14:creationId xmlns:p14="http://schemas.microsoft.com/office/powerpoint/2010/main" val="3110313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0" y="1245655"/>
            <a:ext cx="8680450" cy="5349875"/>
          </a:xfrm>
        </p:spPr>
        <p:txBody>
          <a:bodyPr/>
          <a:lstStyle/>
          <a:p>
            <a:r>
              <a:rPr lang="en-US" sz="2400" dirty="0" smtClean="0">
                <a:solidFill>
                  <a:schemeClr val="tx1"/>
                </a:solidFill>
              </a:rPr>
              <a:t>“</a:t>
            </a:r>
            <a:r>
              <a:rPr lang="en-US" sz="2400" dirty="0">
                <a:solidFill>
                  <a:schemeClr val="tx1"/>
                </a:solidFill>
              </a:rPr>
              <a:t>Transcription Chains” information survey in </a:t>
            </a:r>
            <a:r>
              <a:rPr lang="en-US" sz="2400" dirty="0" smtClean="0">
                <a:solidFill>
                  <a:schemeClr val="tx1"/>
                </a:solidFill>
              </a:rPr>
              <a:t>CEOS agencies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based on defined metadata</a:t>
            </a:r>
          </a:p>
          <a:p>
            <a:pPr marL="808038" lvl="1" indent="0">
              <a:buNone/>
            </a:pPr>
            <a:r>
              <a:rPr lang="en-US" sz="2400" dirty="0" smtClean="0">
                <a:solidFill>
                  <a:schemeClr val="tx1"/>
                </a:solidFill>
                <a:sym typeface="Wingdings"/>
              </a:rPr>
              <a:t> Circulation to WGISS and feedback by end June</a:t>
            </a:r>
            <a:endParaRPr lang="en-US" sz="2400" dirty="0">
              <a:solidFill>
                <a:schemeClr val="tx1"/>
              </a:solidFill>
            </a:endParaRPr>
          </a:p>
          <a:p>
            <a:endParaRPr lang="en-US" sz="2400" dirty="0" smtClean="0">
              <a:solidFill>
                <a:schemeClr val="tx1"/>
              </a:solidFill>
            </a:endParaRPr>
          </a:p>
          <a:p>
            <a:r>
              <a:rPr lang="en-US" sz="2400" dirty="0">
                <a:solidFill>
                  <a:schemeClr val="tx1"/>
                </a:solidFill>
              </a:rPr>
              <a:t>C</a:t>
            </a:r>
            <a:r>
              <a:rPr lang="en-US" sz="2400" dirty="0" smtClean="0">
                <a:solidFill>
                  <a:schemeClr val="tx1"/>
                </a:solidFill>
              </a:rPr>
              <a:t>reation </a:t>
            </a:r>
            <a:r>
              <a:rPr lang="en-US" sz="2400" dirty="0">
                <a:solidFill>
                  <a:schemeClr val="tx1"/>
                </a:solidFill>
              </a:rPr>
              <a:t>of a common </a:t>
            </a:r>
            <a:r>
              <a:rPr lang="en-US" sz="2400" dirty="0" smtClean="0">
                <a:solidFill>
                  <a:schemeClr val="tx1"/>
                </a:solidFill>
              </a:rPr>
              <a:t>inventory 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tx1"/>
                </a:solidFill>
                <a:sym typeface="Wingdings"/>
              </a:rPr>
              <a:t>	 </a:t>
            </a:r>
            <a:r>
              <a:rPr lang="en-US" sz="2400" dirty="0" smtClean="0">
                <a:solidFill>
                  <a:schemeClr val="tx1"/>
                </a:solidFill>
              </a:rPr>
              <a:t>report back to WGISS#44.</a:t>
            </a:r>
            <a:endParaRPr lang="en-US" sz="2400" dirty="0">
              <a:solidFill>
                <a:schemeClr val="tx1"/>
              </a:solidFill>
            </a:endParaRPr>
          </a:p>
          <a:p>
            <a:endParaRPr lang="en-US" sz="2400" dirty="0">
              <a:solidFill>
                <a:schemeClr val="tx1"/>
              </a:solidFill>
            </a:endParaRPr>
          </a:p>
          <a:p>
            <a:pPr>
              <a:buFont typeface="+mj-lt"/>
              <a:buAutoNum type="arabicPeriod" startAt="3"/>
            </a:pPr>
            <a:r>
              <a:rPr lang="en-US" sz="2400" dirty="0">
                <a:solidFill>
                  <a:schemeClr val="tx1"/>
                </a:solidFill>
              </a:rPr>
              <a:t>Definition of further coordination and cooperation activities (e.g. collection of </a:t>
            </a:r>
            <a:r>
              <a:rPr lang="en-US" sz="2400" dirty="0" smtClean="0">
                <a:solidFill>
                  <a:schemeClr val="tx1"/>
                </a:solidFill>
              </a:rPr>
              <a:t>needs)</a:t>
            </a:r>
            <a:r>
              <a:rPr lang="en-US" sz="2400" dirty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tx1"/>
                </a:solidFill>
                <a:sym typeface="Wingdings"/>
              </a:rPr>
              <a:t>	 WGISS#44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60506" y="315580"/>
            <a:ext cx="7421771" cy="430887"/>
          </a:xfrm>
        </p:spPr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1219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506" y="315580"/>
            <a:ext cx="7421771" cy="430887"/>
          </a:xfrm>
        </p:spPr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98238" y="6667586"/>
            <a:ext cx="6526212" cy="231775"/>
          </a:xfrm>
        </p:spPr>
        <p:txBody>
          <a:bodyPr/>
          <a:lstStyle/>
          <a:p>
            <a:pPr>
              <a:defRPr/>
            </a:pPr>
            <a:r>
              <a:rPr lang="en-GB" smtClean="0"/>
              <a:t>ESA UNCLASSIFIED – For Official Use</a:t>
            </a:r>
            <a:endParaRPr lang="en-GB"/>
          </a:p>
        </p:txBody>
      </p:sp>
      <p:sp>
        <p:nvSpPr>
          <p:cNvPr id="3" name="Rectangle 2"/>
          <p:cNvSpPr/>
          <p:nvPr/>
        </p:nvSpPr>
        <p:spPr>
          <a:xfrm>
            <a:off x="186652" y="1240597"/>
            <a:ext cx="8957348" cy="4108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200000"/>
              </a:lnSpc>
              <a:buFont typeface="Arial"/>
              <a:buChar char="•"/>
            </a:pPr>
            <a:r>
              <a:rPr lang="en-US" sz="2000" dirty="0"/>
              <a:t>Background</a:t>
            </a:r>
          </a:p>
          <a:p>
            <a:pPr marL="285750" indent="-285750">
              <a:lnSpc>
                <a:spcPct val="200000"/>
              </a:lnSpc>
              <a:buFont typeface="Arial"/>
              <a:buChar char="•"/>
            </a:pPr>
            <a:r>
              <a:rPr lang="en-US" sz="2000" dirty="0"/>
              <a:t>Transcription Chain Metadata </a:t>
            </a:r>
            <a:r>
              <a:rPr lang="en-US" sz="2000" dirty="0" smtClean="0"/>
              <a:t>definition</a:t>
            </a:r>
          </a:p>
          <a:p>
            <a:pPr marL="285750" indent="-285750">
              <a:lnSpc>
                <a:spcPct val="200000"/>
              </a:lnSpc>
              <a:buFont typeface="Arial"/>
              <a:buChar char="•"/>
            </a:pPr>
            <a:r>
              <a:rPr lang="en-US" sz="2000" dirty="0"/>
              <a:t>Heritage Media Transcription Chains in ESA </a:t>
            </a:r>
          </a:p>
          <a:p>
            <a:pPr marL="742950" lvl="1" indent="-285750">
              <a:lnSpc>
                <a:spcPct val="200000"/>
              </a:lnSpc>
              <a:buFont typeface="Wingdings" charset="2"/>
              <a:buChar char="ü"/>
            </a:pPr>
            <a:r>
              <a:rPr lang="en-US" dirty="0" smtClean="0"/>
              <a:t>Status </a:t>
            </a:r>
            <a:r>
              <a:rPr lang="en-US" dirty="0"/>
              <a:t>of transcription chains </a:t>
            </a:r>
            <a:endParaRPr lang="en-US" dirty="0" smtClean="0"/>
          </a:p>
          <a:p>
            <a:pPr marL="742950" lvl="1" indent="-285750">
              <a:lnSpc>
                <a:spcPct val="200000"/>
              </a:lnSpc>
              <a:buFont typeface="Wingdings" charset="2"/>
              <a:buChar char="ü"/>
            </a:pPr>
            <a:r>
              <a:rPr lang="en-US" dirty="0" smtClean="0"/>
              <a:t>Related Mission</a:t>
            </a:r>
            <a:endParaRPr lang="en-US" dirty="0"/>
          </a:p>
          <a:p>
            <a:pPr marL="742950" lvl="1" indent="-285750">
              <a:lnSpc>
                <a:spcPct val="200000"/>
              </a:lnSpc>
              <a:buFont typeface="Wingdings" charset="2"/>
              <a:buChar char="ü"/>
            </a:pPr>
            <a:r>
              <a:rPr lang="en-US" dirty="0"/>
              <a:t>Amount of data still on Heritage Media</a:t>
            </a:r>
          </a:p>
          <a:p>
            <a:pPr>
              <a:lnSpc>
                <a:spcPct val="20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632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0" y="1245655"/>
            <a:ext cx="8680450" cy="5349875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Issue</a:t>
            </a:r>
            <a:r>
              <a:rPr lang="en-US" dirty="0"/>
              <a:t>: Recovery of unique data still on heritage media via dedicated transcriptions or to fill identified gaps in master datasets is a recurrent need in many space agencies</a:t>
            </a:r>
            <a:r>
              <a:rPr lang="en-US" dirty="0" smtClean="0"/>
              <a:t>.</a:t>
            </a:r>
          </a:p>
          <a:p>
            <a:pPr marL="0" lvl="0" indent="0">
              <a:buNone/>
            </a:pPr>
            <a:r>
              <a:rPr lang="en-US" b="1" dirty="0" smtClean="0"/>
              <a:t>Need:</a:t>
            </a:r>
            <a:r>
              <a:rPr lang="en-US" dirty="0" smtClean="0"/>
              <a:t> </a:t>
            </a:r>
          </a:p>
          <a:p>
            <a:pPr marL="285750" lvl="0" indent="-285750">
              <a:buFont typeface="Arial"/>
              <a:buChar char="•"/>
            </a:pPr>
            <a:r>
              <a:rPr lang="en-US" dirty="0" smtClean="0"/>
              <a:t>Maintain </a:t>
            </a:r>
            <a:r>
              <a:rPr lang="en-US" dirty="0"/>
              <a:t>heritage media transcription chains up and </a:t>
            </a:r>
            <a:r>
              <a:rPr lang="en-US" dirty="0" smtClean="0"/>
              <a:t>running</a:t>
            </a:r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Proposed Activity</a:t>
            </a:r>
            <a:r>
              <a:rPr lang="en-US" dirty="0" smtClean="0"/>
              <a:t>:</a:t>
            </a: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Coordination of set-up and maintenance of heritage media transcription chains at different organization for possible mutual support.</a:t>
            </a:r>
          </a:p>
          <a:p>
            <a:pPr marL="0" indent="0">
              <a:buNone/>
            </a:pPr>
            <a:r>
              <a:rPr lang="en-US" b="1" dirty="0" smtClean="0"/>
              <a:t>Next Steps</a:t>
            </a:r>
            <a:r>
              <a:rPr lang="en-US" dirty="0"/>
              <a:t>:</a:t>
            </a:r>
          </a:p>
          <a:p>
            <a:pPr marL="285750" lvl="0" indent="-285750">
              <a:buFont typeface="Arial"/>
              <a:buChar char="•"/>
            </a:pPr>
            <a:r>
              <a:rPr lang="en-US" dirty="0">
                <a:solidFill>
                  <a:srgbClr val="000000"/>
                </a:solidFill>
              </a:rPr>
              <a:t>Definition of “Transcription Chains” </a:t>
            </a:r>
            <a:r>
              <a:rPr lang="en-US" dirty="0" smtClean="0">
                <a:solidFill>
                  <a:srgbClr val="000000"/>
                </a:solidFill>
              </a:rPr>
              <a:t>metadata; </a:t>
            </a:r>
          </a:p>
          <a:p>
            <a:pPr marL="285750" lvl="0" indent="-285750">
              <a:buFont typeface="Arial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“</a:t>
            </a:r>
            <a:r>
              <a:rPr lang="en-US" dirty="0">
                <a:solidFill>
                  <a:srgbClr val="000000"/>
                </a:solidFill>
              </a:rPr>
              <a:t>Transcription Chains” information survey in </a:t>
            </a:r>
            <a:r>
              <a:rPr lang="en-US" dirty="0" smtClean="0">
                <a:solidFill>
                  <a:srgbClr val="000000"/>
                </a:solidFill>
              </a:rPr>
              <a:t>CEOS agencies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and c</a:t>
            </a:r>
            <a:r>
              <a:rPr lang="en-US" dirty="0" smtClean="0">
                <a:solidFill>
                  <a:schemeClr val="tx1"/>
                </a:solidFill>
              </a:rPr>
              <a:t>reation </a:t>
            </a:r>
            <a:r>
              <a:rPr lang="en-US" dirty="0">
                <a:solidFill>
                  <a:schemeClr val="tx1"/>
                </a:solidFill>
              </a:rPr>
              <a:t>of a common </a:t>
            </a:r>
            <a:r>
              <a:rPr lang="en-US" dirty="0" smtClean="0">
                <a:solidFill>
                  <a:schemeClr val="tx1"/>
                </a:solidFill>
              </a:rPr>
              <a:t>inventory;</a:t>
            </a:r>
            <a:endParaRPr lang="en-US" dirty="0">
              <a:solidFill>
                <a:schemeClr val="tx1"/>
              </a:solidFill>
            </a:endParaRPr>
          </a:p>
          <a:p>
            <a:pPr marL="285750" lvl="0" indent="-285750">
              <a:buFont typeface="Arial"/>
              <a:buChar char="•"/>
            </a:pPr>
            <a:r>
              <a:rPr lang="en-US" dirty="0"/>
              <a:t>Definition of further coordination and cooperation </a:t>
            </a:r>
            <a:r>
              <a:rPr lang="en-US" dirty="0" smtClean="0"/>
              <a:t>activities (e.g. collection of needs and potential activities).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ESA UNCLASSIFIED – For Official Use</a:t>
            </a:r>
            <a:endParaRPr lang="en-GB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60506" y="315580"/>
            <a:ext cx="7421771" cy="430887"/>
          </a:xfrm>
        </p:spPr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7624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506" y="174516"/>
            <a:ext cx="7421771" cy="713016"/>
          </a:xfrm>
        </p:spPr>
        <p:txBody>
          <a:bodyPr/>
          <a:lstStyle/>
          <a:p>
            <a:pPr marL="285750" indent="-285750">
              <a:lnSpc>
                <a:spcPct val="200000"/>
              </a:lnSpc>
            </a:pPr>
            <a:r>
              <a:rPr lang="en-US" dirty="0"/>
              <a:t>Transcription Chain </a:t>
            </a:r>
            <a:r>
              <a:rPr lang="en-US" dirty="0" smtClean="0"/>
              <a:t>Metadata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ESA UNCLASSIFIED – For Official Use</a:t>
            </a:r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9822" y="1573098"/>
            <a:ext cx="7480300" cy="4483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1072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506" y="174516"/>
            <a:ext cx="7421771" cy="713016"/>
          </a:xfrm>
        </p:spPr>
        <p:txBody>
          <a:bodyPr/>
          <a:lstStyle/>
          <a:p>
            <a:pPr marL="285750" indent="-285750">
              <a:lnSpc>
                <a:spcPct val="200000"/>
              </a:lnSpc>
            </a:pPr>
            <a:r>
              <a:rPr lang="en-US" dirty="0"/>
              <a:t>Transcription Chain </a:t>
            </a:r>
            <a:r>
              <a:rPr lang="en-US" dirty="0" smtClean="0"/>
              <a:t>Metadata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ESA UNCLASSIFIED – For Official Use</a:t>
            </a:r>
            <a:endParaRPr lang="en-GB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5500" y="927100"/>
            <a:ext cx="7480300" cy="590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137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0" algn="ctr">
              <a:buNone/>
            </a:pPr>
            <a:endParaRPr lang="en-US" sz="3600" b="1" dirty="0"/>
          </a:p>
          <a:p>
            <a:pPr marL="0" lvl="1" indent="0" algn="ctr">
              <a:buNone/>
            </a:pPr>
            <a:r>
              <a:rPr lang="en-US" sz="3600" b="1" dirty="0" smtClean="0"/>
              <a:t>ESA Transcription chains</a:t>
            </a:r>
          </a:p>
          <a:p>
            <a:pPr marL="0" lvl="1" indent="0" algn="ctr">
              <a:buNone/>
            </a:pPr>
            <a:endParaRPr lang="en-US" sz="3600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ESA UNCLASSIFIED – For Official Use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0417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ESA UNCLASSIFIED – For Official Use</a:t>
            </a:r>
            <a:endParaRPr lang="en-GB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32866" y="148365"/>
            <a:ext cx="7421771" cy="713016"/>
          </a:xfrm>
          <a:noFill/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85750" indent="-285750">
              <a:lnSpc>
                <a:spcPct val="200000"/>
              </a:lnSpc>
            </a:pPr>
            <a:r>
              <a:rPr lang="en-US" dirty="0" smtClean="0"/>
              <a:t>Operative Transcription </a:t>
            </a:r>
            <a:r>
              <a:rPr lang="en-US" dirty="0"/>
              <a:t>Chains </a:t>
            </a:r>
            <a:r>
              <a:rPr lang="en-US" dirty="0" smtClean="0"/>
              <a:t>(1)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37701" y="1348064"/>
            <a:ext cx="8482779" cy="47525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sz="1400" b="1" dirty="0" smtClean="0"/>
              <a:t>Optical Disks</a:t>
            </a:r>
            <a:r>
              <a:rPr lang="en-US" sz="1400" dirty="0" smtClean="0"/>
              <a:t> (LM </a:t>
            </a:r>
            <a:r>
              <a:rPr lang="en-US" sz="1400" dirty="0"/>
              <a:t>Optical </a:t>
            </a:r>
            <a:r>
              <a:rPr lang="en-US" sz="1400" dirty="0" smtClean="0"/>
              <a:t>Disks </a:t>
            </a:r>
            <a:r>
              <a:rPr lang="en-US" sz="1400" dirty="0"/>
              <a:t>&amp; ATG Optical </a:t>
            </a:r>
            <a:r>
              <a:rPr lang="en-US" sz="1400" dirty="0" smtClean="0"/>
              <a:t>Disks) </a:t>
            </a:r>
          </a:p>
          <a:p>
            <a:pPr marL="800100" lvl="1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i="1" dirty="0" smtClean="0"/>
              <a:t>Availability &amp; Location:</a:t>
            </a:r>
            <a:r>
              <a:rPr lang="en-US" sz="1400" dirty="0" smtClean="0"/>
              <a:t> reader available at ESRIN</a:t>
            </a:r>
          </a:p>
          <a:p>
            <a:pPr marL="800100" lvl="1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i="1" dirty="0" smtClean="0"/>
              <a:t>Status:</a:t>
            </a:r>
            <a:r>
              <a:rPr lang="en-US" sz="1400" dirty="0" smtClean="0"/>
              <a:t> </a:t>
            </a:r>
            <a:r>
              <a:rPr lang="en-US" sz="1400" dirty="0"/>
              <a:t>transcription chain being set-up</a:t>
            </a:r>
            <a:endParaRPr lang="en-US" sz="1400" dirty="0" smtClean="0"/>
          </a:p>
          <a:p>
            <a:pPr marL="800100" lvl="1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i="1" dirty="0" smtClean="0"/>
              <a:t>Missions:</a:t>
            </a:r>
            <a:r>
              <a:rPr lang="en-US" sz="1400" dirty="0" smtClean="0"/>
              <a:t> NOAA (AVHRR), Nimbus-7 (CZCS)</a:t>
            </a:r>
          </a:p>
          <a:p>
            <a:pPr marL="800100" lvl="1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i="1" dirty="0" smtClean="0"/>
              <a:t># of media available at ESA: </a:t>
            </a:r>
            <a:r>
              <a:rPr lang="en-US" sz="1400" dirty="0" smtClean="0"/>
              <a:t>several thousands</a:t>
            </a:r>
          </a:p>
          <a:p>
            <a:pPr marL="800100" lvl="1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i="1" dirty="0"/>
              <a:t>Additional info: </a:t>
            </a:r>
            <a:r>
              <a:rPr lang="en-US" sz="1400" dirty="0" smtClean="0"/>
              <a:t>The </a:t>
            </a:r>
            <a:r>
              <a:rPr lang="en-US" sz="1400" dirty="0"/>
              <a:t>reader </a:t>
            </a:r>
            <a:r>
              <a:rPr lang="en-US" sz="1400" dirty="0" smtClean="0"/>
              <a:t>available at ESRIN was </a:t>
            </a:r>
            <a:r>
              <a:rPr lang="en-US" sz="1400" dirty="0"/>
              <a:t>used in </a:t>
            </a:r>
            <a:r>
              <a:rPr lang="en-US" sz="1400" dirty="0" err="1"/>
              <a:t>Tromso</a:t>
            </a:r>
            <a:r>
              <a:rPr lang="en-US" sz="1400" dirty="0"/>
              <a:t> to read AVHRR media with </a:t>
            </a:r>
            <a:r>
              <a:rPr lang="en-US" sz="1400" dirty="0" err="1"/>
              <a:t>SeaShark</a:t>
            </a:r>
            <a:r>
              <a:rPr lang="en-US" sz="1400" dirty="0"/>
              <a:t> processor. </a:t>
            </a:r>
            <a:endParaRPr lang="en-US" sz="1400" b="1" dirty="0" smtClean="0"/>
          </a:p>
          <a:p>
            <a:pPr marL="342900" indent="-342900">
              <a:lnSpc>
                <a:spcPct val="150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sz="1400" b="1" dirty="0" smtClean="0"/>
              <a:t>HDDT Magnetic Tapes chain</a:t>
            </a:r>
            <a:endParaRPr lang="en-US" sz="1400" dirty="0" smtClean="0"/>
          </a:p>
          <a:p>
            <a:pPr marL="800100" lvl="1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i="1" dirty="0"/>
              <a:t>Availability &amp; </a:t>
            </a:r>
            <a:r>
              <a:rPr lang="en-US" sz="1400" i="1" dirty="0" smtClean="0"/>
              <a:t>Location: </a:t>
            </a:r>
            <a:r>
              <a:rPr lang="en-US" sz="1400" dirty="0" smtClean="0"/>
              <a:t>multiple transcription chains </a:t>
            </a:r>
            <a:r>
              <a:rPr lang="en-US" sz="1400" dirty="0"/>
              <a:t>available </a:t>
            </a:r>
            <a:r>
              <a:rPr lang="en-US" sz="1400" dirty="0" smtClean="0"/>
              <a:t>at former ESA facilities: </a:t>
            </a:r>
            <a:r>
              <a:rPr lang="en-US" sz="1400" dirty="0"/>
              <a:t>Matera (e-GEOS), Maspalomas (INTA), </a:t>
            </a:r>
            <a:r>
              <a:rPr lang="en-US" sz="1400" dirty="0" err="1"/>
              <a:t>Kiruna</a:t>
            </a:r>
            <a:r>
              <a:rPr lang="en-US" sz="1400" dirty="0"/>
              <a:t> (SSC)</a:t>
            </a:r>
            <a:endParaRPr lang="en-US" sz="1400" dirty="0" smtClean="0"/>
          </a:p>
          <a:p>
            <a:pPr marL="800100" lvl="1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i="1" dirty="0" smtClean="0"/>
              <a:t>Status:</a:t>
            </a:r>
            <a:r>
              <a:rPr lang="en-US" sz="1400" dirty="0" smtClean="0"/>
              <a:t> operative</a:t>
            </a:r>
          </a:p>
          <a:p>
            <a:pPr marL="800100" lvl="1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i="1" dirty="0"/>
              <a:t>Missions: </a:t>
            </a:r>
            <a:r>
              <a:rPr lang="en-US" sz="1400" dirty="0" smtClean="0"/>
              <a:t>Landsat, ERS-1/2, MOS-1/1b, SPOT</a:t>
            </a:r>
          </a:p>
          <a:p>
            <a:pPr marL="800100" lvl="1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i="1" dirty="0" smtClean="0"/>
              <a:t># </a:t>
            </a:r>
            <a:r>
              <a:rPr lang="en-US" sz="1400" i="1" dirty="0"/>
              <a:t>of media:</a:t>
            </a:r>
            <a:r>
              <a:rPr lang="en-US" sz="1400" dirty="0"/>
              <a:t> several </a:t>
            </a:r>
            <a:r>
              <a:rPr lang="en-US" sz="1400" dirty="0" smtClean="0"/>
              <a:t>thousands</a:t>
            </a:r>
          </a:p>
          <a:p>
            <a:pPr marL="800100" lvl="1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 smtClean="0"/>
              <a:t>Spare HDDRs at ESRIN.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891154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ESA UNCLASSIFIED – For Official Use</a:t>
            </a:r>
            <a:endParaRPr lang="en-GB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32866" y="148365"/>
            <a:ext cx="7421771" cy="713016"/>
          </a:xfrm>
          <a:noFill/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85750" indent="-285750">
              <a:lnSpc>
                <a:spcPct val="200000"/>
              </a:lnSpc>
            </a:pPr>
            <a:r>
              <a:rPr lang="en-US" dirty="0"/>
              <a:t>Operative Transcription Chains </a:t>
            </a:r>
            <a:r>
              <a:rPr lang="en-US" dirty="0" smtClean="0"/>
              <a:t>(2)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37701" y="1337178"/>
            <a:ext cx="8482779" cy="4429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sz="1400" b="1" dirty="0"/>
              <a:t>D1 (SONY DTF-1</a:t>
            </a:r>
            <a:r>
              <a:rPr lang="en-US" sz="1400" b="1" dirty="0" smtClean="0"/>
              <a:t>)</a:t>
            </a:r>
            <a:r>
              <a:rPr lang="en-US" sz="1400" dirty="0" smtClean="0"/>
              <a:t> </a:t>
            </a:r>
          </a:p>
          <a:p>
            <a:pPr marL="800100" lvl="1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i="1" dirty="0"/>
              <a:t>Availability &amp; </a:t>
            </a:r>
            <a:r>
              <a:rPr lang="en-US" sz="1400" i="1" dirty="0" smtClean="0"/>
              <a:t>Location:</a:t>
            </a:r>
            <a:r>
              <a:rPr lang="en-US" sz="1400" dirty="0"/>
              <a:t> </a:t>
            </a:r>
            <a:r>
              <a:rPr lang="en-US" sz="1400" dirty="0" smtClean="0"/>
              <a:t>ERS</a:t>
            </a:r>
            <a:r>
              <a:rPr lang="en-US" sz="1400" dirty="0"/>
              <a:t>/ENVISAT chain </a:t>
            </a:r>
            <a:r>
              <a:rPr lang="en-US" sz="1400" dirty="0" smtClean="0"/>
              <a:t>being set-up at ESRIN; Landsat/ALOS </a:t>
            </a:r>
            <a:r>
              <a:rPr lang="en-US" sz="1400" dirty="0"/>
              <a:t>chain available </a:t>
            </a:r>
            <a:r>
              <a:rPr lang="en-US" sz="1400" dirty="0" smtClean="0"/>
              <a:t>in </a:t>
            </a:r>
            <a:r>
              <a:rPr lang="en-US" sz="1400" dirty="0"/>
              <a:t>Matera.</a:t>
            </a:r>
            <a:endParaRPr lang="en-US" sz="1400" dirty="0" smtClean="0"/>
          </a:p>
          <a:p>
            <a:pPr marL="800100" lvl="1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i="1" dirty="0" smtClean="0"/>
              <a:t>Status:</a:t>
            </a:r>
            <a:r>
              <a:rPr lang="en-US" sz="1400" dirty="0" smtClean="0"/>
              <a:t> </a:t>
            </a:r>
            <a:r>
              <a:rPr lang="en-US" sz="1400" dirty="0"/>
              <a:t>operative </a:t>
            </a:r>
            <a:r>
              <a:rPr lang="en-US" sz="1400" dirty="0" smtClean="0"/>
              <a:t>or being set-up</a:t>
            </a:r>
          </a:p>
          <a:p>
            <a:pPr marL="800100" lvl="1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i="1" dirty="0" smtClean="0"/>
              <a:t>Missions:</a:t>
            </a:r>
            <a:r>
              <a:rPr lang="en-US" sz="1400" dirty="0" smtClean="0"/>
              <a:t> Landsat, ALOS, ERS-1/2, ENVISAT</a:t>
            </a:r>
          </a:p>
          <a:p>
            <a:pPr marL="800100" lvl="1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i="1" dirty="0" smtClean="0"/>
              <a:t># of media: </a:t>
            </a:r>
            <a:r>
              <a:rPr lang="en-US" sz="1400" dirty="0" smtClean="0"/>
              <a:t>several thousands</a:t>
            </a:r>
          </a:p>
          <a:p>
            <a:pPr marL="342900" indent="-342900">
              <a:lnSpc>
                <a:spcPct val="150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sz="1400" b="1" dirty="0"/>
              <a:t>8mm Backup Format (Exabyte readers</a:t>
            </a:r>
            <a:r>
              <a:rPr lang="en-US" sz="1400" b="1" dirty="0" smtClean="0"/>
              <a:t>)</a:t>
            </a:r>
            <a:endParaRPr lang="en-US" sz="1400" dirty="0" smtClean="0"/>
          </a:p>
          <a:p>
            <a:pPr marL="800100" lvl="1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i="1" dirty="0"/>
              <a:t>Availability &amp; </a:t>
            </a:r>
            <a:r>
              <a:rPr lang="en-US" sz="1400" i="1" dirty="0" smtClean="0"/>
              <a:t>Location: </a:t>
            </a:r>
            <a:r>
              <a:rPr lang="en-US" sz="1400" dirty="0" smtClean="0"/>
              <a:t>transcription </a:t>
            </a:r>
            <a:r>
              <a:rPr lang="en-US" sz="1400" dirty="0"/>
              <a:t>chains available at former ESA </a:t>
            </a:r>
            <a:r>
              <a:rPr lang="en-US" sz="1400" dirty="0" smtClean="0"/>
              <a:t>facilities: </a:t>
            </a:r>
            <a:r>
              <a:rPr lang="en-US" sz="1400" dirty="0"/>
              <a:t>Matera (e-GEOS), Maspalomas (INTA</a:t>
            </a:r>
            <a:r>
              <a:rPr lang="en-US" sz="1400" dirty="0" smtClean="0"/>
              <a:t>); additional chain will be set-up at ESRIN</a:t>
            </a:r>
          </a:p>
          <a:p>
            <a:pPr marL="800100" lvl="1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i="1" dirty="0" smtClean="0"/>
              <a:t>Status:</a:t>
            </a:r>
            <a:r>
              <a:rPr lang="en-US" sz="1400" dirty="0" smtClean="0"/>
              <a:t> </a:t>
            </a:r>
            <a:r>
              <a:rPr lang="en-US" sz="1400" dirty="0"/>
              <a:t>operative or being set-</a:t>
            </a:r>
            <a:r>
              <a:rPr lang="en-US" sz="1400" dirty="0" smtClean="0"/>
              <a:t>up</a:t>
            </a:r>
          </a:p>
          <a:p>
            <a:pPr marL="800100" lvl="1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i="1" dirty="0"/>
              <a:t>Missions: </a:t>
            </a:r>
            <a:r>
              <a:rPr lang="da-DK" sz="1400" dirty="0" smtClean="0"/>
              <a:t>Multi-Mission (Landsat </a:t>
            </a:r>
            <a:r>
              <a:rPr lang="da-DK" sz="1400" dirty="0"/>
              <a:t>TM/MSS, SPOT 1-2, JERS-1, MOS-1/1b, </a:t>
            </a:r>
            <a:r>
              <a:rPr lang="da-DK" sz="1400" dirty="0" smtClean="0"/>
              <a:t>ERS-1/2)</a:t>
            </a:r>
            <a:endParaRPr lang="en-US" sz="1400" dirty="0" smtClean="0"/>
          </a:p>
          <a:p>
            <a:pPr marL="800100" lvl="1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i="1" dirty="0" smtClean="0"/>
              <a:t># </a:t>
            </a:r>
            <a:r>
              <a:rPr lang="en-US" sz="1400" i="1" dirty="0"/>
              <a:t>of media:</a:t>
            </a:r>
            <a:r>
              <a:rPr lang="en-US" sz="1400" dirty="0"/>
              <a:t> several </a:t>
            </a:r>
            <a:r>
              <a:rPr lang="en-US" sz="1400" dirty="0" smtClean="0"/>
              <a:t>thousands</a:t>
            </a:r>
          </a:p>
          <a:p>
            <a:pPr marL="800100" lvl="1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i="1" dirty="0"/>
              <a:t>Additional info: </a:t>
            </a:r>
            <a:r>
              <a:rPr lang="en-US" sz="1400" dirty="0"/>
              <a:t>Part of the CSDIS Transcription </a:t>
            </a:r>
            <a:r>
              <a:rPr lang="en-US" sz="1400" dirty="0" smtClean="0"/>
              <a:t>chain (1988-present).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111072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ESA UNCLASSIFIED – For Official Use</a:t>
            </a:r>
            <a:endParaRPr lang="en-GB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32866" y="148365"/>
            <a:ext cx="7421771" cy="713016"/>
          </a:xfrm>
          <a:noFill/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85750" indent="-285750">
              <a:lnSpc>
                <a:spcPct val="200000"/>
              </a:lnSpc>
            </a:pPr>
            <a:r>
              <a:rPr lang="en-US" dirty="0"/>
              <a:t>Operative Transcription Chains </a:t>
            </a:r>
            <a:r>
              <a:rPr lang="en-US" dirty="0" smtClean="0"/>
              <a:t>(3)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50843" y="1250090"/>
            <a:ext cx="8701106" cy="53989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sz="1400" b="1" dirty="0"/>
              <a:t>DLT (Type I </a:t>
            </a:r>
            <a:r>
              <a:rPr lang="en-US" sz="1400" b="1" dirty="0" smtClean="0"/>
              <a:t>- Type IV)</a:t>
            </a:r>
            <a:r>
              <a:rPr lang="en-US" sz="1400" dirty="0" smtClean="0"/>
              <a:t> </a:t>
            </a:r>
          </a:p>
          <a:p>
            <a:pPr marL="800100" lvl="1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i="1" dirty="0"/>
              <a:t>Availability &amp; </a:t>
            </a:r>
            <a:r>
              <a:rPr lang="en-US" sz="1400" i="1" dirty="0" smtClean="0"/>
              <a:t>Location:</a:t>
            </a:r>
            <a:r>
              <a:rPr lang="en-US" sz="1400" dirty="0"/>
              <a:t> transcription chains available at former ESA </a:t>
            </a:r>
            <a:r>
              <a:rPr lang="en-US" sz="1400" dirty="0" smtClean="0"/>
              <a:t>facilities; several readers available at ESRIN, operative chain will </a:t>
            </a:r>
            <a:r>
              <a:rPr lang="en-US" sz="1400" dirty="0"/>
              <a:t>be </a:t>
            </a:r>
            <a:r>
              <a:rPr lang="en-US" sz="1400" dirty="0" smtClean="0"/>
              <a:t>implemented.</a:t>
            </a:r>
          </a:p>
          <a:p>
            <a:pPr marL="800100" lvl="1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i="1" dirty="0" smtClean="0"/>
              <a:t>Status:</a:t>
            </a:r>
            <a:r>
              <a:rPr lang="en-US" sz="1400" dirty="0" smtClean="0"/>
              <a:t> </a:t>
            </a:r>
            <a:r>
              <a:rPr lang="en-US" sz="1400" dirty="0"/>
              <a:t>operative </a:t>
            </a:r>
            <a:r>
              <a:rPr lang="en-US" sz="1400" dirty="0" smtClean="0"/>
              <a:t>or being set-up.</a:t>
            </a:r>
          </a:p>
          <a:p>
            <a:pPr marL="800100" lvl="1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i="1" dirty="0" smtClean="0"/>
              <a:t>Missions:</a:t>
            </a:r>
            <a:r>
              <a:rPr lang="en-US" sz="1400" dirty="0"/>
              <a:t> </a:t>
            </a:r>
            <a:r>
              <a:rPr lang="en-US" sz="1400" dirty="0" smtClean="0"/>
              <a:t>Multi-Mission (Landsat </a:t>
            </a:r>
            <a:r>
              <a:rPr lang="en-US" sz="1400" dirty="0"/>
              <a:t>TM/MSS, JERS-1, MOS1/1b, ERS-1/2, </a:t>
            </a:r>
            <a:r>
              <a:rPr lang="en-US" sz="1400" dirty="0" smtClean="0"/>
              <a:t>ENVISAT, </a:t>
            </a:r>
            <a:r>
              <a:rPr lang="en-US" sz="1400" dirty="0"/>
              <a:t>NOAA </a:t>
            </a:r>
            <a:r>
              <a:rPr lang="en-US" sz="1400" dirty="0" smtClean="0"/>
              <a:t>AVHRR)</a:t>
            </a:r>
          </a:p>
          <a:p>
            <a:pPr marL="800100" lvl="1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i="1" dirty="0" smtClean="0"/>
              <a:t># of media: </a:t>
            </a:r>
            <a:r>
              <a:rPr lang="en-US" sz="1400" dirty="0" smtClean="0"/>
              <a:t>several thousands</a:t>
            </a:r>
          </a:p>
          <a:p>
            <a:pPr marL="800100" lvl="1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i="1" dirty="0"/>
              <a:t>Additional info: </a:t>
            </a:r>
            <a:r>
              <a:rPr lang="en-US" sz="1400" dirty="0"/>
              <a:t>Part of the CSDIS Transcription (1988-present</a:t>
            </a:r>
            <a:r>
              <a:rPr lang="en-US" sz="1400" dirty="0" smtClean="0"/>
              <a:t>).</a:t>
            </a:r>
          </a:p>
          <a:p>
            <a:pPr marL="342900" indent="-342900">
              <a:lnSpc>
                <a:spcPct val="150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sz="1400" b="1" dirty="0" smtClean="0"/>
              <a:t>LTO-2</a:t>
            </a:r>
            <a:endParaRPr lang="en-US" sz="1400" dirty="0" smtClean="0"/>
          </a:p>
          <a:p>
            <a:pPr marL="800100" lvl="1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i="1" dirty="0"/>
              <a:t>Availability &amp; </a:t>
            </a:r>
            <a:r>
              <a:rPr lang="en-US" sz="1400" i="1" dirty="0" smtClean="0"/>
              <a:t>Location: </a:t>
            </a:r>
            <a:r>
              <a:rPr lang="en-US" sz="1400" dirty="0" smtClean="0"/>
              <a:t>readers </a:t>
            </a:r>
            <a:r>
              <a:rPr lang="en-US" sz="1400" dirty="0"/>
              <a:t>available at ESRIN, operative chain will be </a:t>
            </a:r>
            <a:r>
              <a:rPr lang="en-US" sz="1400" dirty="0" smtClean="0"/>
              <a:t>set-up.</a:t>
            </a:r>
          </a:p>
          <a:p>
            <a:pPr marL="800100" lvl="1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i="1" dirty="0" smtClean="0"/>
              <a:t>Status:</a:t>
            </a:r>
            <a:r>
              <a:rPr lang="en-US" sz="1400" dirty="0" smtClean="0"/>
              <a:t> being set-up</a:t>
            </a:r>
          </a:p>
          <a:p>
            <a:pPr marL="800100" lvl="1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i="1" dirty="0"/>
              <a:t>Missions: </a:t>
            </a:r>
            <a:r>
              <a:rPr lang="en-US" sz="1400" dirty="0"/>
              <a:t>Multi-Mission </a:t>
            </a:r>
            <a:r>
              <a:rPr lang="en-US" sz="1400" dirty="0" smtClean="0"/>
              <a:t>(Landsat </a:t>
            </a:r>
            <a:r>
              <a:rPr lang="en-US" sz="1400" dirty="0"/>
              <a:t>TM/MSS, JERS-1, MOS1/1b, ERS-1/2, </a:t>
            </a:r>
            <a:r>
              <a:rPr lang="en-US" sz="1400" dirty="0" smtClean="0"/>
              <a:t>ENVISAT, </a:t>
            </a:r>
            <a:r>
              <a:rPr lang="en-US" sz="1400" dirty="0"/>
              <a:t>NOAA </a:t>
            </a:r>
            <a:r>
              <a:rPr lang="en-US" sz="1400" dirty="0" smtClean="0"/>
              <a:t>AVHRR)</a:t>
            </a:r>
          </a:p>
          <a:p>
            <a:pPr marL="800100" lvl="1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i="1" dirty="0" smtClean="0"/>
              <a:t># </a:t>
            </a:r>
            <a:r>
              <a:rPr lang="en-US" sz="1400" i="1" dirty="0"/>
              <a:t>of media:</a:t>
            </a:r>
            <a:r>
              <a:rPr lang="en-US" sz="1400" dirty="0"/>
              <a:t> several </a:t>
            </a:r>
            <a:r>
              <a:rPr lang="en-US" sz="1400" dirty="0" smtClean="0"/>
              <a:t>thousands</a:t>
            </a:r>
          </a:p>
          <a:p>
            <a:pPr marL="800100" lvl="1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i="1" dirty="0"/>
              <a:t>Additional info: </a:t>
            </a:r>
            <a:r>
              <a:rPr lang="en-US" sz="1400" dirty="0"/>
              <a:t>Extensively used for </a:t>
            </a:r>
            <a:r>
              <a:rPr lang="en-US" sz="1400" dirty="0" smtClean="0"/>
              <a:t>ENVISAT. </a:t>
            </a:r>
            <a:r>
              <a:rPr lang="en-US" sz="1400" dirty="0"/>
              <a:t>A </a:t>
            </a:r>
            <a:r>
              <a:rPr lang="en-US" sz="1400" dirty="0" smtClean="0"/>
              <a:t>lot data </a:t>
            </a:r>
            <a:r>
              <a:rPr lang="en-US" sz="1400" dirty="0"/>
              <a:t>from other missions </a:t>
            </a:r>
            <a:r>
              <a:rPr lang="en-US" sz="1400" dirty="0" smtClean="0"/>
              <a:t>were </a:t>
            </a:r>
            <a:r>
              <a:rPr lang="en-US" sz="1400" dirty="0"/>
              <a:t>transcribed on these tapes from </a:t>
            </a:r>
            <a:r>
              <a:rPr lang="en-US" sz="1400" dirty="0" smtClean="0"/>
              <a:t>historical media.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45279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A Presentation">
  <a:themeElements>
    <a:clrScheme name="ESA Presentation 7">
      <a:dk1>
        <a:srgbClr val="000000"/>
      </a:dk1>
      <a:lt1>
        <a:srgbClr val="FFFFFF"/>
      </a:lt1>
      <a:dk2>
        <a:srgbClr val="747678"/>
      </a:dk2>
      <a:lt2>
        <a:srgbClr val="4D4F53"/>
      </a:lt2>
      <a:accent1>
        <a:srgbClr val="0098DB"/>
      </a:accent1>
      <a:accent2>
        <a:srgbClr val="D5D6D2"/>
      </a:accent2>
      <a:accent3>
        <a:srgbClr val="FFFFFF"/>
      </a:accent3>
      <a:accent4>
        <a:srgbClr val="000000"/>
      </a:accent4>
      <a:accent5>
        <a:srgbClr val="AACAEA"/>
      </a:accent5>
      <a:accent6>
        <a:srgbClr val="C1C2BE"/>
      </a:accent6>
      <a:hlink>
        <a:srgbClr val="8B8D8E"/>
      </a:hlink>
      <a:folHlink>
        <a:srgbClr val="9A9B9C"/>
      </a:folHlink>
    </a:clrScheme>
    <a:fontScheme name="ESA Presentatio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SA Presentation 1">
        <a:dk1>
          <a:srgbClr val="4D4F53"/>
        </a:dk1>
        <a:lt1>
          <a:srgbClr val="FFFFFF"/>
        </a:lt1>
        <a:dk2>
          <a:srgbClr val="D0103A"/>
        </a:dk2>
        <a:lt2>
          <a:srgbClr val="000000"/>
        </a:lt2>
        <a:accent1>
          <a:srgbClr val="00338D"/>
        </a:accent1>
        <a:accent2>
          <a:srgbClr val="008542"/>
        </a:accent2>
        <a:accent3>
          <a:srgbClr val="FFFFFF"/>
        </a:accent3>
        <a:accent4>
          <a:srgbClr val="404246"/>
        </a:accent4>
        <a:accent5>
          <a:srgbClr val="AAADC5"/>
        </a:accent5>
        <a:accent6>
          <a:srgbClr val="00783B"/>
        </a:accent6>
        <a:hlink>
          <a:srgbClr val="E37222"/>
        </a:hlink>
        <a:folHlink>
          <a:srgbClr val="0098D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2">
        <a:dk1>
          <a:srgbClr val="4D4F53"/>
        </a:dk1>
        <a:lt1>
          <a:srgbClr val="FFFFFF"/>
        </a:lt1>
        <a:dk2>
          <a:srgbClr val="D0103A"/>
        </a:dk2>
        <a:lt2>
          <a:srgbClr val="000000"/>
        </a:lt2>
        <a:accent1>
          <a:srgbClr val="0098DB"/>
        </a:accent1>
        <a:accent2>
          <a:srgbClr val="008542"/>
        </a:accent2>
        <a:accent3>
          <a:srgbClr val="FFFFFF"/>
        </a:accent3>
        <a:accent4>
          <a:srgbClr val="404246"/>
        </a:accent4>
        <a:accent5>
          <a:srgbClr val="AACAEA"/>
        </a:accent5>
        <a:accent6>
          <a:srgbClr val="00783B"/>
        </a:accent6>
        <a:hlink>
          <a:srgbClr val="E37222"/>
        </a:hlink>
        <a:folHlink>
          <a:srgbClr val="00338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3">
        <a:dk1>
          <a:srgbClr val="4D4F53"/>
        </a:dk1>
        <a:lt1>
          <a:srgbClr val="FFFFFF"/>
        </a:lt1>
        <a:dk2>
          <a:srgbClr val="D0103A"/>
        </a:dk2>
        <a:lt2>
          <a:srgbClr val="000000"/>
        </a:lt2>
        <a:accent1>
          <a:srgbClr val="008542"/>
        </a:accent1>
        <a:accent2>
          <a:srgbClr val="003397"/>
        </a:accent2>
        <a:accent3>
          <a:srgbClr val="FFFFFF"/>
        </a:accent3>
        <a:accent4>
          <a:srgbClr val="404246"/>
        </a:accent4>
        <a:accent5>
          <a:srgbClr val="AAC2B0"/>
        </a:accent5>
        <a:accent6>
          <a:srgbClr val="002D88"/>
        </a:accent6>
        <a:hlink>
          <a:srgbClr val="E37222"/>
        </a:hlink>
        <a:folHlink>
          <a:srgbClr val="0098D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4">
        <a:dk1>
          <a:srgbClr val="4D4F53"/>
        </a:dk1>
        <a:lt1>
          <a:srgbClr val="FFFFFF"/>
        </a:lt1>
        <a:dk2>
          <a:srgbClr val="D0103A"/>
        </a:dk2>
        <a:lt2>
          <a:srgbClr val="000000"/>
        </a:lt2>
        <a:accent1>
          <a:srgbClr val="E37222"/>
        </a:accent1>
        <a:accent2>
          <a:srgbClr val="008542"/>
        </a:accent2>
        <a:accent3>
          <a:srgbClr val="FFFFFF"/>
        </a:accent3>
        <a:accent4>
          <a:srgbClr val="404246"/>
        </a:accent4>
        <a:accent5>
          <a:srgbClr val="EFBCAB"/>
        </a:accent5>
        <a:accent6>
          <a:srgbClr val="00783B"/>
        </a:accent6>
        <a:hlink>
          <a:srgbClr val="00338D"/>
        </a:hlink>
        <a:folHlink>
          <a:srgbClr val="0098D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5">
        <a:dk1>
          <a:srgbClr val="4D4F53"/>
        </a:dk1>
        <a:lt1>
          <a:srgbClr val="FFFFFF"/>
        </a:lt1>
        <a:dk2>
          <a:srgbClr val="00338D"/>
        </a:dk2>
        <a:lt2>
          <a:srgbClr val="000000"/>
        </a:lt2>
        <a:accent1>
          <a:srgbClr val="D0103A"/>
        </a:accent1>
        <a:accent2>
          <a:srgbClr val="008542"/>
        </a:accent2>
        <a:accent3>
          <a:srgbClr val="FFFFFF"/>
        </a:accent3>
        <a:accent4>
          <a:srgbClr val="404246"/>
        </a:accent4>
        <a:accent5>
          <a:srgbClr val="E4AAAE"/>
        </a:accent5>
        <a:accent6>
          <a:srgbClr val="00783B"/>
        </a:accent6>
        <a:hlink>
          <a:srgbClr val="E37222"/>
        </a:hlink>
        <a:folHlink>
          <a:srgbClr val="0098D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6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00338D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AAADC5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7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0098DB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AACAEA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8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008542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AAC2B0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9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E37222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EFBCAB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10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D0103A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E4AAAE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A Presentation 11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8B8D8E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C4C5C6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ESA Presentation</Template>
  <TotalTime>259</TotalTime>
  <Words>1188</Words>
  <Application>Microsoft Office PowerPoint</Application>
  <PresentationFormat>On-screen Show (4:3)</PresentationFormat>
  <Paragraphs>144</Paragraphs>
  <Slides>13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ESA Presentation</vt:lpstr>
      <vt:lpstr>PowerPoint Presentation</vt:lpstr>
      <vt:lpstr>Agenda</vt:lpstr>
      <vt:lpstr>Background</vt:lpstr>
      <vt:lpstr>Transcription Chain Metadata</vt:lpstr>
      <vt:lpstr>Transcription Chain Metadata</vt:lpstr>
      <vt:lpstr>PowerPoint Presentation</vt:lpstr>
      <vt:lpstr>Operative Transcription Chains (1)</vt:lpstr>
      <vt:lpstr>Operative Transcription Chains (2)</vt:lpstr>
      <vt:lpstr>Operative Transcription Chains (3)</vt:lpstr>
      <vt:lpstr>Operative Transcription Chains (4)</vt:lpstr>
      <vt:lpstr>Other Transcription Chains (1)</vt:lpstr>
      <vt:lpstr>Other Transcription Chains (2)</vt:lpstr>
      <vt:lpstr>Next Steps</vt:lpstr>
    </vt:vector>
  </TitlesOfParts>
  <Company>ESA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Mission sheets for TPM Steering Group</dc:title>
  <dc:creator>Paulo Sacramento</dc:creator>
  <cp:lastModifiedBy>Anne Kennerley</cp:lastModifiedBy>
  <cp:revision>1101</cp:revision>
  <cp:lastPrinted>2012-06-25T10:16:38Z</cp:lastPrinted>
  <dcterms:created xsi:type="dcterms:W3CDTF">2011-09-06T09:08:01Z</dcterms:created>
  <dcterms:modified xsi:type="dcterms:W3CDTF">2017-04-05T21:28:22Z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howESADialog">
    <vt:bool>true</vt:bool>
  </property>
  <property fmtid="{D5CDD505-2E9C-101B-9397-08002B2CF9AE}" pid="3" name="PTitle">
    <vt:lpwstr>Mission sheets for TPM Steering Group</vt:lpwstr>
  </property>
  <property fmtid="{D5CDD505-2E9C-101B-9397-08002B2CF9AE}" pid="4" name="PSubtitle">
    <vt:lpwstr>Mission sheets</vt:lpwstr>
  </property>
  <property fmtid="{D5CDD505-2E9C-101B-9397-08002B2CF9AE}" pid="5" name="PAuthor">
    <vt:lpwstr>Paulo Sacramento</vt:lpwstr>
  </property>
  <property fmtid="{D5CDD505-2E9C-101B-9397-08002B2CF9AE}" pid="6" name="PPlace">
    <vt:lpwstr/>
  </property>
  <property fmtid="{D5CDD505-2E9C-101B-9397-08002B2CF9AE}" pid="7" name="PDate">
    <vt:lpwstr>06/09/2011</vt:lpwstr>
  </property>
  <property fmtid="{D5CDD505-2E9C-101B-9397-08002B2CF9AE}" pid="8" name="PProgramme">
    <vt:lpwstr>EOP</vt:lpwstr>
  </property>
  <property fmtid="{D5CDD505-2E9C-101B-9397-08002B2CF9AE}" pid="9" name="PEmail">
    <vt:lpwstr/>
  </property>
  <property fmtid="{D5CDD505-2E9C-101B-9397-08002B2CF9AE}" pid="10" name="PClassification">
    <vt:lpwstr>ESA UNCLASSIFIED – For Official Use</vt:lpwstr>
  </property>
  <property fmtid="{D5CDD505-2E9C-101B-9397-08002B2CF9AE}" pid="11" name="POptionButton1">
    <vt:bool>true</vt:bool>
  </property>
  <property fmtid="{D5CDD505-2E9C-101B-9397-08002B2CF9AE}" pid="12" name="POptionButton2">
    <vt:bool>false</vt:bool>
  </property>
</Properties>
</file>