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15"/>
  </p:notesMasterIdLst>
  <p:handoutMasterIdLst>
    <p:handoutMasterId r:id="rId16"/>
  </p:handoutMasterIdLst>
  <p:sldIdLst>
    <p:sldId id="256" r:id="rId2"/>
    <p:sldId id="698" r:id="rId3"/>
    <p:sldId id="706" r:id="rId4"/>
    <p:sldId id="700" r:id="rId5"/>
    <p:sldId id="705" r:id="rId6"/>
    <p:sldId id="453" r:id="rId7"/>
    <p:sldId id="714" r:id="rId8"/>
    <p:sldId id="716" r:id="rId9"/>
    <p:sldId id="717" r:id="rId10"/>
    <p:sldId id="718" r:id="rId11"/>
    <p:sldId id="719" r:id="rId12"/>
    <p:sldId id="720" r:id="rId13"/>
    <p:sldId id="721" r:id="rId14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llanda" initials="I" lastIdx="25" clrIdx="0"/>
  <p:cmAuthor id="1" name="Rosemarie Leone" initials="" lastIdx="1" clrIdx="1"/>
  <p:cmAuthor id="2" name="Iolanda Maggio" initials="IM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F4A"/>
    <a:srgbClr val="FDC82F"/>
    <a:srgbClr val="E37222"/>
    <a:srgbClr val="99CF64"/>
    <a:srgbClr val="9CCF1F"/>
    <a:srgbClr val="00CF00"/>
    <a:srgbClr val="0098DB"/>
    <a:srgbClr val="00549F"/>
    <a:srgbClr val="00338D"/>
    <a:srgbClr val="D01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86788" autoAdjust="0"/>
  </p:normalViewPr>
  <p:slideViewPr>
    <p:cSldViewPr snapToGrid="0">
      <p:cViewPr>
        <p:scale>
          <a:sx n="68" d="100"/>
          <a:sy n="68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6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060" cy="49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776" y="0"/>
            <a:ext cx="2951060" cy="49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1"/>
            <a:ext cx="2951060" cy="49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776" y="9444031"/>
            <a:ext cx="2951060" cy="49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33B368F-7390-407E-A166-C3FF4AEA631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080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3351" cy="51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4710" y="1"/>
            <a:ext cx="2923350" cy="51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pPr>
              <a:defRPr/>
            </a:pPr>
            <a:fld id="{CF29402C-3E51-426F-A9D1-4184FC0D9C3E}" type="datetimeFigureOut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75" y="741363"/>
            <a:ext cx="493236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467" y="4737275"/>
            <a:ext cx="5043126" cy="444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4551"/>
            <a:ext cx="2923351" cy="44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4710" y="9474551"/>
            <a:ext cx="2923350" cy="44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pPr>
              <a:defRPr/>
            </a:pPr>
            <a:fld id="{7CDE6C7F-2D6A-43CA-B515-688D54888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4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Heritage Media Transcription Chains that already available and operative at ESA facilities or to be implemented in ESRIN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E6C7F-2D6A-43CA-B515-688D5488897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4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Heritage Media Transcription Chains that already available and operative at ESA facilities or to be implemented in ESRIN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E6C7F-2D6A-43CA-B515-688D548889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Heritage Media Transcription Chains that already available and operative at ESA facilities or to be implemented in ESRIN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E6C7F-2D6A-43CA-B515-688D5488897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4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Heritage Media Transcription Chains that already available and operative at ESA facilities or to be implemented in ESRIN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E6C7F-2D6A-43CA-B515-688D5488897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other Transcription</a:t>
            </a:r>
            <a:r>
              <a:rPr lang="en-US" baseline="0" dirty="0" smtClean="0"/>
              <a:t> Chains available at ESA facilities, however, these are not operative.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E6C7F-2D6A-43CA-B515-688D5488897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8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other Transcription</a:t>
            </a:r>
            <a:r>
              <a:rPr lang="en-US" baseline="0" dirty="0" smtClean="0"/>
              <a:t> Chains available at ESA facilities, however, these are not operative.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E6C7F-2D6A-43CA-B515-688D5488897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sig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PPT_Header02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PT_Heade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3" y="3886200"/>
            <a:ext cx="7772400" cy="419100"/>
          </a:xfrm>
        </p:spPr>
        <p:txBody>
          <a:bodyPr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2574925"/>
            <a:ext cx="7772400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715963" y="6405563"/>
            <a:ext cx="5216525" cy="230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238320748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71773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350" y="381000"/>
            <a:ext cx="1912938" cy="5610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950" y="381000"/>
            <a:ext cx="5588000" cy="5610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1884601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381000"/>
            <a:ext cx="6105525" cy="427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5950" y="1673225"/>
            <a:ext cx="3749675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18025" y="1673225"/>
            <a:ext cx="3751263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18025" y="3908425"/>
            <a:ext cx="3751263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394967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381000"/>
            <a:ext cx="6105525" cy="427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5950" y="1673225"/>
            <a:ext cx="3749675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025" y="1673225"/>
            <a:ext cx="3751263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297652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381000"/>
            <a:ext cx="6105525" cy="427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5950" y="1673225"/>
            <a:ext cx="7653338" cy="4318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37700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61450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241627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749675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025" y="1673225"/>
            <a:ext cx="37512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340014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168454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13567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201340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184524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</p:spTree>
    <p:extLst>
      <p:ext uri="{BB962C8B-B14F-4D97-AF65-F5344CB8AC3E}">
        <p14:creationId xmlns:p14="http://schemas.microsoft.com/office/powerpoint/2010/main" val="38941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5" descr="PPT_Header02" hidden="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6" descr="PPT_Header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653338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43348" y="332992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3266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38" y="6438986"/>
            <a:ext cx="65262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GB"/>
              <a:t>ESA UNCLASSIFIED – For Official Use</a:t>
            </a:r>
          </a:p>
        </p:txBody>
      </p:sp>
      <p:sp>
        <p:nvSpPr>
          <p:cNvPr id="1032" name="Text Box 34" hidden="1"/>
          <p:cNvSpPr txBox="1">
            <a:spLocks noChangeAspect="1" noChangeArrowheads="1"/>
          </p:cNvSpPr>
          <p:nvPr/>
        </p:nvSpPr>
        <p:spPr bwMode="auto">
          <a:xfrm>
            <a:off x="620713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800" smtClean="0">
                <a:solidFill>
                  <a:schemeClr val="bg2"/>
                </a:solidFill>
              </a:rPr>
              <a:t>Mission sheets | Paulo Sacramento | 06/09/2011 | EOP | Slide </a:t>
            </a:r>
            <a:fld id="{ACB2B019-2B1F-4020-8785-E12D3DCABE62}" type="slidenum">
              <a:rPr sz="800" noProof="1" smtClean="0">
                <a:solidFill>
                  <a:schemeClr val="bg2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GB" sz="800" noProof="1" smtClean="0">
              <a:solidFill>
                <a:schemeClr val="bg2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04" y="6102629"/>
            <a:ext cx="1885323" cy="7383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chemeClr val="bg2"/>
          </a:solidFill>
          <a:latin typeface="+mn-lt"/>
        </a:defRPr>
      </a:lvl2pPr>
      <a:lvl3pPr marL="1825625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2424113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3022600" indent="-419100" algn="l" rtl="0" eaLnBrk="0" fontAlgn="base" hangingPunct="0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34798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mtClean="0"/>
              <a:t>ESA UNCLASSIFIED – For Official Use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298182" y="2244520"/>
            <a:ext cx="8640762" cy="308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GB" altLang="en-US" b="1" dirty="0"/>
              <a:t>Data Stewardship Interest Group</a:t>
            </a:r>
            <a:br>
              <a:rPr lang="en-GB" altLang="en-US" b="1" dirty="0"/>
            </a:br>
            <a:r>
              <a:rPr lang="en-GB" altLang="en-US" b="1" dirty="0"/>
              <a:t> </a:t>
            </a:r>
            <a:r>
              <a:rPr lang="en-GB" altLang="en-US" sz="2400" b="1" dirty="0"/>
              <a:t>WGISS-43 Meeting</a:t>
            </a:r>
            <a:endParaRPr lang="en-GB" altLang="en-US" sz="3600" b="1" dirty="0"/>
          </a:p>
          <a:p>
            <a:pPr eaLnBrk="1" hangingPunct="1">
              <a:lnSpc>
                <a:spcPct val="80000"/>
              </a:lnSpc>
            </a:pPr>
            <a:endParaRPr lang="en-US" b="1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b="1" smtClean="0"/>
              <a:t>Heritage Media Transcription </a:t>
            </a:r>
            <a:r>
              <a:rPr lang="en-GB" altLang="en-US" sz="2400" b="1" dirty="0" smtClean="0"/>
              <a:t>Chains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  </a:t>
            </a:r>
            <a:r>
              <a:rPr lang="en-GB" altLang="en-US" sz="2400" dirty="0"/>
              <a:t>NASA</a:t>
            </a:r>
            <a:r>
              <a:rPr lang="en-GB" sz="2400" dirty="0"/>
              <a:t>, </a:t>
            </a:r>
            <a:r>
              <a:rPr lang="en-US" sz="2400" dirty="0"/>
              <a:t>Annapolis, MD, USA </a:t>
            </a:r>
            <a:r>
              <a:rPr lang="en-GB" sz="2400" dirty="0"/>
              <a:t>03–06 April, 2017</a:t>
            </a:r>
            <a:endParaRPr lang="en-GB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err="1">
                <a:latin typeface="Arial" charset="0"/>
              </a:rPr>
              <a:t>Mirko</a:t>
            </a:r>
            <a:r>
              <a:rPr lang="en-GB" sz="2400" dirty="0">
                <a:latin typeface="Arial" charset="0"/>
              </a:rPr>
              <a:t> </a:t>
            </a:r>
            <a:r>
              <a:rPr lang="en-GB" sz="2400" dirty="0" err="1">
                <a:latin typeface="Arial" charset="0"/>
              </a:rPr>
              <a:t>Albani</a:t>
            </a:r>
            <a:r>
              <a:rPr lang="en-GB" sz="2400" dirty="0">
                <a:latin typeface="Arial" charset="0"/>
              </a:rPr>
              <a:t>, European Space Agency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866" y="148365"/>
            <a:ext cx="7421771" cy="713016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</a:pPr>
            <a:r>
              <a:rPr lang="en-US" dirty="0" smtClean="0"/>
              <a:t>Operative Transcription </a:t>
            </a:r>
            <a:r>
              <a:rPr lang="en-US" dirty="0"/>
              <a:t>Chains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701" y="1173888"/>
            <a:ext cx="848277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 err="1"/>
              <a:t>StorageTek</a:t>
            </a:r>
            <a:r>
              <a:rPr lang="en-US" sz="1400" b="1" dirty="0"/>
              <a:t> </a:t>
            </a:r>
            <a:r>
              <a:rPr lang="en-US" sz="1400" b="1" dirty="0" smtClean="0"/>
              <a:t>9940</a:t>
            </a:r>
            <a:r>
              <a:rPr lang="en-US" sz="1400" dirty="0" smtClean="0"/>
              <a:t> 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Availability &amp; </a:t>
            </a:r>
            <a:r>
              <a:rPr lang="en-US" sz="1400" i="1" dirty="0" smtClean="0"/>
              <a:t>Location:</a:t>
            </a:r>
            <a:r>
              <a:rPr lang="en-US" sz="1400" dirty="0"/>
              <a:t> </a:t>
            </a:r>
            <a:r>
              <a:rPr lang="en-US" sz="1400" dirty="0" smtClean="0"/>
              <a:t>available at ESRIN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</a:t>
            </a:r>
            <a:r>
              <a:rPr lang="en-US" sz="1400" dirty="0"/>
              <a:t>operative 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Missions: </a:t>
            </a:r>
            <a:r>
              <a:rPr lang="en-US" sz="1400" dirty="0" smtClean="0"/>
              <a:t>any </a:t>
            </a:r>
            <a:r>
              <a:rPr lang="en-US" sz="1400" dirty="0"/>
              <a:t>ESA mission &amp; TPM </a:t>
            </a:r>
            <a:r>
              <a:rPr lang="en-US" sz="1400" dirty="0" smtClean="0"/>
              <a:t>ESA managed mission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of media: </a:t>
            </a:r>
            <a:r>
              <a:rPr lang="en-US" sz="1400" dirty="0" smtClean="0"/>
              <a:t>several thousands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 smtClean="0"/>
              <a:t>Used </a:t>
            </a:r>
            <a:r>
              <a:rPr lang="en-US" sz="1400" dirty="0"/>
              <a:t>in the Multi-Mission Facility Infrastructure (MMFI) in ESRIN and any other ESA PAC in the AMASS driven Robotic Archive. These were replaced by the more </a:t>
            </a:r>
            <a:r>
              <a:rPr lang="en-US" sz="1400" dirty="0" smtClean="0"/>
              <a:t>recent </a:t>
            </a:r>
            <a:r>
              <a:rPr lang="en-US" sz="1400" dirty="0"/>
              <a:t>T10000B tapes.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 err="1" smtClean="0"/>
              <a:t>StorageTek</a:t>
            </a:r>
            <a:r>
              <a:rPr lang="en-US" sz="1400" b="1" dirty="0" smtClean="0"/>
              <a:t> T10000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Availability &amp; Location: </a:t>
            </a:r>
            <a:r>
              <a:rPr lang="en-US" sz="1400" dirty="0" smtClean="0"/>
              <a:t>available at ESRIN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operative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Missions: </a:t>
            </a:r>
            <a:r>
              <a:rPr lang="en-US" sz="1400" dirty="0"/>
              <a:t>any ESA mission &amp; TPM ESA managed mission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</a:t>
            </a:r>
            <a:r>
              <a:rPr lang="en-US" sz="1400" i="1" dirty="0"/>
              <a:t>of media:</a:t>
            </a:r>
            <a:r>
              <a:rPr lang="en-US" sz="1400" dirty="0"/>
              <a:t> </a:t>
            </a:r>
            <a:r>
              <a:rPr lang="en-US" sz="1400" dirty="0" smtClean="0"/>
              <a:t>&gt; 10,000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/>
              <a:t>T10000B originally used in the SAMFS driven </a:t>
            </a:r>
            <a:r>
              <a:rPr lang="en-US" sz="1400" dirty="0" smtClean="0"/>
              <a:t>MMFI. </a:t>
            </a:r>
            <a:r>
              <a:rPr lang="en-US" sz="1400" dirty="0"/>
              <a:t>Following this, the latest T10000D tapes are currently used in </a:t>
            </a:r>
            <a:r>
              <a:rPr lang="en-US" sz="1400" dirty="0" smtClean="0"/>
              <a:t>the ESRIN Cold </a:t>
            </a:r>
            <a:r>
              <a:rPr lang="en-US" sz="1400" dirty="0"/>
              <a:t>Back-up </a:t>
            </a:r>
            <a:r>
              <a:rPr lang="en-US" sz="1400" dirty="0" smtClean="0"/>
              <a:t>Archive.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98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866" y="148365"/>
            <a:ext cx="7421771" cy="713016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</a:pPr>
            <a:r>
              <a:rPr lang="en-US" dirty="0" smtClean="0"/>
              <a:t>Other Transcription </a:t>
            </a:r>
            <a:r>
              <a:rPr lang="en-US" dirty="0"/>
              <a:t>Chains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6100" y="1184648"/>
            <a:ext cx="8597069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200" b="1" dirty="0"/>
              <a:t>Computer Compatible </a:t>
            </a:r>
            <a:r>
              <a:rPr lang="en-US" sz="1200" b="1" dirty="0" smtClean="0"/>
              <a:t>Tapes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Availability &amp; Location:</a:t>
            </a:r>
            <a:r>
              <a:rPr lang="en-US" sz="1200" dirty="0"/>
              <a:t> </a:t>
            </a:r>
            <a:r>
              <a:rPr lang="en-US" sz="1200" dirty="0" smtClean="0"/>
              <a:t>reader available </a:t>
            </a:r>
            <a:r>
              <a:rPr lang="en-US" sz="1200" dirty="0"/>
              <a:t>at ESRIN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Status:</a:t>
            </a:r>
            <a:r>
              <a:rPr lang="en-US" sz="1200" dirty="0"/>
              <a:t> </a:t>
            </a:r>
            <a:r>
              <a:rPr lang="en-US" sz="1200" dirty="0" smtClean="0"/>
              <a:t>not known if still working. No plan to set-up a chain.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Missions: </a:t>
            </a:r>
            <a:r>
              <a:rPr lang="en-US" sz="1200" dirty="0" smtClean="0"/>
              <a:t>HCMM (HCMR) 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# of media</a:t>
            </a:r>
            <a:r>
              <a:rPr lang="en-US" sz="1200" i="1" dirty="0" smtClean="0"/>
              <a:t>: </a:t>
            </a:r>
            <a:r>
              <a:rPr lang="en-US" sz="1200" dirty="0" smtClean="0"/>
              <a:t>&lt;100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200" b="1" dirty="0" smtClean="0"/>
              <a:t>Digital </a:t>
            </a:r>
            <a:r>
              <a:rPr lang="en-US" sz="1200" b="1" dirty="0"/>
              <a:t>Cassette Recording System improved (</a:t>
            </a:r>
            <a:r>
              <a:rPr lang="en-US" sz="1200" b="1" dirty="0" err="1" smtClean="0"/>
              <a:t>DCRSi</a:t>
            </a:r>
            <a:r>
              <a:rPr lang="en-US" sz="1200" b="1" dirty="0" smtClean="0"/>
              <a:t>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Availability &amp; Location:</a:t>
            </a:r>
            <a:r>
              <a:rPr lang="en-US" sz="1200" dirty="0"/>
              <a:t> reader available at </a:t>
            </a:r>
            <a:r>
              <a:rPr lang="en-US" sz="1200" dirty="0" smtClean="0"/>
              <a:t>ESRIN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Status:</a:t>
            </a:r>
            <a:r>
              <a:rPr lang="en-US" sz="1200" dirty="0"/>
              <a:t> </a:t>
            </a:r>
            <a:r>
              <a:rPr lang="en-US" sz="1200" dirty="0" smtClean="0"/>
              <a:t>potentially </a:t>
            </a:r>
            <a:r>
              <a:rPr lang="en-US" sz="1200" dirty="0"/>
              <a:t>working. No plan to set-up a chain</a:t>
            </a:r>
            <a:r>
              <a:rPr lang="en-US" sz="1200" dirty="0" smtClean="0"/>
              <a:t>.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Missions: </a:t>
            </a:r>
            <a:r>
              <a:rPr lang="en-US" sz="1200" dirty="0" smtClean="0"/>
              <a:t>Multi-Mission (SPOT </a:t>
            </a:r>
            <a:r>
              <a:rPr lang="en-US" sz="1200" dirty="0"/>
              <a:t>1-2, JERS-1, MOS-1/1b, ERS-1/2) 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# of media: </a:t>
            </a:r>
            <a:r>
              <a:rPr lang="en-US" sz="1200" dirty="0"/>
              <a:t>unknown (no media </a:t>
            </a:r>
            <a:r>
              <a:rPr lang="en-US" sz="1200" dirty="0" smtClean="0"/>
              <a:t>at </a:t>
            </a:r>
            <a:r>
              <a:rPr lang="en-US" sz="1200" dirty="0"/>
              <a:t>ESA facilities</a:t>
            </a:r>
            <a:r>
              <a:rPr lang="en-US" sz="1200" dirty="0" smtClean="0"/>
              <a:t>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Additional info: </a:t>
            </a:r>
            <a:r>
              <a:rPr lang="en-US" sz="1200" dirty="0" smtClean="0"/>
              <a:t>Used </a:t>
            </a:r>
            <a:r>
              <a:rPr lang="en-US" sz="1200" dirty="0"/>
              <a:t>&gt;20 years ago and never used </a:t>
            </a:r>
            <a:r>
              <a:rPr lang="en-US" sz="1200" dirty="0" smtClean="0"/>
              <a:t>since then</a:t>
            </a:r>
            <a:endParaRPr lang="en-US" sz="1200" dirty="0"/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200" b="1" dirty="0"/>
              <a:t>IBM </a:t>
            </a:r>
            <a:r>
              <a:rPr lang="en-US" sz="1200" b="1" dirty="0" err="1"/>
              <a:t>Magstar</a:t>
            </a:r>
            <a:r>
              <a:rPr lang="en-US" sz="1200" b="1" dirty="0"/>
              <a:t> (NTP </a:t>
            </a:r>
            <a:r>
              <a:rPr lang="en-US" sz="1200" b="1" dirty="0" smtClean="0"/>
              <a:t>media)</a:t>
            </a:r>
            <a:endParaRPr lang="en-US" sz="1200" b="1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Availability &amp; Location:</a:t>
            </a:r>
            <a:r>
              <a:rPr lang="en-US" sz="1200" dirty="0"/>
              <a:t> reader available at </a:t>
            </a:r>
            <a:r>
              <a:rPr lang="en-US" sz="1200" dirty="0" err="1" smtClean="0"/>
              <a:t>Kiruna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Status:</a:t>
            </a:r>
            <a:r>
              <a:rPr lang="en-US" sz="1200" dirty="0"/>
              <a:t> </a:t>
            </a:r>
            <a:r>
              <a:rPr lang="en-US" sz="1200" dirty="0" smtClean="0"/>
              <a:t>operative. Chain will be transferred to ESRIN.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Missions: </a:t>
            </a:r>
            <a:r>
              <a:rPr lang="en-US" sz="1200" dirty="0" smtClean="0"/>
              <a:t>ENVISAT (both LR &amp; HR)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# of media: </a:t>
            </a:r>
            <a:r>
              <a:rPr lang="en-US" sz="1200" dirty="0" smtClean="0"/>
              <a:t>&gt;30,000 media (ESA </a:t>
            </a:r>
            <a:r>
              <a:rPr lang="en-US" sz="1200" dirty="0"/>
              <a:t>will dispose </a:t>
            </a:r>
            <a:r>
              <a:rPr lang="en-US" sz="1200" dirty="0" smtClean="0"/>
              <a:t>these media)</a:t>
            </a:r>
            <a:endParaRPr lang="en-US" sz="12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1" dirty="0"/>
              <a:t>Additional info: </a:t>
            </a:r>
            <a:r>
              <a:rPr lang="en-US" sz="1200" dirty="0" smtClean="0"/>
              <a:t>Originally used in </a:t>
            </a:r>
            <a:r>
              <a:rPr lang="en-US" sz="1200" dirty="0"/>
              <a:t>the ENVISAT ground segment, for long-term archiving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390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866" y="148365"/>
            <a:ext cx="7421771" cy="713016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</a:pPr>
            <a:r>
              <a:rPr lang="en-US" dirty="0" smtClean="0"/>
              <a:t>Other Transcription </a:t>
            </a:r>
            <a:r>
              <a:rPr lang="en-US" dirty="0"/>
              <a:t>Chains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6100" y="1456798"/>
            <a:ext cx="859706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/>
              <a:t>ICI 1012 optical data storage tape (aka </a:t>
            </a:r>
            <a:r>
              <a:rPr lang="en-US" sz="1400" b="1" dirty="0" smtClean="0"/>
              <a:t>CREO)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Availability &amp; Location:</a:t>
            </a:r>
            <a:r>
              <a:rPr lang="en-US" sz="1400" dirty="0" smtClean="0"/>
              <a:t> reader available at ESRIN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</a:t>
            </a:r>
            <a:r>
              <a:rPr lang="en-US" sz="1400" i="1" dirty="0"/>
              <a:t>:</a:t>
            </a:r>
            <a:r>
              <a:rPr lang="en-US" sz="1400" dirty="0"/>
              <a:t> unknown </a:t>
            </a:r>
            <a:r>
              <a:rPr lang="en-US" sz="1400" dirty="0" smtClean="0"/>
              <a:t>(possibly working</a:t>
            </a:r>
            <a:r>
              <a:rPr lang="en-US" sz="1400" dirty="0"/>
              <a:t>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Missions: </a:t>
            </a:r>
            <a:r>
              <a:rPr lang="en-US" sz="1400" dirty="0" smtClean="0"/>
              <a:t>Landsat (MSS, TM) </a:t>
            </a:r>
            <a:endParaRPr lang="en-US" sz="14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# of media</a:t>
            </a:r>
            <a:r>
              <a:rPr lang="en-US" sz="1400" i="1" dirty="0" smtClean="0"/>
              <a:t>: </a:t>
            </a:r>
            <a:r>
              <a:rPr lang="en-US" sz="1400" dirty="0" smtClean="0"/>
              <a:t>unknown </a:t>
            </a:r>
            <a:r>
              <a:rPr lang="en-US" sz="1400" dirty="0"/>
              <a:t>(no media </a:t>
            </a:r>
            <a:r>
              <a:rPr lang="en-US" sz="1400" dirty="0" smtClean="0"/>
              <a:t>at </a:t>
            </a:r>
            <a:r>
              <a:rPr lang="en-US" sz="1400" dirty="0"/>
              <a:t>ESA </a:t>
            </a:r>
            <a:r>
              <a:rPr lang="en-US" sz="1400" dirty="0" smtClean="0"/>
              <a:t>facilities)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/>
              <a:t>Was briefly used for Landsat and was </a:t>
            </a:r>
            <a:r>
              <a:rPr lang="en-US" sz="1400" dirty="0" smtClean="0"/>
              <a:t>dismissed </a:t>
            </a:r>
            <a:r>
              <a:rPr lang="en-US" sz="1400" dirty="0"/>
              <a:t>due to reliability concerns. Will be </a:t>
            </a:r>
            <a:r>
              <a:rPr lang="en-US" sz="1400" dirty="0" smtClean="0"/>
              <a:t>kept in </a:t>
            </a:r>
            <a:r>
              <a:rPr lang="en-US" sz="1400" dirty="0"/>
              <a:t>the ESRIN Permanent Exhibition.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/>
              <a:t>Pegasus Magnetic </a:t>
            </a:r>
            <a:r>
              <a:rPr lang="en-US" sz="1400" b="1" dirty="0" smtClean="0"/>
              <a:t>Tape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Availability &amp; Location:</a:t>
            </a:r>
            <a:r>
              <a:rPr lang="en-US" sz="1400" dirty="0"/>
              <a:t> reader </a:t>
            </a:r>
            <a:r>
              <a:rPr lang="en-US" sz="1400" dirty="0" smtClean="0"/>
              <a:t>not available</a:t>
            </a:r>
            <a:endParaRPr lang="en-US" sz="14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Status:</a:t>
            </a:r>
            <a:r>
              <a:rPr lang="en-US" sz="1400" dirty="0"/>
              <a:t> </a:t>
            </a:r>
            <a:r>
              <a:rPr lang="en-US" sz="1400" dirty="0" smtClean="0"/>
              <a:t>unknown</a:t>
            </a:r>
            <a:endParaRPr lang="en-US" sz="14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Missions: </a:t>
            </a:r>
            <a:r>
              <a:rPr lang="en-US" sz="1400" dirty="0"/>
              <a:t>Landsat (MSS, TM</a:t>
            </a:r>
            <a:r>
              <a:rPr lang="en-US" sz="1400" dirty="0" smtClean="0"/>
              <a:t>) </a:t>
            </a:r>
            <a:endParaRPr lang="en-US" sz="1400" dirty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# of media: </a:t>
            </a:r>
            <a:r>
              <a:rPr lang="en-US" sz="1400" dirty="0"/>
              <a:t>several </a:t>
            </a:r>
            <a:r>
              <a:rPr lang="en-US" sz="1400" dirty="0" smtClean="0"/>
              <a:t>hundreds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/>
              <a:t>Used as part of a USGS campaign over Kenya. </a:t>
            </a:r>
            <a:r>
              <a:rPr lang="en-US" sz="1400" dirty="0" smtClean="0"/>
              <a:t>Media available </a:t>
            </a:r>
            <a:r>
              <a:rPr lang="en-US" sz="1400" dirty="0"/>
              <a:t>at </a:t>
            </a:r>
            <a:r>
              <a:rPr lang="en-US" sz="1400" dirty="0" err="1" smtClean="0"/>
              <a:t>Fucino</a:t>
            </a:r>
            <a:r>
              <a:rPr lang="en-US" sz="1400" dirty="0" smtClean="0"/>
              <a:t>. </a:t>
            </a:r>
            <a:r>
              <a:rPr lang="en-US" sz="1400" dirty="0"/>
              <a:t>Currently assessing availability of a reader at other ESA facilities.</a:t>
            </a:r>
          </a:p>
        </p:txBody>
      </p:sp>
    </p:spTree>
    <p:extLst>
      <p:ext uri="{BB962C8B-B14F-4D97-AF65-F5344CB8AC3E}">
        <p14:creationId xmlns:p14="http://schemas.microsoft.com/office/powerpoint/2010/main" val="31103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45655"/>
            <a:ext cx="8680450" cy="5349875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>
                <a:solidFill>
                  <a:schemeClr val="tx1"/>
                </a:solidFill>
              </a:rPr>
              <a:t>Transcription Chains” information survey in </a:t>
            </a:r>
            <a:r>
              <a:rPr lang="en-US" sz="2400" dirty="0" smtClean="0">
                <a:solidFill>
                  <a:schemeClr val="tx1"/>
                </a:solidFill>
              </a:rPr>
              <a:t>CEOS agencies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based on defined metadata</a:t>
            </a:r>
          </a:p>
          <a:p>
            <a:pPr marL="808038" lvl="1" indent="0">
              <a:buNone/>
            </a:pPr>
            <a:r>
              <a:rPr lang="en-US" sz="2400" dirty="0" smtClean="0">
                <a:solidFill>
                  <a:schemeClr val="tx1"/>
                </a:solidFill>
                <a:sym typeface="Wingdings"/>
              </a:rPr>
              <a:t> Circulation to WGISS and feedback by end June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reation </a:t>
            </a:r>
            <a:r>
              <a:rPr lang="en-US" sz="2400" dirty="0">
                <a:solidFill>
                  <a:schemeClr val="tx1"/>
                </a:solidFill>
              </a:rPr>
              <a:t>of a common </a:t>
            </a:r>
            <a:r>
              <a:rPr lang="en-US" sz="2400" dirty="0" smtClean="0">
                <a:solidFill>
                  <a:schemeClr val="tx1"/>
                </a:solidFill>
              </a:rPr>
              <a:t>inventory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sym typeface="Wingdings"/>
              </a:rPr>
              <a:t>	 </a:t>
            </a:r>
            <a:r>
              <a:rPr lang="en-US" sz="2400" dirty="0" smtClean="0">
                <a:solidFill>
                  <a:schemeClr val="tx1"/>
                </a:solidFill>
              </a:rPr>
              <a:t>report back to WGISS#44.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 startAt="3"/>
            </a:pPr>
            <a:r>
              <a:rPr lang="en-US" sz="2400" dirty="0">
                <a:solidFill>
                  <a:schemeClr val="tx1"/>
                </a:solidFill>
              </a:rPr>
              <a:t>Definition of further coordination and cooperation activities (e.g. collection of </a:t>
            </a:r>
            <a:r>
              <a:rPr lang="en-US" sz="2400" dirty="0" smtClean="0">
                <a:solidFill>
                  <a:schemeClr val="tx1"/>
                </a:solidFill>
              </a:rPr>
              <a:t>needs)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sym typeface="Wingdings"/>
              </a:rPr>
              <a:t>	 WGISS#44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0506" y="315580"/>
            <a:ext cx="7421771" cy="430887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06" y="315580"/>
            <a:ext cx="7421771" cy="430887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8238" y="6667586"/>
            <a:ext cx="6526212" cy="231775"/>
          </a:xfrm>
        </p:spPr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86652" y="1240597"/>
            <a:ext cx="8957348" cy="4108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US" sz="2000" dirty="0"/>
              <a:t>Background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US" sz="2000" dirty="0"/>
              <a:t>Transcription Chain Metadata </a:t>
            </a:r>
            <a:r>
              <a:rPr lang="en-US" sz="2000" dirty="0" smtClean="0"/>
              <a:t>definition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US" sz="2000" dirty="0"/>
              <a:t>Heritage Media Transcription Chains in ESA </a:t>
            </a:r>
          </a:p>
          <a:p>
            <a:pPr marL="742950" lvl="1" indent="-285750">
              <a:lnSpc>
                <a:spcPct val="200000"/>
              </a:lnSpc>
              <a:buFont typeface="Wingdings" charset="2"/>
              <a:buChar char="ü"/>
            </a:pPr>
            <a:r>
              <a:rPr lang="en-US" dirty="0" smtClean="0"/>
              <a:t>Status </a:t>
            </a:r>
            <a:r>
              <a:rPr lang="en-US" dirty="0"/>
              <a:t>of transcription chains </a:t>
            </a:r>
            <a:endParaRPr lang="en-US" dirty="0" smtClean="0"/>
          </a:p>
          <a:p>
            <a:pPr marL="742950" lvl="1" indent="-285750">
              <a:lnSpc>
                <a:spcPct val="200000"/>
              </a:lnSpc>
              <a:buFont typeface="Wingdings" charset="2"/>
              <a:buChar char="ü"/>
            </a:pPr>
            <a:r>
              <a:rPr lang="en-US" dirty="0" smtClean="0"/>
              <a:t>Related Mission</a:t>
            </a:r>
            <a:endParaRPr lang="en-US" dirty="0"/>
          </a:p>
          <a:p>
            <a:pPr marL="742950" lvl="1" indent="-285750">
              <a:lnSpc>
                <a:spcPct val="200000"/>
              </a:lnSpc>
              <a:buFont typeface="Wingdings" charset="2"/>
              <a:buChar char="ü"/>
            </a:pPr>
            <a:r>
              <a:rPr lang="en-US" dirty="0"/>
              <a:t>Amount of data still on Heritage Media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45655"/>
            <a:ext cx="8680450" cy="53498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Issue</a:t>
            </a:r>
            <a:r>
              <a:rPr lang="en-US" dirty="0"/>
              <a:t>: Recovery of unique data still on heritage media via dedicated transcriptions or to fill identified gaps in master datasets is a recurrent need in many space agencies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b="1" dirty="0" smtClean="0"/>
              <a:t>Need:</a:t>
            </a:r>
            <a:r>
              <a:rPr lang="en-US" dirty="0" smtClean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Maintain </a:t>
            </a:r>
            <a:r>
              <a:rPr lang="en-US" dirty="0"/>
              <a:t>heritage media transcription chains up and </a:t>
            </a:r>
            <a:r>
              <a:rPr lang="en-US" dirty="0" smtClean="0"/>
              <a:t>running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Proposed Activity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Coordination of set-up and maintenance of heritage media transcription chains at different organization for possible mutual support.</a:t>
            </a:r>
          </a:p>
          <a:p>
            <a:pPr marL="0" indent="0">
              <a:buNone/>
            </a:pPr>
            <a:r>
              <a:rPr lang="en-US" b="1" dirty="0" smtClean="0"/>
              <a:t>Next Steps</a:t>
            </a:r>
            <a:r>
              <a:rPr lang="en-US" dirty="0"/>
              <a:t>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Definition of “Transcription Chains” </a:t>
            </a:r>
            <a:r>
              <a:rPr lang="en-US" dirty="0" smtClean="0">
                <a:solidFill>
                  <a:srgbClr val="000000"/>
                </a:solidFill>
              </a:rPr>
              <a:t>metadata; 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Transcription Chains” information survey in </a:t>
            </a:r>
            <a:r>
              <a:rPr lang="en-US" dirty="0" smtClean="0">
                <a:solidFill>
                  <a:srgbClr val="000000"/>
                </a:solidFill>
              </a:rPr>
              <a:t>CEOS agencies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c</a:t>
            </a:r>
            <a:r>
              <a:rPr lang="en-US" dirty="0" smtClean="0">
                <a:solidFill>
                  <a:schemeClr val="tx1"/>
                </a:solidFill>
              </a:rPr>
              <a:t>reation </a:t>
            </a:r>
            <a:r>
              <a:rPr lang="en-US" dirty="0">
                <a:solidFill>
                  <a:schemeClr val="tx1"/>
                </a:solidFill>
              </a:rPr>
              <a:t>of a common </a:t>
            </a:r>
            <a:r>
              <a:rPr lang="en-US" dirty="0" smtClean="0">
                <a:solidFill>
                  <a:schemeClr val="tx1"/>
                </a:solidFill>
              </a:rPr>
              <a:t>inventory;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/>
              <a:t>Definition of further coordination and cooperation </a:t>
            </a:r>
            <a:r>
              <a:rPr lang="en-US" dirty="0" smtClean="0"/>
              <a:t>activities (e.g. collection of needs and potential activities).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0506" y="315580"/>
            <a:ext cx="7421771" cy="430887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06" y="174516"/>
            <a:ext cx="7421771" cy="713016"/>
          </a:xfrm>
        </p:spPr>
        <p:txBody>
          <a:bodyPr/>
          <a:lstStyle/>
          <a:p>
            <a:pPr marL="285750" indent="-285750">
              <a:lnSpc>
                <a:spcPct val="200000"/>
              </a:lnSpc>
            </a:pPr>
            <a:r>
              <a:rPr lang="en-US" dirty="0"/>
              <a:t>Transcription Chain </a:t>
            </a:r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22" y="1573098"/>
            <a:ext cx="74803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06" y="174516"/>
            <a:ext cx="7421771" cy="713016"/>
          </a:xfrm>
        </p:spPr>
        <p:txBody>
          <a:bodyPr/>
          <a:lstStyle/>
          <a:p>
            <a:pPr marL="285750" indent="-285750">
              <a:lnSpc>
                <a:spcPct val="200000"/>
              </a:lnSpc>
            </a:pPr>
            <a:r>
              <a:rPr lang="en-US" dirty="0"/>
              <a:t>Transcription Chain </a:t>
            </a:r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927100"/>
            <a:ext cx="74803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sz="3600" b="1" dirty="0"/>
          </a:p>
          <a:p>
            <a:pPr marL="0" lvl="1" indent="0" algn="ctr">
              <a:buNone/>
            </a:pPr>
            <a:r>
              <a:rPr lang="en-US" sz="3600" b="1" dirty="0" smtClean="0"/>
              <a:t>ESA Transcription chains</a:t>
            </a:r>
          </a:p>
          <a:p>
            <a:pPr marL="0" lvl="1" indent="0" algn="ctr">
              <a:buNone/>
            </a:pP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41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866" y="148365"/>
            <a:ext cx="7421771" cy="713016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</a:pPr>
            <a:r>
              <a:rPr lang="en-US" dirty="0" smtClean="0"/>
              <a:t>Operative Transcription </a:t>
            </a:r>
            <a:r>
              <a:rPr lang="en-US" dirty="0"/>
              <a:t>Chains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701" y="1348064"/>
            <a:ext cx="8482779" cy="475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 smtClean="0"/>
              <a:t>Optical Disks</a:t>
            </a:r>
            <a:r>
              <a:rPr lang="en-US" sz="1400" dirty="0" smtClean="0"/>
              <a:t> (LM </a:t>
            </a:r>
            <a:r>
              <a:rPr lang="en-US" sz="1400" dirty="0"/>
              <a:t>Optical </a:t>
            </a:r>
            <a:r>
              <a:rPr lang="en-US" sz="1400" dirty="0" smtClean="0"/>
              <a:t>Disks </a:t>
            </a:r>
            <a:r>
              <a:rPr lang="en-US" sz="1400" dirty="0"/>
              <a:t>&amp; ATG Optical </a:t>
            </a:r>
            <a:r>
              <a:rPr lang="en-US" sz="1400" dirty="0" smtClean="0"/>
              <a:t>Disks) 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Availability &amp; Location:</a:t>
            </a:r>
            <a:r>
              <a:rPr lang="en-US" sz="1400" dirty="0" smtClean="0"/>
              <a:t> reader available at ESRIN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</a:t>
            </a:r>
            <a:r>
              <a:rPr lang="en-US" sz="1400" dirty="0"/>
              <a:t>transcription chain being set-up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Missions:</a:t>
            </a:r>
            <a:r>
              <a:rPr lang="en-US" sz="1400" dirty="0" smtClean="0"/>
              <a:t> NOAA (AVHRR), Nimbus-7 (CZCS)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of media available at ESA: </a:t>
            </a:r>
            <a:r>
              <a:rPr lang="en-US" sz="1400" dirty="0" smtClean="0"/>
              <a:t>several thousands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 smtClean="0"/>
              <a:t>The </a:t>
            </a:r>
            <a:r>
              <a:rPr lang="en-US" sz="1400" dirty="0"/>
              <a:t>reader </a:t>
            </a:r>
            <a:r>
              <a:rPr lang="en-US" sz="1400" dirty="0" smtClean="0"/>
              <a:t>available at ESRIN was </a:t>
            </a:r>
            <a:r>
              <a:rPr lang="en-US" sz="1400" dirty="0"/>
              <a:t>used in </a:t>
            </a:r>
            <a:r>
              <a:rPr lang="en-US" sz="1400" dirty="0" err="1"/>
              <a:t>Tromso</a:t>
            </a:r>
            <a:r>
              <a:rPr lang="en-US" sz="1400" dirty="0"/>
              <a:t> to read AVHRR media with </a:t>
            </a:r>
            <a:r>
              <a:rPr lang="en-US" sz="1400" dirty="0" err="1"/>
              <a:t>SeaShark</a:t>
            </a:r>
            <a:r>
              <a:rPr lang="en-US" sz="1400" dirty="0"/>
              <a:t> processor. </a:t>
            </a:r>
            <a:endParaRPr lang="en-US" sz="1400" b="1" dirty="0" smtClean="0"/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 smtClean="0"/>
              <a:t>HDDT Magnetic Tapes chain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Availability &amp; </a:t>
            </a:r>
            <a:r>
              <a:rPr lang="en-US" sz="1400" i="1" dirty="0" smtClean="0"/>
              <a:t>Location: </a:t>
            </a:r>
            <a:r>
              <a:rPr lang="en-US" sz="1400" dirty="0" smtClean="0"/>
              <a:t>multiple transcription chains </a:t>
            </a:r>
            <a:r>
              <a:rPr lang="en-US" sz="1400" dirty="0"/>
              <a:t>available </a:t>
            </a:r>
            <a:r>
              <a:rPr lang="en-US" sz="1400" dirty="0" smtClean="0"/>
              <a:t>at former ESA facilities: </a:t>
            </a:r>
            <a:r>
              <a:rPr lang="en-US" sz="1400" dirty="0"/>
              <a:t>Matera (e-GEOS), Maspalomas (INTA), </a:t>
            </a:r>
            <a:r>
              <a:rPr lang="en-US" sz="1400" dirty="0" err="1"/>
              <a:t>Kiruna</a:t>
            </a:r>
            <a:r>
              <a:rPr lang="en-US" sz="1400" dirty="0"/>
              <a:t> (SSC)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operative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Missions: </a:t>
            </a:r>
            <a:r>
              <a:rPr lang="en-US" sz="1400" dirty="0" smtClean="0"/>
              <a:t>Landsat, ERS-1/2, MOS-1/1b, SPOT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</a:t>
            </a:r>
            <a:r>
              <a:rPr lang="en-US" sz="1400" i="1" dirty="0"/>
              <a:t>of media:</a:t>
            </a:r>
            <a:r>
              <a:rPr lang="en-US" sz="1400" dirty="0"/>
              <a:t> several </a:t>
            </a:r>
            <a:r>
              <a:rPr lang="en-US" sz="1400" dirty="0" smtClean="0"/>
              <a:t>thousands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Spare HDDRs at ESRIN.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11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866" y="148365"/>
            <a:ext cx="7421771" cy="713016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</a:pPr>
            <a:r>
              <a:rPr lang="en-US" dirty="0"/>
              <a:t>Operative Transcription Chains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701" y="1337178"/>
            <a:ext cx="8482779" cy="4429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/>
              <a:t>D1 (SONY DTF-1</a:t>
            </a:r>
            <a:r>
              <a:rPr lang="en-US" sz="1400" b="1" dirty="0" smtClean="0"/>
              <a:t>)</a:t>
            </a:r>
            <a:r>
              <a:rPr lang="en-US" sz="1400" dirty="0" smtClean="0"/>
              <a:t> 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Availability &amp; </a:t>
            </a:r>
            <a:r>
              <a:rPr lang="en-US" sz="1400" i="1" dirty="0" smtClean="0"/>
              <a:t>Location:</a:t>
            </a:r>
            <a:r>
              <a:rPr lang="en-US" sz="1400" dirty="0"/>
              <a:t> </a:t>
            </a:r>
            <a:r>
              <a:rPr lang="en-US" sz="1400" dirty="0" smtClean="0"/>
              <a:t>ERS</a:t>
            </a:r>
            <a:r>
              <a:rPr lang="en-US" sz="1400" dirty="0"/>
              <a:t>/ENVISAT chain </a:t>
            </a:r>
            <a:r>
              <a:rPr lang="en-US" sz="1400" dirty="0" smtClean="0"/>
              <a:t>being set-up at ESRIN; Landsat/ALOS </a:t>
            </a:r>
            <a:r>
              <a:rPr lang="en-US" sz="1400" dirty="0"/>
              <a:t>chain available </a:t>
            </a:r>
            <a:r>
              <a:rPr lang="en-US" sz="1400" dirty="0" smtClean="0"/>
              <a:t>in </a:t>
            </a:r>
            <a:r>
              <a:rPr lang="en-US" sz="1400" dirty="0"/>
              <a:t>Matera.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</a:t>
            </a:r>
            <a:r>
              <a:rPr lang="en-US" sz="1400" dirty="0"/>
              <a:t>operative </a:t>
            </a:r>
            <a:r>
              <a:rPr lang="en-US" sz="1400" dirty="0" smtClean="0"/>
              <a:t>or being set-up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Missions:</a:t>
            </a:r>
            <a:r>
              <a:rPr lang="en-US" sz="1400" dirty="0" smtClean="0"/>
              <a:t> Landsat, ALOS, ERS-1/2, ENVISAT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of media: </a:t>
            </a:r>
            <a:r>
              <a:rPr lang="en-US" sz="1400" dirty="0" smtClean="0"/>
              <a:t>several thousands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/>
              <a:t>8mm Backup Format (Exabyte readers</a:t>
            </a:r>
            <a:r>
              <a:rPr lang="en-US" sz="1400" b="1" dirty="0" smtClean="0"/>
              <a:t>)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Availability &amp; </a:t>
            </a:r>
            <a:r>
              <a:rPr lang="en-US" sz="1400" i="1" dirty="0" smtClean="0"/>
              <a:t>Location: </a:t>
            </a:r>
            <a:r>
              <a:rPr lang="en-US" sz="1400" dirty="0" smtClean="0"/>
              <a:t>transcription </a:t>
            </a:r>
            <a:r>
              <a:rPr lang="en-US" sz="1400" dirty="0"/>
              <a:t>chains available at former ESA </a:t>
            </a:r>
            <a:r>
              <a:rPr lang="en-US" sz="1400" dirty="0" smtClean="0"/>
              <a:t>facilities: </a:t>
            </a:r>
            <a:r>
              <a:rPr lang="en-US" sz="1400" dirty="0"/>
              <a:t>Matera (e-GEOS), Maspalomas (INTA</a:t>
            </a:r>
            <a:r>
              <a:rPr lang="en-US" sz="1400" dirty="0" smtClean="0"/>
              <a:t>); additional chain will be set-up at ESRIN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</a:t>
            </a:r>
            <a:r>
              <a:rPr lang="en-US" sz="1400" dirty="0"/>
              <a:t>operative or being set-</a:t>
            </a:r>
            <a:r>
              <a:rPr lang="en-US" sz="1400" dirty="0" smtClean="0"/>
              <a:t>up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Missions: </a:t>
            </a:r>
            <a:r>
              <a:rPr lang="da-DK" sz="1400" dirty="0" smtClean="0"/>
              <a:t>Multi-Mission (Landsat </a:t>
            </a:r>
            <a:r>
              <a:rPr lang="da-DK" sz="1400" dirty="0"/>
              <a:t>TM/MSS, SPOT 1-2, JERS-1, MOS-1/1b, </a:t>
            </a:r>
            <a:r>
              <a:rPr lang="da-DK" sz="1400" dirty="0" smtClean="0"/>
              <a:t>ERS-1/2)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</a:t>
            </a:r>
            <a:r>
              <a:rPr lang="en-US" sz="1400" i="1" dirty="0"/>
              <a:t>of media:</a:t>
            </a:r>
            <a:r>
              <a:rPr lang="en-US" sz="1400" dirty="0"/>
              <a:t> several </a:t>
            </a:r>
            <a:r>
              <a:rPr lang="en-US" sz="1400" dirty="0" smtClean="0"/>
              <a:t>thousands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/>
              <a:t>Part of the CSDIS Transcription </a:t>
            </a:r>
            <a:r>
              <a:rPr lang="en-US" sz="1400" dirty="0" smtClean="0"/>
              <a:t>chain (1988-present).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10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ESA UNCLASSIFIED – For Official Use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866" y="148365"/>
            <a:ext cx="7421771" cy="713016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</a:pPr>
            <a:r>
              <a:rPr lang="en-US" dirty="0"/>
              <a:t>Operative Transcription Chains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0843" y="1250090"/>
            <a:ext cx="8701106" cy="539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/>
              <a:t>DLT (Type I </a:t>
            </a:r>
            <a:r>
              <a:rPr lang="en-US" sz="1400" b="1" dirty="0" smtClean="0"/>
              <a:t>- Type IV)</a:t>
            </a:r>
            <a:r>
              <a:rPr lang="en-US" sz="1400" dirty="0" smtClean="0"/>
              <a:t> 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Availability &amp; </a:t>
            </a:r>
            <a:r>
              <a:rPr lang="en-US" sz="1400" i="1" dirty="0" smtClean="0"/>
              <a:t>Location:</a:t>
            </a:r>
            <a:r>
              <a:rPr lang="en-US" sz="1400" dirty="0"/>
              <a:t> transcription chains available at former ESA </a:t>
            </a:r>
            <a:r>
              <a:rPr lang="en-US" sz="1400" dirty="0" smtClean="0"/>
              <a:t>facilities; several readers available at ESRIN, operative chain will </a:t>
            </a:r>
            <a:r>
              <a:rPr lang="en-US" sz="1400" dirty="0"/>
              <a:t>be </a:t>
            </a:r>
            <a:r>
              <a:rPr lang="en-US" sz="1400" dirty="0" smtClean="0"/>
              <a:t>implemented.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</a:t>
            </a:r>
            <a:r>
              <a:rPr lang="en-US" sz="1400" dirty="0"/>
              <a:t>operative </a:t>
            </a:r>
            <a:r>
              <a:rPr lang="en-US" sz="1400" dirty="0" smtClean="0"/>
              <a:t>or being set-up.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Missions:</a:t>
            </a:r>
            <a:r>
              <a:rPr lang="en-US" sz="1400" dirty="0"/>
              <a:t> </a:t>
            </a:r>
            <a:r>
              <a:rPr lang="en-US" sz="1400" dirty="0" smtClean="0"/>
              <a:t>Multi-Mission (Landsat </a:t>
            </a:r>
            <a:r>
              <a:rPr lang="en-US" sz="1400" dirty="0"/>
              <a:t>TM/MSS, JERS-1, MOS1/1b, ERS-1/2, </a:t>
            </a:r>
            <a:r>
              <a:rPr lang="en-US" sz="1400" dirty="0" smtClean="0"/>
              <a:t>ENVISAT, </a:t>
            </a:r>
            <a:r>
              <a:rPr lang="en-US" sz="1400" dirty="0"/>
              <a:t>NOAA </a:t>
            </a:r>
            <a:r>
              <a:rPr lang="en-US" sz="1400" dirty="0" smtClean="0"/>
              <a:t>AVHRR)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of media: </a:t>
            </a:r>
            <a:r>
              <a:rPr lang="en-US" sz="1400" dirty="0" smtClean="0"/>
              <a:t>several thousands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/>
              <a:t>Part of the CSDIS Transcription (1988-present</a:t>
            </a:r>
            <a:r>
              <a:rPr lang="en-US" sz="1400" dirty="0" smtClean="0"/>
              <a:t>).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400" b="1" dirty="0" smtClean="0"/>
              <a:t>LTO-2</a:t>
            </a:r>
            <a:endParaRPr lang="en-US" sz="1400" dirty="0" smtClean="0"/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Availability &amp; </a:t>
            </a:r>
            <a:r>
              <a:rPr lang="en-US" sz="1400" i="1" dirty="0" smtClean="0"/>
              <a:t>Location: </a:t>
            </a:r>
            <a:r>
              <a:rPr lang="en-US" sz="1400" dirty="0" smtClean="0"/>
              <a:t>readers </a:t>
            </a:r>
            <a:r>
              <a:rPr lang="en-US" sz="1400" dirty="0"/>
              <a:t>available at ESRIN, operative chain will be </a:t>
            </a:r>
            <a:r>
              <a:rPr lang="en-US" sz="1400" dirty="0" smtClean="0"/>
              <a:t>set-up.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Status:</a:t>
            </a:r>
            <a:r>
              <a:rPr lang="en-US" sz="1400" dirty="0" smtClean="0"/>
              <a:t> being set-up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Missions: </a:t>
            </a:r>
            <a:r>
              <a:rPr lang="en-US" sz="1400" dirty="0"/>
              <a:t>Multi-Mission </a:t>
            </a:r>
            <a:r>
              <a:rPr lang="en-US" sz="1400" dirty="0" smtClean="0"/>
              <a:t>(Landsat </a:t>
            </a:r>
            <a:r>
              <a:rPr lang="en-US" sz="1400" dirty="0"/>
              <a:t>TM/MSS, JERS-1, MOS1/1b, ERS-1/2, </a:t>
            </a:r>
            <a:r>
              <a:rPr lang="en-US" sz="1400" dirty="0" smtClean="0"/>
              <a:t>ENVISAT, </a:t>
            </a:r>
            <a:r>
              <a:rPr lang="en-US" sz="1400" dirty="0"/>
              <a:t>NOAA </a:t>
            </a:r>
            <a:r>
              <a:rPr lang="en-US" sz="1400" dirty="0" smtClean="0"/>
              <a:t>AVHRR)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/>
              <a:t># </a:t>
            </a:r>
            <a:r>
              <a:rPr lang="en-US" sz="1400" i="1" dirty="0"/>
              <a:t>of media:</a:t>
            </a:r>
            <a:r>
              <a:rPr lang="en-US" sz="1400" dirty="0"/>
              <a:t> several </a:t>
            </a:r>
            <a:r>
              <a:rPr lang="en-US" sz="1400" dirty="0" smtClean="0"/>
              <a:t>thousands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Additional info: </a:t>
            </a:r>
            <a:r>
              <a:rPr lang="en-US" sz="1400" dirty="0"/>
              <a:t>Extensively used for </a:t>
            </a:r>
            <a:r>
              <a:rPr lang="en-US" sz="1400" dirty="0" smtClean="0"/>
              <a:t>ENVISAT. </a:t>
            </a:r>
            <a:r>
              <a:rPr lang="en-US" sz="1400" dirty="0"/>
              <a:t>A </a:t>
            </a:r>
            <a:r>
              <a:rPr lang="en-US" sz="1400" dirty="0" smtClean="0"/>
              <a:t>lot data </a:t>
            </a:r>
            <a:r>
              <a:rPr lang="en-US" sz="1400" dirty="0"/>
              <a:t>from other missions </a:t>
            </a:r>
            <a:r>
              <a:rPr lang="en-US" sz="1400" dirty="0" smtClean="0"/>
              <a:t>were </a:t>
            </a:r>
            <a:r>
              <a:rPr lang="en-US" sz="1400" dirty="0"/>
              <a:t>transcribed on these tapes from </a:t>
            </a:r>
            <a:r>
              <a:rPr lang="en-US" sz="1400" dirty="0" smtClean="0"/>
              <a:t>historical media.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2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</Template>
  <TotalTime>259</TotalTime>
  <Words>1188</Words>
  <Application>Microsoft Office PowerPoint</Application>
  <PresentationFormat>On-screen Show (4:3)</PresentationFormat>
  <Paragraphs>144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ESA Presentation</vt:lpstr>
      <vt:lpstr>PowerPoint Presentation</vt:lpstr>
      <vt:lpstr>Agenda</vt:lpstr>
      <vt:lpstr>Background</vt:lpstr>
      <vt:lpstr>Transcription Chain Metadata</vt:lpstr>
      <vt:lpstr>Transcription Chain Metadata</vt:lpstr>
      <vt:lpstr>PowerPoint Presentation</vt:lpstr>
      <vt:lpstr>Operative Transcription Chains (1)</vt:lpstr>
      <vt:lpstr>Operative Transcription Chains (2)</vt:lpstr>
      <vt:lpstr>Operative Transcription Chains (3)</vt:lpstr>
      <vt:lpstr>Operative Transcription Chains (4)</vt:lpstr>
      <vt:lpstr>Other Transcription Chains (1)</vt:lpstr>
      <vt:lpstr>Other Transcription Chains (2)</vt:lpstr>
      <vt:lpstr>Next Steps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sheets for TPM Steering Group</dc:title>
  <dc:creator>Paulo Sacramento</dc:creator>
  <cp:lastModifiedBy>Anne Kennerley</cp:lastModifiedBy>
  <cp:revision>1101</cp:revision>
  <cp:lastPrinted>2012-06-25T10:16:38Z</cp:lastPrinted>
  <dcterms:created xsi:type="dcterms:W3CDTF">2011-09-06T09:08:01Z</dcterms:created>
  <dcterms:modified xsi:type="dcterms:W3CDTF">2017-04-05T21:28:22Z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ESADialog">
    <vt:bool>true</vt:bool>
  </property>
  <property fmtid="{D5CDD505-2E9C-101B-9397-08002B2CF9AE}" pid="3" name="PTitle">
    <vt:lpwstr>Mission sheets for TPM Steering Group</vt:lpwstr>
  </property>
  <property fmtid="{D5CDD505-2E9C-101B-9397-08002B2CF9AE}" pid="4" name="PSubtitle">
    <vt:lpwstr>Mission sheets</vt:lpwstr>
  </property>
  <property fmtid="{D5CDD505-2E9C-101B-9397-08002B2CF9AE}" pid="5" name="PAuthor">
    <vt:lpwstr>Paulo Sacramento</vt:lpwstr>
  </property>
  <property fmtid="{D5CDD505-2E9C-101B-9397-08002B2CF9AE}" pid="6" name="PPlace">
    <vt:lpwstr/>
  </property>
  <property fmtid="{D5CDD505-2E9C-101B-9397-08002B2CF9AE}" pid="7" name="PDate">
    <vt:lpwstr>06/09/2011</vt:lpwstr>
  </property>
  <property fmtid="{D5CDD505-2E9C-101B-9397-08002B2CF9AE}" pid="8" name="PProgramme">
    <vt:lpwstr>EOP</vt:lpwstr>
  </property>
  <property fmtid="{D5CDD505-2E9C-101B-9397-08002B2CF9AE}" pid="9" name="PEmail">
    <vt:lpwstr/>
  </property>
  <property fmtid="{D5CDD505-2E9C-101B-9397-08002B2CF9AE}" pid="10" name="PClassification">
    <vt:lpwstr>ESA UNCLASSIFIED – For Official Use</vt:lpwstr>
  </property>
  <property fmtid="{D5CDD505-2E9C-101B-9397-08002B2CF9AE}" pid="11" name="POptionButton1">
    <vt:bool>true</vt:bool>
  </property>
  <property fmtid="{D5CDD505-2E9C-101B-9397-08002B2CF9AE}" pid="12" name="POptionButton2">
    <vt:bool>false</vt:bool>
  </property>
</Properties>
</file>