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70" r:id="rId4"/>
    <p:sldId id="271" r:id="rId5"/>
    <p:sldId id="268" r:id="rId6"/>
    <p:sldId id="269" r:id="rId7"/>
    <p:sldId id="257" r:id="rId8"/>
    <p:sldId id="261" r:id="rId9"/>
    <p:sldId id="264" r:id="rId10"/>
    <p:sldId id="273" r:id="rId11"/>
    <p:sldId id="274" r:id="rId12"/>
    <p:sldId id="263" r:id="rId13"/>
    <p:sldId id="265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4" d="100"/>
          <a:sy n="74" d="100"/>
        </p:scale>
        <p:origin x="-37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47D6E-ACE5-5341-A2D4-475EDDB45ED1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50BA5-F753-554D-8226-B9B98F428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0BD65F-858E-4165-A140-053D0EAE06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589178-3D38-5249-9EE8-D06ED62B5D0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909CA1-2CD8-CE4D-89A1-7D703F29B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4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589178-3D38-5249-9EE8-D06ED62B5D0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909CA1-2CD8-CE4D-89A1-7D703F29B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7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589178-3D38-5249-9EE8-D06ED62B5D0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909CA1-2CD8-CE4D-89A1-7D703F29B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8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589178-3D38-5249-9EE8-D06ED62B5D0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909CA1-2CD8-CE4D-89A1-7D703F29B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5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589178-3D38-5249-9EE8-D06ED62B5D0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909CA1-2CD8-CE4D-89A1-7D703F29B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3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589178-3D38-5249-9EE8-D06ED62B5D0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909CA1-2CD8-CE4D-89A1-7D703F29B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8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589178-3D38-5249-9EE8-D06ED62B5D0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909CA1-2CD8-CE4D-89A1-7D703F29B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6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589178-3D38-5249-9EE8-D06ED62B5D0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909CA1-2CD8-CE4D-89A1-7D703F29B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4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589178-3D38-5249-9EE8-D06ED62B5D0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909CA1-2CD8-CE4D-89A1-7D703F29B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0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589178-3D38-5249-9EE8-D06ED62B5D0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909CA1-2CD8-CE4D-89A1-7D703F29B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4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589178-3D38-5249-9EE8-D06ED62B5D04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909CA1-2CD8-CE4D-89A1-7D703F29B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3130"/>
            <a:ext cx="8229600" cy="482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dirty="0" smtClean="0"/>
              <a:t>Click to edit Master text styles</a:t>
            </a:r>
          </a:p>
          <a:p>
            <a:pPr lvl="1"/>
            <a:r>
              <a:rPr lang="bg-BG" dirty="0" smtClean="0"/>
              <a:t>Second level</a:t>
            </a:r>
          </a:p>
          <a:p>
            <a:pPr lvl="2"/>
            <a:r>
              <a:rPr lang="bg-BG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4721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bg-BG" dirty="0" smtClean="0"/>
              <a:t>INPE’s archiving of EO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sz="2400" b="1" dirty="0" smtClean="0">
                <a:solidFill>
                  <a:srgbClr val="000000"/>
                </a:solidFill>
              </a:rPr>
              <a:t>Lubia</a:t>
            </a:r>
            <a:r>
              <a:rPr lang="bg-BG" sz="2400" dirty="0" smtClean="0">
                <a:solidFill>
                  <a:srgbClr val="000000"/>
                </a:solidFill>
              </a:rPr>
              <a:t> Vinhas</a:t>
            </a:r>
          </a:p>
          <a:p>
            <a:r>
              <a:rPr lang="bg-BG" sz="2400" dirty="0" smtClean="0">
                <a:solidFill>
                  <a:srgbClr val="000000"/>
                </a:solidFill>
              </a:rPr>
              <a:t>Josiane Mafra</a:t>
            </a:r>
          </a:p>
          <a:p>
            <a:endParaRPr lang="bg-BG" sz="2400" dirty="0" smtClean="0">
              <a:solidFill>
                <a:srgbClr val="000000"/>
              </a:solidFill>
            </a:endParaRPr>
          </a:p>
          <a:p>
            <a:r>
              <a:rPr lang="bg-BG" sz="2000" dirty="0" smtClean="0">
                <a:solidFill>
                  <a:srgbClr val="000000"/>
                </a:solidFill>
              </a:rPr>
              <a:t>General-Coordination on Earth Observation, INPE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Picture 3" descr="logomarca ob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28" y="299418"/>
            <a:ext cx="1467357" cy="79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866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logo_centralizado 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2682" y="192087"/>
            <a:ext cx="27463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46628" y="6336875"/>
            <a:ext cx="845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CEOS/WGISS-43 Meeting, April 3-7 2017, Annapolis MD,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Processing Flow – Example CBERS-4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251" y="1346637"/>
            <a:ext cx="918126" cy="1301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214" y="2648058"/>
            <a:ext cx="11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Reception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5177" y="4110364"/>
            <a:ext cx="1184637" cy="872986"/>
            <a:chOff x="388324" y="4693329"/>
            <a:chExt cx="1656147" cy="14174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398" y="4693329"/>
              <a:ext cx="1027998" cy="102799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88324" y="5741478"/>
              <a:ext cx="1656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MS</a:t>
              </a:r>
              <a:r>
                <a:rPr lang="en-US" baseline="30000" dirty="0" smtClean="0"/>
                <a:t>3</a:t>
              </a:r>
              <a:r>
                <a:rPr lang="en-US" dirty="0" smtClean="0"/>
                <a:t> System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098" y="2909846"/>
            <a:ext cx="1027214" cy="1027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5588" y="3925698"/>
            <a:ext cx="165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 control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840389" y="4110364"/>
            <a:ext cx="1696018" cy="883331"/>
            <a:chOff x="5978347" y="1490673"/>
            <a:chExt cx="2364038" cy="13973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6367" y="1490673"/>
              <a:ext cx="1027998" cy="102799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78347" y="2518671"/>
              <a:ext cx="2364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Production: L2,L3 or L4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21735" y="1597530"/>
            <a:ext cx="1739548" cy="1419860"/>
            <a:chOff x="4714402" y="3841048"/>
            <a:chExt cx="1739548" cy="14198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6287" y="3841048"/>
              <a:ext cx="895778" cy="77352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714402" y="4614577"/>
              <a:ext cx="1739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Cataloguing </a:t>
              </a:r>
            </a:p>
            <a:p>
              <a:pPr algn="ctr"/>
              <a:r>
                <a:rPr lang="en-US" dirty="0" smtClean="0"/>
                <a:t>Dissemination</a:t>
              </a:r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910" y="1271941"/>
            <a:ext cx="1877219" cy="1376117"/>
          </a:xfrm>
          <a:prstGeom prst="rect">
            <a:avLst/>
          </a:prstGeom>
        </p:spPr>
      </p:pic>
      <p:cxnSp>
        <p:nvCxnSpPr>
          <p:cNvPr id="19" name="Elbow Connector 18"/>
          <p:cNvCxnSpPr>
            <a:stCxn id="4" idx="2"/>
            <a:endCxn id="5" idx="0"/>
          </p:cNvCxnSpPr>
          <p:nvPr/>
        </p:nvCxnSpPr>
        <p:spPr>
          <a:xfrm rot="16200000" flipH="1">
            <a:off x="577417" y="3460286"/>
            <a:ext cx="1092974" cy="20718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5" idx="3"/>
            <a:endCxn id="7" idx="1"/>
          </p:cNvCxnSpPr>
          <p:nvPr/>
        </p:nvCxnSpPr>
        <p:spPr>
          <a:xfrm flipV="1">
            <a:off x="1595157" y="3423453"/>
            <a:ext cx="815941" cy="100346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3"/>
            <a:endCxn id="9" idx="1"/>
          </p:cNvCxnSpPr>
          <p:nvPr/>
        </p:nvCxnSpPr>
        <p:spPr>
          <a:xfrm>
            <a:off x="3438312" y="3423453"/>
            <a:ext cx="881331" cy="101183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1" idx="3"/>
            <a:endCxn id="17" idx="1"/>
          </p:cNvCxnSpPr>
          <p:nvPr/>
        </p:nvCxnSpPr>
        <p:spPr>
          <a:xfrm flipV="1">
            <a:off x="5239398" y="1960000"/>
            <a:ext cx="1470512" cy="2429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78745" y="2979023"/>
            <a:ext cx="1739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CWIC</a:t>
            </a:r>
          </a:p>
          <a:p>
            <a:pPr algn="ctr"/>
            <a:r>
              <a:rPr lang="en-US" dirty="0" smtClean="0"/>
              <a:t>OpenSearch</a:t>
            </a:r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8520" y="5251725"/>
            <a:ext cx="1279998" cy="1279998"/>
          </a:xfrm>
          <a:prstGeom prst="rect">
            <a:avLst/>
          </a:prstGeom>
        </p:spPr>
      </p:pic>
      <p:cxnSp>
        <p:nvCxnSpPr>
          <p:cNvPr id="35" name="Elbow Connector 34"/>
          <p:cNvCxnSpPr>
            <a:stCxn id="9" idx="0"/>
            <a:endCxn id="12" idx="2"/>
          </p:cNvCxnSpPr>
          <p:nvPr/>
        </p:nvCxnSpPr>
        <p:spPr>
          <a:xfrm rot="5400000" flipH="1" flipV="1">
            <a:off x="4193467" y="3512322"/>
            <a:ext cx="1092974" cy="10311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1" idx="3"/>
            <a:endCxn id="29" idx="1"/>
          </p:cNvCxnSpPr>
          <p:nvPr/>
        </p:nvCxnSpPr>
        <p:spPr>
          <a:xfrm>
            <a:off x="5239398" y="1984295"/>
            <a:ext cx="1539347" cy="145639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Down Arrow 38"/>
          <p:cNvSpPr/>
          <p:nvPr/>
        </p:nvSpPr>
        <p:spPr>
          <a:xfrm>
            <a:off x="7417026" y="4233318"/>
            <a:ext cx="462987" cy="6874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475484" y="1008889"/>
            <a:ext cx="2363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www.dgi.inpe.br</a:t>
            </a:r>
            <a:r>
              <a:rPr lang="en-US" sz="1600" dirty="0" smtClean="0"/>
              <a:t>/</a:t>
            </a:r>
            <a:r>
              <a:rPr lang="en-US" sz="1600" dirty="0" err="1" smtClean="0"/>
              <a:t>catalogo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Processing Flow – others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251" y="1346637"/>
            <a:ext cx="918126" cy="1301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214" y="2648058"/>
            <a:ext cx="11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Reception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5177" y="4110364"/>
            <a:ext cx="1184637" cy="1014857"/>
            <a:chOff x="388324" y="4693329"/>
            <a:chExt cx="1656147" cy="16478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398" y="4693329"/>
              <a:ext cx="1027998" cy="102799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88324" y="5741478"/>
              <a:ext cx="1656147" cy="599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Processing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098" y="2909846"/>
            <a:ext cx="1027214" cy="1027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5588" y="3925698"/>
            <a:ext cx="165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Quality control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840389" y="4110364"/>
            <a:ext cx="1696018" cy="1019187"/>
            <a:chOff x="5978347" y="1490673"/>
            <a:chExt cx="2364038" cy="161223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6367" y="1490673"/>
              <a:ext cx="1027998" cy="102799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978347" y="2518670"/>
              <a:ext cx="2364038" cy="584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Production: L*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21735" y="1597530"/>
            <a:ext cx="1739548" cy="1419860"/>
            <a:chOff x="4714402" y="3841048"/>
            <a:chExt cx="1739548" cy="14198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6287" y="3841048"/>
              <a:ext cx="895778" cy="77352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714402" y="4614577"/>
              <a:ext cx="1739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Cataloguing </a:t>
              </a:r>
            </a:p>
            <a:p>
              <a:pPr algn="ctr"/>
              <a:r>
                <a:rPr lang="en-US" dirty="0" smtClean="0"/>
                <a:t>Dissemination</a:t>
              </a:r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581" y="2560943"/>
            <a:ext cx="1877219" cy="1376117"/>
          </a:xfrm>
          <a:prstGeom prst="rect">
            <a:avLst/>
          </a:prstGeom>
        </p:spPr>
      </p:pic>
      <p:cxnSp>
        <p:nvCxnSpPr>
          <p:cNvPr id="19" name="Elbow Connector 18"/>
          <p:cNvCxnSpPr>
            <a:stCxn id="4" idx="2"/>
            <a:endCxn id="5" idx="0"/>
          </p:cNvCxnSpPr>
          <p:nvPr/>
        </p:nvCxnSpPr>
        <p:spPr>
          <a:xfrm rot="16200000" flipH="1">
            <a:off x="577417" y="3460286"/>
            <a:ext cx="1092974" cy="20718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5" idx="3"/>
            <a:endCxn id="7" idx="1"/>
          </p:cNvCxnSpPr>
          <p:nvPr/>
        </p:nvCxnSpPr>
        <p:spPr>
          <a:xfrm flipV="1">
            <a:off x="1595157" y="3423453"/>
            <a:ext cx="815941" cy="100346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3"/>
            <a:endCxn id="9" idx="1"/>
          </p:cNvCxnSpPr>
          <p:nvPr/>
        </p:nvCxnSpPr>
        <p:spPr>
          <a:xfrm>
            <a:off x="3438312" y="3423453"/>
            <a:ext cx="881331" cy="101183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1" idx="3"/>
            <a:endCxn id="17" idx="1"/>
          </p:cNvCxnSpPr>
          <p:nvPr/>
        </p:nvCxnSpPr>
        <p:spPr>
          <a:xfrm>
            <a:off x="5239398" y="1984295"/>
            <a:ext cx="1570183" cy="126470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9" idx="0"/>
            <a:endCxn id="12" idx="2"/>
          </p:cNvCxnSpPr>
          <p:nvPr/>
        </p:nvCxnSpPr>
        <p:spPr>
          <a:xfrm rot="5400000" flipH="1" flipV="1">
            <a:off x="4193467" y="3512322"/>
            <a:ext cx="1092974" cy="10311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9581" y="214722"/>
            <a:ext cx="1877219" cy="1382808"/>
          </a:xfrm>
          <a:prstGeom prst="rect">
            <a:avLst/>
          </a:prstGeom>
        </p:spPr>
      </p:pic>
      <p:cxnSp>
        <p:nvCxnSpPr>
          <p:cNvPr id="24" name="Elbow Connector 23"/>
          <p:cNvCxnSpPr>
            <a:stCxn id="11" idx="3"/>
            <a:endCxn id="20" idx="1"/>
          </p:cNvCxnSpPr>
          <p:nvPr/>
        </p:nvCxnSpPr>
        <p:spPr>
          <a:xfrm flipV="1">
            <a:off x="5239398" y="906126"/>
            <a:ext cx="1570183" cy="107816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3957" y="5129551"/>
            <a:ext cx="3204533" cy="1180617"/>
          </a:xfrm>
          <a:prstGeom prst="rect">
            <a:avLst/>
          </a:prstGeom>
        </p:spPr>
      </p:pic>
      <p:cxnSp>
        <p:nvCxnSpPr>
          <p:cNvPr id="31" name="Elbow Connector 30"/>
          <p:cNvCxnSpPr>
            <a:stCxn id="11" idx="3"/>
            <a:endCxn id="26" idx="1"/>
          </p:cNvCxnSpPr>
          <p:nvPr/>
        </p:nvCxnSpPr>
        <p:spPr>
          <a:xfrm>
            <a:off x="5239398" y="1984295"/>
            <a:ext cx="554559" cy="373556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23084" y="4773448"/>
            <a:ext cx="2363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queimadas.dgi.inpe.br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6475484" y="1597530"/>
            <a:ext cx="2363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satelite.cptec.inpe.br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6475484" y="3943288"/>
            <a:ext cx="2363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www.dgi.inpe.br</a:t>
            </a:r>
            <a:r>
              <a:rPr lang="en-US" sz="1600" dirty="0" smtClean="0"/>
              <a:t>/</a:t>
            </a:r>
            <a:r>
              <a:rPr lang="en-US" sz="1600" dirty="0" err="1" smtClean="0"/>
              <a:t>catalogo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30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61877"/>
            <a:ext cx="6003861" cy="4401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Distribution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882831"/>
              </p:ext>
            </p:extLst>
          </p:nvPr>
        </p:nvGraphicFramePr>
        <p:xfrm>
          <a:off x="5189437" y="3750910"/>
          <a:ext cx="3810000" cy="2738120"/>
        </p:xfrm>
        <a:graphic>
          <a:graphicData uri="http://schemas.openxmlformats.org/drawingml/2006/table">
            <a:tbl>
              <a:tblPr/>
              <a:tblGrid>
                <a:gridCol w="1181100"/>
                <a:gridCol w="977900"/>
                <a:gridCol w="825500"/>
                <a:gridCol w="825500"/>
              </a:tblGrid>
              <a:tr h="19558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Scenes Distribution (2017-03-30)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5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Sensor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scenes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Sensor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scenes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CBERS-2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508685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Pleiades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CBERS-2B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715955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Spot-6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CBERS-4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38183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Spot-7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Landsat-1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19572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RapidEye-1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Landsat-2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27228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RapidEye-2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Landsat-3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12845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RapidEye-3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Landsat-5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1272090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RapidEye-4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Landsat-7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128284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RapidEye-5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Landsat-8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91582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Terra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9229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ResorceSat-1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189.544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AQUA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ResorceSat-2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67651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S-NPP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UK-DMC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1.719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1096" y="5787140"/>
            <a:ext cx="4492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62%</a:t>
            </a:r>
            <a:r>
              <a:rPr lang="bg-BG" dirty="0" smtClean="0"/>
              <a:t> orders delivered in less than 4 minutes</a:t>
            </a:r>
          </a:p>
          <a:p>
            <a:r>
              <a:rPr lang="bg-BG" dirty="0" smtClean="0"/>
              <a:t>48% orders delivered in less than 1 minute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74141" y="274638"/>
            <a:ext cx="4412659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g-BG" dirty="0">
                <a:solidFill>
                  <a:srgbClr val="000000"/>
                </a:solidFill>
              </a:rPr>
              <a:t>Working on the integration of catalogues</a:t>
            </a:r>
          </a:p>
          <a:p>
            <a:pPr>
              <a:defRPr/>
            </a:pPr>
            <a:r>
              <a:rPr lang="bg-BG" dirty="0">
                <a:solidFill>
                  <a:srgbClr val="000000"/>
                </a:solidFill>
              </a:rPr>
              <a:t>CWIC Connector to access via CSW</a:t>
            </a:r>
          </a:p>
          <a:p>
            <a:pPr>
              <a:defRPr/>
            </a:pPr>
            <a:r>
              <a:rPr lang="bg-BG" dirty="0">
                <a:solidFill>
                  <a:srgbClr val="000000"/>
                </a:solidFill>
              </a:rPr>
              <a:t>Experimental OpenSearch interface</a:t>
            </a:r>
          </a:p>
          <a:p>
            <a:pPr>
              <a:defRPr/>
            </a:pPr>
            <a:r>
              <a:rPr lang="bg-BG" dirty="0">
                <a:solidFill>
                  <a:srgbClr val="000000"/>
                </a:solidFill>
              </a:rPr>
              <a:t>Experimental </a:t>
            </a:r>
            <a:r>
              <a:rPr lang="bg-BG" dirty="0" smtClean="0">
                <a:solidFill>
                  <a:srgbClr val="000000"/>
                </a:solidFill>
              </a:rPr>
              <a:t>WMS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Long term preservation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LANDSAT 5 dataset repatriated to USGS (73 Tb)</a:t>
            </a:r>
          </a:p>
          <a:p>
            <a:pPr marL="0" indent="0">
              <a:buNone/>
            </a:pPr>
            <a:r>
              <a:rPr lang="bg-BG" dirty="0" smtClean="0"/>
              <a:t>LANDSAT 7 </a:t>
            </a:r>
            <a:r>
              <a:rPr lang="bg-BG" dirty="0"/>
              <a:t>dataset repatriated to </a:t>
            </a:r>
            <a:r>
              <a:rPr lang="bg-BG" dirty="0" smtClean="0"/>
              <a:t>USGS (45 Tb)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dirty="0"/>
              <a:t>Disaster </a:t>
            </a:r>
            <a:r>
              <a:rPr lang="bg-BG" dirty="0" smtClean="0"/>
              <a:t>recovery: complete a mirror </a:t>
            </a:r>
            <a:r>
              <a:rPr lang="bg-BG" dirty="0"/>
              <a:t>site in </a:t>
            </a:r>
            <a:r>
              <a:rPr lang="bg-BG" dirty="0" smtClean="0"/>
              <a:t>Cuiabá, MT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No cloud computing initiatives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871609"/>
            <a:ext cx="7772400" cy="929416"/>
          </a:xfrm>
        </p:spPr>
        <p:txBody>
          <a:bodyPr>
            <a:normAutofit/>
          </a:bodyPr>
          <a:lstStyle/>
          <a:p>
            <a:pPr algn="r"/>
            <a:r>
              <a:rPr lang="bg-BG" sz="2400" dirty="0" smtClean="0"/>
              <a:t>Thank you. Questions?</a:t>
            </a:r>
            <a:r>
              <a:rPr lang="bg-BG" sz="2400" dirty="0"/>
              <a:t/>
            </a:r>
            <a:br>
              <a:rPr lang="bg-BG" sz="2400" dirty="0"/>
            </a:br>
            <a:r>
              <a:rPr lang="en-US" sz="1400" b="0" cap="none" dirty="0" err="1" smtClean="0"/>
              <a:t>lubia</a:t>
            </a:r>
            <a:r>
              <a:rPr lang="bg-BG" sz="1400" b="0" cap="none" dirty="0" smtClean="0"/>
              <a:t>.vinhas@inpe.br</a:t>
            </a:r>
            <a:br>
              <a:rPr lang="bg-BG" sz="1400" b="0" cap="none" dirty="0" smtClean="0"/>
            </a:br>
            <a:r>
              <a:rPr lang="bg-BG" sz="1400" b="0" cap="none" dirty="0" smtClean="0"/>
              <a:t>josiane.mafra@inpe.br</a:t>
            </a:r>
            <a:endParaRPr lang="en-US" sz="2400" b="0" cap="none" dirty="0"/>
          </a:p>
        </p:txBody>
      </p:sp>
      <p:pic>
        <p:nvPicPr>
          <p:cNvPr id="5" name="Picture 4" descr="Recorte_CBERS_4_PAN10M_20151107_158_118_L4_RGB34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435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435231"/>
            <a:ext cx="3502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/>
              <a:t>CBERS-4 PAN10, 2016-09-16, Brasilia, Brazil</a:t>
            </a:r>
            <a:endParaRPr lang="en-US" sz="1400" dirty="0"/>
          </a:p>
        </p:txBody>
      </p:sp>
      <p:pic>
        <p:nvPicPr>
          <p:cNvPr id="7" name="Picture 6" descr="logo_centralizad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31" y="6074997"/>
            <a:ext cx="1974023" cy="6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338" y="4376"/>
            <a:ext cx="4095795" cy="308003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Timeline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303130"/>
            <a:ext cx="5250759" cy="48230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1800" b="1" dirty="0">
                <a:solidFill>
                  <a:srgbClr val="C0504D"/>
                </a:solidFill>
              </a:rPr>
              <a:t>1973</a:t>
            </a:r>
            <a:r>
              <a:rPr lang="bg-BG" sz="1800" dirty="0" smtClean="0"/>
              <a:t>: first reception antena installed in Cuiabá-MT</a:t>
            </a:r>
            <a:endParaRPr lang="en-US" sz="1800" dirty="0" smtClean="0"/>
          </a:p>
          <a:p>
            <a:pPr lvl="1"/>
            <a:r>
              <a:rPr lang="bg-BG" sz="1800" dirty="0" smtClean="0"/>
              <a:t>3rd country in the world to receive LANDSAT-1 data</a:t>
            </a:r>
            <a:endParaRPr lang="en-US" sz="1800" dirty="0" smtClean="0"/>
          </a:p>
          <a:p>
            <a:pPr lvl="1"/>
            <a:r>
              <a:rPr lang="bg-BG" sz="1800" dirty="0" smtClean="0"/>
              <a:t>LANDSAT-1, 2, 3, 5, SPOT and                                               and CBERS-1 data tapes were sent                                                   INPE, SP for processing</a:t>
            </a:r>
          </a:p>
          <a:p>
            <a:pPr lvl="1"/>
            <a:r>
              <a:rPr lang="bg-BG" sz="1800" dirty="0"/>
              <a:t>Images could be ordered two weeks after </a:t>
            </a:r>
            <a:r>
              <a:rPr lang="bg-BG" sz="1800" dirty="0" smtClean="0"/>
              <a:t>the acquisition</a:t>
            </a:r>
            <a:endParaRPr lang="bg-BG" sz="1800" dirty="0"/>
          </a:p>
          <a:p>
            <a:pPr marL="0" indent="0">
              <a:buNone/>
            </a:pPr>
            <a:r>
              <a:rPr lang="bg-BG" sz="1800" b="1" dirty="0">
                <a:solidFill>
                  <a:srgbClr val="C0504D"/>
                </a:solidFill>
              </a:rPr>
              <a:t>2003</a:t>
            </a:r>
            <a:r>
              <a:rPr lang="bg-BG" sz="1800" dirty="0"/>
              <a:t>: </a:t>
            </a:r>
            <a:r>
              <a:rPr lang="bg-BG" sz="1800" dirty="0" smtClean="0"/>
              <a:t>with the launching of CBERS-2, INPE inaugurated the Remote Sensing Data Center </a:t>
            </a:r>
          </a:p>
          <a:p>
            <a:pPr marL="0" indent="0">
              <a:buNone/>
            </a:pPr>
            <a:r>
              <a:rPr lang="bg-BG" sz="1800" dirty="0" smtClean="0"/>
              <a:t>Data received in Cuiabá transfered to INPE,  in São Paulo,  via internet</a:t>
            </a:r>
          </a:p>
          <a:p>
            <a:pPr lvl="1"/>
            <a:r>
              <a:rPr lang="bg-BG" sz="1800" dirty="0" smtClean="0"/>
              <a:t>Big effort in cataloguing and efficient data distribution to end-users</a:t>
            </a:r>
            <a:endParaRPr lang="en-US" sz="1800" dirty="0"/>
          </a:p>
        </p:txBody>
      </p:sp>
      <p:sp>
        <p:nvSpPr>
          <p:cNvPr id="6" name="Retângulo 7"/>
          <p:cNvSpPr/>
          <p:nvPr/>
        </p:nvSpPr>
        <p:spPr bwMode="auto">
          <a:xfrm>
            <a:off x="6280279" y="4021877"/>
            <a:ext cx="1866900" cy="62478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0033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200" dirty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rPr>
              <a:t>Earth Observation</a:t>
            </a:r>
          </a:p>
          <a:p>
            <a:pPr algn="ctr">
              <a:defRPr/>
            </a:pPr>
            <a:r>
              <a:rPr lang="bg-BG" sz="1200" dirty="0" smtClean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rPr>
              <a:t>General-</a:t>
            </a:r>
            <a:r>
              <a:rPr lang="en-US" sz="1200" dirty="0" smtClean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rPr>
              <a:t>Coordination</a:t>
            </a:r>
            <a:endParaRPr lang="en-US" sz="1200" dirty="0">
              <a:solidFill>
                <a:srgbClr val="0B5FAB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1200" dirty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rPr>
              <a:t>OBT</a:t>
            </a:r>
          </a:p>
        </p:txBody>
      </p:sp>
      <p:sp>
        <p:nvSpPr>
          <p:cNvPr id="8" name="Retângulo 9"/>
          <p:cNvSpPr/>
          <p:nvPr/>
        </p:nvSpPr>
        <p:spPr bwMode="auto">
          <a:xfrm>
            <a:off x="7448163" y="5152861"/>
            <a:ext cx="1493777" cy="45327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0033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200" dirty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rPr>
              <a:t>Remote Sensing</a:t>
            </a:r>
          </a:p>
          <a:p>
            <a:pPr algn="ctr">
              <a:defRPr/>
            </a:pPr>
            <a:r>
              <a:rPr lang="en-US" sz="1200" dirty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rPr>
              <a:t>Division</a:t>
            </a:r>
          </a:p>
        </p:txBody>
      </p:sp>
      <p:sp>
        <p:nvSpPr>
          <p:cNvPr id="9" name="Retângulo 10"/>
          <p:cNvSpPr/>
          <p:nvPr/>
        </p:nvSpPr>
        <p:spPr bwMode="auto">
          <a:xfrm>
            <a:off x="5593524" y="5142687"/>
            <a:ext cx="1487387" cy="45327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0033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200" dirty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rPr>
              <a:t>Image Processing</a:t>
            </a:r>
          </a:p>
          <a:p>
            <a:pPr algn="ctr">
              <a:defRPr/>
            </a:pPr>
            <a:r>
              <a:rPr lang="en-US" sz="1200" dirty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rPr>
              <a:t>Division</a:t>
            </a:r>
          </a:p>
        </p:txBody>
      </p:sp>
      <p:sp>
        <p:nvSpPr>
          <p:cNvPr id="10" name="Retângulo 11"/>
          <p:cNvSpPr/>
          <p:nvPr/>
        </p:nvSpPr>
        <p:spPr bwMode="auto">
          <a:xfrm>
            <a:off x="6198762" y="5897563"/>
            <a:ext cx="20574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0033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1200" dirty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rPr>
              <a:t>EO Data Center</a:t>
            </a:r>
          </a:p>
          <a:p>
            <a:pPr algn="ctr">
              <a:defRPr/>
            </a:pPr>
            <a:r>
              <a:rPr lang="pt-BR" sz="1200" dirty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rPr>
              <a:t>CDSR</a:t>
            </a:r>
          </a:p>
        </p:txBody>
      </p:sp>
      <p:cxnSp>
        <p:nvCxnSpPr>
          <p:cNvPr id="12" name="Conector de seta reta 18"/>
          <p:cNvCxnSpPr>
            <a:cxnSpLocks noChangeShapeType="1"/>
            <a:stCxn id="6" idx="2"/>
            <a:endCxn id="9" idx="0"/>
          </p:cNvCxnSpPr>
          <p:nvPr/>
        </p:nvCxnSpPr>
        <p:spPr bwMode="auto">
          <a:xfrm rot="5400000">
            <a:off x="6527460" y="4456417"/>
            <a:ext cx="496029" cy="876511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3399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ector de seta reta 19"/>
          <p:cNvCxnSpPr>
            <a:cxnSpLocks noChangeShapeType="1"/>
            <a:stCxn id="6" idx="2"/>
            <a:endCxn id="8" idx="0"/>
          </p:cNvCxnSpPr>
          <p:nvPr/>
        </p:nvCxnSpPr>
        <p:spPr bwMode="auto">
          <a:xfrm rot="16200000" flipH="1">
            <a:off x="7451289" y="4409097"/>
            <a:ext cx="506203" cy="98132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3399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ector de seta reta 20"/>
          <p:cNvCxnSpPr>
            <a:cxnSpLocks noChangeShapeType="1"/>
            <a:stCxn id="6" idx="2"/>
            <a:endCxn id="10" idx="0"/>
          </p:cNvCxnSpPr>
          <p:nvPr/>
        </p:nvCxnSpPr>
        <p:spPr bwMode="auto">
          <a:xfrm>
            <a:off x="7213729" y="4646658"/>
            <a:ext cx="13733" cy="1250905"/>
          </a:xfrm>
          <a:prstGeom prst="straightConnector1">
            <a:avLst/>
          </a:prstGeom>
          <a:noFill/>
          <a:ln w="19050">
            <a:solidFill>
              <a:srgbClr val="003399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14" descr="inpe_logo 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131" y="3196024"/>
            <a:ext cx="801195" cy="650570"/>
          </a:xfrm>
          <a:prstGeom prst="rect">
            <a:avLst/>
          </a:prstGeom>
        </p:spPr>
      </p:pic>
      <p:cxnSp>
        <p:nvCxnSpPr>
          <p:cNvPr id="43" name="Straight Connector 42"/>
          <p:cNvCxnSpPr>
            <a:stCxn id="15" idx="2"/>
            <a:endCxn id="6" idx="0"/>
          </p:cNvCxnSpPr>
          <p:nvPr/>
        </p:nvCxnSpPr>
        <p:spPr>
          <a:xfrm>
            <a:off x="7213729" y="3846594"/>
            <a:ext cx="0" cy="1752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0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Reception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648" y="0"/>
            <a:ext cx="5899983" cy="6858000"/>
          </a:xfrm>
          <a:prstGeom prst="rect">
            <a:avLst/>
          </a:prstGeom>
          <a:ln>
            <a:solidFill>
              <a:srgbClr val="0E58C4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04831" y="1461037"/>
            <a:ext cx="2444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Cachoeira</a:t>
            </a:r>
            <a:r>
              <a:rPr lang="en-US" dirty="0" smtClean="0"/>
              <a:t> </a:t>
            </a:r>
            <a:r>
              <a:rPr lang="en-US" dirty="0" err="1" smtClean="0"/>
              <a:t>Paulista</a:t>
            </a:r>
            <a:r>
              <a:rPr lang="en-US" dirty="0" smtClean="0"/>
              <a:t>, 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Reception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1176" y="1461037"/>
            <a:ext cx="245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Cuiabá</a:t>
            </a:r>
            <a:r>
              <a:rPr lang="en-US" dirty="0" smtClean="0"/>
              <a:t>, MT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148" y="274638"/>
            <a:ext cx="6388100" cy="64135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601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</a:t>
            </a:r>
            <a:r>
              <a:rPr lang="bg-BG" b="1" dirty="0" smtClean="0"/>
              <a:t>Coverage  Band X</a:t>
            </a:r>
            <a:endParaRPr lang="pt-BR" b="1" dirty="0"/>
          </a:p>
        </p:txBody>
      </p:sp>
      <p:pic>
        <p:nvPicPr>
          <p:cNvPr id="11267" name="Picture 4" descr="CBERS-Imag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25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Coverage </a:t>
            </a:r>
            <a:r>
              <a:rPr lang="pt-BR" b="1" dirty="0" smtClean="0"/>
              <a:t>Band L</a:t>
            </a:r>
            <a:endParaRPr lang="pt-BR" b="1" dirty="0"/>
          </a:p>
        </p:txBody>
      </p:sp>
      <p:pic>
        <p:nvPicPr>
          <p:cNvPr id="12291" name="Picture 2" descr="C:\DGI\CDSR\APRESENTAÇÃO\Antenas banda 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160" y="1384664"/>
            <a:ext cx="5490891" cy="511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3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16" y="263595"/>
            <a:ext cx="7704295" cy="6346045"/>
          </a:xfrm>
          <a:prstGeom prst="rect">
            <a:avLst/>
          </a:prstGeom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2989201" y="274638"/>
            <a:ext cx="5697600" cy="79657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g-BG" b="1" dirty="0" smtClean="0"/>
              <a:t>Transmission network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3117492" y="3001678"/>
            <a:ext cx="602971" cy="641384"/>
          </a:xfrm>
          <a:prstGeom prst="ellipse">
            <a:avLst/>
          </a:prstGeom>
          <a:noFill/>
          <a:ln w="19050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52811" y="4503282"/>
            <a:ext cx="424912" cy="408953"/>
          </a:xfrm>
          <a:prstGeom prst="ellipse">
            <a:avLst/>
          </a:prstGeom>
          <a:noFill/>
          <a:ln w="19050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48730" y="3468257"/>
            <a:ext cx="768762" cy="532527"/>
          </a:xfrm>
          <a:prstGeom prst="straightConnector1">
            <a:avLst/>
          </a:prstGeom>
          <a:ln>
            <a:solidFill>
              <a:srgbClr val="0E58C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759236" y="4765440"/>
            <a:ext cx="218488" cy="682728"/>
          </a:xfrm>
          <a:prstGeom prst="straightConnector1">
            <a:avLst/>
          </a:prstGeom>
          <a:ln>
            <a:solidFill>
              <a:srgbClr val="0E58C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Timeline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03130"/>
            <a:ext cx="4379402" cy="482303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bg-BG" sz="1800" b="1" dirty="0" smtClean="0">
                <a:solidFill>
                  <a:srgbClr val="C0504D"/>
                </a:solidFill>
              </a:rPr>
              <a:t>2004</a:t>
            </a:r>
            <a:r>
              <a:rPr lang="bg-BG" sz="1800" dirty="0" smtClean="0"/>
              <a:t>: opening the archives, no costs or use restrictions, of </a:t>
            </a:r>
            <a:r>
              <a:rPr lang="pt-BR" sz="1800" dirty="0" smtClean="0"/>
              <a:t>CBERS</a:t>
            </a:r>
            <a:r>
              <a:rPr lang="pt-BR" sz="1800" dirty="0"/>
              <a:t>-2, LANDSAT-1, LANDSAT-2 </a:t>
            </a:r>
            <a:r>
              <a:rPr lang="bg-BG" sz="1800" dirty="0" smtClean="0"/>
              <a:t>and </a:t>
            </a:r>
            <a:r>
              <a:rPr lang="pt-BR" sz="1800" dirty="0" smtClean="0"/>
              <a:t>LANDSAT</a:t>
            </a:r>
            <a:r>
              <a:rPr lang="pt-BR" sz="1800" dirty="0"/>
              <a:t>-3</a:t>
            </a:r>
            <a:r>
              <a:rPr lang="pt-BR" sz="1800" dirty="0" smtClean="0">
                <a:effectLst/>
              </a:rPr>
              <a:t> </a:t>
            </a:r>
          </a:p>
          <a:p>
            <a:pPr marL="0" lv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bg-BG" sz="1800" b="1" dirty="0">
                <a:solidFill>
                  <a:schemeClr val="accent2"/>
                </a:solidFill>
              </a:rPr>
              <a:t>2007</a:t>
            </a:r>
            <a:r>
              <a:rPr lang="bg-BG" sz="1800" dirty="0" smtClean="0"/>
              <a:t>: opening the archives of </a:t>
            </a:r>
            <a:r>
              <a:rPr lang="pt-BR" sz="1800" dirty="0" smtClean="0"/>
              <a:t>LANDSAT</a:t>
            </a:r>
            <a:r>
              <a:rPr lang="pt-BR" sz="1800" dirty="0"/>
              <a:t>-5 e LANDSAT-7 </a:t>
            </a:r>
            <a:endParaRPr lang="pt-BR" sz="1800" dirty="0" smtClean="0"/>
          </a:p>
          <a:p>
            <a:pPr marL="0" indent="0">
              <a:buNone/>
            </a:pPr>
            <a:endParaRPr lang="bg-BG" sz="1800" dirty="0" smtClean="0"/>
          </a:p>
          <a:p>
            <a:pPr marL="0" indent="0">
              <a:buNone/>
            </a:pPr>
            <a:r>
              <a:rPr lang="bg-BG" sz="1800" b="1" dirty="0" smtClean="0">
                <a:solidFill>
                  <a:srgbClr val="000000"/>
                </a:solidFill>
              </a:rPr>
              <a:t>CDSR in </a:t>
            </a:r>
            <a:r>
              <a:rPr lang="bg-BG" sz="1800" b="1" dirty="0" smtClean="0">
                <a:solidFill>
                  <a:srgbClr val="C0504D"/>
                </a:solidFill>
              </a:rPr>
              <a:t>2017: </a:t>
            </a:r>
            <a:r>
              <a:rPr lang="en-US" sz="1800" dirty="0" smtClean="0"/>
              <a:t>CBERS-4, LANDSAT-</a:t>
            </a:r>
            <a:r>
              <a:rPr lang="bg-BG" sz="1800" dirty="0" smtClean="0"/>
              <a:t>8</a:t>
            </a:r>
            <a:r>
              <a:rPr lang="en-US" sz="1800" dirty="0" smtClean="0"/>
              <a:t>, Resource</a:t>
            </a:r>
            <a:r>
              <a:rPr lang="bg-BG" sz="1800" dirty="0" smtClean="0"/>
              <a:t>S</a:t>
            </a:r>
            <a:r>
              <a:rPr lang="en-US" sz="1800" dirty="0" smtClean="0"/>
              <a:t>at-2, </a:t>
            </a:r>
            <a:r>
              <a:rPr lang="bg-BG" sz="1800" dirty="0" smtClean="0"/>
              <a:t>ResourceSat-1, </a:t>
            </a:r>
            <a:r>
              <a:rPr lang="en-US" sz="1800" dirty="0" smtClean="0"/>
              <a:t>NOAA-15, NOAA-18, NOAA-19, </a:t>
            </a:r>
            <a:r>
              <a:rPr lang="en-US" sz="1800" dirty="0" err="1" smtClean="0"/>
              <a:t>Feng</a:t>
            </a:r>
            <a:r>
              <a:rPr lang="en-US" sz="1800" dirty="0" smtClean="0"/>
              <a:t> Yun-3A, </a:t>
            </a:r>
            <a:r>
              <a:rPr lang="en-US" sz="1800" dirty="0" err="1" smtClean="0"/>
              <a:t>Feng</a:t>
            </a:r>
            <a:r>
              <a:rPr lang="en-US" sz="1800" dirty="0" smtClean="0"/>
              <a:t> Yun-3B, </a:t>
            </a:r>
            <a:r>
              <a:rPr lang="en-US" sz="1800" dirty="0" err="1" smtClean="0"/>
              <a:t>Feng</a:t>
            </a:r>
            <a:r>
              <a:rPr lang="en-US" sz="1800" dirty="0" smtClean="0"/>
              <a:t> Yun-3C, AQUA, TERRA, S-NPP, GOES-13</a:t>
            </a:r>
            <a:r>
              <a:rPr lang="bg-BG" sz="1800" dirty="0" smtClean="0"/>
              <a:t>,</a:t>
            </a:r>
            <a:r>
              <a:rPr lang="en-US" sz="1800" dirty="0" smtClean="0"/>
              <a:t> </a:t>
            </a:r>
            <a:r>
              <a:rPr lang="en-US" sz="1800" dirty="0" err="1" smtClean="0"/>
              <a:t>MetOp</a:t>
            </a:r>
            <a:r>
              <a:rPr lang="en-US" sz="1800" dirty="0" smtClean="0"/>
              <a:t>-B</a:t>
            </a:r>
            <a:r>
              <a:rPr lang="bg-BG" sz="1800" dirty="0" smtClean="0"/>
              <a:t>, UK-DMC 2, DEIMOS, </a:t>
            </a:r>
            <a:r>
              <a:rPr lang="bg-BG" sz="1800" u="sng" dirty="0" smtClean="0"/>
              <a:t>Pleiades</a:t>
            </a:r>
            <a:r>
              <a:rPr lang="bg-BG" sz="1800" dirty="0" smtClean="0"/>
              <a:t>, </a:t>
            </a:r>
            <a:r>
              <a:rPr lang="bg-BG" sz="1800" u="sng" dirty="0" smtClean="0"/>
              <a:t>SPOT</a:t>
            </a:r>
            <a:r>
              <a:rPr lang="bg-BG" sz="1800" dirty="0" smtClean="0"/>
              <a:t>, </a:t>
            </a:r>
            <a:r>
              <a:rPr lang="bg-BG" sz="1800" u="sng" dirty="0" smtClean="0"/>
              <a:t>RapidEye*</a:t>
            </a:r>
            <a:endParaRPr lang="en-US" sz="1800" u="sng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809" y="454800"/>
            <a:ext cx="2735463" cy="2730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1692" y="3184920"/>
            <a:ext cx="2978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dirty="0" smtClean="0"/>
              <a:t>L1/MSS, 1973-06-19, Manaus</a:t>
            </a:r>
            <a:r>
              <a:rPr lang="bg-BG" sz="1200" dirty="0"/>
              <a:t> </a:t>
            </a:r>
            <a:r>
              <a:rPr lang="bg-BG" sz="1200" dirty="0" smtClean="0"/>
              <a:t>AM, Brazil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220140" y="6149946"/>
            <a:ext cx="373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dirty="0" smtClean="0"/>
              <a:t>CBERS-4/MUX+PAN10, 2017-03-09, Madagascar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139" y="3800360"/>
            <a:ext cx="3730132" cy="22623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211669"/>
            <a:ext cx="244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* </a:t>
            </a:r>
            <a:r>
              <a:rPr lang="en-US" dirty="0"/>
              <a:t>R</a:t>
            </a:r>
            <a:r>
              <a:rPr lang="bg-BG" dirty="0"/>
              <a:t>estricted </a:t>
            </a:r>
            <a:r>
              <a:rPr lang="bg-BG" dirty="0" smtClean="0"/>
              <a:t>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Storage System</a:t>
            </a:r>
            <a:endParaRPr lang="pt-BR" b="1" dirty="0" smtClean="0"/>
          </a:p>
        </p:txBody>
      </p:sp>
      <p:pic>
        <p:nvPicPr>
          <p:cNvPr id="8" name="Imagem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028" y="3755003"/>
            <a:ext cx="2039160" cy="24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8837" y="882406"/>
            <a:ext cx="2175542" cy="245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199" y="1344094"/>
            <a:ext cx="5701387" cy="49506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g-BG" sz="2000" dirty="0" smtClean="0"/>
          </a:p>
          <a:p>
            <a:pPr marL="0" indent="0">
              <a:buNone/>
              <a:defRPr/>
            </a:pPr>
            <a:r>
              <a:rPr lang="en-US" sz="2000" dirty="0"/>
              <a:t>Tier online</a:t>
            </a:r>
            <a:r>
              <a:rPr lang="bg-BG" sz="2000" dirty="0"/>
              <a:t>:  </a:t>
            </a:r>
            <a:r>
              <a:rPr lang="en-US" sz="2000" dirty="0" err="1"/>
              <a:t>NetApp</a:t>
            </a:r>
            <a:r>
              <a:rPr lang="en-US" sz="2000" dirty="0"/>
              <a:t> FAS </a:t>
            </a:r>
            <a:r>
              <a:rPr lang="en-US" sz="2000" dirty="0" smtClean="0"/>
              <a:t>3240, Tier </a:t>
            </a:r>
            <a:r>
              <a:rPr lang="en-US" sz="2000" dirty="0" err="1"/>
              <a:t>Nearline</a:t>
            </a:r>
            <a:r>
              <a:rPr lang="bg-BG" sz="2000" dirty="0"/>
              <a:t>: </a:t>
            </a:r>
            <a:r>
              <a:rPr lang="en-US" sz="2000" dirty="0"/>
              <a:t>Sun </a:t>
            </a:r>
            <a:r>
              <a:rPr lang="en-US" sz="2000" dirty="0" err="1"/>
              <a:t>StorageTek</a:t>
            </a:r>
            <a:r>
              <a:rPr lang="en-US" sz="2000" dirty="0"/>
              <a:t> </a:t>
            </a:r>
            <a:r>
              <a:rPr lang="en-US" sz="2000" dirty="0" smtClean="0"/>
              <a:t>L700</a:t>
            </a:r>
            <a:r>
              <a:rPr lang="bg-BG" sz="2000" dirty="0" smtClean="0"/>
              <a:t>, </a:t>
            </a:r>
            <a:r>
              <a:rPr lang="en-US" sz="2000" dirty="0" smtClean="0"/>
              <a:t>Tier </a:t>
            </a:r>
            <a:r>
              <a:rPr lang="en-US" sz="2000" dirty="0"/>
              <a:t>offline</a:t>
            </a:r>
            <a:r>
              <a:rPr lang="bg-BG" sz="2000" dirty="0"/>
              <a:t>: </a:t>
            </a:r>
            <a:r>
              <a:rPr lang="en-US" sz="2000" dirty="0"/>
              <a:t>Tapes LTO-</a:t>
            </a:r>
            <a:r>
              <a:rPr lang="en-US" sz="2000" dirty="0" smtClean="0"/>
              <a:t>V</a:t>
            </a:r>
          </a:p>
          <a:p>
            <a:pPr marL="0" indent="0">
              <a:buNone/>
              <a:defRPr/>
            </a:pPr>
            <a:endParaRPr lang="bg-BG" sz="2000" dirty="0"/>
          </a:p>
          <a:p>
            <a:pPr marL="0" indent="0">
              <a:buNone/>
            </a:pPr>
            <a:r>
              <a:rPr lang="bg-BG" sz="2000" dirty="0" smtClean="0"/>
              <a:t>In 2012 moved to one </a:t>
            </a:r>
            <a:r>
              <a:rPr lang="bg-BG" sz="2000" dirty="0"/>
              <a:t>tier, based on high performance SATA discs, with automatic back-up and </a:t>
            </a:r>
            <a:r>
              <a:rPr lang="bg-BG" sz="2000" dirty="0" smtClean="0"/>
              <a:t>recovery</a:t>
            </a:r>
            <a:endParaRPr lang="bg-BG" sz="2000" dirty="0"/>
          </a:p>
          <a:p>
            <a:pPr marL="0" indent="0">
              <a:buNone/>
            </a:pPr>
            <a:endParaRPr lang="bg-BG" sz="2000" dirty="0" smtClean="0"/>
          </a:p>
          <a:p>
            <a:pPr marL="0" indent="0">
              <a:buNone/>
            </a:pPr>
            <a:r>
              <a:rPr lang="bg-BG" sz="2000" dirty="0" smtClean="0"/>
              <a:t>Total of 1,5 Pb stored</a:t>
            </a:r>
          </a:p>
          <a:p>
            <a:pPr marL="0" indent="0">
              <a:buNone/>
            </a:pPr>
            <a:endParaRPr lang="bg-BG" sz="2000" dirty="0" smtClean="0"/>
          </a:p>
          <a:p>
            <a:pPr marL="0" indent="0">
              <a:buNone/>
            </a:pPr>
            <a:r>
              <a:rPr lang="bg-BG" sz="2000" dirty="0" smtClean="0"/>
              <a:t>Currently we work with an increase of 20 Tb/month, in 2018 we expect it to be 30 Tb/month</a:t>
            </a:r>
          </a:p>
          <a:p>
            <a:pPr marL="0" indent="0">
              <a:buNone/>
            </a:pPr>
            <a:endParaRPr lang="bg-BG" sz="2000" dirty="0" smtClean="0"/>
          </a:p>
        </p:txBody>
      </p:sp>
    </p:spTree>
    <p:extLst>
      <p:ext uri="{BB962C8B-B14F-4D97-AF65-F5344CB8AC3E}">
        <p14:creationId xmlns:p14="http://schemas.microsoft.com/office/powerpoint/2010/main" val="34535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491</Words>
  <Application>Microsoft Office PowerPoint</Application>
  <PresentationFormat>On-screen Show (4:3)</PresentationFormat>
  <Paragraphs>137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INPE’s archiving of EO data</vt:lpstr>
      <vt:lpstr>Timeline</vt:lpstr>
      <vt:lpstr>Reception</vt:lpstr>
      <vt:lpstr>Reception</vt:lpstr>
      <vt:lpstr>  Coverage  Band X</vt:lpstr>
      <vt:lpstr>Coverage Band L</vt:lpstr>
      <vt:lpstr>PowerPoint Presentation</vt:lpstr>
      <vt:lpstr>Timeline</vt:lpstr>
      <vt:lpstr>Storage System</vt:lpstr>
      <vt:lpstr>Processing Flow – Example CBERS-4</vt:lpstr>
      <vt:lpstr>Processing Flow – others</vt:lpstr>
      <vt:lpstr>Distribution</vt:lpstr>
      <vt:lpstr>Long term preservation</vt:lpstr>
      <vt:lpstr>Thank you. Questions? lubia.vinhas@inpe.br josiane.mafra@inpe.br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Lubia Vinhas</dc:creator>
  <cp:lastModifiedBy>Anne Kennerley</cp:lastModifiedBy>
  <cp:revision>44</cp:revision>
  <dcterms:created xsi:type="dcterms:W3CDTF">2017-03-30T17:17:23Z</dcterms:created>
  <dcterms:modified xsi:type="dcterms:W3CDTF">2017-04-06T13:48:28Z</dcterms:modified>
</cp:coreProperties>
</file>