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27"/>
  </p:notesMasterIdLst>
  <p:handoutMasterIdLst>
    <p:handoutMasterId r:id="rId28"/>
  </p:handoutMasterIdLst>
  <p:sldIdLst>
    <p:sldId id="256" r:id="rId2"/>
    <p:sldId id="457" r:id="rId3"/>
    <p:sldId id="480" r:id="rId4"/>
    <p:sldId id="458" r:id="rId5"/>
    <p:sldId id="460" r:id="rId6"/>
    <p:sldId id="455" r:id="rId7"/>
    <p:sldId id="470" r:id="rId8"/>
    <p:sldId id="461" r:id="rId9"/>
    <p:sldId id="462" r:id="rId10"/>
    <p:sldId id="459" r:id="rId11"/>
    <p:sldId id="463" r:id="rId12"/>
    <p:sldId id="464" r:id="rId13"/>
    <p:sldId id="465" r:id="rId14"/>
    <p:sldId id="469" r:id="rId15"/>
    <p:sldId id="467" r:id="rId16"/>
    <p:sldId id="481" r:id="rId17"/>
    <p:sldId id="471" r:id="rId18"/>
    <p:sldId id="473" r:id="rId19"/>
    <p:sldId id="475" r:id="rId20"/>
    <p:sldId id="474" r:id="rId21"/>
    <p:sldId id="472" r:id="rId22"/>
    <p:sldId id="476" r:id="rId23"/>
    <p:sldId id="477" r:id="rId24"/>
    <p:sldId id="478" r:id="rId25"/>
    <p:sldId id="479" r:id="rId26"/>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Iolanda Maggio" initials="IM" lastIdx="7"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82F"/>
    <a:srgbClr val="91CF4A"/>
    <a:srgbClr val="E37222"/>
    <a:srgbClr val="99CF64"/>
    <a:srgbClr val="9CCF1F"/>
    <a:srgbClr val="00CF00"/>
    <a:srgbClr val="0098DB"/>
    <a:srgbClr val="00549F"/>
    <a:srgbClr val="00338D"/>
    <a:srgbClr val="D0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1" autoAdjust="0"/>
    <p:restoredTop sz="84982" autoAdjust="0"/>
  </p:normalViewPr>
  <p:slideViewPr>
    <p:cSldViewPr snapToGrid="0">
      <p:cViewPr>
        <p:scale>
          <a:sx n="75" d="100"/>
          <a:sy n="75" d="100"/>
        </p:scale>
        <p:origin x="-504" y="-19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iozzino\Desktop\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a:t>Data</a:t>
            </a:r>
            <a:r>
              <a:rPr lang="it-IT" b="1" baseline="0"/>
              <a:t> Repatriated / Archived in CBA</a:t>
            </a:r>
            <a:endParaRPr lang="it-IT" b="1"/>
          </a:p>
        </c:rich>
      </c:tx>
      <c:overlay val="0"/>
      <c:spPr>
        <a:noFill/>
        <a:ln>
          <a:noFill/>
        </a:ln>
        <a:effectLst/>
      </c:spPr>
    </c:title>
    <c:autoTitleDeleted val="0"/>
    <c:plotArea>
      <c:layout/>
      <c:barChart>
        <c:barDir val="col"/>
        <c:grouping val="clustered"/>
        <c:varyColors val="0"/>
        <c:ser>
          <c:idx val="0"/>
          <c:order val="0"/>
          <c:tx>
            <c:strRef>
              <c:f>mytmp!$H$1</c:f>
              <c:strCache>
                <c:ptCount val="1"/>
                <c:pt idx="0">
                  <c:v>Repatriated</c:v>
                </c:pt>
              </c:strCache>
            </c:strRef>
          </c:tx>
          <c:spPr>
            <a:solidFill>
              <a:srgbClr val="FF0000"/>
            </a:solidFill>
            <a:ln>
              <a:noFill/>
            </a:ln>
            <a:effectLst/>
          </c:spPr>
          <c:invertIfNegative val="0"/>
          <c:cat>
            <c:strRef>
              <c:f>mytmp!$G$1:$G$65</c:f>
              <c:strCache>
                <c:ptCount val="65"/>
                <c:pt idx="0">
                  <c:v>Date</c:v>
                </c:pt>
                <c:pt idx="1">
                  <c:v>201202 </c:v>
                </c:pt>
                <c:pt idx="2">
                  <c:v>201203 </c:v>
                </c:pt>
                <c:pt idx="3">
                  <c:v>201204 </c:v>
                </c:pt>
                <c:pt idx="4">
                  <c:v>201205 </c:v>
                </c:pt>
                <c:pt idx="5">
                  <c:v>201206 </c:v>
                </c:pt>
                <c:pt idx="6">
                  <c:v>201207 </c:v>
                </c:pt>
                <c:pt idx="7">
                  <c:v>201208 </c:v>
                </c:pt>
                <c:pt idx="8">
                  <c:v>201209 </c:v>
                </c:pt>
                <c:pt idx="9">
                  <c:v>201210 </c:v>
                </c:pt>
                <c:pt idx="10">
                  <c:v>201211 </c:v>
                </c:pt>
                <c:pt idx="11">
                  <c:v>201212 </c:v>
                </c:pt>
                <c:pt idx="12">
                  <c:v>201301 </c:v>
                </c:pt>
                <c:pt idx="13">
                  <c:v>201302 </c:v>
                </c:pt>
                <c:pt idx="14">
                  <c:v>201303 </c:v>
                </c:pt>
                <c:pt idx="15">
                  <c:v>201304 </c:v>
                </c:pt>
                <c:pt idx="16">
                  <c:v>201305 </c:v>
                </c:pt>
                <c:pt idx="17">
                  <c:v>201306 </c:v>
                </c:pt>
                <c:pt idx="18">
                  <c:v>201307 </c:v>
                </c:pt>
                <c:pt idx="19">
                  <c:v>201308 </c:v>
                </c:pt>
                <c:pt idx="20">
                  <c:v>201309 </c:v>
                </c:pt>
                <c:pt idx="21">
                  <c:v>201310 </c:v>
                </c:pt>
                <c:pt idx="22">
                  <c:v>201311 </c:v>
                </c:pt>
                <c:pt idx="23">
                  <c:v>201312 </c:v>
                </c:pt>
                <c:pt idx="24">
                  <c:v>201401 </c:v>
                </c:pt>
                <c:pt idx="25">
                  <c:v>201402 </c:v>
                </c:pt>
                <c:pt idx="26">
                  <c:v>201403 </c:v>
                </c:pt>
                <c:pt idx="27">
                  <c:v>201404 </c:v>
                </c:pt>
                <c:pt idx="28">
                  <c:v>201405 </c:v>
                </c:pt>
                <c:pt idx="29">
                  <c:v>201406 </c:v>
                </c:pt>
                <c:pt idx="30">
                  <c:v>201407 </c:v>
                </c:pt>
                <c:pt idx="31">
                  <c:v>201408 </c:v>
                </c:pt>
                <c:pt idx="32">
                  <c:v>201409 </c:v>
                </c:pt>
                <c:pt idx="33">
                  <c:v>201409 </c:v>
                </c:pt>
                <c:pt idx="34">
                  <c:v>201410 </c:v>
                </c:pt>
                <c:pt idx="35">
                  <c:v>201411 </c:v>
                </c:pt>
                <c:pt idx="36">
                  <c:v>201412 </c:v>
                </c:pt>
                <c:pt idx="37">
                  <c:v>201412 </c:v>
                </c:pt>
                <c:pt idx="38">
                  <c:v>201501 </c:v>
                </c:pt>
                <c:pt idx="39">
                  <c:v>201501 </c:v>
                </c:pt>
                <c:pt idx="40">
                  <c:v>201503 </c:v>
                </c:pt>
                <c:pt idx="41">
                  <c:v>201504 </c:v>
                </c:pt>
                <c:pt idx="42">
                  <c:v>201505 </c:v>
                </c:pt>
                <c:pt idx="43">
                  <c:v>201506 </c:v>
                </c:pt>
                <c:pt idx="44">
                  <c:v>201507 </c:v>
                </c:pt>
                <c:pt idx="45">
                  <c:v>201508 </c:v>
                </c:pt>
                <c:pt idx="46">
                  <c:v>201509 </c:v>
                </c:pt>
                <c:pt idx="47">
                  <c:v>201510 </c:v>
                </c:pt>
                <c:pt idx="48">
                  <c:v>201511 </c:v>
                </c:pt>
                <c:pt idx="49">
                  <c:v>201512 </c:v>
                </c:pt>
                <c:pt idx="50">
                  <c:v>201601 </c:v>
                </c:pt>
                <c:pt idx="51">
                  <c:v>201602 </c:v>
                </c:pt>
                <c:pt idx="52">
                  <c:v>201603 </c:v>
                </c:pt>
                <c:pt idx="53">
                  <c:v>201604 </c:v>
                </c:pt>
                <c:pt idx="54">
                  <c:v>201605 </c:v>
                </c:pt>
                <c:pt idx="55">
                  <c:v>201606 </c:v>
                </c:pt>
                <c:pt idx="56">
                  <c:v>201607 </c:v>
                </c:pt>
                <c:pt idx="57">
                  <c:v>201608 </c:v>
                </c:pt>
                <c:pt idx="58">
                  <c:v>201609 </c:v>
                </c:pt>
                <c:pt idx="59">
                  <c:v>201611 </c:v>
                </c:pt>
                <c:pt idx="60">
                  <c:v>201611 </c:v>
                </c:pt>
                <c:pt idx="61">
                  <c:v>201612 </c:v>
                </c:pt>
                <c:pt idx="62">
                  <c:v>201701 </c:v>
                </c:pt>
                <c:pt idx="63">
                  <c:v>201702 </c:v>
                </c:pt>
                <c:pt idx="64">
                  <c:v>201703 </c:v>
                </c:pt>
              </c:strCache>
            </c:strRef>
          </c:cat>
          <c:val>
            <c:numRef>
              <c:f>mytmp!$H$2:$H$65</c:f>
              <c:numCache>
                <c:formatCode>_-* #,##0_-;\-* #,##0_-;_-* "-"??_-;_-@_-</c:formatCode>
                <c:ptCount val="64"/>
                <c:pt idx="1">
                  <c:v>10</c:v>
                </c:pt>
                <c:pt idx="2">
                  <c:v>20</c:v>
                </c:pt>
                <c:pt idx="3">
                  <c:v>200</c:v>
                </c:pt>
                <c:pt idx="4">
                  <c:v>250</c:v>
                </c:pt>
                <c:pt idx="5">
                  <c:v>250</c:v>
                </c:pt>
                <c:pt idx="6">
                  <c:v>450</c:v>
                </c:pt>
                <c:pt idx="7">
                  <c:v>500</c:v>
                </c:pt>
                <c:pt idx="8">
                  <c:v>500</c:v>
                </c:pt>
                <c:pt idx="9">
                  <c:v>700</c:v>
                </c:pt>
                <c:pt idx="10">
                  <c:v>720</c:v>
                </c:pt>
                <c:pt idx="11">
                  <c:v>840</c:v>
                </c:pt>
                <c:pt idx="12">
                  <c:v>850</c:v>
                </c:pt>
                <c:pt idx="13">
                  <c:v>900</c:v>
                </c:pt>
                <c:pt idx="14">
                  <c:v>980</c:v>
                </c:pt>
                <c:pt idx="15">
                  <c:v>1000</c:v>
                </c:pt>
                <c:pt idx="16">
                  <c:v>1200</c:v>
                </c:pt>
                <c:pt idx="17">
                  <c:v>1250</c:v>
                </c:pt>
                <c:pt idx="18">
                  <c:v>1300</c:v>
                </c:pt>
                <c:pt idx="19">
                  <c:v>1400</c:v>
                </c:pt>
                <c:pt idx="20">
                  <c:v>1500</c:v>
                </c:pt>
                <c:pt idx="21">
                  <c:v>1520</c:v>
                </c:pt>
                <c:pt idx="22">
                  <c:v>1550</c:v>
                </c:pt>
                <c:pt idx="23">
                  <c:v>1650</c:v>
                </c:pt>
                <c:pt idx="24">
                  <c:v>1700</c:v>
                </c:pt>
                <c:pt idx="25">
                  <c:v>1720</c:v>
                </c:pt>
                <c:pt idx="26">
                  <c:v>1720</c:v>
                </c:pt>
                <c:pt idx="27">
                  <c:v>1740</c:v>
                </c:pt>
                <c:pt idx="28">
                  <c:v>1800</c:v>
                </c:pt>
                <c:pt idx="29">
                  <c:v>1900</c:v>
                </c:pt>
                <c:pt idx="30">
                  <c:v>2020</c:v>
                </c:pt>
                <c:pt idx="31">
                  <c:v>2100</c:v>
                </c:pt>
                <c:pt idx="32">
                  <c:v>2150</c:v>
                </c:pt>
                <c:pt idx="33">
                  <c:v>2200</c:v>
                </c:pt>
                <c:pt idx="34">
                  <c:v>2250</c:v>
                </c:pt>
                <c:pt idx="35">
                  <c:v>2350</c:v>
                </c:pt>
                <c:pt idx="36">
                  <c:v>2400</c:v>
                </c:pt>
                <c:pt idx="37">
                  <c:v>2500</c:v>
                </c:pt>
                <c:pt idx="38">
                  <c:v>2500</c:v>
                </c:pt>
                <c:pt idx="39">
                  <c:v>2800</c:v>
                </c:pt>
                <c:pt idx="40">
                  <c:v>2900</c:v>
                </c:pt>
                <c:pt idx="41">
                  <c:v>3000</c:v>
                </c:pt>
                <c:pt idx="42">
                  <c:v>3200</c:v>
                </c:pt>
                <c:pt idx="43">
                  <c:v>3300</c:v>
                </c:pt>
                <c:pt idx="44">
                  <c:v>3600</c:v>
                </c:pt>
                <c:pt idx="45">
                  <c:v>3650</c:v>
                </c:pt>
                <c:pt idx="46">
                  <c:v>3720</c:v>
                </c:pt>
                <c:pt idx="47">
                  <c:v>3810</c:v>
                </c:pt>
                <c:pt idx="48">
                  <c:v>3900</c:v>
                </c:pt>
                <c:pt idx="49">
                  <c:v>3910</c:v>
                </c:pt>
                <c:pt idx="50">
                  <c:v>3915</c:v>
                </c:pt>
                <c:pt idx="51">
                  <c:v>3950</c:v>
                </c:pt>
                <c:pt idx="52">
                  <c:v>3980</c:v>
                </c:pt>
                <c:pt idx="53">
                  <c:v>4030</c:v>
                </c:pt>
                <c:pt idx="54">
                  <c:v>4100</c:v>
                </c:pt>
                <c:pt idx="55">
                  <c:v>4300</c:v>
                </c:pt>
                <c:pt idx="56">
                  <c:v>4350</c:v>
                </c:pt>
                <c:pt idx="57">
                  <c:v>4450</c:v>
                </c:pt>
                <c:pt idx="58">
                  <c:v>4650</c:v>
                </c:pt>
                <c:pt idx="59">
                  <c:v>4850</c:v>
                </c:pt>
                <c:pt idx="60">
                  <c:v>5100</c:v>
                </c:pt>
                <c:pt idx="61">
                  <c:v>5100</c:v>
                </c:pt>
                <c:pt idx="62">
                  <c:v>5100</c:v>
                </c:pt>
                <c:pt idx="63">
                  <c:v>5100</c:v>
                </c:pt>
              </c:numCache>
            </c:numRef>
          </c:val>
          <c:extLst xmlns:c16r2="http://schemas.microsoft.com/office/drawing/2015/06/chart">
            <c:ext xmlns:c16="http://schemas.microsoft.com/office/drawing/2014/chart" uri="{C3380CC4-5D6E-409C-BE32-E72D297353CC}">
              <c16:uniqueId val="{00000000-3B1D-49B0-B1AE-9A9A9BC26DC1}"/>
            </c:ext>
          </c:extLst>
        </c:ser>
        <c:ser>
          <c:idx val="1"/>
          <c:order val="1"/>
          <c:tx>
            <c:strRef>
              <c:f>mytmp!$I$1</c:f>
              <c:strCache>
                <c:ptCount val="1"/>
                <c:pt idx="0">
                  <c:v>Archived</c:v>
                </c:pt>
              </c:strCache>
            </c:strRef>
          </c:tx>
          <c:spPr>
            <a:solidFill>
              <a:schemeClr val="accent1"/>
            </a:solidFill>
            <a:ln>
              <a:noFill/>
            </a:ln>
            <a:effectLst/>
          </c:spPr>
          <c:invertIfNegative val="0"/>
          <c:cat>
            <c:strRef>
              <c:f>mytmp!$G$1:$G$65</c:f>
              <c:strCache>
                <c:ptCount val="65"/>
                <c:pt idx="0">
                  <c:v>Date</c:v>
                </c:pt>
                <c:pt idx="1">
                  <c:v>201202 </c:v>
                </c:pt>
                <c:pt idx="2">
                  <c:v>201203 </c:v>
                </c:pt>
                <c:pt idx="3">
                  <c:v>201204 </c:v>
                </c:pt>
                <c:pt idx="4">
                  <c:v>201205 </c:v>
                </c:pt>
                <c:pt idx="5">
                  <c:v>201206 </c:v>
                </c:pt>
                <c:pt idx="6">
                  <c:v>201207 </c:v>
                </c:pt>
                <c:pt idx="7">
                  <c:v>201208 </c:v>
                </c:pt>
                <c:pt idx="8">
                  <c:v>201209 </c:v>
                </c:pt>
                <c:pt idx="9">
                  <c:v>201210 </c:v>
                </c:pt>
                <c:pt idx="10">
                  <c:v>201211 </c:v>
                </c:pt>
                <c:pt idx="11">
                  <c:v>201212 </c:v>
                </c:pt>
                <c:pt idx="12">
                  <c:v>201301 </c:v>
                </c:pt>
                <c:pt idx="13">
                  <c:v>201302 </c:v>
                </c:pt>
                <c:pt idx="14">
                  <c:v>201303 </c:v>
                </c:pt>
                <c:pt idx="15">
                  <c:v>201304 </c:v>
                </c:pt>
                <c:pt idx="16">
                  <c:v>201305 </c:v>
                </c:pt>
                <c:pt idx="17">
                  <c:v>201306 </c:v>
                </c:pt>
                <c:pt idx="18">
                  <c:v>201307 </c:v>
                </c:pt>
                <c:pt idx="19">
                  <c:v>201308 </c:v>
                </c:pt>
                <c:pt idx="20">
                  <c:v>201309 </c:v>
                </c:pt>
                <c:pt idx="21">
                  <c:v>201310 </c:v>
                </c:pt>
                <c:pt idx="22">
                  <c:v>201311 </c:v>
                </c:pt>
                <c:pt idx="23">
                  <c:v>201312 </c:v>
                </c:pt>
                <c:pt idx="24">
                  <c:v>201401 </c:v>
                </c:pt>
                <c:pt idx="25">
                  <c:v>201402 </c:v>
                </c:pt>
                <c:pt idx="26">
                  <c:v>201403 </c:v>
                </c:pt>
                <c:pt idx="27">
                  <c:v>201404 </c:v>
                </c:pt>
                <c:pt idx="28">
                  <c:v>201405 </c:v>
                </c:pt>
                <c:pt idx="29">
                  <c:v>201406 </c:v>
                </c:pt>
                <c:pt idx="30">
                  <c:v>201407 </c:v>
                </c:pt>
                <c:pt idx="31">
                  <c:v>201408 </c:v>
                </c:pt>
                <c:pt idx="32">
                  <c:v>201409 </c:v>
                </c:pt>
                <c:pt idx="33">
                  <c:v>201409 </c:v>
                </c:pt>
                <c:pt idx="34">
                  <c:v>201410 </c:v>
                </c:pt>
                <c:pt idx="35">
                  <c:v>201411 </c:v>
                </c:pt>
                <c:pt idx="36">
                  <c:v>201412 </c:v>
                </c:pt>
                <c:pt idx="37">
                  <c:v>201412 </c:v>
                </c:pt>
                <c:pt idx="38">
                  <c:v>201501 </c:v>
                </c:pt>
                <c:pt idx="39">
                  <c:v>201501 </c:v>
                </c:pt>
                <c:pt idx="40">
                  <c:v>201503 </c:v>
                </c:pt>
                <c:pt idx="41">
                  <c:v>201504 </c:v>
                </c:pt>
                <c:pt idx="42">
                  <c:v>201505 </c:v>
                </c:pt>
                <c:pt idx="43">
                  <c:v>201506 </c:v>
                </c:pt>
                <c:pt idx="44">
                  <c:v>201507 </c:v>
                </c:pt>
                <c:pt idx="45">
                  <c:v>201508 </c:v>
                </c:pt>
                <c:pt idx="46">
                  <c:v>201509 </c:v>
                </c:pt>
                <c:pt idx="47">
                  <c:v>201510 </c:v>
                </c:pt>
                <c:pt idx="48">
                  <c:v>201511 </c:v>
                </c:pt>
                <c:pt idx="49">
                  <c:v>201512 </c:v>
                </c:pt>
                <c:pt idx="50">
                  <c:v>201601 </c:v>
                </c:pt>
                <c:pt idx="51">
                  <c:v>201602 </c:v>
                </c:pt>
                <c:pt idx="52">
                  <c:v>201603 </c:v>
                </c:pt>
                <c:pt idx="53">
                  <c:v>201604 </c:v>
                </c:pt>
                <c:pt idx="54">
                  <c:v>201605 </c:v>
                </c:pt>
                <c:pt idx="55">
                  <c:v>201606 </c:v>
                </c:pt>
                <c:pt idx="56">
                  <c:v>201607 </c:v>
                </c:pt>
                <c:pt idx="57">
                  <c:v>201608 </c:v>
                </c:pt>
                <c:pt idx="58">
                  <c:v>201609 </c:v>
                </c:pt>
                <c:pt idx="59">
                  <c:v>201611 </c:v>
                </c:pt>
                <c:pt idx="60">
                  <c:v>201611 </c:v>
                </c:pt>
                <c:pt idx="61">
                  <c:v>201612 </c:v>
                </c:pt>
                <c:pt idx="62">
                  <c:v>201701 </c:v>
                </c:pt>
                <c:pt idx="63">
                  <c:v>201702 </c:v>
                </c:pt>
                <c:pt idx="64">
                  <c:v>201703 </c:v>
                </c:pt>
              </c:strCache>
            </c:strRef>
          </c:cat>
          <c:val>
            <c:numRef>
              <c:f>mytmp!$I$2:$I$65</c:f>
              <c:numCache>
                <c:formatCode>_-* #,##0_-;\-* #,##0_-;_-* "-"??_-;_-@_-</c:formatCode>
                <c:ptCount val="6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166.72265625</c:v>
                </c:pt>
                <c:pt idx="29">
                  <c:v>342.359375</c:v>
                </c:pt>
                <c:pt idx="30">
                  <c:v>486.24609374999977</c:v>
                </c:pt>
                <c:pt idx="31">
                  <c:v>654.609375</c:v>
                </c:pt>
                <c:pt idx="32">
                  <c:v>641.0341796875</c:v>
                </c:pt>
                <c:pt idx="33">
                  <c:v>819.708984375</c:v>
                </c:pt>
                <c:pt idx="34">
                  <c:v>941.4794921875</c:v>
                </c:pt>
                <c:pt idx="35">
                  <c:v>1367.708984375</c:v>
                </c:pt>
                <c:pt idx="36">
                  <c:v>1368.6005859375</c:v>
                </c:pt>
                <c:pt idx="37">
                  <c:v>1364.7197265625</c:v>
                </c:pt>
                <c:pt idx="38">
                  <c:v>1414.8359375</c:v>
                </c:pt>
                <c:pt idx="39">
                  <c:v>1555.0107421875</c:v>
                </c:pt>
                <c:pt idx="40">
                  <c:v>1651.4267578125</c:v>
                </c:pt>
                <c:pt idx="41">
                  <c:v>1891.294921875</c:v>
                </c:pt>
                <c:pt idx="42">
                  <c:v>1818.9912109375</c:v>
                </c:pt>
                <c:pt idx="43">
                  <c:v>1915.5068359375</c:v>
                </c:pt>
                <c:pt idx="44">
                  <c:v>2305.73046875</c:v>
                </c:pt>
                <c:pt idx="45">
                  <c:v>2087.6318359375</c:v>
                </c:pt>
                <c:pt idx="46">
                  <c:v>2544.5185546875</c:v>
                </c:pt>
                <c:pt idx="47">
                  <c:v>2695.7080078125</c:v>
                </c:pt>
                <c:pt idx="48">
                  <c:v>2940.3740234375</c:v>
                </c:pt>
                <c:pt idx="49">
                  <c:v>3167.6435546875</c:v>
                </c:pt>
                <c:pt idx="50">
                  <c:v>3219.0390625</c:v>
                </c:pt>
                <c:pt idx="51">
                  <c:v>3254.1865234375</c:v>
                </c:pt>
                <c:pt idx="52">
                  <c:v>3401.6455078125</c:v>
                </c:pt>
                <c:pt idx="53">
                  <c:v>3496.7568359375</c:v>
                </c:pt>
                <c:pt idx="54">
                  <c:v>3577.283203125</c:v>
                </c:pt>
                <c:pt idx="55">
                  <c:v>3694.5830078125</c:v>
                </c:pt>
                <c:pt idx="56">
                  <c:v>3750.9736328125</c:v>
                </c:pt>
                <c:pt idx="57">
                  <c:v>3861.2958984375</c:v>
                </c:pt>
                <c:pt idx="58">
                  <c:v>3936.61328125</c:v>
                </c:pt>
                <c:pt idx="59">
                  <c:v>3999.869140625</c:v>
                </c:pt>
                <c:pt idx="60">
                  <c:v>4069.0517578125</c:v>
                </c:pt>
                <c:pt idx="61">
                  <c:v>4500</c:v>
                </c:pt>
                <c:pt idx="62">
                  <c:v>4600</c:v>
                </c:pt>
                <c:pt idx="63">
                  <c:v>4700</c:v>
                </c:pt>
              </c:numCache>
            </c:numRef>
          </c:val>
          <c:extLst xmlns:c16r2="http://schemas.microsoft.com/office/drawing/2015/06/chart">
            <c:ext xmlns:c16="http://schemas.microsoft.com/office/drawing/2014/chart" uri="{C3380CC4-5D6E-409C-BE32-E72D297353CC}">
              <c16:uniqueId val="{00000001-3B1D-49B0-B1AE-9A9A9BC26DC1}"/>
            </c:ext>
          </c:extLst>
        </c:ser>
        <c:dLbls>
          <c:showLegendKey val="0"/>
          <c:showVal val="0"/>
          <c:showCatName val="0"/>
          <c:showSerName val="0"/>
          <c:showPercent val="0"/>
          <c:showBubbleSize val="0"/>
        </c:dLbls>
        <c:gapWidth val="219"/>
        <c:overlap val="-27"/>
        <c:axId val="217624960"/>
        <c:axId val="217626496"/>
      </c:barChart>
      <c:catAx>
        <c:axId val="21762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626496"/>
        <c:crosses val="autoZero"/>
        <c:auto val="1"/>
        <c:lblAlgn val="ctr"/>
        <c:lblOffset val="100"/>
        <c:noMultiLvlLbl val="0"/>
      </c:catAx>
      <c:valAx>
        <c:axId val="217626496"/>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624960"/>
        <c:crosses val="autoZero"/>
        <c:crossBetween val="between"/>
      </c:valAx>
      <c:spPr>
        <a:noFill/>
        <a:ln>
          <a:noFill/>
        </a:ln>
        <a:effectLst/>
      </c:spPr>
    </c:plotArea>
    <c:legend>
      <c:legendPos val="b"/>
      <c:layout>
        <c:manualLayout>
          <c:xMode val="edge"/>
          <c:yMode val="edge"/>
          <c:x val="0.15788867016622901"/>
          <c:y val="0.17187445319335101"/>
          <c:w val="0.317194444444444"/>
          <c:h val="8.62074999245784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0.07292</cdr:x>
      <cdr:y>0.09048</cdr:y>
    </cdr:from>
    <cdr:to>
      <cdr:x>0.14167</cdr:x>
      <cdr:y>0.16711</cdr:y>
    </cdr:to>
    <cdr:sp macro="" textlink="">
      <cdr:nvSpPr>
        <cdr:cNvPr id="2" name="TextBox 1">
          <a:extLst xmlns:a="http://schemas.openxmlformats.org/drawingml/2006/main">
            <a:ext uri="{FF2B5EF4-FFF2-40B4-BE49-F238E27FC236}">
              <a16:creationId xmlns:a16="http://schemas.microsoft.com/office/drawing/2014/main" xmlns="" id="{877B1206-D610-4D6B-89E8-2622F4B55DBB}"/>
            </a:ext>
          </a:extLst>
        </cdr:cNvPr>
        <cdr:cNvSpPr txBox="1"/>
      </cdr:nvSpPr>
      <cdr:spPr>
        <a:xfrm xmlns:a="http://schemas.openxmlformats.org/drawingml/2006/main">
          <a:off x="333375" y="224936"/>
          <a:ext cx="314325" cy="190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it-IT" sz="900"/>
            <a:t>TB</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4/5/2017</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a:t>
            </a:fld>
            <a:endParaRPr lang="en-US"/>
          </a:p>
        </p:txBody>
      </p:sp>
    </p:spTree>
    <p:extLst>
      <p:ext uri="{BB962C8B-B14F-4D97-AF65-F5344CB8AC3E}">
        <p14:creationId xmlns:p14="http://schemas.microsoft.com/office/powerpoint/2010/main" val="150558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a:t>
            </a:fld>
            <a:endParaRPr lang="en-US"/>
          </a:p>
        </p:txBody>
      </p:sp>
    </p:spTree>
    <p:extLst>
      <p:ext uri="{BB962C8B-B14F-4D97-AF65-F5344CB8AC3E}">
        <p14:creationId xmlns:p14="http://schemas.microsoft.com/office/powerpoint/2010/main" val="76671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5</a:t>
            </a:fld>
            <a:endParaRPr lang="en-US"/>
          </a:p>
        </p:txBody>
      </p:sp>
    </p:spTree>
    <p:extLst>
      <p:ext uri="{BB962C8B-B14F-4D97-AF65-F5344CB8AC3E}">
        <p14:creationId xmlns:p14="http://schemas.microsoft.com/office/powerpoint/2010/main" val="397211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METTERE LE FRECCE COME</a:t>
            </a:r>
            <a:r>
              <a:rPr lang="en-GB" baseline="0" dirty="0" smtClean="0"/>
              <a:t> DA PDF</a:t>
            </a:r>
          </a:p>
          <a:p>
            <a:r>
              <a:rPr lang="en-GB" baseline="0" dirty="0" err="1" smtClean="0"/>
              <a:t>Metterci</a:t>
            </a:r>
            <a:r>
              <a:rPr lang="en-GB" baseline="0" dirty="0" smtClean="0"/>
              <a:t> </a:t>
            </a:r>
            <a:endParaRPr lang="en-GB"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6</a:t>
            </a:fld>
            <a:endParaRPr lang="en-US"/>
          </a:p>
        </p:txBody>
      </p:sp>
    </p:spTree>
    <p:extLst>
      <p:ext uri="{BB962C8B-B14F-4D97-AF65-F5344CB8AC3E}">
        <p14:creationId xmlns:p14="http://schemas.microsoft.com/office/powerpoint/2010/main" val="422898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US" b="1" dirty="0" smtClean="0"/>
              <a:t>Transition process between ingestion in Sophia and ingestion in Luxembourg </a:t>
            </a:r>
            <a:endParaRPr lang="en-US" dirty="0" smtClean="0"/>
          </a:p>
          <a:p>
            <a:r>
              <a:rPr lang="en-GB" dirty="0" smtClean="0"/>
              <a:t></a:t>
            </a:r>
            <a:r>
              <a:rPr lang="en-GB" b="1" dirty="0" smtClean="0"/>
              <a:t>Before transition </a:t>
            </a:r>
            <a:endParaRPr lang="en-GB" dirty="0" smtClean="0"/>
          </a:p>
          <a:p>
            <a:r>
              <a:rPr lang="en-US" dirty="0" smtClean="0"/>
              <a:t>Initial ingestion performed in Sophia during phase-in. Two copies in ANTF. </a:t>
            </a:r>
          </a:p>
          <a:p>
            <a:r>
              <a:rPr lang="en-US" dirty="0" smtClean="0"/>
              <a:t>One copy is sent to Luxembourg to be ingested in the main archive </a:t>
            </a:r>
          </a:p>
          <a:p>
            <a:r>
              <a:rPr lang="en-GB" dirty="0" smtClean="0"/>
              <a:t></a:t>
            </a:r>
            <a:r>
              <a:rPr lang="en-GB" b="1" dirty="0" smtClean="0"/>
              <a:t>Transition </a:t>
            </a:r>
            <a:endParaRPr lang="en-GB" dirty="0" smtClean="0"/>
          </a:p>
          <a:p>
            <a:r>
              <a:rPr lang="en-US" dirty="0" smtClean="0"/>
              <a:t>DAS infrastructure is assumed deployed Luxembourg and validated (phase-in) </a:t>
            </a:r>
          </a:p>
          <a:p>
            <a:r>
              <a:rPr lang="en-US" dirty="0" smtClean="0"/>
              <a:t>Policies are created to get a single copy on tape of the two directory structures. </a:t>
            </a:r>
          </a:p>
          <a:p>
            <a:r>
              <a:rPr lang="en-US" dirty="0" smtClean="0"/>
              <a:t>Existing tapes are ingested in the system as the main archive tapes via </a:t>
            </a:r>
            <a:r>
              <a:rPr lang="en-US" dirty="0" err="1" smtClean="0"/>
              <a:t>StorNext</a:t>
            </a:r>
            <a:r>
              <a:rPr lang="en-US" dirty="0" smtClean="0"/>
              <a:t> commands </a:t>
            </a:r>
          </a:p>
          <a:p>
            <a:r>
              <a:rPr lang="en-US" dirty="0" smtClean="0"/>
              <a:t>Sophia storage policy is updated (single copy) and existing tapes become backup tapes and they are moved to the vault module </a:t>
            </a:r>
          </a:p>
          <a:p>
            <a:r>
              <a:rPr lang="en-US" dirty="0" smtClean="0"/>
              <a:t>Note: nominal ingestion can start in Luxembourg in parallel of these activities. </a:t>
            </a:r>
          </a:p>
          <a:p>
            <a:pPr marL="0" indent="0">
              <a:buNone/>
            </a:pP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9</a:t>
            </a:fld>
            <a:endParaRPr lang="en-US"/>
          </a:p>
        </p:txBody>
      </p:sp>
    </p:spTree>
    <p:extLst>
      <p:ext uri="{BB962C8B-B14F-4D97-AF65-F5344CB8AC3E}">
        <p14:creationId xmlns:p14="http://schemas.microsoft.com/office/powerpoint/2010/main" val="399083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 TOGLIERE</a:t>
            </a:r>
            <a:endParaRPr lang="en-GB"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12</a:t>
            </a:fld>
            <a:endParaRPr lang="en-US"/>
          </a:p>
        </p:txBody>
      </p:sp>
    </p:spTree>
    <p:extLst>
      <p:ext uri="{BB962C8B-B14F-4D97-AF65-F5344CB8AC3E}">
        <p14:creationId xmlns:p14="http://schemas.microsoft.com/office/powerpoint/2010/main" val="326491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Fare </a:t>
            </a:r>
            <a:r>
              <a:rPr lang="en-GB" dirty="0" err="1" smtClean="0"/>
              <a:t>capire</a:t>
            </a:r>
            <a:r>
              <a:rPr lang="en-GB" dirty="0" smtClean="0"/>
              <a:t> </a:t>
            </a:r>
            <a:r>
              <a:rPr lang="en-GB" dirty="0" err="1" smtClean="0"/>
              <a:t>bene</a:t>
            </a:r>
            <a:r>
              <a:rPr lang="en-GB" dirty="0" smtClean="0"/>
              <a:t> </a:t>
            </a:r>
            <a:r>
              <a:rPr lang="en-GB" dirty="0" err="1" smtClean="0"/>
              <a:t>che</a:t>
            </a:r>
            <a:r>
              <a:rPr lang="en-GB" dirty="0" smtClean="0"/>
              <a:t> qui</a:t>
            </a:r>
            <a:r>
              <a:rPr lang="en-GB" baseline="0" dirty="0" smtClean="0"/>
              <a:t> </a:t>
            </a:r>
            <a:r>
              <a:rPr lang="en-GB" baseline="0" dirty="0" err="1" smtClean="0"/>
              <a:t>si</a:t>
            </a:r>
            <a:r>
              <a:rPr lang="en-GB" baseline="0" dirty="0" smtClean="0"/>
              <a:t> </a:t>
            </a:r>
            <a:r>
              <a:rPr lang="en-GB" baseline="0" dirty="0" err="1" smtClean="0"/>
              <a:t>parla</a:t>
            </a:r>
            <a:r>
              <a:rPr lang="en-GB" baseline="0" dirty="0" smtClean="0"/>
              <a:t> del database</a:t>
            </a:r>
            <a:endParaRPr lang="en-GB"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13</a:t>
            </a:fld>
            <a:endParaRPr lang="en-US"/>
          </a:p>
        </p:txBody>
      </p:sp>
    </p:spTree>
    <p:extLst>
      <p:ext uri="{BB962C8B-B14F-4D97-AF65-F5344CB8AC3E}">
        <p14:creationId xmlns:p14="http://schemas.microsoft.com/office/powerpoint/2010/main" val="5866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21</a:t>
            </a:fld>
            <a:endParaRPr lang="en-US"/>
          </a:p>
        </p:txBody>
      </p:sp>
    </p:spTree>
    <p:extLst>
      <p:ext uri="{BB962C8B-B14F-4D97-AF65-F5344CB8AC3E}">
        <p14:creationId xmlns:p14="http://schemas.microsoft.com/office/powerpoint/2010/main" val="450685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2" descr="signature"/>
          <p:cNvPicPr>
            <a:picLocks noChangeAspect="1" noChangeArrowheads="1"/>
          </p:cNvPicPr>
          <p:nvPr/>
        </p:nvPicPr>
        <p:blipFill>
          <a:blip r:embed="rId18">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615950"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326664" name="Rectangle 8"/>
          <p:cNvSpPr>
            <a:spLocks noGrp="1" noChangeArrowheads="1"/>
          </p:cNvSpPr>
          <p:nvPr>
            <p:ph type="ftr" sz="quarter" idx="3"/>
          </p:nvPr>
        </p:nvSpPr>
        <p:spPr bwMode="auto">
          <a:xfrm>
            <a:off x="715963" y="6405563"/>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odas.info/"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emf"/><Relationship Id="rId7" Type="http://schemas.openxmlformats.org/officeDocument/2006/relationships/image" Target="../media/image24.emf"/><Relationship Id="rId12" Type="http://schemas.openxmlformats.org/officeDocument/2006/relationships/image" Target="../media/image29.png"/><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emf"/><Relationship Id="rId11" Type="http://schemas.openxmlformats.org/officeDocument/2006/relationships/image" Target="../media/image28.png"/><Relationship Id="rId5" Type="http://schemas.openxmlformats.org/officeDocument/2006/relationships/image" Target="../media/image22.emf"/><Relationship Id="rId10" Type="http://schemas.openxmlformats.org/officeDocument/2006/relationships/image" Target="../media/image27.png"/><Relationship Id="rId4" Type="http://schemas.openxmlformats.org/officeDocument/2006/relationships/image" Target="../media/image21.emf"/><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dirty="0" smtClean="0"/>
              <a:t>ESA UNCLASSIFIED – For Official Use</a:t>
            </a:r>
          </a:p>
        </p:txBody>
      </p:sp>
      <p:sp>
        <p:nvSpPr>
          <p:cNvPr id="8" name="Rectangle 7"/>
          <p:cNvSpPr>
            <a:spLocks noGrp="1" noChangeArrowheads="1"/>
          </p:cNvSpPr>
          <p:nvPr/>
        </p:nvSpPr>
        <p:spPr bwMode="auto">
          <a:xfrm>
            <a:off x="298182" y="2152419"/>
            <a:ext cx="8640762" cy="272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a:t>Data Stewardship Interest Group</a:t>
            </a:r>
            <a:br>
              <a:rPr lang="en-GB" altLang="en-US" b="1" dirty="0"/>
            </a:br>
            <a:r>
              <a:rPr lang="en-GB" altLang="en-US" b="1" dirty="0" smtClean="0"/>
              <a:t> </a:t>
            </a:r>
            <a:r>
              <a:rPr lang="en-GB" altLang="en-US" sz="2400" b="1" dirty="0" smtClean="0"/>
              <a:t>WGISS-43 Meeting</a:t>
            </a:r>
            <a:endParaRPr lang="en-GB" altLang="en-US" sz="2800" b="1" dirty="0" smtClean="0"/>
          </a:p>
          <a:p>
            <a:pPr eaLnBrk="1" hangingPunct="1">
              <a:lnSpc>
                <a:spcPct val="80000"/>
              </a:lnSpc>
            </a:pPr>
            <a:endParaRPr lang="en-US" b="1" dirty="0" smtClean="0">
              <a:latin typeface="Verdana" charset="0"/>
              <a:ea typeface="MS PGothic" charset="0"/>
            </a:endParaRPr>
          </a:p>
          <a:p>
            <a:pPr eaLnBrk="1" hangingPunct="1">
              <a:lnSpc>
                <a:spcPct val="80000"/>
              </a:lnSpc>
            </a:pPr>
            <a:r>
              <a:rPr lang="en-US" sz="2400" b="1" dirty="0" smtClean="0">
                <a:latin typeface="Verdana" charset="0"/>
                <a:ea typeface="MS PGothic" charset="0"/>
              </a:rPr>
              <a:t>ESA Long Term Archive: </a:t>
            </a:r>
          </a:p>
          <a:p>
            <a:pPr eaLnBrk="1" hangingPunct="1">
              <a:lnSpc>
                <a:spcPct val="80000"/>
              </a:lnSpc>
            </a:pPr>
            <a:r>
              <a:rPr lang="en-US" sz="2400" b="1" dirty="0" smtClean="0">
                <a:latin typeface="Verdana" charset="0"/>
                <a:ea typeface="MS PGothic" charset="0"/>
              </a:rPr>
              <a:t>Infrastructure &amp; Processes</a:t>
            </a:r>
          </a:p>
          <a:p>
            <a:pPr eaLnBrk="1" hangingPunct="1">
              <a:lnSpc>
                <a:spcPct val="80000"/>
              </a:lnSpc>
            </a:pPr>
            <a:endParaRPr lang="en-GB" sz="2800" b="1" dirty="0"/>
          </a:p>
          <a:p>
            <a:pPr algn="l" eaLnBrk="1" hangingPunct="1">
              <a:lnSpc>
                <a:spcPct val="80000"/>
              </a:lnSpc>
            </a:pPr>
            <a:r>
              <a:rPr lang="en-GB" altLang="en-US" sz="2400" dirty="0" smtClean="0"/>
              <a:t>       NASA</a:t>
            </a:r>
            <a:r>
              <a:rPr lang="en-GB" sz="2400" dirty="0" smtClean="0"/>
              <a:t>, </a:t>
            </a:r>
            <a:r>
              <a:rPr lang="en-US" sz="2400" dirty="0"/>
              <a:t>Annapolis, MD, USA </a:t>
            </a:r>
            <a:r>
              <a:rPr lang="en-GB" sz="2400" dirty="0" smtClean="0"/>
              <a:t>03–06 April</a:t>
            </a:r>
            <a:r>
              <a:rPr lang="en-GB" sz="2400" dirty="0" smtClean="0">
                <a:latin typeface="Arial" charset="0"/>
              </a:rPr>
              <a:t>, 2017</a:t>
            </a:r>
          </a:p>
          <a:p>
            <a:pPr eaLnBrk="1" hangingPunct="1">
              <a:lnSpc>
                <a:spcPct val="80000"/>
              </a:lnSpc>
            </a:pPr>
            <a:endParaRPr lang="en-GB" sz="2400" dirty="0" smtClean="0">
              <a:latin typeface="Arial" charset="0"/>
            </a:endParaRPr>
          </a:p>
          <a:p>
            <a:pPr eaLnBrk="1" hangingPunct="1">
              <a:lnSpc>
                <a:spcPct val="80000"/>
              </a:lnSpc>
            </a:pPr>
            <a:r>
              <a:rPr lang="en-GB" sz="2400" dirty="0" smtClean="0">
                <a:latin typeface="Arial" charset="0"/>
              </a:rPr>
              <a:t>Mirko Albani, European Space Agency</a:t>
            </a:r>
          </a:p>
          <a:p>
            <a:pPr eaLnBrk="1" hangingPunct="1">
              <a:lnSpc>
                <a:spcPct val="80000"/>
              </a:lnSpc>
            </a:pPr>
            <a:endParaRPr lang="en-GB" sz="24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ingestion – historical data</a:t>
            </a:r>
          </a:p>
        </p:txBody>
      </p:sp>
      <p:sp>
        <p:nvSpPr>
          <p:cNvPr id="3" name="Content Placeholder 2"/>
          <p:cNvSpPr>
            <a:spLocks noGrp="1"/>
          </p:cNvSpPr>
          <p:nvPr>
            <p:ph idx="1"/>
          </p:nvPr>
        </p:nvSpPr>
        <p:spPr>
          <a:xfrm>
            <a:off x="673100" y="1626658"/>
            <a:ext cx="7653338" cy="4318000"/>
          </a:xfrm>
        </p:spPr>
        <p:txBody>
          <a:bodyPr/>
          <a:lstStyle/>
          <a:p>
            <a:pPr>
              <a:buFont typeface="Arial" panose="020B0604020202020204" pitchFamily="34" charset="0"/>
              <a:buChar char="•"/>
            </a:pPr>
            <a:r>
              <a:rPr lang="en-GB" sz="2000" dirty="0">
                <a:solidFill>
                  <a:schemeClr val="tx1"/>
                </a:solidFill>
              </a:rPr>
              <a:t>“</a:t>
            </a:r>
            <a:r>
              <a:rPr lang="en-GB" sz="2000" kern="1200" dirty="0"/>
              <a:t>Historical data” = all data except live data</a:t>
            </a:r>
          </a:p>
          <a:p>
            <a:pPr>
              <a:buFont typeface="Arial" panose="020B0604020202020204" pitchFamily="34" charset="0"/>
              <a:buChar char="•"/>
            </a:pPr>
            <a:r>
              <a:rPr lang="en-GB" sz="2000" kern="1200" dirty="0"/>
              <a:t>Archive contents updated at KO: ~8 PB of historical data</a:t>
            </a:r>
          </a:p>
          <a:p>
            <a:pPr>
              <a:buFont typeface="Arial" panose="020B0604020202020204" pitchFamily="34" charset="0"/>
              <a:buChar char="•"/>
            </a:pPr>
            <a:r>
              <a:rPr lang="en-GB" sz="2000" kern="1200" dirty="0"/>
              <a:t>Population during 1 year based on 200 TB max weekly throughput</a:t>
            </a:r>
          </a:p>
          <a:p>
            <a:pPr>
              <a:buFont typeface="Arial" panose="020B0604020202020204" pitchFamily="34" charset="0"/>
              <a:buChar char="•"/>
            </a:pPr>
            <a:r>
              <a:rPr lang="en-GB" sz="2000" kern="1200" dirty="0"/>
              <a:t>Priorities set by ESA according to technical constraints</a:t>
            </a:r>
          </a:p>
          <a:p>
            <a:pPr marL="285750" indent="-285750">
              <a:buFont typeface="Arial" panose="020B0604020202020204" pitchFamily="34" charset="0"/>
              <a:buChar char="•"/>
            </a:pPr>
            <a:r>
              <a:rPr lang="en-GB" sz="2000" kern="1200" dirty="0"/>
              <a:t>Progress visible on Service web-site </a:t>
            </a:r>
          </a:p>
          <a:p>
            <a:pPr marL="285750" indent="-285750">
              <a:buFont typeface="Arial" panose="020B0604020202020204" pitchFamily="34" charset="0"/>
              <a:buChar char="•"/>
            </a:pPr>
            <a:r>
              <a:rPr lang="en-GB" sz="2000" kern="1200" dirty="0"/>
              <a:t>Overall Data Delivery and Ingestion Plan</a:t>
            </a:r>
          </a:p>
          <a:p>
            <a:pPr marL="1169988" lvl="1" indent="-285750">
              <a:buFont typeface="Arial" panose="020B0604020202020204" pitchFamily="34" charset="0"/>
              <a:buChar char="•"/>
            </a:pPr>
            <a:r>
              <a:rPr lang="en-GB" sz="2000" kern="1200" dirty="0">
                <a:ea typeface="+mn-ea"/>
                <a:cs typeface="+mn-cs"/>
              </a:rPr>
              <a:t>Done for phase-in</a:t>
            </a:r>
          </a:p>
          <a:p>
            <a:pPr marL="1169988" lvl="1" indent="-285750">
              <a:buFont typeface="Arial" panose="020B0604020202020204" pitchFamily="34" charset="0"/>
              <a:buChar char="•"/>
            </a:pPr>
            <a:r>
              <a:rPr lang="en-GB" sz="2000" kern="1200" dirty="0">
                <a:ea typeface="+mn-ea"/>
                <a:cs typeface="+mn-cs"/>
              </a:rPr>
              <a:t>Under preparation for full set of historical data</a:t>
            </a:r>
          </a:p>
          <a:p>
            <a:endParaRPr lang="en-GB" sz="2000"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2699247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ingestion - live missions</a:t>
            </a:r>
          </a:p>
        </p:txBody>
      </p:sp>
      <p:sp>
        <p:nvSpPr>
          <p:cNvPr id="3" name="Content Placeholder 2"/>
          <p:cNvSpPr>
            <a:spLocks noGrp="1"/>
          </p:cNvSpPr>
          <p:nvPr>
            <p:ph idx="1"/>
          </p:nvPr>
        </p:nvSpPr>
        <p:spPr>
          <a:xfrm>
            <a:off x="628650" y="1393825"/>
            <a:ext cx="8172450" cy="4562475"/>
          </a:xfrm>
        </p:spPr>
        <p:txBody>
          <a:bodyPr/>
          <a:lstStyle/>
          <a:p>
            <a:pPr>
              <a:buFont typeface="Arial" panose="020B0604020202020204" pitchFamily="34" charset="0"/>
              <a:buChar char="•"/>
            </a:pPr>
            <a:r>
              <a:rPr lang="en-GB" sz="2400" kern="1200" dirty="0"/>
              <a:t>Similar to a repeated series of bulk ingestions</a:t>
            </a:r>
          </a:p>
          <a:p>
            <a:pPr>
              <a:buFont typeface="Arial" panose="020B0604020202020204" pitchFamily="34" charset="0"/>
              <a:buChar char="•"/>
            </a:pPr>
            <a:r>
              <a:rPr lang="en-GB" sz="2400" kern="1200" dirty="0"/>
              <a:t>1-week frequency ingestion of collected data</a:t>
            </a:r>
          </a:p>
          <a:p>
            <a:pPr>
              <a:buFont typeface="Arial" panose="020B0604020202020204" pitchFamily="34" charset="0"/>
              <a:buChar char="•"/>
            </a:pPr>
            <a:r>
              <a:rPr lang="en-GB" sz="2400" kern="1200" dirty="0"/>
              <a:t>Same protocol / interface for all live missions to avoid cost increases and errors</a:t>
            </a:r>
          </a:p>
          <a:p>
            <a:pPr>
              <a:buFont typeface="Arial" panose="020B0604020202020204" pitchFamily="34" charset="0"/>
              <a:buChar char="•"/>
            </a:pPr>
            <a:r>
              <a:rPr lang="en-GB" sz="2400" kern="1200" dirty="0"/>
              <a:t>Interface based on the Preservation Element Front End</a:t>
            </a:r>
          </a:p>
          <a:p>
            <a:pPr>
              <a:buFont typeface="Arial" panose="020B0604020202020204" pitchFamily="34" charset="0"/>
              <a:buChar char="•"/>
            </a:pPr>
            <a:r>
              <a:rPr lang="en-GB" sz="2400" kern="1200" dirty="0"/>
              <a:t>Cryosat-2 and SPOT already operationally sending data</a:t>
            </a:r>
          </a:p>
          <a:p>
            <a:pPr>
              <a:buFont typeface="Arial" panose="020B0604020202020204" pitchFamily="34" charset="0"/>
              <a:buChar char="•"/>
            </a:pPr>
            <a:r>
              <a:rPr lang="en-GB" sz="2400" kern="1200" dirty="0"/>
              <a:t>Additional missions will follow</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4184234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63687"/>
            <a:ext cx="6105525" cy="461665"/>
          </a:xfrm>
        </p:spPr>
        <p:txBody>
          <a:bodyPr/>
          <a:lstStyle/>
          <a:p>
            <a:r>
              <a:rPr lang="fr-FR" sz="2400" dirty="0" smtClean="0"/>
              <a:t>Live missions data flow</a:t>
            </a:r>
            <a:endParaRPr lang="en-GB"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7" name="Rectangle 6"/>
          <p:cNvSpPr/>
          <p:nvPr/>
        </p:nvSpPr>
        <p:spPr>
          <a:xfrm>
            <a:off x="5759576" y="2398823"/>
            <a:ext cx="1440160" cy="612068"/>
          </a:xfrm>
          <a:prstGeom prst="rect">
            <a:avLst/>
          </a:prstGeom>
          <a:solidFill>
            <a:srgbClr val="EC700A"/>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smtClean="0">
                <a:ln>
                  <a:noFill/>
                </a:ln>
                <a:solidFill>
                  <a:prstClr val="white"/>
                </a:solidFill>
                <a:effectLst/>
                <a:uLnTx/>
                <a:uFillTx/>
                <a:latin typeface="Calibri"/>
                <a:ea typeface="+mn-ea"/>
                <a:cs typeface="+mn-cs"/>
              </a:rPr>
              <a:t>DAS</a:t>
            </a:r>
          </a:p>
        </p:txBody>
      </p:sp>
      <p:sp>
        <p:nvSpPr>
          <p:cNvPr id="8" name="Rectangle 7"/>
          <p:cNvSpPr/>
          <p:nvPr/>
        </p:nvSpPr>
        <p:spPr>
          <a:xfrm>
            <a:off x="5751119" y="3550951"/>
            <a:ext cx="1440160" cy="612068"/>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latin typeface="Calibri"/>
                <a:ea typeface="+mn-ea"/>
                <a:cs typeface="+mn-cs"/>
              </a:rPr>
              <a:t>DAS</a:t>
            </a:r>
            <a:br>
              <a:rPr kumimoji="0" lang="fr-FR" sz="1800" b="0" i="0" u="none" strike="noStrike" kern="0" cap="none" spc="0" normalizeH="0" baseline="0" noProof="0" dirty="0" smtClean="0">
                <a:ln>
                  <a:noFill/>
                </a:ln>
                <a:solidFill>
                  <a:prstClr val="white"/>
                </a:solidFill>
                <a:effectLst/>
                <a:uLnTx/>
                <a:uFillTx/>
                <a:latin typeface="Calibri"/>
                <a:ea typeface="+mn-ea"/>
                <a:cs typeface="+mn-cs"/>
              </a:rPr>
            </a:br>
            <a:r>
              <a:rPr kumimoji="0" lang="fr-FR" sz="1800" b="0" i="0" u="none" strike="noStrike" kern="0" cap="none" spc="0" normalizeH="0" baseline="0" noProof="0" dirty="0" smtClean="0">
                <a:ln>
                  <a:noFill/>
                </a:ln>
                <a:solidFill>
                  <a:prstClr val="white"/>
                </a:solidFill>
                <a:effectLst/>
                <a:uLnTx/>
                <a:uFillTx/>
                <a:latin typeface="Calibri"/>
                <a:ea typeface="+mn-ea"/>
                <a:cs typeface="+mn-cs"/>
              </a:rPr>
              <a:t>dropbox</a:t>
            </a:r>
          </a:p>
        </p:txBody>
      </p:sp>
      <p:sp>
        <p:nvSpPr>
          <p:cNvPr id="9" name="Rectangle 8"/>
          <p:cNvSpPr/>
          <p:nvPr/>
        </p:nvSpPr>
        <p:spPr>
          <a:xfrm>
            <a:off x="3771063" y="3550951"/>
            <a:ext cx="1440160" cy="862228"/>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err="1" smtClean="0">
                <a:ln>
                  <a:noFill/>
                </a:ln>
                <a:solidFill>
                  <a:prstClr val="white"/>
                </a:solidFill>
                <a:effectLst/>
                <a:uLnTx/>
                <a:uFillTx/>
                <a:latin typeface="Calibri"/>
                <a:ea typeface="+mn-ea"/>
                <a:cs typeface="+mn-cs"/>
              </a:rPr>
              <a:t>Preservation</a:t>
            </a:r>
            <a:r>
              <a:rPr kumimoji="0" lang="fr-FR" sz="1800" b="0" i="0" u="none" strike="noStrike" kern="0" cap="none" spc="0" normalizeH="0" baseline="0" noProof="0" dirty="0" smtClean="0">
                <a:ln>
                  <a:noFill/>
                </a:ln>
                <a:solidFill>
                  <a:prstClr val="white"/>
                </a:solidFill>
                <a:effectLst/>
                <a:uLnTx/>
                <a:uFillTx/>
                <a:latin typeface="Calibri"/>
                <a:ea typeface="+mn-ea"/>
                <a:cs typeface="+mn-cs"/>
              </a:rPr>
              <a:t> </a:t>
            </a:r>
            <a:r>
              <a:rPr kumimoji="0" lang="fr-FR" sz="1800" b="0" i="0" u="none" strike="noStrike" kern="0" cap="none" spc="0" normalizeH="0" baseline="0" noProof="0" dirty="0" err="1" smtClean="0">
                <a:ln>
                  <a:noFill/>
                </a:ln>
                <a:solidFill>
                  <a:prstClr val="white"/>
                </a:solidFill>
                <a:effectLst/>
                <a:uLnTx/>
                <a:uFillTx/>
                <a:latin typeface="Calibri"/>
                <a:ea typeface="+mn-ea"/>
                <a:cs typeface="+mn-cs"/>
              </a:rPr>
              <a:t>Element</a:t>
            </a:r>
            <a:r>
              <a:rPr kumimoji="0" lang="fr-FR" sz="1800" b="0" i="0" u="none" strike="noStrike" kern="0" cap="none" spc="0" normalizeH="0" baseline="0" noProof="0" dirty="0" smtClean="0">
                <a:ln>
                  <a:noFill/>
                </a:ln>
                <a:solidFill>
                  <a:prstClr val="white"/>
                </a:solidFill>
                <a:effectLst/>
                <a:uLnTx/>
                <a:uFillTx/>
                <a:latin typeface="Calibri"/>
                <a:ea typeface="+mn-ea"/>
                <a:cs typeface="+mn-cs"/>
              </a:rPr>
              <a:t> Front-End</a:t>
            </a:r>
          </a:p>
        </p:txBody>
      </p:sp>
      <p:sp>
        <p:nvSpPr>
          <p:cNvPr id="10" name="Ellipse 25"/>
          <p:cNvSpPr/>
          <p:nvPr/>
        </p:nvSpPr>
        <p:spPr>
          <a:xfrm>
            <a:off x="1591948" y="3054127"/>
            <a:ext cx="1503332" cy="540060"/>
          </a:xfrm>
          <a:prstGeom prst="ellipse">
            <a:avLst/>
          </a:prstGeom>
          <a:solidFill>
            <a:srgbClr val="81A042"/>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latin typeface="Calibri"/>
                <a:ea typeface="+mn-ea"/>
                <a:cs typeface="+mn-cs"/>
              </a:rPr>
              <a:t>Cryosat2</a:t>
            </a:r>
            <a:endParaRPr kumimoji="0" lang="fr-FR" sz="1800" b="0" i="0" u="none" strike="noStrike" kern="0" cap="none" spc="0" normalizeH="0" baseline="-25000" noProof="0" dirty="0" smtClean="0">
              <a:ln>
                <a:noFill/>
              </a:ln>
              <a:solidFill>
                <a:prstClr val="white"/>
              </a:solidFill>
              <a:effectLst/>
              <a:uLnTx/>
              <a:uFillTx/>
              <a:latin typeface="Calibri"/>
              <a:ea typeface="+mn-ea"/>
              <a:cs typeface="+mn-cs"/>
            </a:endParaRPr>
          </a:p>
        </p:txBody>
      </p:sp>
      <p:sp>
        <p:nvSpPr>
          <p:cNvPr id="11" name="Ellipse 26"/>
          <p:cNvSpPr/>
          <p:nvPr/>
        </p:nvSpPr>
        <p:spPr>
          <a:xfrm>
            <a:off x="1591948" y="3873119"/>
            <a:ext cx="1107288" cy="540060"/>
          </a:xfrm>
          <a:prstGeom prst="ellipse">
            <a:avLst/>
          </a:prstGeom>
          <a:solidFill>
            <a:srgbClr val="81A042"/>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white"/>
                </a:solidFill>
                <a:effectLst/>
                <a:uLnTx/>
                <a:uFillTx/>
                <a:latin typeface="Calibri"/>
                <a:ea typeface="+mn-ea"/>
                <a:cs typeface="+mn-cs"/>
              </a:rPr>
              <a:t>SMOS</a:t>
            </a:r>
            <a:endParaRPr kumimoji="0" lang="fr-FR" sz="1800" b="0" i="0" u="none" strike="noStrike" kern="0" cap="none" spc="0" normalizeH="0" baseline="-25000" noProof="0" dirty="0" smtClean="0">
              <a:ln>
                <a:noFill/>
              </a:ln>
              <a:solidFill>
                <a:prstClr val="white"/>
              </a:solidFill>
              <a:effectLst/>
              <a:uLnTx/>
              <a:uFillTx/>
              <a:latin typeface="Calibri"/>
              <a:ea typeface="+mn-ea"/>
              <a:cs typeface="+mn-cs"/>
            </a:endParaRPr>
          </a:p>
        </p:txBody>
      </p:sp>
      <p:sp>
        <p:nvSpPr>
          <p:cNvPr id="12" name="Ellipse 27"/>
          <p:cNvSpPr/>
          <p:nvPr/>
        </p:nvSpPr>
        <p:spPr>
          <a:xfrm>
            <a:off x="2514288" y="4792996"/>
            <a:ext cx="792088" cy="540060"/>
          </a:xfrm>
          <a:prstGeom prst="ellipse">
            <a:avLst/>
          </a:prstGeom>
          <a:solidFill>
            <a:srgbClr val="81A042"/>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25000" noProof="0" dirty="0" smtClean="0">
                <a:ln>
                  <a:noFill/>
                </a:ln>
                <a:solidFill>
                  <a:prstClr val="white"/>
                </a:solidFill>
                <a:effectLst/>
                <a:uLnTx/>
                <a:uFillTx/>
                <a:latin typeface="Calibri"/>
                <a:ea typeface="+mn-ea"/>
                <a:cs typeface="+mn-cs"/>
              </a:rPr>
              <a:t>….</a:t>
            </a:r>
          </a:p>
        </p:txBody>
      </p:sp>
      <p:cxnSp>
        <p:nvCxnSpPr>
          <p:cNvPr id="13" name="Connecteur droit avec flèche 28"/>
          <p:cNvCxnSpPr>
            <a:stCxn id="10" idx="6"/>
          </p:cNvCxnSpPr>
          <p:nvPr/>
        </p:nvCxnSpPr>
        <p:spPr>
          <a:xfrm>
            <a:off x="3095280" y="3324157"/>
            <a:ext cx="675783" cy="370810"/>
          </a:xfrm>
          <a:prstGeom prst="straightConnector1">
            <a:avLst/>
          </a:prstGeom>
          <a:noFill/>
          <a:ln w="28575" cap="flat" cmpd="sng" algn="ctr">
            <a:solidFill>
              <a:srgbClr val="81A042"/>
            </a:solidFill>
            <a:prstDash val="solid"/>
            <a:tailEnd type="arrow"/>
          </a:ln>
          <a:effectLst/>
        </p:spPr>
      </p:cxnSp>
      <p:cxnSp>
        <p:nvCxnSpPr>
          <p:cNvPr id="14" name="Connecteur droit avec flèche 29"/>
          <p:cNvCxnSpPr>
            <a:stCxn id="11" idx="6"/>
          </p:cNvCxnSpPr>
          <p:nvPr/>
        </p:nvCxnSpPr>
        <p:spPr>
          <a:xfrm flipV="1">
            <a:off x="2699236" y="4000067"/>
            <a:ext cx="1071827" cy="143082"/>
          </a:xfrm>
          <a:prstGeom prst="straightConnector1">
            <a:avLst/>
          </a:prstGeom>
          <a:noFill/>
          <a:ln w="28575" cap="flat" cmpd="sng" algn="ctr">
            <a:solidFill>
              <a:srgbClr val="81A042"/>
            </a:solidFill>
            <a:prstDash val="solid"/>
            <a:tailEnd type="arrow"/>
          </a:ln>
          <a:effectLst/>
        </p:spPr>
      </p:cxnSp>
      <p:cxnSp>
        <p:nvCxnSpPr>
          <p:cNvPr id="15" name="Connecteur droit avec flèche 30"/>
          <p:cNvCxnSpPr>
            <a:stCxn id="12" idx="7"/>
          </p:cNvCxnSpPr>
          <p:nvPr/>
        </p:nvCxnSpPr>
        <p:spPr>
          <a:xfrm flipV="1">
            <a:off x="3190377" y="4314392"/>
            <a:ext cx="588198" cy="557694"/>
          </a:xfrm>
          <a:prstGeom prst="straightConnector1">
            <a:avLst/>
          </a:prstGeom>
          <a:noFill/>
          <a:ln w="28575" cap="flat" cmpd="sng" algn="ctr">
            <a:solidFill>
              <a:srgbClr val="81A042"/>
            </a:solidFill>
            <a:prstDash val="solid"/>
            <a:tailEnd type="arrow"/>
          </a:ln>
          <a:effectLst/>
        </p:spPr>
      </p:cxnSp>
      <p:cxnSp>
        <p:nvCxnSpPr>
          <p:cNvPr id="16" name="Connecteur droit avec flèche 31"/>
          <p:cNvCxnSpPr>
            <a:stCxn id="9" idx="3"/>
            <a:endCxn id="8" idx="1"/>
          </p:cNvCxnSpPr>
          <p:nvPr/>
        </p:nvCxnSpPr>
        <p:spPr>
          <a:xfrm flipV="1">
            <a:off x="5211223" y="3856985"/>
            <a:ext cx="539896" cy="125080"/>
          </a:xfrm>
          <a:prstGeom prst="straightConnector1">
            <a:avLst/>
          </a:prstGeom>
          <a:noFill/>
          <a:ln w="28575" cap="flat" cmpd="sng" algn="ctr">
            <a:solidFill>
              <a:sysClr val="window" lastClr="FFFFFF">
                <a:lumMod val="50000"/>
              </a:sysClr>
            </a:solidFill>
            <a:prstDash val="solid"/>
            <a:tailEnd type="arrow"/>
          </a:ln>
          <a:effectLst/>
        </p:spPr>
      </p:cxnSp>
      <p:cxnSp>
        <p:nvCxnSpPr>
          <p:cNvPr id="17" name="Connecteur droit avec flèche 32"/>
          <p:cNvCxnSpPr>
            <a:stCxn id="8" idx="0"/>
            <a:endCxn id="7" idx="2"/>
          </p:cNvCxnSpPr>
          <p:nvPr/>
        </p:nvCxnSpPr>
        <p:spPr>
          <a:xfrm flipV="1">
            <a:off x="6471199" y="3010891"/>
            <a:ext cx="8457" cy="540060"/>
          </a:xfrm>
          <a:prstGeom prst="straightConnector1">
            <a:avLst/>
          </a:prstGeom>
          <a:noFill/>
          <a:ln w="28575" cap="flat" cmpd="sng" algn="ctr">
            <a:solidFill>
              <a:sysClr val="window" lastClr="FFFFFF">
                <a:lumMod val="50000"/>
              </a:sysClr>
            </a:solidFill>
            <a:prstDash val="solid"/>
            <a:tailEnd type="arrow"/>
          </a:ln>
          <a:effectLst/>
        </p:spPr>
      </p:cxnSp>
      <p:cxnSp>
        <p:nvCxnSpPr>
          <p:cNvPr id="18" name="Connecteur droit avec flèche 33"/>
          <p:cNvCxnSpPr>
            <a:stCxn id="7" idx="1"/>
            <a:endCxn id="9" idx="0"/>
          </p:cNvCxnSpPr>
          <p:nvPr/>
        </p:nvCxnSpPr>
        <p:spPr>
          <a:xfrm flipH="1">
            <a:off x="4491143" y="2704857"/>
            <a:ext cx="1268433" cy="846094"/>
          </a:xfrm>
          <a:prstGeom prst="straightConnector1">
            <a:avLst/>
          </a:prstGeom>
          <a:noFill/>
          <a:ln w="28575" cap="flat" cmpd="sng" algn="ctr">
            <a:solidFill>
              <a:sysClr val="window" lastClr="FFFFFF">
                <a:lumMod val="50000"/>
              </a:sysClr>
            </a:solidFill>
            <a:prstDash val="sysDash"/>
            <a:tailEnd type="arrow"/>
          </a:ln>
          <a:effectLst/>
        </p:spPr>
      </p:cxnSp>
      <p:sp>
        <p:nvSpPr>
          <p:cNvPr id="19" name="ZoneTexte 34"/>
          <p:cNvSpPr txBox="1"/>
          <p:nvPr/>
        </p:nvSpPr>
        <p:spPr>
          <a:xfrm rot="19545739">
            <a:off x="4495295" y="2854108"/>
            <a:ext cx="1106393" cy="261610"/>
          </a:xfrm>
          <a:prstGeom prst="rect">
            <a:avLst/>
          </a:prstGeom>
          <a:noFill/>
        </p:spPr>
        <p:txBody>
          <a:bodyPr wrap="none" rtlCol="0">
            <a:spAutoFit/>
          </a:bodyPr>
          <a:lstStyle/>
          <a:p>
            <a:pPr fontAlgn="auto">
              <a:spcBef>
                <a:spcPts val="0"/>
              </a:spcBef>
              <a:spcAft>
                <a:spcPts val="0"/>
              </a:spcAft>
            </a:pPr>
            <a:r>
              <a:rPr lang="fr-FR" sz="1100" dirty="0" smtClean="0">
                <a:solidFill>
                  <a:prstClr val="black"/>
                </a:solidFill>
                <a:latin typeface="Calibri"/>
              </a:rPr>
              <a:t>Ingestion report</a:t>
            </a:r>
            <a:endParaRPr lang="fr-FR" sz="1100" dirty="0">
              <a:solidFill>
                <a:prstClr val="black"/>
              </a:solidFill>
              <a:latin typeface="Calibri"/>
            </a:endParaRPr>
          </a:p>
        </p:txBody>
      </p:sp>
      <p:sp>
        <p:nvSpPr>
          <p:cNvPr id="20" name="Rectangle 19"/>
          <p:cNvSpPr/>
          <p:nvPr/>
        </p:nvSpPr>
        <p:spPr>
          <a:xfrm>
            <a:off x="5759576" y="4595067"/>
            <a:ext cx="1440160" cy="612068"/>
          </a:xfrm>
          <a:prstGeom prst="rect">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prstClr val="white"/>
                </a:solidFill>
                <a:effectLst/>
                <a:uLnTx/>
                <a:uFillTx/>
                <a:latin typeface="Calibri"/>
                <a:ea typeface="+mn-ea"/>
                <a:cs typeface="+mn-cs"/>
              </a:rPr>
              <a:t>Cold Backup Archive</a:t>
            </a:r>
          </a:p>
        </p:txBody>
      </p:sp>
      <p:sp>
        <p:nvSpPr>
          <p:cNvPr id="22" name="ZoneTexte 38"/>
          <p:cNvSpPr txBox="1"/>
          <p:nvPr/>
        </p:nvSpPr>
        <p:spPr>
          <a:xfrm>
            <a:off x="1133987" y="2504802"/>
            <a:ext cx="1546321" cy="400110"/>
          </a:xfrm>
          <a:prstGeom prst="rect">
            <a:avLst/>
          </a:prstGeom>
          <a:noFill/>
        </p:spPr>
        <p:txBody>
          <a:bodyPr wrap="none" rtlCol="0">
            <a:spAutoFit/>
          </a:bodyPr>
          <a:lstStyle/>
          <a:p>
            <a:pPr fontAlgn="auto">
              <a:spcBef>
                <a:spcPts val="0"/>
              </a:spcBef>
              <a:spcAft>
                <a:spcPts val="0"/>
              </a:spcAft>
            </a:pPr>
            <a:r>
              <a:rPr lang="fr-FR" sz="2000" dirty="0" smtClean="0">
                <a:solidFill>
                  <a:prstClr val="black"/>
                </a:solidFill>
                <a:latin typeface="Calibri"/>
              </a:rPr>
              <a:t>Live missions</a:t>
            </a:r>
            <a:endParaRPr lang="fr-FR" sz="2000" dirty="0">
              <a:solidFill>
                <a:prstClr val="black"/>
              </a:solidFill>
              <a:latin typeface="Calibri"/>
            </a:endParaRPr>
          </a:p>
        </p:txBody>
      </p:sp>
      <p:sp>
        <p:nvSpPr>
          <p:cNvPr id="23" name="ZoneTexte 56"/>
          <p:cNvSpPr txBox="1"/>
          <p:nvPr/>
        </p:nvSpPr>
        <p:spPr>
          <a:xfrm>
            <a:off x="715963" y="1382169"/>
            <a:ext cx="7620778" cy="830997"/>
          </a:xfrm>
          <a:prstGeom prst="rect">
            <a:avLst/>
          </a:prstGeom>
          <a:noFill/>
        </p:spPr>
        <p:txBody>
          <a:bodyPr wrap="square" rtlCol="0">
            <a:spAutoFit/>
          </a:bodyPr>
          <a:lstStyle/>
          <a:p>
            <a:pPr fontAlgn="auto">
              <a:spcBef>
                <a:spcPts val="0"/>
              </a:spcBef>
              <a:spcAft>
                <a:spcPts val="0"/>
              </a:spcAft>
            </a:pPr>
            <a:r>
              <a:rPr lang="en-GB" sz="2400" b="1" dirty="0" smtClean="0">
                <a:solidFill>
                  <a:srgbClr val="0070C0"/>
                </a:solidFill>
                <a:latin typeface="Calibri"/>
              </a:rPr>
              <a:t>Data flow between live missions and Data Preservation System via a common Front-end</a:t>
            </a:r>
            <a:endParaRPr lang="en-GB" sz="2400" b="1" dirty="0">
              <a:solidFill>
                <a:srgbClr val="0070C0"/>
              </a:solidFill>
              <a:latin typeface="Calibri"/>
            </a:endParaRPr>
          </a:p>
        </p:txBody>
      </p:sp>
      <p:cxnSp>
        <p:nvCxnSpPr>
          <p:cNvPr id="31" name="Connecteur droit avec flèche 33"/>
          <p:cNvCxnSpPr>
            <a:stCxn id="20" idx="1"/>
            <a:endCxn id="9" idx="2"/>
          </p:cNvCxnSpPr>
          <p:nvPr/>
        </p:nvCxnSpPr>
        <p:spPr>
          <a:xfrm flipH="1" flipV="1">
            <a:off x="4491143" y="4413179"/>
            <a:ext cx="1268433" cy="487922"/>
          </a:xfrm>
          <a:prstGeom prst="straightConnector1">
            <a:avLst/>
          </a:prstGeom>
          <a:noFill/>
          <a:ln w="28575" cap="flat" cmpd="sng" algn="ctr">
            <a:solidFill>
              <a:sysClr val="window" lastClr="FFFFFF">
                <a:lumMod val="50000"/>
              </a:sysClr>
            </a:solidFill>
            <a:prstDash val="sysDash"/>
            <a:tailEnd type="arrow"/>
          </a:ln>
          <a:effectLst/>
        </p:spPr>
      </p:cxnSp>
      <p:sp>
        <p:nvSpPr>
          <p:cNvPr id="32" name="ZoneTexte 34"/>
          <p:cNvSpPr txBox="1"/>
          <p:nvPr/>
        </p:nvSpPr>
        <p:spPr>
          <a:xfrm rot="1402073">
            <a:off x="4368236" y="4737003"/>
            <a:ext cx="1106393" cy="261610"/>
          </a:xfrm>
          <a:prstGeom prst="rect">
            <a:avLst/>
          </a:prstGeom>
          <a:noFill/>
        </p:spPr>
        <p:txBody>
          <a:bodyPr wrap="none" rtlCol="0">
            <a:spAutoFit/>
          </a:bodyPr>
          <a:lstStyle/>
          <a:p>
            <a:pPr fontAlgn="auto">
              <a:spcBef>
                <a:spcPts val="0"/>
              </a:spcBef>
              <a:spcAft>
                <a:spcPts val="0"/>
              </a:spcAft>
            </a:pPr>
            <a:r>
              <a:rPr lang="fr-FR" sz="1100" dirty="0" smtClean="0">
                <a:solidFill>
                  <a:prstClr val="black"/>
                </a:solidFill>
                <a:latin typeface="Calibri"/>
              </a:rPr>
              <a:t>Ingestion report</a:t>
            </a:r>
            <a:endParaRPr lang="fr-FR" sz="1100" dirty="0">
              <a:solidFill>
                <a:prstClr val="black"/>
              </a:solidFill>
              <a:latin typeface="Calibri"/>
            </a:endParaRPr>
          </a:p>
        </p:txBody>
      </p:sp>
      <p:cxnSp>
        <p:nvCxnSpPr>
          <p:cNvPr id="35" name="Connecteur droit avec flèche 31"/>
          <p:cNvCxnSpPr>
            <a:endCxn id="20" idx="0"/>
          </p:cNvCxnSpPr>
          <p:nvPr/>
        </p:nvCxnSpPr>
        <p:spPr>
          <a:xfrm>
            <a:off x="5221925" y="4180937"/>
            <a:ext cx="1257731" cy="414130"/>
          </a:xfrm>
          <a:prstGeom prst="straightConnector1">
            <a:avLst/>
          </a:prstGeom>
          <a:noFill/>
          <a:ln w="28575" cap="flat" cmpd="sng" algn="ctr">
            <a:solidFill>
              <a:sysClr val="window" lastClr="FFFFFF">
                <a:lumMod val="50000"/>
              </a:sysClr>
            </a:solidFill>
            <a:prstDash val="solid"/>
            <a:tailEnd type="arrow"/>
          </a:ln>
          <a:effectLst/>
        </p:spPr>
      </p:cxnSp>
    </p:spTree>
    <p:extLst>
      <p:ext uri="{BB962C8B-B14F-4D97-AF65-F5344CB8AC3E}">
        <p14:creationId xmlns:p14="http://schemas.microsoft.com/office/powerpoint/2010/main" val="3509711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209799"/>
            <a:ext cx="6105525" cy="769441"/>
          </a:xfrm>
        </p:spPr>
        <p:txBody>
          <a:bodyPr/>
          <a:lstStyle/>
          <a:p>
            <a:r>
              <a:rPr lang="en-GB" dirty="0"/>
              <a:t>Data Management and Reporting</a:t>
            </a:r>
            <a:br>
              <a:rPr lang="en-GB" dirty="0"/>
            </a:br>
            <a:endParaRPr lang="en-GB" dirty="0"/>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6" name="Content Placeholder 2"/>
          <p:cNvSpPr txBox="1">
            <a:spLocks/>
          </p:cNvSpPr>
          <p:nvPr/>
        </p:nvSpPr>
        <p:spPr bwMode="auto">
          <a:xfrm>
            <a:off x="476885" y="3733800"/>
            <a:ext cx="8169910" cy="266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285750" indent="-285750">
              <a:buFont typeface="Arial" panose="020B0604020202020204" pitchFamily="34" charset="0"/>
              <a:buChar char="•"/>
            </a:pPr>
            <a:r>
              <a:rPr lang="en-GB" sz="1400" dirty="0"/>
              <a:t>Data Management System of DAS Service</a:t>
            </a:r>
          </a:p>
          <a:p>
            <a:pPr marL="1169988" lvl="1" indent="-285750">
              <a:buFontTx/>
              <a:buChar char="-"/>
            </a:pPr>
            <a:r>
              <a:rPr lang="en-GB" sz="1400" dirty="0"/>
              <a:t>Based on DPMC = in-house tool of ACRI</a:t>
            </a:r>
          </a:p>
          <a:p>
            <a:pPr marL="1169988" lvl="1" indent="-285750">
              <a:buFontTx/>
              <a:buChar char="-"/>
            </a:pPr>
            <a:r>
              <a:rPr lang="en-GB" sz="1400" dirty="0"/>
              <a:t>Pre-defined reports to be based on Specs of Stakeholders</a:t>
            </a:r>
          </a:p>
          <a:p>
            <a:pPr marL="1169988" lvl="1" indent="-285750">
              <a:buFontTx/>
              <a:buChar char="-"/>
            </a:pPr>
            <a:r>
              <a:rPr lang="en-GB" sz="1400" dirty="0"/>
              <a:t>Pre-defined reports include</a:t>
            </a:r>
          </a:p>
          <a:p>
            <a:pPr marL="1768475" lvl="2" indent="-285750">
              <a:buFontTx/>
              <a:buChar char="-"/>
            </a:pPr>
            <a:r>
              <a:rPr lang="en-GB" sz="1400" dirty="0"/>
              <a:t>formatted reports for confirmation of ingestion to live missions</a:t>
            </a:r>
          </a:p>
          <a:p>
            <a:pPr marL="1169988" lvl="1" indent="-285750">
              <a:buFontTx/>
              <a:buChar char="-"/>
            </a:pPr>
            <a:r>
              <a:rPr lang="en-GB" sz="1400" dirty="0"/>
              <a:t>R/O access for ESA</a:t>
            </a:r>
          </a:p>
          <a:p>
            <a:pPr marL="285750" indent="-285750">
              <a:buFont typeface="Arial" panose="020B0604020202020204" pitchFamily="34" charset="0"/>
              <a:buChar char="•"/>
            </a:pPr>
            <a:r>
              <a:rPr lang="en-GB" sz="1400" dirty="0"/>
              <a:t>Service Web Site</a:t>
            </a:r>
          </a:p>
          <a:p>
            <a:pPr marL="285750" indent="-285750">
              <a:buFont typeface="Arial" panose="020B0604020202020204" pitchFamily="34" charset="0"/>
              <a:buChar char="•"/>
            </a:pPr>
            <a:r>
              <a:rPr lang="en-GB" sz="1400" dirty="0"/>
              <a:t>Feedback to the overall Data Information System through formatted reports</a:t>
            </a:r>
          </a:p>
          <a:p>
            <a:endParaRPr lang="en-GB" sz="1400" kern="0"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257" y="1221626"/>
            <a:ext cx="7475166" cy="223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own Arrow 9"/>
          <p:cNvSpPr/>
          <p:nvPr/>
        </p:nvSpPr>
        <p:spPr>
          <a:xfrm>
            <a:off x="3075780" y="2724150"/>
            <a:ext cx="681040" cy="876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4917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DAS Web Portal</a:t>
            </a:r>
            <a:endParaRPr lang="en-GB"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201" y="1231901"/>
            <a:ext cx="6172199" cy="420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28646" y="5664200"/>
            <a:ext cx="2807307" cy="923330"/>
          </a:xfrm>
          <a:prstGeom prst="rect">
            <a:avLst/>
          </a:prstGeom>
          <a:noFill/>
        </p:spPr>
        <p:txBody>
          <a:bodyPr wrap="none" rtlCol="0">
            <a:spAutoFit/>
          </a:bodyPr>
          <a:lstStyle/>
          <a:p>
            <a:r>
              <a:rPr lang="en-GB" dirty="0">
                <a:hlinkClick r:id="rId3"/>
              </a:rPr>
              <a:t>http://</a:t>
            </a:r>
            <a:r>
              <a:rPr lang="en-GB" dirty="0" smtClean="0">
                <a:hlinkClick r:id="rId3"/>
              </a:rPr>
              <a:t>www.eodas.info</a:t>
            </a:r>
            <a:endParaRPr lang="en-GB" dirty="0" smtClean="0"/>
          </a:p>
          <a:p>
            <a:endParaRPr lang="en-GB" dirty="0" smtClean="0"/>
          </a:p>
          <a:p>
            <a:endParaRPr lang="en-GB" dirty="0"/>
          </a:p>
        </p:txBody>
      </p:sp>
    </p:spTree>
    <p:extLst>
      <p:ext uri="{BB962C8B-B14F-4D97-AF65-F5344CB8AC3E}">
        <p14:creationId xmlns:p14="http://schemas.microsoft.com/office/powerpoint/2010/main" val="1300137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DAS Web </a:t>
            </a:r>
            <a:r>
              <a:rPr lang="en-GB" dirty="0" smtClean="0"/>
              <a:t>Portal (2)</a:t>
            </a:r>
            <a:endParaRPr lang="en-GB"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98" y="3569199"/>
            <a:ext cx="6340474" cy="274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59" y="1563689"/>
            <a:ext cx="3830328" cy="181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438" y="3445374"/>
            <a:ext cx="22002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523" y="1485931"/>
            <a:ext cx="6166905" cy="1897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213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TextBox 5"/>
          <p:cNvSpPr txBox="1"/>
          <p:nvPr/>
        </p:nvSpPr>
        <p:spPr>
          <a:xfrm>
            <a:off x="2095500" y="3323677"/>
            <a:ext cx="5565947" cy="769441"/>
          </a:xfrm>
          <a:prstGeom prst="rect">
            <a:avLst/>
          </a:prstGeom>
          <a:noFill/>
        </p:spPr>
        <p:txBody>
          <a:bodyPr wrap="none" rtlCol="0">
            <a:spAutoFit/>
          </a:bodyPr>
          <a:lstStyle/>
          <a:p>
            <a:r>
              <a:rPr lang="en-GB" sz="4400" dirty="0" smtClean="0"/>
              <a:t>Cold Backup (CBA)</a:t>
            </a:r>
            <a:endParaRPr lang="en-GB" sz="4400" dirty="0"/>
          </a:p>
        </p:txBody>
      </p:sp>
    </p:spTree>
    <p:extLst>
      <p:ext uri="{BB962C8B-B14F-4D97-AF65-F5344CB8AC3E}">
        <p14:creationId xmlns:p14="http://schemas.microsoft.com/office/powerpoint/2010/main" val="3118064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Cold Backup Archive (CBA)</a:t>
            </a:r>
            <a:endParaRPr lang="en-GB" dirty="0"/>
          </a:p>
        </p:txBody>
      </p:sp>
      <p:sp>
        <p:nvSpPr>
          <p:cNvPr id="3" name="Content Placeholder 2"/>
          <p:cNvSpPr>
            <a:spLocks noGrp="1"/>
          </p:cNvSpPr>
          <p:nvPr>
            <p:ph idx="1"/>
          </p:nvPr>
        </p:nvSpPr>
        <p:spPr>
          <a:xfrm>
            <a:off x="609600" y="1635124"/>
            <a:ext cx="8077200" cy="4498975"/>
          </a:xfrm>
        </p:spPr>
        <p:txBody>
          <a:bodyPr/>
          <a:lstStyle/>
          <a:p>
            <a:pPr marL="285750" indent="-285750">
              <a:buFont typeface="Arial" panose="020B0604020202020204" pitchFamily="34" charset="0"/>
              <a:buChar char="•"/>
            </a:pPr>
            <a:r>
              <a:rPr lang="en-GB" sz="1400" kern="1200" dirty="0">
                <a:ea typeface="+mn-ea"/>
                <a:cs typeface="+mn-cs"/>
              </a:rPr>
              <a:t>Two copies of the data held at ESRIN in different buildings and different technology</a:t>
            </a:r>
          </a:p>
          <a:p>
            <a:pPr marL="285750" indent="-285750">
              <a:buFont typeface="Arial" panose="020B0604020202020204" pitchFamily="34" charset="0"/>
              <a:buChar char="•"/>
            </a:pPr>
            <a:r>
              <a:rPr lang="en-GB" sz="1400" kern="1200" dirty="0">
                <a:ea typeface="+mn-ea"/>
                <a:cs typeface="+mn-cs"/>
              </a:rPr>
              <a:t>ESA Internal LAN, not accessible from any network</a:t>
            </a:r>
          </a:p>
          <a:p>
            <a:pPr marL="285750" indent="-285750">
              <a:buFont typeface="Arial" panose="020B0604020202020204" pitchFamily="34" charset="0"/>
              <a:buChar char="•"/>
            </a:pPr>
            <a:r>
              <a:rPr lang="en-GB" sz="1400" kern="1200" dirty="0">
                <a:ea typeface="+mn-ea"/>
                <a:cs typeface="+mn-cs"/>
              </a:rPr>
              <a:t>Main Tape Library capable of storing 24 Petabytes</a:t>
            </a:r>
          </a:p>
          <a:p>
            <a:pPr marL="285750" indent="-285750">
              <a:buFont typeface="Arial" panose="020B0604020202020204" pitchFamily="34" charset="0"/>
              <a:buChar char="•"/>
            </a:pPr>
            <a:r>
              <a:rPr lang="en-GB" sz="1400" kern="1200" dirty="0">
                <a:ea typeface="+mn-ea"/>
                <a:cs typeface="+mn-cs"/>
              </a:rPr>
              <a:t>10 GB Network Environment</a:t>
            </a:r>
          </a:p>
          <a:p>
            <a:pPr marL="285750" indent="-285750">
              <a:buFont typeface="Arial" panose="020B0604020202020204" pitchFamily="34" charset="0"/>
              <a:buChar char="•"/>
            </a:pPr>
            <a:r>
              <a:rPr lang="en-GB" sz="1400" kern="1200" dirty="0">
                <a:ea typeface="+mn-ea"/>
                <a:cs typeface="+mn-cs"/>
              </a:rPr>
              <a:t>Unique data</a:t>
            </a:r>
          </a:p>
          <a:p>
            <a:pPr marL="285750" indent="-285750">
              <a:buFont typeface="Arial" panose="020B0604020202020204" pitchFamily="34" charset="0"/>
              <a:buChar char="•"/>
            </a:pPr>
            <a:r>
              <a:rPr lang="en-GB" sz="1400" kern="1200" dirty="0">
                <a:ea typeface="+mn-ea"/>
                <a:cs typeface="+mn-cs"/>
              </a:rPr>
              <a:t>PAC and Station Phase-out project data</a:t>
            </a:r>
          </a:p>
          <a:p>
            <a:pPr marL="285750" indent="-285750">
              <a:buFont typeface="Arial" panose="020B0604020202020204" pitchFamily="34" charset="0"/>
              <a:buChar char="•"/>
            </a:pPr>
            <a:r>
              <a:rPr lang="en-GB" sz="1400" kern="1200" dirty="0">
                <a:ea typeface="+mn-ea"/>
                <a:cs typeface="+mn-cs"/>
              </a:rPr>
              <a:t>Unconsolidated data</a:t>
            </a:r>
          </a:p>
          <a:p>
            <a:pPr marL="285750" indent="-285750">
              <a:buFont typeface="Arial" panose="020B0604020202020204" pitchFamily="34" charset="0"/>
              <a:buChar char="•"/>
            </a:pPr>
            <a:r>
              <a:rPr lang="en-GB" sz="1400" kern="1200" dirty="0">
                <a:ea typeface="+mn-ea"/>
                <a:cs typeface="+mn-cs"/>
              </a:rPr>
              <a:t>Live Mission support </a:t>
            </a:r>
          </a:p>
          <a:p>
            <a:pPr marL="285750" indent="-285750">
              <a:buFont typeface="Arial" panose="020B0604020202020204" pitchFamily="34" charset="0"/>
              <a:buChar char="•"/>
            </a:pPr>
            <a:r>
              <a:rPr lang="en-GB" sz="1400" kern="1200" dirty="0">
                <a:ea typeface="+mn-ea"/>
                <a:cs typeface="+mn-cs"/>
              </a:rPr>
              <a:t>Swarm  (started in mid 2014)</a:t>
            </a:r>
          </a:p>
          <a:p>
            <a:pPr marL="285750" indent="-285750">
              <a:buFont typeface="Arial" panose="020B0604020202020204" pitchFamily="34" charset="0"/>
              <a:buChar char="•"/>
            </a:pPr>
            <a:r>
              <a:rPr lang="en-GB" sz="1400" kern="1200" dirty="0">
                <a:ea typeface="+mn-ea"/>
                <a:cs typeface="+mn-cs"/>
              </a:rPr>
              <a:t>Odin / SCISAT / Proba-1Cryosat-2 (started in March 2015)</a:t>
            </a:r>
          </a:p>
          <a:p>
            <a:pPr marL="285750" indent="-285750">
              <a:buFont typeface="Arial" panose="020B0604020202020204" pitchFamily="34" charset="0"/>
              <a:buChar char="•"/>
            </a:pPr>
            <a:r>
              <a:rPr lang="en-GB" sz="1400" kern="1200" dirty="0">
                <a:ea typeface="+mn-ea"/>
                <a:cs typeface="+mn-cs"/>
              </a:rPr>
              <a:t>SMOS (started in May 2016)</a:t>
            </a:r>
          </a:p>
          <a:p>
            <a:pPr marL="285750" indent="-285750">
              <a:buFont typeface="Arial" panose="020B0604020202020204" pitchFamily="34" charset="0"/>
              <a:buChar char="•"/>
            </a:pPr>
            <a:r>
              <a:rPr lang="en-GB" sz="1400" kern="1200" dirty="0">
                <a:ea typeface="+mn-ea"/>
                <a:cs typeface="+mn-cs"/>
              </a:rPr>
              <a:t>EO-SIP archiver</a:t>
            </a:r>
          </a:p>
          <a:p>
            <a:pPr marL="285750" indent="-285750">
              <a:buFont typeface="Arial" panose="020B0604020202020204" pitchFamily="34" charset="0"/>
              <a:buChar char="•"/>
            </a:pPr>
            <a:r>
              <a:rPr lang="en-GB" sz="1400" kern="1200" dirty="0">
                <a:ea typeface="+mn-ea"/>
                <a:cs typeface="+mn-cs"/>
              </a:rPr>
              <a:t>Native Format archiver to be implemented in 2017</a:t>
            </a:r>
          </a:p>
          <a:p>
            <a:pPr marL="285750" indent="-285750">
              <a:buFont typeface="Arial" panose="020B0604020202020204" pitchFamily="34" charset="0"/>
              <a:buChar char="•"/>
            </a:pPr>
            <a:r>
              <a:rPr lang="en-GB" sz="1400" kern="1200" dirty="0">
                <a:ea typeface="+mn-ea"/>
                <a:cs typeface="+mn-cs"/>
              </a:rPr>
              <a:t>Implemented ad no cost with Hardware already available at ESRIN</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3402097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CBA Tape Library</a:t>
            </a:r>
            <a:endParaRPr lang="en-GB" dirty="0"/>
          </a:p>
        </p:txBody>
      </p:sp>
      <p:sp>
        <p:nvSpPr>
          <p:cNvPr id="3" name="Content Placeholder 2"/>
          <p:cNvSpPr>
            <a:spLocks noGrp="1"/>
          </p:cNvSpPr>
          <p:nvPr>
            <p:ph idx="1"/>
          </p:nvPr>
        </p:nvSpPr>
        <p:spPr>
          <a:xfrm>
            <a:off x="615950" y="1673225"/>
            <a:ext cx="6661150" cy="4318000"/>
          </a:xfrm>
        </p:spPr>
        <p:txBody>
          <a:bodyPr/>
          <a:lstStyle/>
          <a:p>
            <a:pPr>
              <a:buFont typeface="Arial" panose="020B0604020202020204" pitchFamily="34" charset="0"/>
              <a:buChar char="•"/>
            </a:pPr>
            <a:r>
              <a:rPr lang="en-GB" sz="2000" kern="1200" dirty="0"/>
              <a:t>STK SL8500</a:t>
            </a:r>
          </a:p>
          <a:p>
            <a:pPr>
              <a:buFont typeface="Arial" panose="020B0604020202020204" pitchFamily="34" charset="0"/>
              <a:buChar char="•"/>
            </a:pPr>
            <a:r>
              <a:rPr lang="en-GB" sz="2000" kern="1200" dirty="0"/>
              <a:t>3000 slots</a:t>
            </a:r>
          </a:p>
          <a:p>
            <a:pPr>
              <a:buFont typeface="Arial" panose="020B0604020202020204" pitchFamily="34" charset="0"/>
              <a:buChar char="•"/>
            </a:pPr>
            <a:r>
              <a:rPr lang="en-GB" sz="2000" kern="1200" dirty="0"/>
              <a:t>8 T1000D Drives (252 MB/s)</a:t>
            </a:r>
          </a:p>
          <a:p>
            <a:pPr>
              <a:buFont typeface="Arial" panose="020B0604020202020204" pitchFamily="34" charset="0"/>
              <a:buChar char="•"/>
            </a:pPr>
            <a:r>
              <a:rPr lang="en-GB" sz="2000" kern="1200" dirty="0"/>
              <a:t>8 Robotic Arms</a:t>
            </a:r>
          </a:p>
          <a:p>
            <a:pPr>
              <a:buFont typeface="Arial" panose="020B0604020202020204" pitchFamily="34" charset="0"/>
              <a:buChar char="•"/>
            </a:pPr>
            <a:r>
              <a:rPr lang="en-GB" sz="2000" kern="1200" dirty="0"/>
              <a:t>Fully redundant</a:t>
            </a:r>
          </a:p>
          <a:p>
            <a:pPr>
              <a:buFont typeface="Arial" panose="020B0604020202020204" pitchFamily="34" charset="0"/>
              <a:buChar char="•"/>
            </a:pPr>
            <a:r>
              <a:rPr lang="en-GB" sz="2000" kern="1200" dirty="0"/>
              <a:t>16 GB Fibre Connection</a:t>
            </a:r>
          </a:p>
          <a:p>
            <a:pPr>
              <a:buFont typeface="Arial" panose="020B0604020202020204" pitchFamily="34" charset="0"/>
              <a:buChar char="•"/>
            </a:pPr>
            <a:r>
              <a:rPr lang="en-GB" sz="2000" kern="1200" dirty="0"/>
              <a:t>90 TB Disk based cache</a:t>
            </a:r>
          </a:p>
          <a:p>
            <a:pPr>
              <a:buFont typeface="Arial" panose="020B0604020202020204" pitchFamily="34" charset="0"/>
              <a:buChar char="•"/>
            </a:pPr>
            <a:r>
              <a:rPr lang="en-GB" sz="2000" kern="1200" dirty="0"/>
              <a:t>ORACLE HSM (aka SAMFS) driven</a:t>
            </a:r>
          </a:p>
          <a:p>
            <a:pPr>
              <a:buFont typeface="Arial" panose="020B0604020202020204" pitchFamily="34" charset="0"/>
              <a:buChar char="•"/>
            </a:pPr>
            <a:r>
              <a:rPr lang="en-GB" sz="2000" kern="1200" dirty="0"/>
              <a:t>Virtual File System exported via ORACLE HSM client (Network + Fibre)</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1026" name="Picture 2" descr="C:\Users\diozzino\Desktop\cw20v1-458583-storeteksl8500-1-2686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201" y="1466850"/>
            <a:ext cx="2753948" cy="307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496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CBA Data flow</a:t>
            </a:r>
            <a:endParaRPr lang="en-GB"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7" name="Rounded Rectangular Callout 6"/>
          <p:cNvSpPr/>
          <p:nvPr/>
        </p:nvSpPr>
        <p:spPr>
          <a:xfrm>
            <a:off x="333375" y="3567110"/>
            <a:ext cx="2981325" cy="1373190"/>
          </a:xfrm>
          <a:prstGeom prst="wedgeRoundRectCallout">
            <a:avLst>
              <a:gd name="adj1" fmla="val -26051"/>
              <a:gd name="adj2" fmla="val -8663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tx1"/>
              </a:buClr>
              <a:buFont typeface="Arial" panose="020B0604020202020204" pitchFamily="34" charset="0"/>
              <a:buChar char="•"/>
            </a:pPr>
            <a:r>
              <a:rPr lang="en-GB" dirty="0">
                <a:solidFill>
                  <a:schemeClr val="tx1"/>
                </a:solidFill>
              </a:rPr>
              <a:t>EO-SIP packages</a:t>
            </a:r>
          </a:p>
          <a:p>
            <a:pPr marL="285750" indent="-285750">
              <a:buClr>
                <a:schemeClr val="tx1"/>
              </a:buClr>
              <a:buFont typeface="Arial" panose="020B0604020202020204" pitchFamily="34" charset="0"/>
              <a:buChar char="•"/>
            </a:pPr>
            <a:r>
              <a:rPr lang="en-GB" dirty="0">
                <a:solidFill>
                  <a:schemeClr val="tx1"/>
                </a:solidFill>
              </a:rPr>
              <a:t>Non EO-SIP Data</a:t>
            </a:r>
          </a:p>
          <a:p>
            <a:pPr marL="285750" indent="-285750">
              <a:buClr>
                <a:schemeClr val="tx1"/>
              </a:buClr>
              <a:buFont typeface="Arial" panose="020B0604020202020204" pitchFamily="34" charset="0"/>
              <a:buChar char="•"/>
            </a:pPr>
            <a:r>
              <a:rPr lang="en-GB" dirty="0">
                <a:solidFill>
                  <a:schemeClr val="tx1"/>
                </a:solidFill>
              </a:rPr>
              <a:t>Documentation</a:t>
            </a:r>
          </a:p>
          <a:p>
            <a:pPr marL="285750" indent="-285750">
              <a:buClr>
                <a:schemeClr val="tx1"/>
              </a:buClr>
              <a:buFont typeface="Arial" panose="020B0604020202020204" pitchFamily="34" charset="0"/>
              <a:buChar char="•"/>
            </a:pPr>
            <a:r>
              <a:rPr lang="en-GB" dirty="0">
                <a:solidFill>
                  <a:schemeClr val="tx1"/>
                </a:solidFill>
              </a:rPr>
              <a:t>Auxiliary Data</a:t>
            </a:r>
          </a:p>
        </p:txBody>
      </p:sp>
      <p:sp>
        <p:nvSpPr>
          <p:cNvPr id="8" name="Cloud 7"/>
          <p:cNvSpPr/>
          <p:nvPr/>
        </p:nvSpPr>
        <p:spPr>
          <a:xfrm>
            <a:off x="3343274" y="1138411"/>
            <a:ext cx="3676650" cy="351472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ight Bracket 10"/>
          <p:cNvSpPr/>
          <p:nvPr/>
        </p:nvSpPr>
        <p:spPr>
          <a:xfrm>
            <a:off x="2128482" y="1966909"/>
            <a:ext cx="186093" cy="1105079"/>
          </a:xfrm>
          <a:prstGeom prst="rightBracket">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Left-Right Arrow 11"/>
          <p:cNvSpPr/>
          <p:nvPr/>
        </p:nvSpPr>
        <p:spPr>
          <a:xfrm>
            <a:off x="2400299" y="2143121"/>
            <a:ext cx="1885951" cy="75265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QFS Client</a:t>
            </a:r>
            <a:endParaRPr lang="en-GB" dirty="0"/>
          </a:p>
        </p:txBody>
      </p:sp>
      <p:sp>
        <p:nvSpPr>
          <p:cNvPr id="13" name="Flowchart: Magnetic Disk 12"/>
          <p:cNvSpPr/>
          <p:nvPr/>
        </p:nvSpPr>
        <p:spPr>
          <a:xfrm>
            <a:off x="4881561" y="2743463"/>
            <a:ext cx="1190625" cy="1495425"/>
          </a:xfrm>
          <a:prstGeom prst="flowChartMagneticDisk">
            <a:avLst/>
          </a:prstGeom>
          <a:solidFill>
            <a:schemeClr val="accent1">
              <a:lumMod val="40000"/>
              <a:lumOff val="60000"/>
            </a:schemeClr>
          </a:solid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Virtual File Syste</a:t>
            </a:r>
            <a:r>
              <a:rPr lang="en-GB" dirty="0"/>
              <a:t>m</a:t>
            </a:r>
          </a:p>
        </p:txBody>
      </p:sp>
      <p:sp>
        <p:nvSpPr>
          <p:cNvPr id="14" name="Flowchart: Magnetic Disk 13"/>
          <p:cNvSpPr/>
          <p:nvPr/>
        </p:nvSpPr>
        <p:spPr>
          <a:xfrm>
            <a:off x="4286249" y="1624189"/>
            <a:ext cx="1190625" cy="149542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Physical File Syste</a:t>
            </a:r>
            <a:r>
              <a:rPr lang="en-GB" dirty="0"/>
              <a:t>m</a:t>
            </a:r>
          </a:p>
        </p:txBody>
      </p:sp>
      <p:sp>
        <p:nvSpPr>
          <p:cNvPr id="15" name="Left-Right Arrow 14"/>
          <p:cNvSpPr/>
          <p:nvPr/>
        </p:nvSpPr>
        <p:spPr>
          <a:xfrm>
            <a:off x="6072186" y="3276596"/>
            <a:ext cx="1309689" cy="5810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ounded Rectangle 15"/>
          <p:cNvSpPr/>
          <p:nvPr/>
        </p:nvSpPr>
        <p:spPr>
          <a:xfrm>
            <a:off x="7381875" y="2853000"/>
            <a:ext cx="1371600" cy="1276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T10000D</a:t>
            </a:r>
          </a:p>
          <a:p>
            <a:pPr algn="ctr"/>
            <a:r>
              <a:rPr lang="en-GB" dirty="0" smtClean="0"/>
              <a:t>Tapes</a:t>
            </a:r>
            <a:endParaRPr lang="en-GB" dirty="0"/>
          </a:p>
        </p:txBody>
      </p:sp>
      <p:sp>
        <p:nvSpPr>
          <p:cNvPr id="17" name="TextBox 16"/>
          <p:cNvSpPr txBox="1"/>
          <p:nvPr/>
        </p:nvSpPr>
        <p:spPr>
          <a:xfrm>
            <a:off x="260346" y="5051689"/>
            <a:ext cx="8642354" cy="954107"/>
          </a:xfrm>
          <a:prstGeom prst="rect">
            <a:avLst/>
          </a:prstGeom>
          <a:noFill/>
        </p:spPr>
        <p:txBody>
          <a:bodyPr wrap="square">
            <a:spAutoFit/>
          </a:bodyPr>
          <a:lstStyle/>
          <a:p>
            <a:pPr fontAlgn="auto">
              <a:spcBef>
                <a:spcPts val="0"/>
              </a:spcBef>
              <a:spcAft>
                <a:spcPts val="0"/>
              </a:spcAft>
              <a:defRPr/>
            </a:pPr>
            <a:r>
              <a:rPr lang="en-GB" sz="1400" b="0" dirty="0" smtClean="0">
                <a:solidFill>
                  <a:prstClr val="black"/>
                </a:solidFill>
                <a:latin typeface="Calibri"/>
                <a:ea typeface="+mn-ea"/>
              </a:rPr>
              <a:t>Data </a:t>
            </a:r>
            <a:r>
              <a:rPr lang="en-GB" sz="1400" b="0" dirty="0">
                <a:solidFill>
                  <a:prstClr val="black"/>
                </a:solidFill>
                <a:latin typeface="Calibri"/>
                <a:ea typeface="+mn-ea"/>
              </a:rPr>
              <a:t>written on the </a:t>
            </a:r>
            <a:r>
              <a:rPr lang="en-GB" sz="1400" b="0" dirty="0" smtClean="0">
                <a:solidFill>
                  <a:prstClr val="black"/>
                </a:solidFill>
                <a:latin typeface="Calibri"/>
                <a:ea typeface="+mn-ea"/>
              </a:rPr>
              <a:t>Physical File System </a:t>
            </a:r>
            <a:r>
              <a:rPr lang="en-GB" sz="1400" b="0" dirty="0">
                <a:solidFill>
                  <a:prstClr val="black"/>
                </a:solidFill>
                <a:latin typeface="Calibri"/>
                <a:ea typeface="+mn-ea"/>
              </a:rPr>
              <a:t>is automatically copied onto </a:t>
            </a:r>
            <a:r>
              <a:rPr lang="en-GB" sz="1400" b="0" dirty="0" smtClean="0">
                <a:solidFill>
                  <a:prstClr val="black"/>
                </a:solidFill>
                <a:latin typeface="Calibri"/>
                <a:ea typeface="+mn-ea"/>
              </a:rPr>
              <a:t>tapes.</a:t>
            </a:r>
            <a:br>
              <a:rPr lang="en-GB" sz="1400" b="0" dirty="0" smtClean="0">
                <a:solidFill>
                  <a:prstClr val="black"/>
                </a:solidFill>
                <a:latin typeface="Calibri"/>
                <a:ea typeface="+mn-ea"/>
              </a:rPr>
            </a:br>
            <a:r>
              <a:rPr lang="en-GB" sz="1400" b="0" dirty="0" smtClean="0">
                <a:solidFill>
                  <a:prstClr val="black"/>
                </a:solidFill>
                <a:latin typeface="Calibri"/>
                <a:ea typeface="+mn-ea"/>
              </a:rPr>
              <a:t>Data retrieved from the Virtual File System is read from the tapes and written to the Physical File System.</a:t>
            </a:r>
          </a:p>
          <a:p>
            <a:pPr fontAlgn="auto">
              <a:spcBef>
                <a:spcPts val="0"/>
              </a:spcBef>
              <a:spcAft>
                <a:spcPts val="0"/>
              </a:spcAft>
              <a:defRPr/>
            </a:pPr>
            <a:r>
              <a:rPr lang="en-GB" sz="1400" b="0" dirty="0" smtClean="0">
                <a:solidFill>
                  <a:prstClr val="black"/>
                </a:solidFill>
                <a:latin typeface="Calibri"/>
                <a:ea typeface="+mn-ea"/>
              </a:rPr>
              <a:t>A dedicated server handles Input / Output request of data, mounting the Virtual File System trough a client. The Virtual File System is mounted via the 10GB network but routes read and write operations trough 16GB Fibre Optic.</a:t>
            </a:r>
            <a:endParaRPr lang="en-GB" sz="1400" b="0" dirty="0">
              <a:solidFill>
                <a:prstClr val="black"/>
              </a:solidFill>
              <a:latin typeface="Calibri"/>
              <a:ea typeface="+mn-ea"/>
            </a:endParaRPr>
          </a:p>
        </p:txBody>
      </p:sp>
      <p:sp>
        <p:nvSpPr>
          <p:cNvPr id="18" name="TextBox 17"/>
          <p:cNvSpPr txBox="1"/>
          <p:nvPr/>
        </p:nvSpPr>
        <p:spPr>
          <a:xfrm>
            <a:off x="5819775" y="1782243"/>
            <a:ext cx="708848" cy="369332"/>
          </a:xfrm>
          <a:prstGeom prst="rect">
            <a:avLst/>
          </a:prstGeom>
          <a:noFill/>
        </p:spPr>
        <p:txBody>
          <a:bodyPr wrap="none" rtlCol="0">
            <a:spAutoFit/>
          </a:bodyPr>
          <a:lstStyle/>
          <a:p>
            <a:r>
              <a:rPr lang="en-GB" dirty="0" smtClean="0"/>
              <a:t>HSM</a:t>
            </a:r>
            <a:endParaRPr lang="en-GB" dirty="0"/>
          </a:p>
        </p:txBody>
      </p:sp>
      <p:sp>
        <p:nvSpPr>
          <p:cNvPr id="19" name="TextBox 18"/>
          <p:cNvSpPr txBox="1"/>
          <p:nvPr/>
        </p:nvSpPr>
        <p:spPr>
          <a:xfrm>
            <a:off x="333375" y="1919285"/>
            <a:ext cx="1795107" cy="1200329"/>
          </a:xfrm>
          <a:prstGeom prst="rect">
            <a:avLst/>
          </a:prstGeom>
          <a:noFill/>
        </p:spPr>
        <p:txBody>
          <a:bodyPr wrap="none" rtlCol="0">
            <a:spAutoFit/>
          </a:bodyPr>
          <a:lstStyle/>
          <a:p>
            <a:pPr algn="r"/>
            <a:r>
              <a:rPr lang="en-GB" dirty="0" smtClean="0"/>
              <a:t>Copy Stations</a:t>
            </a:r>
          </a:p>
          <a:p>
            <a:pPr algn="r"/>
            <a:r>
              <a:rPr lang="en-GB" dirty="0" smtClean="0"/>
              <a:t>NAS Devices</a:t>
            </a:r>
          </a:p>
          <a:p>
            <a:pPr algn="r"/>
            <a:r>
              <a:rPr lang="en-GB" dirty="0" smtClean="0"/>
              <a:t>FTP</a:t>
            </a:r>
          </a:p>
          <a:p>
            <a:pPr algn="r"/>
            <a:r>
              <a:rPr lang="en-GB" dirty="0" smtClean="0"/>
              <a:t>Archiving Tool</a:t>
            </a:r>
            <a:endParaRPr lang="en-GB" dirty="0"/>
          </a:p>
        </p:txBody>
      </p:sp>
    </p:spTree>
    <p:extLst>
      <p:ext uri="{BB962C8B-B14F-4D97-AF65-F5344CB8AC3E}">
        <p14:creationId xmlns:p14="http://schemas.microsoft.com/office/powerpoint/2010/main" val="1704478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91067" y="1272515"/>
            <a:ext cx="6451599" cy="4180018"/>
          </a:xfrm>
          <a:prstGeom prst="rect">
            <a:avLst/>
          </a:prstGeom>
        </p:spPr>
      </p:pic>
      <p:sp>
        <p:nvSpPr>
          <p:cNvPr id="2" name="Title 1"/>
          <p:cNvSpPr>
            <a:spLocks noGrp="1"/>
          </p:cNvSpPr>
          <p:nvPr>
            <p:ph type="title"/>
          </p:nvPr>
        </p:nvSpPr>
        <p:spPr>
          <a:xfrm>
            <a:off x="615950" y="209799"/>
            <a:ext cx="6105525" cy="769441"/>
          </a:xfrm>
        </p:spPr>
        <p:txBody>
          <a:bodyPr/>
          <a:lstStyle/>
          <a:p>
            <a:r>
              <a:rPr lang="en-GB" dirty="0" smtClean="0"/>
              <a:t>ESA Data Preservation System Operational Concept</a:t>
            </a:r>
            <a:endParaRPr lang="en-GB" dirty="0"/>
          </a:p>
        </p:txBody>
      </p:sp>
      <p:sp>
        <p:nvSpPr>
          <p:cNvPr id="4" name="Footer Placeholder 3"/>
          <p:cNvSpPr>
            <a:spLocks noGrp="1"/>
          </p:cNvSpPr>
          <p:nvPr>
            <p:ph type="ftr" sz="quarter" idx="10"/>
          </p:nvPr>
        </p:nvSpPr>
        <p:spPr>
          <a:xfrm>
            <a:off x="292629" y="5000096"/>
            <a:ext cx="6526212" cy="231775"/>
          </a:xfrm>
        </p:spPr>
        <p:txBody>
          <a:bodyPr/>
          <a:lstStyle/>
          <a:p>
            <a:pPr>
              <a:defRPr/>
            </a:pPr>
            <a:r>
              <a:rPr lang="en-GB" dirty="0" smtClean="0"/>
              <a:t>ESA UNCLASSIFIED – For Official Use</a:t>
            </a:r>
            <a:endParaRPr lang="en-GB" dirty="0"/>
          </a:p>
        </p:txBody>
      </p:sp>
      <p:sp>
        <p:nvSpPr>
          <p:cNvPr id="6" name="Content Placeholder 2"/>
          <p:cNvSpPr>
            <a:spLocks noGrp="1"/>
          </p:cNvSpPr>
          <p:nvPr>
            <p:ph idx="1"/>
          </p:nvPr>
        </p:nvSpPr>
        <p:spPr>
          <a:xfrm>
            <a:off x="289560" y="5558369"/>
            <a:ext cx="8854440" cy="1299632"/>
          </a:xfrm>
        </p:spPr>
        <p:txBody>
          <a:bodyPr/>
          <a:lstStyle/>
          <a:p>
            <a:pPr>
              <a:buFont typeface="Arial" panose="020B0604020202020204" pitchFamily="34" charset="0"/>
              <a:buChar char="•"/>
            </a:pPr>
            <a:r>
              <a:rPr lang="en-GB" sz="1800" dirty="0" smtClean="0"/>
              <a:t>Archival, preservation and bulk extraction of non Copernicus data</a:t>
            </a:r>
          </a:p>
          <a:p>
            <a:pPr>
              <a:buFont typeface="Arial" panose="020B0604020202020204" pitchFamily="34" charset="0"/>
              <a:buChar char="•"/>
            </a:pPr>
            <a:r>
              <a:rPr lang="en-GB" sz="1800" dirty="0" smtClean="0"/>
              <a:t>Archiving function decoupled from data production/dissemination</a:t>
            </a:r>
          </a:p>
          <a:p>
            <a:pPr>
              <a:buFont typeface="Arial" panose="020B0604020202020204" pitchFamily="34" charset="0"/>
              <a:buChar char="•"/>
            </a:pPr>
            <a:r>
              <a:rPr lang="en-GB" sz="1800" dirty="0" smtClean="0"/>
              <a:t>Data extracted as it was ingested – no transformation / conversion</a:t>
            </a:r>
          </a:p>
        </p:txBody>
      </p:sp>
      <p:sp>
        <p:nvSpPr>
          <p:cNvPr id="9" name="Rectangular Callout 8"/>
          <p:cNvSpPr/>
          <p:nvPr/>
        </p:nvSpPr>
        <p:spPr>
          <a:xfrm>
            <a:off x="7133166" y="3280833"/>
            <a:ext cx="1498600" cy="1066800"/>
          </a:xfrm>
          <a:prstGeom prst="wedgeRectCallout">
            <a:avLst>
              <a:gd name="adj1" fmla="val -84392"/>
              <a:gd name="adj2" fmla="val -14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Data Archive Service</a:t>
            </a:r>
            <a:endParaRPr lang="en-GB" dirty="0"/>
          </a:p>
        </p:txBody>
      </p:sp>
      <p:sp>
        <p:nvSpPr>
          <p:cNvPr id="10" name="Rectangular Callout 9"/>
          <p:cNvSpPr/>
          <p:nvPr/>
        </p:nvSpPr>
        <p:spPr>
          <a:xfrm>
            <a:off x="7133166" y="1655233"/>
            <a:ext cx="1498600" cy="1066800"/>
          </a:xfrm>
          <a:prstGeom prst="wedgeRectCallout">
            <a:avLst>
              <a:gd name="adj1" fmla="val -95409"/>
              <a:gd name="adj2" fmla="val 17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Cold Backup Archive</a:t>
            </a:r>
            <a:endParaRPr lang="en-GB" dirty="0"/>
          </a:p>
        </p:txBody>
      </p:sp>
    </p:spTree>
    <p:extLst>
      <p:ext uri="{BB962C8B-B14F-4D97-AF65-F5344CB8AC3E}">
        <p14:creationId xmlns:p14="http://schemas.microsoft.com/office/powerpoint/2010/main" val="41708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CBA Infrastructure</a:t>
            </a:r>
            <a:endParaRPr lang="en-GB"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grpSp>
        <p:nvGrpSpPr>
          <p:cNvPr id="61" name="Group 58"/>
          <p:cNvGrpSpPr>
            <a:grpSpLocks/>
          </p:cNvGrpSpPr>
          <p:nvPr/>
        </p:nvGrpSpPr>
        <p:grpSpPr bwMode="auto">
          <a:xfrm>
            <a:off x="755650" y="1285080"/>
            <a:ext cx="7723188" cy="4620419"/>
            <a:chOff x="216312" y="-58423"/>
            <a:chExt cx="8820184" cy="6774182"/>
          </a:xfrm>
        </p:grpSpPr>
        <p:pic>
          <p:nvPicPr>
            <p:cNvPr id="62" name="Picture 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295000"/>
              <a:ext cx="2016224" cy="168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42" y="1628907"/>
              <a:ext cx="20828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63" y="2396670"/>
              <a:ext cx="20828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ounded Rectangle 64"/>
            <p:cNvSpPr/>
            <p:nvPr/>
          </p:nvSpPr>
          <p:spPr>
            <a:xfrm>
              <a:off x="7885248" y="1019288"/>
              <a:ext cx="600099" cy="457348"/>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GB" sz="1800" b="0" kern="0" dirty="0">
                  <a:solidFill>
                    <a:prstClr val="white"/>
                  </a:solidFill>
                  <a:latin typeface="Calibri"/>
                  <a:ea typeface="+mn-ea"/>
                </a:rPr>
                <a:t>D1</a:t>
              </a:r>
            </a:p>
          </p:txBody>
        </p:sp>
        <p:sp>
          <p:nvSpPr>
            <p:cNvPr id="66" name="Rounded Rectangle 65"/>
            <p:cNvSpPr/>
            <p:nvPr/>
          </p:nvSpPr>
          <p:spPr>
            <a:xfrm>
              <a:off x="7885248" y="1481164"/>
              <a:ext cx="600099" cy="457348"/>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GB" sz="1800" b="0" kern="0" dirty="0">
                  <a:solidFill>
                    <a:prstClr val="white"/>
                  </a:solidFill>
                  <a:latin typeface="Calibri"/>
                  <a:ea typeface="+mn-ea"/>
                </a:rPr>
                <a:t>D2</a:t>
              </a:r>
            </a:p>
          </p:txBody>
        </p:sp>
        <p:sp>
          <p:nvSpPr>
            <p:cNvPr id="67" name="Rounded Rectangle 66"/>
            <p:cNvSpPr/>
            <p:nvPr/>
          </p:nvSpPr>
          <p:spPr>
            <a:xfrm>
              <a:off x="7885248" y="1938512"/>
              <a:ext cx="600099" cy="457348"/>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GB" sz="1800" b="0" kern="0" dirty="0" smtClean="0">
                  <a:solidFill>
                    <a:prstClr val="white"/>
                  </a:solidFill>
                  <a:latin typeface="Calibri"/>
                  <a:ea typeface="+mn-ea"/>
                </a:rPr>
                <a:t>D..</a:t>
              </a:r>
              <a:endParaRPr lang="en-GB" sz="1800" b="0" kern="0" dirty="0">
                <a:solidFill>
                  <a:prstClr val="white"/>
                </a:solidFill>
                <a:latin typeface="Calibri"/>
                <a:ea typeface="+mn-ea"/>
              </a:endParaRPr>
            </a:p>
          </p:txBody>
        </p:sp>
        <p:sp>
          <p:nvSpPr>
            <p:cNvPr id="68" name="Rounded Rectangle 67"/>
            <p:cNvSpPr/>
            <p:nvPr/>
          </p:nvSpPr>
          <p:spPr>
            <a:xfrm>
              <a:off x="7885248" y="2395860"/>
              <a:ext cx="600099" cy="457348"/>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GB" sz="1800" b="0" kern="0" dirty="0" smtClean="0">
                  <a:solidFill>
                    <a:prstClr val="white"/>
                  </a:solidFill>
                  <a:latin typeface="Calibri"/>
                  <a:ea typeface="+mn-ea"/>
                </a:rPr>
                <a:t>D8</a:t>
              </a:r>
              <a:endParaRPr lang="en-GB" sz="1800" b="0" kern="0" dirty="0">
                <a:solidFill>
                  <a:prstClr val="white"/>
                </a:solidFill>
                <a:latin typeface="Calibri"/>
                <a:ea typeface="+mn-ea"/>
              </a:endParaRPr>
            </a:p>
          </p:txBody>
        </p:sp>
        <p:cxnSp>
          <p:nvCxnSpPr>
            <p:cNvPr id="69" name="Straight Connector 66"/>
            <p:cNvCxnSpPr>
              <a:cxnSpLocks noChangeShapeType="1"/>
            </p:cNvCxnSpPr>
            <p:nvPr/>
          </p:nvCxnSpPr>
          <p:spPr bwMode="auto">
            <a:xfrm>
              <a:off x="305842" y="3718912"/>
              <a:ext cx="8424936" cy="0"/>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70" name="Straight Connector 67"/>
            <p:cNvCxnSpPr>
              <a:cxnSpLocks noChangeShapeType="1"/>
            </p:cNvCxnSpPr>
            <p:nvPr/>
          </p:nvCxnSpPr>
          <p:spPr bwMode="auto">
            <a:xfrm>
              <a:off x="305842" y="478552"/>
              <a:ext cx="8586638" cy="0"/>
            </a:xfrm>
            <a:prstGeom prst="line">
              <a:avLst/>
            </a:prstGeom>
            <a:noFill/>
            <a:ln w="38100" algn="ctr">
              <a:solidFill>
                <a:srgbClr val="FFC000"/>
              </a:solidFill>
              <a:round/>
              <a:headEnd/>
              <a:tailEnd/>
            </a:ln>
            <a:extLst>
              <a:ext uri="{909E8E84-426E-40DD-AFC4-6F175D3DCCD1}">
                <a14:hiddenFill xmlns:a14="http://schemas.microsoft.com/office/drawing/2010/main">
                  <a:noFill/>
                </a14:hiddenFill>
              </a:ext>
            </a:extLst>
          </p:spPr>
        </p:cxnSp>
        <p:cxnSp>
          <p:nvCxnSpPr>
            <p:cNvPr id="71" name="Elbow Connector 68"/>
            <p:cNvCxnSpPr>
              <a:cxnSpLocks noChangeShapeType="1"/>
              <a:stCxn id="65" idx="3"/>
            </p:cNvCxnSpPr>
            <p:nvPr/>
          </p:nvCxnSpPr>
          <p:spPr bwMode="auto">
            <a:xfrm flipV="1">
              <a:off x="8485584" y="478552"/>
              <a:ext cx="245194" cy="769592"/>
            </a:xfrm>
            <a:prstGeom prst="bentConnector2">
              <a:avLst/>
            </a:prstGeom>
            <a:noFill/>
            <a:ln w="38100" algn="ctr">
              <a:solidFill>
                <a:srgbClr val="FFC000"/>
              </a:solidFill>
              <a:miter lim="800000"/>
              <a:headEnd/>
              <a:tailEnd/>
            </a:ln>
            <a:extLst>
              <a:ext uri="{909E8E84-426E-40DD-AFC4-6F175D3DCCD1}">
                <a14:hiddenFill xmlns:a14="http://schemas.microsoft.com/office/drawing/2010/main">
                  <a:noFill/>
                </a14:hiddenFill>
              </a:ext>
            </a:extLst>
          </p:spPr>
        </p:cxnSp>
        <p:cxnSp>
          <p:nvCxnSpPr>
            <p:cNvPr id="72" name="Elbow Connector 69"/>
            <p:cNvCxnSpPr>
              <a:cxnSpLocks noChangeShapeType="1"/>
              <a:stCxn id="66" idx="3"/>
            </p:cNvCxnSpPr>
            <p:nvPr/>
          </p:nvCxnSpPr>
          <p:spPr bwMode="auto">
            <a:xfrm flipV="1">
              <a:off x="8485584" y="1248144"/>
              <a:ext cx="245194" cy="462726"/>
            </a:xfrm>
            <a:prstGeom prst="bentConnector2">
              <a:avLst/>
            </a:prstGeom>
            <a:noFill/>
            <a:ln w="38100" algn="ctr">
              <a:solidFill>
                <a:srgbClr val="FFC000"/>
              </a:solidFill>
              <a:miter lim="800000"/>
              <a:headEnd/>
              <a:tailEnd/>
            </a:ln>
            <a:extLst>
              <a:ext uri="{909E8E84-426E-40DD-AFC4-6F175D3DCCD1}">
                <a14:hiddenFill xmlns:a14="http://schemas.microsoft.com/office/drawing/2010/main">
                  <a:noFill/>
                </a14:hiddenFill>
              </a:ext>
            </a:extLst>
          </p:spPr>
        </p:cxnSp>
        <p:cxnSp>
          <p:nvCxnSpPr>
            <p:cNvPr id="73" name="Elbow Connector 70"/>
            <p:cNvCxnSpPr>
              <a:cxnSpLocks noChangeShapeType="1"/>
              <a:stCxn id="67" idx="3"/>
            </p:cNvCxnSpPr>
            <p:nvPr/>
          </p:nvCxnSpPr>
          <p:spPr bwMode="auto">
            <a:xfrm flipV="1">
              <a:off x="8485584" y="1710870"/>
              <a:ext cx="245194" cy="457200"/>
            </a:xfrm>
            <a:prstGeom prst="bentConnector2">
              <a:avLst/>
            </a:prstGeom>
            <a:noFill/>
            <a:ln w="38100" algn="ctr">
              <a:solidFill>
                <a:srgbClr val="FFC000"/>
              </a:solidFill>
              <a:miter lim="800000"/>
              <a:headEnd/>
              <a:tailEnd/>
            </a:ln>
            <a:extLst>
              <a:ext uri="{909E8E84-426E-40DD-AFC4-6F175D3DCCD1}">
                <a14:hiddenFill xmlns:a14="http://schemas.microsoft.com/office/drawing/2010/main">
                  <a:noFill/>
                </a14:hiddenFill>
              </a:ext>
            </a:extLst>
          </p:spPr>
        </p:cxnSp>
        <p:cxnSp>
          <p:nvCxnSpPr>
            <p:cNvPr id="74" name="Elbow Connector 72"/>
            <p:cNvCxnSpPr>
              <a:cxnSpLocks noChangeShapeType="1"/>
              <a:stCxn id="68" idx="3"/>
            </p:cNvCxnSpPr>
            <p:nvPr/>
          </p:nvCxnSpPr>
          <p:spPr bwMode="auto">
            <a:xfrm flipV="1">
              <a:off x="8485584" y="2168071"/>
              <a:ext cx="245193" cy="457199"/>
            </a:xfrm>
            <a:prstGeom prst="bentConnector2">
              <a:avLst/>
            </a:prstGeom>
            <a:noFill/>
            <a:ln w="38100" algn="ctr">
              <a:solidFill>
                <a:srgbClr val="FFC000"/>
              </a:solidFill>
              <a:miter lim="800000"/>
              <a:headEnd/>
              <a:tailEnd/>
            </a:ln>
            <a:extLst>
              <a:ext uri="{909E8E84-426E-40DD-AFC4-6F175D3DCCD1}">
                <a14:hiddenFill xmlns:a14="http://schemas.microsoft.com/office/drawing/2010/main">
                  <a:noFill/>
                </a14:hiddenFill>
              </a:ext>
            </a:extLst>
          </p:spPr>
        </p:cxnSp>
        <p:cxnSp>
          <p:nvCxnSpPr>
            <p:cNvPr id="75" name="Straight Connector 73"/>
            <p:cNvCxnSpPr>
              <a:cxnSpLocks noChangeShapeType="1"/>
            </p:cNvCxnSpPr>
            <p:nvPr/>
          </p:nvCxnSpPr>
          <p:spPr bwMode="auto">
            <a:xfrm>
              <a:off x="7092280" y="2492896"/>
              <a:ext cx="0" cy="1226016"/>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grpSp>
          <p:nvGrpSpPr>
            <p:cNvPr id="76" name="Group 74"/>
            <p:cNvGrpSpPr>
              <a:grpSpLocks/>
            </p:cNvGrpSpPr>
            <p:nvPr/>
          </p:nvGrpSpPr>
          <p:grpSpPr bwMode="auto">
            <a:xfrm>
              <a:off x="3719286" y="1028953"/>
              <a:ext cx="2403861" cy="2195727"/>
              <a:chOff x="3845896" y="1143154"/>
              <a:chExt cx="2403861" cy="2195727"/>
            </a:xfrm>
          </p:grpSpPr>
          <p:pic>
            <p:nvPicPr>
              <p:cNvPr id="107" name="Picture 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1415" y="1143154"/>
                <a:ext cx="20828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5896" y="1604351"/>
                <a:ext cx="20828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8341" y="2208581"/>
                <a:ext cx="208019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0" name="Straight Connector 119"/>
              <p:cNvCxnSpPr>
                <a:cxnSpLocks noChangeShapeType="1"/>
              </p:cNvCxnSpPr>
              <p:nvPr/>
            </p:nvCxnSpPr>
            <p:spPr bwMode="auto">
              <a:xfrm>
                <a:off x="4211960" y="1402856"/>
                <a:ext cx="0" cy="234126"/>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111" name="Straight Connector 120"/>
              <p:cNvCxnSpPr>
                <a:cxnSpLocks noChangeShapeType="1"/>
              </p:cNvCxnSpPr>
              <p:nvPr/>
            </p:nvCxnSpPr>
            <p:spPr bwMode="auto">
              <a:xfrm>
                <a:off x="5940152" y="1268760"/>
                <a:ext cx="28803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112" name="Straight Connector 121"/>
              <p:cNvCxnSpPr>
                <a:cxnSpLocks noChangeShapeType="1"/>
              </p:cNvCxnSpPr>
              <p:nvPr/>
            </p:nvCxnSpPr>
            <p:spPr bwMode="auto">
              <a:xfrm>
                <a:off x="5948536" y="1826432"/>
                <a:ext cx="28803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113" name="Straight Connector 122"/>
              <p:cNvCxnSpPr>
                <a:cxnSpLocks noChangeShapeType="1"/>
              </p:cNvCxnSpPr>
              <p:nvPr/>
            </p:nvCxnSpPr>
            <p:spPr bwMode="auto">
              <a:xfrm>
                <a:off x="5961725" y="2725298"/>
                <a:ext cx="28803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114" name="Straight Connector 123"/>
              <p:cNvCxnSpPr>
                <a:cxnSpLocks noChangeShapeType="1"/>
              </p:cNvCxnSpPr>
              <p:nvPr/>
            </p:nvCxnSpPr>
            <p:spPr bwMode="auto">
              <a:xfrm>
                <a:off x="6228184" y="1268760"/>
                <a:ext cx="8384" cy="1456538"/>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cxnSp>
          <p:nvCxnSpPr>
            <p:cNvPr id="77" name="Straight Connector 75"/>
            <p:cNvCxnSpPr>
              <a:cxnSpLocks noChangeShapeType="1"/>
            </p:cNvCxnSpPr>
            <p:nvPr/>
          </p:nvCxnSpPr>
          <p:spPr bwMode="auto">
            <a:xfrm flipV="1">
              <a:off x="547273" y="461916"/>
              <a:ext cx="0" cy="1115255"/>
            </a:xfrm>
            <a:prstGeom prst="line">
              <a:avLst/>
            </a:prstGeom>
            <a:noFill/>
            <a:ln w="38100" algn="ctr">
              <a:solidFill>
                <a:srgbClr val="FFC000"/>
              </a:solidFill>
              <a:round/>
              <a:headEnd/>
              <a:tailEnd/>
            </a:ln>
            <a:extLst>
              <a:ext uri="{909E8E84-426E-40DD-AFC4-6F175D3DCCD1}">
                <a14:hiddenFill xmlns:a14="http://schemas.microsoft.com/office/drawing/2010/main">
                  <a:noFill/>
                </a14:hiddenFill>
              </a:ext>
            </a:extLst>
          </p:spPr>
        </p:cxnSp>
        <p:cxnSp>
          <p:nvCxnSpPr>
            <p:cNvPr id="78" name="Straight Connector 76"/>
            <p:cNvCxnSpPr>
              <a:cxnSpLocks noChangeShapeType="1"/>
            </p:cNvCxnSpPr>
            <p:nvPr/>
          </p:nvCxnSpPr>
          <p:spPr bwMode="auto">
            <a:xfrm flipV="1">
              <a:off x="2483768" y="478552"/>
              <a:ext cx="0" cy="1918118"/>
            </a:xfrm>
            <a:prstGeom prst="line">
              <a:avLst/>
            </a:prstGeom>
            <a:noFill/>
            <a:ln w="38100" algn="ctr">
              <a:solidFill>
                <a:srgbClr val="FFC000"/>
              </a:solidFill>
              <a:round/>
              <a:headEnd/>
              <a:tailEnd/>
            </a:ln>
            <a:extLst>
              <a:ext uri="{909E8E84-426E-40DD-AFC4-6F175D3DCCD1}">
                <a14:hiddenFill xmlns:a14="http://schemas.microsoft.com/office/drawing/2010/main">
                  <a:noFill/>
                </a14:hiddenFill>
              </a:ext>
            </a:extLst>
          </p:spPr>
        </p:cxnSp>
        <p:cxnSp>
          <p:nvCxnSpPr>
            <p:cNvPr id="79" name="Straight Connector 77"/>
            <p:cNvCxnSpPr>
              <a:cxnSpLocks noChangeShapeType="1"/>
            </p:cNvCxnSpPr>
            <p:nvPr/>
          </p:nvCxnSpPr>
          <p:spPr bwMode="auto">
            <a:xfrm>
              <a:off x="2502882" y="2625270"/>
              <a:ext cx="0" cy="1093642"/>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80" name="Straight Connector 79"/>
            <p:cNvCxnSpPr>
              <a:cxnSpLocks noChangeShapeType="1"/>
            </p:cNvCxnSpPr>
            <p:nvPr/>
          </p:nvCxnSpPr>
          <p:spPr bwMode="auto">
            <a:xfrm>
              <a:off x="547273" y="1900320"/>
              <a:ext cx="0" cy="1818592"/>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sp>
          <p:nvSpPr>
            <p:cNvPr id="81" name="Rounded Rectangle 80"/>
            <p:cNvSpPr/>
            <p:nvPr/>
          </p:nvSpPr>
          <p:spPr>
            <a:xfrm>
              <a:off x="2901347" y="72895"/>
              <a:ext cx="6135149" cy="3470863"/>
            </a:xfrm>
            <a:prstGeom prst="roundRect">
              <a:avLst/>
            </a:prstGeom>
            <a:no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GB" sz="1800" b="0" kern="0">
                <a:solidFill>
                  <a:prstClr val="white"/>
                </a:solidFill>
                <a:latin typeface="Calibri"/>
                <a:ea typeface="+mn-ea"/>
              </a:endParaRPr>
            </a:p>
          </p:txBody>
        </p:sp>
        <p:sp>
          <p:nvSpPr>
            <p:cNvPr id="82" name="Rounded Rectangle 81"/>
            <p:cNvSpPr/>
            <p:nvPr/>
          </p:nvSpPr>
          <p:spPr>
            <a:xfrm>
              <a:off x="216312" y="72895"/>
              <a:ext cx="2685035" cy="3470863"/>
            </a:xfrm>
            <a:prstGeom prst="roundRect">
              <a:avLst/>
            </a:prstGeom>
            <a:no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GB" sz="1800" b="0" kern="0">
                <a:solidFill>
                  <a:prstClr val="white"/>
                </a:solidFill>
                <a:latin typeface="Calibri"/>
                <a:ea typeface="+mn-ea"/>
              </a:endParaRPr>
            </a:p>
          </p:txBody>
        </p:sp>
        <p:pic>
          <p:nvPicPr>
            <p:cNvPr id="83" name="Picture 10" descr="C:\Users\dani\Desktop\front2__81514.1410653858.980.98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7273" y="4558460"/>
              <a:ext cx="2354780" cy="6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0" descr="C:\Users\dani\Desktop\front2__81514.1410653858.980.98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7100" y="5311472"/>
              <a:ext cx="2354780" cy="60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5" name="Straight Connector 84"/>
            <p:cNvCxnSpPr>
              <a:cxnSpLocks noChangeShapeType="1"/>
            </p:cNvCxnSpPr>
            <p:nvPr/>
          </p:nvCxnSpPr>
          <p:spPr bwMode="auto">
            <a:xfrm>
              <a:off x="755576" y="3718912"/>
              <a:ext cx="0" cy="1008112"/>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86" name="Straight Connector 85"/>
            <p:cNvCxnSpPr>
              <a:cxnSpLocks noChangeShapeType="1"/>
            </p:cNvCxnSpPr>
            <p:nvPr/>
          </p:nvCxnSpPr>
          <p:spPr bwMode="auto">
            <a:xfrm flipV="1">
              <a:off x="3275856" y="3718912"/>
              <a:ext cx="0" cy="1728192"/>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sp>
          <p:nvSpPr>
            <p:cNvPr id="87" name="Flowchart: Magnetic Disk 86"/>
            <p:cNvSpPr/>
            <p:nvPr/>
          </p:nvSpPr>
          <p:spPr>
            <a:xfrm>
              <a:off x="6220926" y="2160393"/>
              <a:ext cx="576530" cy="1220350"/>
            </a:xfrm>
            <a:prstGeom prst="flowChartMagneticDisk">
              <a:avLst/>
            </a:prstGeom>
            <a:solidFill>
              <a:srgbClr val="FFC00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GB" sz="1800" b="0" kern="0">
                <a:solidFill>
                  <a:prstClr val="white"/>
                </a:solidFill>
                <a:latin typeface="Calibri"/>
                <a:ea typeface="+mn-ea"/>
              </a:endParaRPr>
            </a:p>
          </p:txBody>
        </p:sp>
        <p:sp>
          <p:nvSpPr>
            <p:cNvPr id="88" name="Flowchart: Magnetic Disk 87"/>
            <p:cNvSpPr/>
            <p:nvPr/>
          </p:nvSpPr>
          <p:spPr>
            <a:xfrm>
              <a:off x="3118905" y="2167186"/>
              <a:ext cx="576530" cy="1220348"/>
            </a:xfrm>
            <a:prstGeom prst="flowChartMagneticDisk">
              <a:avLst/>
            </a:prstGeom>
            <a:solidFill>
              <a:srgbClr val="00B0F0"/>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GB" sz="1800" b="0" kern="0">
                <a:solidFill>
                  <a:prstClr val="white"/>
                </a:solidFill>
                <a:latin typeface="Calibri"/>
                <a:ea typeface="+mn-ea"/>
              </a:endParaRPr>
            </a:p>
          </p:txBody>
        </p:sp>
        <p:cxnSp>
          <p:nvCxnSpPr>
            <p:cNvPr id="89" name="Straight Connector 88"/>
            <p:cNvCxnSpPr>
              <a:cxnSpLocks noChangeShapeType="1"/>
              <a:stCxn id="88" idx="3"/>
            </p:cNvCxnSpPr>
            <p:nvPr/>
          </p:nvCxnSpPr>
          <p:spPr bwMode="auto">
            <a:xfrm>
              <a:off x="3406618" y="3387622"/>
              <a:ext cx="0" cy="349841"/>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90" name="Straight Connector 89"/>
            <p:cNvCxnSpPr>
              <a:cxnSpLocks noChangeShapeType="1"/>
              <a:stCxn id="87" idx="1"/>
            </p:cNvCxnSpPr>
            <p:nvPr/>
          </p:nvCxnSpPr>
          <p:spPr bwMode="auto">
            <a:xfrm flipV="1">
              <a:off x="6509219" y="490037"/>
              <a:ext cx="0" cy="1670967"/>
            </a:xfrm>
            <a:prstGeom prst="line">
              <a:avLst/>
            </a:prstGeom>
            <a:noFill/>
            <a:ln w="38100" algn="ctr">
              <a:solidFill>
                <a:srgbClr val="FFC000"/>
              </a:solidFill>
              <a:round/>
              <a:headEnd/>
              <a:tailEnd/>
            </a:ln>
            <a:extLst>
              <a:ext uri="{909E8E84-426E-40DD-AFC4-6F175D3DCCD1}">
                <a14:hiddenFill xmlns:a14="http://schemas.microsoft.com/office/drawing/2010/main">
                  <a:noFill/>
                </a14:hiddenFill>
              </a:ext>
            </a:extLst>
          </p:spPr>
        </p:cxnSp>
        <p:pic>
          <p:nvPicPr>
            <p:cNvPr id="91" name="Picture 3" descr="C:\Users\dani\Desktop\workstation-147953_64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64894" y="4205673"/>
              <a:ext cx="1896219" cy="124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4" descr="C:\Users\dani\Desktop\hdd-154463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06748" y="4239050"/>
              <a:ext cx="1091129" cy="82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4" descr="C:\Users\dani\Desktop\hdd-154463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59148" y="4391450"/>
              <a:ext cx="1091129" cy="82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4" descr="C:\Users\dani\Desktop\hdd-154463_64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11548" y="4543850"/>
              <a:ext cx="1091129" cy="82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5" name="Straight Connector 94"/>
            <p:cNvCxnSpPr>
              <a:cxnSpLocks noChangeShapeType="1"/>
              <a:stCxn id="94" idx="1"/>
            </p:cNvCxnSpPr>
            <p:nvPr/>
          </p:nvCxnSpPr>
          <p:spPr bwMode="auto">
            <a:xfrm flipH="1" flipV="1">
              <a:off x="5573081" y="4949288"/>
              <a:ext cx="638467" cy="8850"/>
            </a:xfrm>
            <a:prstGeom prst="line">
              <a:avLst/>
            </a:prstGeom>
            <a:noFill/>
            <a:ln w="25400" algn="ctr">
              <a:solidFill>
                <a:srgbClr val="4A7EBB"/>
              </a:solidFill>
              <a:round/>
              <a:headEnd/>
              <a:tailEnd/>
            </a:ln>
            <a:extLst>
              <a:ext uri="{909E8E84-426E-40DD-AFC4-6F175D3DCCD1}">
                <a14:hiddenFill xmlns:a14="http://schemas.microsoft.com/office/drawing/2010/main">
                  <a:noFill/>
                </a14:hiddenFill>
              </a:ext>
            </a:extLst>
          </p:spPr>
        </p:cxnSp>
        <p:pic>
          <p:nvPicPr>
            <p:cNvPr id="96" name="Picture 2" descr="C:\Users\dani\Desktop\10109135-qnap-ts-509-pro-turbo-nas.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01948" y="5321081"/>
              <a:ext cx="860573" cy="93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2" descr="C:\Users\dani\Desktop\10109135-qnap-ts-509-pro-turbo-nas.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54348" y="5473481"/>
              <a:ext cx="860573" cy="93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2" descr="http://www.osnexus.com/storage/images/supermicro_serv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4032" y="5220026"/>
              <a:ext cx="2401406" cy="149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9" name="Straight Connector 106"/>
            <p:cNvCxnSpPr>
              <a:cxnSpLocks noChangeShapeType="1"/>
              <a:stCxn id="91" idx="0"/>
            </p:cNvCxnSpPr>
            <p:nvPr/>
          </p:nvCxnSpPr>
          <p:spPr bwMode="auto">
            <a:xfrm flipH="1" flipV="1">
              <a:off x="4913003" y="3718912"/>
              <a:ext cx="1" cy="486761"/>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cxnSp>
          <p:nvCxnSpPr>
            <p:cNvPr id="100" name="Straight Connector 107"/>
            <p:cNvCxnSpPr>
              <a:cxnSpLocks noChangeShapeType="1"/>
            </p:cNvCxnSpPr>
            <p:nvPr/>
          </p:nvCxnSpPr>
          <p:spPr bwMode="auto">
            <a:xfrm flipV="1">
              <a:off x="7711648" y="3718912"/>
              <a:ext cx="0" cy="2067343"/>
            </a:xfrm>
            <a:prstGeom prst="line">
              <a:avLst/>
            </a:prstGeom>
            <a:noFill/>
            <a:ln w="38100" algn="ctr">
              <a:solidFill>
                <a:srgbClr val="4A7EBB"/>
              </a:solidFill>
              <a:round/>
              <a:headEnd/>
              <a:tailEnd/>
            </a:ln>
            <a:extLst>
              <a:ext uri="{909E8E84-426E-40DD-AFC4-6F175D3DCCD1}">
                <a14:hiddenFill xmlns:a14="http://schemas.microsoft.com/office/drawing/2010/main">
                  <a:noFill/>
                </a14:hiddenFill>
              </a:ext>
            </a:extLst>
          </p:spPr>
        </p:cxnSp>
        <p:sp>
          <p:nvSpPr>
            <p:cNvPr id="101" name="Rounded Rectangle 100"/>
            <p:cNvSpPr/>
            <p:nvPr/>
          </p:nvSpPr>
          <p:spPr>
            <a:xfrm>
              <a:off x="305149" y="3962616"/>
              <a:ext cx="3402977" cy="2753143"/>
            </a:xfrm>
            <a:prstGeom prst="roundRect">
              <a:avLst/>
            </a:prstGeom>
            <a:no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GB" sz="1800" b="0" kern="0">
                <a:solidFill>
                  <a:prstClr val="white"/>
                </a:solidFill>
                <a:latin typeface="Calibri"/>
                <a:ea typeface="+mn-ea"/>
              </a:endParaRPr>
            </a:p>
          </p:txBody>
        </p:sp>
        <p:sp>
          <p:nvSpPr>
            <p:cNvPr id="102" name="Rounded Rectangle 101"/>
            <p:cNvSpPr/>
            <p:nvPr/>
          </p:nvSpPr>
          <p:spPr>
            <a:xfrm>
              <a:off x="3708126" y="3962616"/>
              <a:ext cx="5098120" cy="2753143"/>
            </a:xfrm>
            <a:prstGeom prst="roundRect">
              <a:avLst/>
            </a:prstGeom>
            <a:no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GB" sz="1800" b="0" kern="0">
                <a:solidFill>
                  <a:prstClr val="white"/>
                </a:solidFill>
                <a:latin typeface="Calibri"/>
                <a:ea typeface="+mn-ea"/>
              </a:endParaRPr>
            </a:p>
          </p:txBody>
        </p:sp>
        <p:sp>
          <p:nvSpPr>
            <p:cNvPr id="103" name="TextBox 102"/>
            <p:cNvSpPr txBox="1"/>
            <p:nvPr/>
          </p:nvSpPr>
          <p:spPr>
            <a:xfrm>
              <a:off x="5330750" y="-26726"/>
              <a:ext cx="1060597" cy="369049"/>
            </a:xfrm>
            <a:prstGeom prst="rect">
              <a:avLst/>
            </a:prstGeom>
            <a:noFill/>
          </p:spPr>
          <p:txBody>
            <a:bodyPr wrap="none">
              <a:spAutoFit/>
            </a:bodyPr>
            <a:lstStyle/>
            <a:p>
              <a:pPr fontAlgn="auto">
                <a:spcBef>
                  <a:spcPts val="0"/>
                </a:spcBef>
                <a:spcAft>
                  <a:spcPts val="0"/>
                </a:spcAft>
                <a:defRPr/>
              </a:pPr>
              <a:r>
                <a:rPr lang="en-GB" sz="1800" b="0" kern="0" dirty="0">
                  <a:solidFill>
                    <a:prstClr val="black"/>
                  </a:solidFill>
                  <a:latin typeface="Calibri"/>
                  <a:ea typeface="+mn-ea"/>
                </a:rPr>
                <a:t>STORAGE</a:t>
              </a:r>
            </a:p>
          </p:txBody>
        </p:sp>
        <p:sp>
          <p:nvSpPr>
            <p:cNvPr id="104" name="TextBox 103"/>
            <p:cNvSpPr txBox="1"/>
            <p:nvPr/>
          </p:nvSpPr>
          <p:spPr>
            <a:xfrm>
              <a:off x="1028530" y="-58423"/>
              <a:ext cx="1009835" cy="369049"/>
            </a:xfrm>
            <a:prstGeom prst="rect">
              <a:avLst/>
            </a:prstGeom>
            <a:noFill/>
          </p:spPr>
          <p:txBody>
            <a:bodyPr wrap="none">
              <a:spAutoFit/>
            </a:bodyPr>
            <a:lstStyle/>
            <a:p>
              <a:pPr fontAlgn="auto">
                <a:spcBef>
                  <a:spcPts val="0"/>
                </a:spcBef>
                <a:spcAft>
                  <a:spcPts val="0"/>
                </a:spcAft>
                <a:defRPr/>
              </a:pPr>
              <a:r>
                <a:rPr lang="en-GB" sz="1800" b="0" kern="0" dirty="0">
                  <a:solidFill>
                    <a:prstClr val="black"/>
                  </a:solidFill>
                  <a:latin typeface="Calibri"/>
                  <a:ea typeface="+mn-ea"/>
                </a:rPr>
                <a:t>ARCHIVE</a:t>
              </a:r>
            </a:p>
          </p:txBody>
        </p:sp>
        <p:sp>
          <p:nvSpPr>
            <p:cNvPr id="105" name="TextBox 104"/>
            <p:cNvSpPr txBox="1"/>
            <p:nvPr/>
          </p:nvSpPr>
          <p:spPr>
            <a:xfrm>
              <a:off x="975954" y="6217657"/>
              <a:ext cx="1925393" cy="371312"/>
            </a:xfrm>
            <a:prstGeom prst="rect">
              <a:avLst/>
            </a:prstGeom>
            <a:noFill/>
          </p:spPr>
          <p:txBody>
            <a:bodyPr wrap="none">
              <a:spAutoFit/>
            </a:bodyPr>
            <a:lstStyle/>
            <a:p>
              <a:pPr fontAlgn="auto">
                <a:spcBef>
                  <a:spcPts val="0"/>
                </a:spcBef>
                <a:spcAft>
                  <a:spcPts val="0"/>
                </a:spcAft>
                <a:defRPr/>
              </a:pPr>
              <a:r>
                <a:rPr lang="en-GB" sz="1800" b="0" kern="0" dirty="0">
                  <a:solidFill>
                    <a:prstClr val="black"/>
                  </a:solidFill>
                  <a:latin typeface="Calibri"/>
                  <a:ea typeface="+mn-ea"/>
                </a:rPr>
                <a:t>BULK EXTRACTION</a:t>
              </a:r>
            </a:p>
          </p:txBody>
        </p:sp>
        <p:sp>
          <p:nvSpPr>
            <p:cNvPr id="106" name="TextBox 105"/>
            <p:cNvSpPr txBox="1"/>
            <p:nvPr/>
          </p:nvSpPr>
          <p:spPr>
            <a:xfrm>
              <a:off x="5085996" y="6219922"/>
              <a:ext cx="1765850" cy="369047"/>
            </a:xfrm>
            <a:prstGeom prst="rect">
              <a:avLst/>
            </a:prstGeom>
            <a:noFill/>
          </p:spPr>
          <p:txBody>
            <a:bodyPr wrap="none">
              <a:spAutoFit/>
            </a:bodyPr>
            <a:lstStyle/>
            <a:p>
              <a:pPr fontAlgn="auto">
                <a:spcBef>
                  <a:spcPts val="0"/>
                </a:spcBef>
                <a:spcAft>
                  <a:spcPts val="0"/>
                </a:spcAft>
                <a:defRPr/>
              </a:pPr>
              <a:r>
                <a:rPr lang="en-GB" sz="1800" b="0" kern="0" dirty="0">
                  <a:solidFill>
                    <a:prstClr val="black"/>
                  </a:solidFill>
                  <a:latin typeface="Calibri"/>
                  <a:ea typeface="+mn-ea"/>
                </a:rPr>
                <a:t>BULK INGESTION</a:t>
              </a:r>
            </a:p>
          </p:txBody>
        </p:sp>
      </p:grpSp>
    </p:spTree>
    <p:extLst>
      <p:ext uri="{BB962C8B-B14F-4D97-AF65-F5344CB8AC3E}">
        <p14:creationId xmlns:p14="http://schemas.microsoft.com/office/powerpoint/2010/main" val="1448613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CBA Cold Backup and CSA</a:t>
            </a:r>
            <a:endParaRPr lang="en-GB" dirty="0"/>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12" name="TextBox 11"/>
          <p:cNvSpPr txBox="1"/>
          <p:nvPr/>
        </p:nvSpPr>
        <p:spPr>
          <a:xfrm>
            <a:off x="330200" y="4114800"/>
            <a:ext cx="8388350" cy="2215991"/>
          </a:xfrm>
          <a:prstGeom prst="rect">
            <a:avLst/>
          </a:prstGeom>
          <a:noFill/>
        </p:spPr>
        <p:txBody>
          <a:bodyPr wrap="square" rtlCol="0">
            <a:spAutoFit/>
          </a:bodyPr>
          <a:lstStyle/>
          <a:p>
            <a:pPr lvl="0"/>
            <a:r>
              <a:rPr lang="en-GB" sz="2000" dirty="0">
                <a:solidFill>
                  <a:schemeClr val="bg2"/>
                </a:solidFill>
                <a:latin typeface="+mn-lt"/>
              </a:rPr>
              <a:t>EO-SIP products ingested by the Cold Backup Common Simple Archive (CSA) tool.</a:t>
            </a:r>
          </a:p>
          <a:p>
            <a:pPr lvl="0"/>
            <a:endParaRPr lang="en-GB" sz="2000" dirty="0">
              <a:solidFill>
                <a:schemeClr val="bg2"/>
              </a:solidFill>
              <a:latin typeface="+mn-lt"/>
            </a:endParaRPr>
          </a:p>
          <a:p>
            <a:pPr lvl="0"/>
            <a:r>
              <a:rPr lang="en-GB" sz="2000" dirty="0">
                <a:solidFill>
                  <a:schemeClr val="bg2"/>
                </a:solidFill>
                <a:latin typeface="+mn-lt"/>
              </a:rPr>
              <a:t>Non EO-SIP products copied in the Cold Backup data volume.</a:t>
            </a:r>
          </a:p>
          <a:p>
            <a:pPr lvl="0"/>
            <a:r>
              <a:rPr lang="en-GB" sz="2000" dirty="0">
                <a:solidFill>
                  <a:schemeClr val="bg2"/>
                </a:solidFill>
                <a:latin typeface="+mn-lt"/>
              </a:rPr>
              <a:t>Next generation Archive capable of ingesting non EO-SIP products and populate its database with relevant metadata.</a:t>
            </a:r>
          </a:p>
          <a:p>
            <a:endParaRPr lang="en-GB" dirty="0"/>
          </a:p>
        </p:txBody>
      </p:sp>
      <p:sp>
        <p:nvSpPr>
          <p:cNvPr id="13" name="Right Arrow 12"/>
          <p:cNvSpPr/>
          <p:nvPr/>
        </p:nvSpPr>
        <p:spPr>
          <a:xfrm>
            <a:off x="1060450" y="1882993"/>
            <a:ext cx="1193800" cy="723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EO-SIP</a:t>
            </a:r>
            <a:endParaRPr lang="en-GB" dirty="0"/>
          </a:p>
        </p:txBody>
      </p:sp>
      <p:sp>
        <p:nvSpPr>
          <p:cNvPr id="14" name="Right Arrow 13"/>
          <p:cNvSpPr/>
          <p:nvPr/>
        </p:nvSpPr>
        <p:spPr>
          <a:xfrm>
            <a:off x="1060450" y="2886293"/>
            <a:ext cx="3517900" cy="7239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Native Format</a:t>
            </a:r>
            <a:endParaRPr lang="en-GB" dirty="0"/>
          </a:p>
        </p:txBody>
      </p:sp>
      <p:sp>
        <p:nvSpPr>
          <p:cNvPr id="15" name="Cloud 14"/>
          <p:cNvSpPr/>
          <p:nvPr/>
        </p:nvSpPr>
        <p:spPr>
          <a:xfrm>
            <a:off x="2171700" y="1676400"/>
            <a:ext cx="1257300" cy="1137085"/>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CSA</a:t>
            </a:r>
            <a:endParaRPr lang="en-GB" dirty="0"/>
          </a:p>
        </p:txBody>
      </p:sp>
      <p:sp>
        <p:nvSpPr>
          <p:cNvPr id="16" name="Right Arrow 15"/>
          <p:cNvSpPr/>
          <p:nvPr/>
        </p:nvSpPr>
        <p:spPr>
          <a:xfrm>
            <a:off x="3384550" y="1882992"/>
            <a:ext cx="1193800" cy="723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EO-SIP</a:t>
            </a:r>
            <a:endParaRPr lang="en-GB" dirty="0"/>
          </a:p>
        </p:txBody>
      </p:sp>
      <p:sp>
        <p:nvSpPr>
          <p:cNvPr id="17" name="Flowchart: Magnetic Disk 16"/>
          <p:cNvSpPr/>
          <p:nvPr/>
        </p:nvSpPr>
        <p:spPr>
          <a:xfrm>
            <a:off x="4578350" y="1541788"/>
            <a:ext cx="1371600" cy="2130208"/>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CBA</a:t>
            </a:r>
            <a:endParaRPr lang="en-GB" dirty="0"/>
          </a:p>
        </p:txBody>
      </p:sp>
      <p:sp>
        <p:nvSpPr>
          <p:cNvPr id="18" name="Left Arrow 17"/>
          <p:cNvSpPr/>
          <p:nvPr/>
        </p:nvSpPr>
        <p:spPr>
          <a:xfrm>
            <a:off x="5949950" y="1882993"/>
            <a:ext cx="2355850" cy="703154"/>
          </a:xfrm>
          <a:prstGeom prst="lef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Documentation</a:t>
            </a:r>
            <a:endParaRPr lang="en-GB" dirty="0"/>
          </a:p>
        </p:txBody>
      </p:sp>
      <p:sp>
        <p:nvSpPr>
          <p:cNvPr id="19" name="Left Arrow 18"/>
          <p:cNvSpPr/>
          <p:nvPr/>
        </p:nvSpPr>
        <p:spPr>
          <a:xfrm>
            <a:off x="5949950" y="2872963"/>
            <a:ext cx="2355850" cy="703154"/>
          </a:xfrm>
          <a:prstGeom prst="lef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Auxiliary Data</a:t>
            </a:r>
            <a:endParaRPr lang="en-GB" dirty="0"/>
          </a:p>
        </p:txBody>
      </p:sp>
    </p:spTree>
    <p:extLst>
      <p:ext uri="{BB962C8B-B14F-4D97-AF65-F5344CB8AC3E}">
        <p14:creationId xmlns:p14="http://schemas.microsoft.com/office/powerpoint/2010/main" val="4272848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CBA EO-SIP</a:t>
            </a:r>
            <a:endParaRPr lang="en-GB"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058502624"/>
              </p:ext>
            </p:extLst>
          </p:nvPr>
        </p:nvGraphicFramePr>
        <p:xfrm>
          <a:off x="5322888" y="1446526"/>
          <a:ext cx="3036887" cy="4693612"/>
        </p:xfrm>
        <a:graphic>
          <a:graphicData uri="http://schemas.openxmlformats.org/drawingml/2006/table">
            <a:tbl>
              <a:tblPr firstRow="1" firstCol="1" bandRow="1">
                <a:tableStyleId>{5C22544A-7EE6-4342-B048-85BDC9FD1C3A}</a:tableStyleId>
              </a:tblPr>
              <a:tblGrid>
                <a:gridCol w="3036887"/>
              </a:tblGrid>
              <a:tr h="213346">
                <a:tc>
                  <a:txBody>
                    <a:bodyPr/>
                    <a:lstStyle/>
                    <a:p>
                      <a:pPr>
                        <a:spcBef>
                          <a:spcPts val="300"/>
                        </a:spcBef>
                        <a:spcAft>
                          <a:spcPts val="200"/>
                        </a:spcAft>
                      </a:pPr>
                      <a:r>
                        <a:rPr lang="en-GB" sz="1200" b="0" dirty="0">
                          <a:solidFill>
                            <a:schemeClr val="tx1"/>
                          </a:solidFill>
                          <a:effectLst/>
                        </a:rPr>
                        <a:t>productName</a:t>
                      </a:r>
                      <a:endParaRPr lang="en-GB" sz="1200" b="0" dirty="0">
                        <a:solidFill>
                          <a:schemeClr val="tx1"/>
                        </a:solidFill>
                        <a:effectLst/>
                        <a:latin typeface="Arial"/>
                        <a:ea typeface="Times New Roman"/>
                        <a:cs typeface="Times New Roman"/>
                      </a:endParaRPr>
                    </a:p>
                  </a:txBody>
                  <a:tcPr marL="68586" marR="68586" marT="0" marB="0">
                    <a:solidFill>
                      <a:srgbClr val="FDC82F"/>
                    </a:solidFill>
                  </a:tcPr>
                </a:tc>
              </a:tr>
              <a:tr h="213346">
                <a:tc>
                  <a:txBody>
                    <a:bodyPr/>
                    <a:lstStyle/>
                    <a:p>
                      <a:pPr>
                        <a:spcBef>
                          <a:spcPts val="300"/>
                        </a:spcBef>
                        <a:spcAft>
                          <a:spcPts val="200"/>
                        </a:spcAft>
                      </a:pPr>
                      <a:r>
                        <a:rPr lang="de-DE" sz="1200" b="0">
                          <a:solidFill>
                            <a:schemeClr val="tx1"/>
                          </a:solidFill>
                          <a:effectLst/>
                        </a:rPr>
                        <a:t>Parameters</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dirty="0">
                          <a:solidFill>
                            <a:schemeClr val="tx1"/>
                          </a:solidFill>
                          <a:effectLst/>
                        </a:rPr>
                        <a:t>accessURL</a:t>
                      </a:r>
                      <a:endParaRPr lang="en-GB" sz="1200" b="0" dirty="0">
                        <a:solidFill>
                          <a:schemeClr val="tx1"/>
                        </a:solidFill>
                        <a:effectLst/>
                        <a:latin typeface="Arial"/>
                        <a:ea typeface="Times New Roman"/>
                        <a:cs typeface="Times New Roman"/>
                      </a:endParaRPr>
                    </a:p>
                  </a:txBody>
                  <a:tcPr marL="68586" marR="68586" marT="0" marB="0">
                    <a:solidFill>
                      <a:srgbClr val="FDC82F"/>
                    </a:solidFill>
                  </a:tcPr>
                </a:tc>
              </a:tr>
              <a:tr h="213346">
                <a:tc>
                  <a:txBody>
                    <a:bodyPr/>
                    <a:lstStyle/>
                    <a:p>
                      <a:pPr>
                        <a:spcBef>
                          <a:spcPts val="300"/>
                        </a:spcBef>
                        <a:spcAft>
                          <a:spcPts val="200"/>
                        </a:spcAft>
                      </a:pPr>
                      <a:r>
                        <a:rPr lang="en-GB" sz="1200" b="0" dirty="0">
                          <a:solidFill>
                            <a:schemeClr val="tx1"/>
                          </a:solidFill>
                          <a:effectLst/>
                        </a:rPr>
                        <a:t>archivePath</a:t>
                      </a:r>
                      <a:endParaRPr lang="en-GB" sz="1200" b="0" dirty="0">
                        <a:solidFill>
                          <a:schemeClr val="tx1"/>
                        </a:solidFill>
                        <a:effectLst/>
                        <a:latin typeface="Arial"/>
                        <a:ea typeface="Times New Roman"/>
                        <a:cs typeface="Times New Roman"/>
                      </a:endParaRPr>
                    </a:p>
                  </a:txBody>
                  <a:tcPr marL="68586" marR="68586" marT="0" marB="0">
                    <a:solidFill>
                      <a:srgbClr val="FDC82F"/>
                    </a:solidFill>
                  </a:tcPr>
                </a:tc>
              </a:tr>
              <a:tr h="213346">
                <a:tc>
                  <a:txBody>
                    <a:bodyPr/>
                    <a:lstStyle/>
                    <a:p>
                      <a:pPr>
                        <a:spcBef>
                          <a:spcPts val="300"/>
                        </a:spcBef>
                        <a:spcAft>
                          <a:spcPts val="200"/>
                        </a:spcAft>
                      </a:pPr>
                      <a:r>
                        <a:rPr lang="en-GB" sz="1200" b="0" dirty="0">
                          <a:solidFill>
                            <a:schemeClr val="tx1"/>
                          </a:solidFill>
                          <a:effectLst/>
                        </a:rPr>
                        <a:t>beginTime</a:t>
                      </a:r>
                      <a:endParaRPr lang="en-GB" sz="1200" b="0" dirty="0">
                        <a:solidFill>
                          <a:schemeClr val="tx1"/>
                        </a:solidFill>
                        <a:effectLst/>
                        <a:latin typeface="Arial"/>
                        <a:ea typeface="Times New Roman"/>
                        <a:cs typeface="Times New Roman"/>
                      </a:endParaRPr>
                    </a:p>
                  </a:txBody>
                  <a:tcPr marL="68586" marR="68586" marT="0" marB="0">
                    <a:solidFill>
                      <a:srgbClr val="FDC82F"/>
                    </a:solidFill>
                  </a:tcPr>
                </a:tc>
              </a:tr>
              <a:tr h="213346">
                <a:tc>
                  <a:txBody>
                    <a:bodyPr/>
                    <a:lstStyle/>
                    <a:p>
                      <a:pPr>
                        <a:spcBef>
                          <a:spcPts val="300"/>
                        </a:spcBef>
                        <a:spcAft>
                          <a:spcPts val="200"/>
                        </a:spcAft>
                      </a:pPr>
                      <a:r>
                        <a:rPr lang="en-GB" sz="1200" b="0">
                          <a:solidFill>
                            <a:schemeClr val="tx1"/>
                          </a:solidFill>
                          <a:effectLst/>
                        </a:rPr>
                        <a:t>downlinkedTo</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dirty="0">
                          <a:solidFill>
                            <a:schemeClr val="tx1"/>
                          </a:solidFill>
                          <a:effectLst/>
                        </a:rPr>
                        <a:t>endTime</a:t>
                      </a:r>
                      <a:endParaRPr lang="en-GB" sz="1200" b="0" dirty="0">
                        <a:solidFill>
                          <a:schemeClr val="tx1"/>
                        </a:solidFill>
                        <a:effectLst/>
                        <a:latin typeface="Arial"/>
                        <a:ea typeface="Times New Roman"/>
                        <a:cs typeface="Times New Roman"/>
                      </a:endParaRPr>
                    </a:p>
                  </a:txBody>
                  <a:tcPr marL="68586" marR="68586" marT="0" marB="0">
                    <a:solidFill>
                      <a:srgbClr val="FDC82F"/>
                    </a:solidFill>
                  </a:tcPr>
                </a:tc>
              </a:tr>
              <a:tr h="213346">
                <a:tc>
                  <a:txBody>
                    <a:bodyPr/>
                    <a:lstStyle/>
                    <a:p>
                      <a:pPr>
                        <a:spcBef>
                          <a:spcPts val="300"/>
                        </a:spcBef>
                        <a:spcAft>
                          <a:spcPts val="200"/>
                        </a:spcAft>
                      </a:pPr>
                      <a:r>
                        <a:rPr lang="en-GB" sz="1200" b="0">
                          <a:solidFill>
                            <a:schemeClr val="tx1"/>
                          </a:solidFill>
                          <a:effectLst/>
                        </a:rPr>
                        <a:t>imageQualityDegradation</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a:solidFill>
                            <a:schemeClr val="tx1"/>
                          </a:solidFill>
                          <a:effectLst/>
                        </a:rPr>
                        <a:t>imageQualityDegradationUnit</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a:solidFill>
                            <a:schemeClr val="tx1"/>
                          </a:solidFill>
                          <a:effectLst/>
                        </a:rPr>
                        <a:t>instrumentShortName</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a:solidFill>
                            <a:schemeClr val="tx1"/>
                          </a:solidFill>
                          <a:effectLst/>
                        </a:rPr>
                        <a:t>orbitDirection</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a:solidFill>
                            <a:schemeClr val="tx1"/>
                          </a:solidFill>
                          <a:effectLst/>
                        </a:rPr>
                        <a:t>orbitNumber</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a:solidFill>
                            <a:schemeClr val="tx1"/>
                          </a:solidFill>
                          <a:effectLst/>
                        </a:rPr>
                        <a:t>platformSerialIdentifier</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a:solidFill>
                            <a:schemeClr val="tx1"/>
                          </a:solidFill>
                          <a:effectLst/>
                        </a:rPr>
                        <a:t>platformShortName</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a:solidFill>
                            <a:schemeClr val="tx1"/>
                          </a:solidFill>
                          <a:effectLst/>
                        </a:rPr>
                        <a:t>processingMode</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a:solidFill>
                            <a:schemeClr val="tx1"/>
                          </a:solidFill>
                          <a:effectLst/>
                        </a:rPr>
                        <a:t>processingDate</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a:solidFill>
                            <a:schemeClr val="tx1"/>
                          </a:solidFill>
                          <a:effectLst/>
                        </a:rPr>
                        <a:t>processorVersion</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a:solidFill>
                            <a:schemeClr val="tx1"/>
                          </a:solidFill>
                          <a:effectLst/>
                        </a:rPr>
                        <a:t>productId</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a:solidFill>
                            <a:schemeClr val="tx1"/>
                          </a:solidFill>
                          <a:effectLst/>
                        </a:rPr>
                        <a:t>productType</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a:solidFill>
                            <a:schemeClr val="tx1"/>
                          </a:solidFill>
                          <a:effectLst/>
                        </a:rPr>
                        <a:t>productVersion</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a:solidFill>
                            <a:schemeClr val="tx1"/>
                          </a:solidFill>
                          <a:effectLst/>
                        </a:rPr>
                        <a:t>wrsLatitudeGrid</a:t>
                      </a:r>
                      <a:endParaRPr lang="en-GB" sz="1200" b="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r h="213346">
                <a:tc>
                  <a:txBody>
                    <a:bodyPr/>
                    <a:lstStyle/>
                    <a:p>
                      <a:pPr>
                        <a:spcBef>
                          <a:spcPts val="300"/>
                        </a:spcBef>
                        <a:spcAft>
                          <a:spcPts val="200"/>
                        </a:spcAft>
                      </a:pPr>
                      <a:r>
                        <a:rPr lang="en-GB" sz="1200" b="0" dirty="0" err="1">
                          <a:solidFill>
                            <a:schemeClr val="tx1"/>
                          </a:solidFill>
                          <a:effectLst/>
                        </a:rPr>
                        <a:t>wrsLongitudeGrid</a:t>
                      </a:r>
                      <a:endParaRPr lang="en-GB" sz="1200" b="0" dirty="0">
                        <a:solidFill>
                          <a:schemeClr val="tx1"/>
                        </a:solidFill>
                        <a:effectLst/>
                        <a:latin typeface="Arial"/>
                        <a:ea typeface="Times New Roman"/>
                        <a:cs typeface="Times New Roman"/>
                      </a:endParaRPr>
                    </a:p>
                  </a:txBody>
                  <a:tcPr marL="68586" marR="68586" marT="0" marB="0">
                    <a:solidFill>
                      <a:schemeClr val="accent1">
                        <a:lumMod val="40000"/>
                        <a:lumOff val="60000"/>
                      </a:schemeClr>
                    </a:solidFill>
                  </a:tcPr>
                </a:tc>
              </a:tr>
            </a:tbl>
          </a:graphicData>
        </a:graphic>
      </p:graphicFrame>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498" y="1497963"/>
            <a:ext cx="3426302" cy="2477138"/>
          </a:xfrm>
          <a:prstGeom prst="rect">
            <a:avLst/>
          </a:prstGeom>
          <a:noFill/>
        </p:spPr>
      </p:pic>
      <p:sp>
        <p:nvSpPr>
          <p:cNvPr id="7" name="TextBox 6"/>
          <p:cNvSpPr txBox="1"/>
          <p:nvPr/>
        </p:nvSpPr>
        <p:spPr>
          <a:xfrm>
            <a:off x="471249" y="4279900"/>
            <a:ext cx="4114800" cy="224676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GB" sz="2000" dirty="0">
                <a:solidFill>
                  <a:schemeClr val="bg2"/>
                </a:solidFill>
                <a:latin typeface="+mn-lt"/>
              </a:rPr>
              <a:t>Bulk Ingestion from Local or remote locations</a:t>
            </a:r>
          </a:p>
          <a:p>
            <a:pPr marL="285750" indent="-285750">
              <a:buClr>
                <a:schemeClr val="accent1"/>
              </a:buClr>
              <a:buFont typeface="Arial" panose="020B0604020202020204" pitchFamily="34" charset="0"/>
              <a:buChar char="•"/>
            </a:pPr>
            <a:r>
              <a:rPr lang="en-GB" sz="2000" dirty="0">
                <a:solidFill>
                  <a:schemeClr val="bg2"/>
                </a:solidFill>
                <a:latin typeface="+mn-lt"/>
              </a:rPr>
              <a:t>Automated Ingestion from inbox basked</a:t>
            </a:r>
          </a:p>
          <a:p>
            <a:pPr marL="285750" indent="-285750">
              <a:buClr>
                <a:schemeClr val="accent1"/>
              </a:buClr>
              <a:buFont typeface="Arial" panose="020B0604020202020204" pitchFamily="34" charset="0"/>
              <a:buChar char="•"/>
            </a:pPr>
            <a:r>
              <a:rPr lang="en-GB" sz="2000" dirty="0">
                <a:solidFill>
                  <a:schemeClr val="bg2"/>
                </a:solidFill>
                <a:latin typeface="+mn-lt"/>
              </a:rPr>
              <a:t>EO-SIP Validation</a:t>
            </a:r>
          </a:p>
          <a:p>
            <a:pPr marL="285750" indent="-285750">
              <a:buClr>
                <a:schemeClr val="accent1"/>
              </a:buClr>
              <a:buFont typeface="Arial" panose="020B0604020202020204" pitchFamily="34" charset="0"/>
              <a:buChar char="•"/>
            </a:pPr>
            <a:r>
              <a:rPr lang="en-GB" sz="2000" dirty="0">
                <a:solidFill>
                  <a:schemeClr val="bg2"/>
                </a:solidFill>
                <a:latin typeface="+mn-lt"/>
              </a:rPr>
              <a:t>Metadata extraction</a:t>
            </a:r>
          </a:p>
          <a:p>
            <a:pPr marL="285750" indent="-285750">
              <a:buClr>
                <a:schemeClr val="accent1"/>
              </a:buClr>
              <a:buFont typeface="Arial" panose="020B0604020202020204" pitchFamily="34" charset="0"/>
              <a:buChar char="•"/>
            </a:pPr>
            <a:r>
              <a:rPr lang="en-GB" sz="2000" dirty="0">
                <a:solidFill>
                  <a:schemeClr val="bg2"/>
                </a:solidFill>
                <a:latin typeface="+mn-lt"/>
              </a:rPr>
              <a:t>Reporting</a:t>
            </a:r>
          </a:p>
        </p:txBody>
      </p:sp>
    </p:spTree>
    <p:extLst>
      <p:ext uri="{BB962C8B-B14F-4D97-AF65-F5344CB8AC3E}">
        <p14:creationId xmlns:p14="http://schemas.microsoft.com/office/powerpoint/2010/main" val="3866069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CBA non EO-SIP phase-out data</a:t>
            </a:r>
            <a:endParaRPr lang="en-GB"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graphicFrame>
        <p:nvGraphicFramePr>
          <p:cNvPr id="5" name="Chart 4">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1410B47C-4059-4773-B320-DC785277AF7A}"/>
              </a:ext>
            </a:extLst>
          </p:cNvPr>
          <p:cNvGraphicFramePr/>
          <p:nvPr>
            <p:extLst>
              <p:ext uri="{D42A27DB-BD31-4B8C-83A1-F6EECF244321}">
                <p14:modId xmlns:p14="http://schemas.microsoft.com/office/powerpoint/2010/main" val="4115081344"/>
              </p:ext>
            </p:extLst>
          </p:nvPr>
        </p:nvGraphicFramePr>
        <p:xfrm>
          <a:off x="584200" y="1574801"/>
          <a:ext cx="8191500" cy="40132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08000" y="5394642"/>
            <a:ext cx="8331200" cy="691515"/>
          </a:xfrm>
          <a:prstGeom prst="rect">
            <a:avLst/>
          </a:prstGeom>
          <a:noFill/>
          <a:ln>
            <a:noFill/>
          </a:ln>
        </p:spPr>
      </p:pic>
    </p:spTree>
    <p:extLst>
      <p:ext uri="{BB962C8B-B14F-4D97-AF65-F5344CB8AC3E}">
        <p14:creationId xmlns:p14="http://schemas.microsoft.com/office/powerpoint/2010/main" val="4103591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CBA Extraction – DAS Feeding</a:t>
            </a:r>
            <a:endParaRPr lang="en-GB"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00505" y="5043804"/>
            <a:ext cx="5939790" cy="683895"/>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3702156052"/>
              </p:ext>
            </p:extLst>
          </p:nvPr>
        </p:nvGraphicFramePr>
        <p:xfrm>
          <a:off x="1674317" y="1680337"/>
          <a:ext cx="5765978" cy="3245357"/>
        </p:xfrm>
        <a:graphic>
          <a:graphicData uri="http://schemas.openxmlformats.org/drawingml/2006/table">
            <a:tbl>
              <a:tblPr firstRow="1" firstCol="1" bandRow="1">
                <a:tableStyleId>{5C22544A-7EE6-4342-B048-85BDC9FD1C3A}</a:tableStyleId>
              </a:tblPr>
              <a:tblGrid>
                <a:gridCol w="1651499"/>
                <a:gridCol w="718551"/>
                <a:gridCol w="771112"/>
                <a:gridCol w="1011738"/>
                <a:gridCol w="622478"/>
                <a:gridCol w="990600"/>
              </a:tblGrid>
              <a:tr h="190500">
                <a:tc>
                  <a:txBody>
                    <a:bodyPr/>
                    <a:lstStyle/>
                    <a:p>
                      <a:pPr algn="l">
                        <a:lnSpc>
                          <a:spcPct val="115000"/>
                        </a:lnSpc>
                        <a:spcAft>
                          <a:spcPts val="0"/>
                        </a:spcAft>
                      </a:pPr>
                      <a:r>
                        <a:rPr lang="en-GB" sz="1100" dirty="0">
                          <a:effectLst/>
                        </a:rPr>
                        <a:t>Name</a:t>
                      </a:r>
                      <a:endParaRPr lang="en-GB" sz="1100" dirty="0">
                        <a:effectLst/>
                        <a:latin typeface="Calibri"/>
                        <a:ea typeface="Calibri"/>
                        <a:cs typeface="Times New Roman"/>
                      </a:endParaRPr>
                    </a:p>
                  </a:txBody>
                  <a:tcPr marL="68580" marR="68580" marT="0" marB="0" anchor="b"/>
                </a:tc>
                <a:tc>
                  <a:txBody>
                    <a:bodyPr/>
                    <a:lstStyle/>
                    <a:p>
                      <a:pPr algn="l">
                        <a:lnSpc>
                          <a:spcPct val="115000"/>
                        </a:lnSpc>
                        <a:spcAft>
                          <a:spcPts val="0"/>
                        </a:spcAft>
                      </a:pPr>
                      <a:r>
                        <a:rPr lang="en-GB" sz="1100">
                          <a:effectLst/>
                        </a:rPr>
                        <a:t>Type</a:t>
                      </a:r>
                      <a:endParaRPr lang="en-GB"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en-GB" sz="1100">
                          <a:effectLst/>
                        </a:rPr>
                        <a:t>Mission</a:t>
                      </a:r>
                      <a:endParaRPr lang="en-GB"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en-GB" sz="1100">
                          <a:effectLst/>
                        </a:rPr>
                        <a:t>Data Type</a:t>
                      </a:r>
                      <a:endParaRPr lang="en-GB"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en-GB" sz="1100">
                          <a:effectLst/>
                        </a:rPr>
                        <a:t>Data Size</a:t>
                      </a:r>
                      <a:endParaRPr lang="en-GB" sz="1100">
                        <a:effectLst/>
                        <a:latin typeface="Calibri"/>
                        <a:ea typeface="Calibri"/>
                        <a:cs typeface="Times New Roman"/>
                      </a:endParaRPr>
                    </a:p>
                  </a:txBody>
                  <a:tcPr marL="68580" marR="68580" marT="0" marB="0" anchor="b"/>
                </a:tc>
                <a:tc>
                  <a:txBody>
                    <a:bodyPr/>
                    <a:lstStyle/>
                    <a:p>
                      <a:pPr algn="l">
                        <a:lnSpc>
                          <a:spcPct val="115000"/>
                        </a:lnSpc>
                        <a:spcAft>
                          <a:spcPts val="0"/>
                        </a:spcAft>
                      </a:pPr>
                      <a:r>
                        <a:rPr lang="en-GB" sz="1100" dirty="0">
                          <a:effectLst/>
                        </a:rPr>
                        <a:t>Delivery Date</a:t>
                      </a:r>
                      <a:endParaRPr lang="en-GB" sz="1100" dirty="0">
                        <a:effectLst/>
                        <a:latin typeface="Calibri"/>
                        <a:ea typeface="Calibri"/>
                        <a:cs typeface="Times New Roman"/>
                      </a:endParaRPr>
                    </a:p>
                  </a:txBody>
                  <a:tcPr marL="68580" marR="68580" marT="0" marB="0" anchor="b"/>
                </a:tc>
              </a:tr>
              <a:tr h="190500">
                <a:tc>
                  <a:txBody>
                    <a:bodyPr/>
                    <a:lstStyle/>
                    <a:p>
                      <a:pPr algn="l" rtl="0" fontAlgn="ctr"/>
                      <a:r>
                        <a:rPr lang="en-GB" sz="1100" b="1" i="0" u="none" strike="noStrike" dirty="0">
                          <a:solidFill>
                            <a:srgbClr val="FFFFFF"/>
                          </a:solidFill>
                          <a:effectLst/>
                          <a:latin typeface="Verdana"/>
                        </a:rPr>
                        <a:t>DAS-05</a:t>
                      </a:r>
                    </a:p>
                  </a:txBody>
                  <a:tcPr marL="9525" marR="9525" marT="9525" marB="0" anchor="ctr"/>
                </a:tc>
                <a:tc>
                  <a:txBody>
                    <a:bodyPr/>
                    <a:lstStyle/>
                    <a:p>
                      <a:pPr algn="l" rtl="0" fontAlgn="ctr"/>
                      <a:r>
                        <a:rPr lang="en-GB" sz="1100" b="0" i="0" u="none" strike="noStrike">
                          <a:solidFill>
                            <a:srgbClr val="000000"/>
                          </a:solidFill>
                          <a:effectLst/>
                          <a:latin typeface="Verdana"/>
                        </a:rPr>
                        <a:t>NAS</a:t>
                      </a:r>
                    </a:p>
                  </a:txBody>
                  <a:tcPr marL="9525" marR="9525" marT="9525" marB="0" anchor="ctr"/>
                </a:tc>
                <a:tc>
                  <a:txBody>
                    <a:bodyPr/>
                    <a:lstStyle/>
                    <a:p>
                      <a:pPr algn="l" rtl="0" fontAlgn="ctr"/>
                      <a:r>
                        <a:rPr lang="en-GB" sz="1100" b="0" i="0" u="none" strike="noStrike">
                          <a:solidFill>
                            <a:srgbClr val="000000"/>
                          </a:solidFill>
                          <a:effectLst/>
                          <a:latin typeface="Verdana"/>
                        </a:rPr>
                        <a:t>Mixed</a:t>
                      </a:r>
                    </a:p>
                  </a:txBody>
                  <a:tcPr marL="9525" marR="9525" marT="9525" marB="0" anchor="ctr"/>
                </a:tc>
                <a:tc>
                  <a:txBody>
                    <a:bodyPr/>
                    <a:lstStyle/>
                    <a:p>
                      <a:pPr algn="l" rtl="0" fontAlgn="ctr"/>
                      <a:r>
                        <a:rPr lang="en-GB" sz="1100" b="0" i="0" u="none" strike="noStrike">
                          <a:solidFill>
                            <a:srgbClr val="000000"/>
                          </a:solidFill>
                          <a:effectLst/>
                          <a:latin typeface="Verdana"/>
                        </a:rPr>
                        <a:t>non-SIP</a:t>
                      </a:r>
                    </a:p>
                  </a:txBody>
                  <a:tcPr marL="9525" marR="9525" marT="9525" marB="0" anchor="ctr"/>
                </a:tc>
                <a:tc>
                  <a:txBody>
                    <a:bodyPr/>
                    <a:lstStyle/>
                    <a:p>
                      <a:pPr algn="l" rtl="0" fontAlgn="ctr"/>
                      <a:r>
                        <a:rPr lang="en-GB" sz="1100" b="0" i="0" u="none" strike="noStrike">
                          <a:solidFill>
                            <a:srgbClr val="000000"/>
                          </a:solidFill>
                          <a:effectLst/>
                          <a:latin typeface="Verdana"/>
                        </a:rPr>
                        <a:t>51 TB</a:t>
                      </a:r>
                    </a:p>
                  </a:txBody>
                  <a:tcPr marL="9525" marR="9525" marT="9525" marB="0" anchor="ctr"/>
                </a:tc>
                <a:tc>
                  <a:txBody>
                    <a:bodyPr/>
                    <a:lstStyle/>
                    <a:p>
                      <a:pPr algn="l" rtl="0" fontAlgn="ctr"/>
                      <a:r>
                        <a:rPr lang="en-GB" sz="1100" b="0" i="0" u="none" strike="noStrike">
                          <a:solidFill>
                            <a:srgbClr val="000000"/>
                          </a:solidFill>
                          <a:effectLst/>
                          <a:latin typeface="Verdana"/>
                        </a:rPr>
                        <a:t>20160628</a:t>
                      </a:r>
                    </a:p>
                  </a:txBody>
                  <a:tcPr marL="9525" marR="9525" marT="9525" marB="0" anchor="ctr"/>
                </a:tc>
              </a:tr>
              <a:tr h="190500">
                <a:tc>
                  <a:txBody>
                    <a:bodyPr/>
                    <a:lstStyle/>
                    <a:p>
                      <a:pPr algn="l" rtl="0" fontAlgn="ctr"/>
                      <a:r>
                        <a:rPr lang="en-GB" sz="1100" b="1" i="0" u="none" strike="noStrike">
                          <a:solidFill>
                            <a:srgbClr val="FFFFFF"/>
                          </a:solidFill>
                          <a:effectLst/>
                          <a:latin typeface="Verdana"/>
                        </a:rPr>
                        <a:t>DAS-44</a:t>
                      </a:r>
                    </a:p>
                  </a:txBody>
                  <a:tcPr marL="9525" marR="9525" marT="9525" marB="0" anchor="ctr"/>
                </a:tc>
                <a:tc>
                  <a:txBody>
                    <a:bodyPr/>
                    <a:lstStyle/>
                    <a:p>
                      <a:pPr algn="l" rtl="0" fontAlgn="ctr"/>
                      <a:r>
                        <a:rPr lang="en-GB" sz="1100" b="0" i="0" u="none" strike="noStrike">
                          <a:solidFill>
                            <a:srgbClr val="000000"/>
                          </a:solidFill>
                          <a:effectLst/>
                          <a:latin typeface="Verdana"/>
                        </a:rPr>
                        <a:t>NAS</a:t>
                      </a:r>
                    </a:p>
                  </a:txBody>
                  <a:tcPr marL="9525" marR="9525" marT="9525" marB="0" anchor="ctr"/>
                </a:tc>
                <a:tc>
                  <a:txBody>
                    <a:bodyPr/>
                    <a:lstStyle/>
                    <a:p>
                      <a:pPr algn="l" rtl="0" fontAlgn="ctr"/>
                      <a:r>
                        <a:rPr lang="en-GB" sz="1100" b="0" i="0" u="none" strike="noStrike">
                          <a:solidFill>
                            <a:srgbClr val="000000"/>
                          </a:solidFill>
                          <a:effectLst/>
                          <a:latin typeface="Verdana"/>
                        </a:rPr>
                        <a:t>Mixed</a:t>
                      </a:r>
                    </a:p>
                  </a:txBody>
                  <a:tcPr marL="9525" marR="9525" marT="9525" marB="0" anchor="ctr"/>
                </a:tc>
                <a:tc>
                  <a:txBody>
                    <a:bodyPr/>
                    <a:lstStyle/>
                    <a:p>
                      <a:pPr algn="l" rtl="0" fontAlgn="ctr"/>
                      <a:r>
                        <a:rPr lang="en-GB" sz="1100" b="0" i="0" u="none" strike="noStrike">
                          <a:solidFill>
                            <a:srgbClr val="000000"/>
                          </a:solidFill>
                          <a:effectLst/>
                          <a:latin typeface="Verdana"/>
                        </a:rPr>
                        <a:t>non-SIP</a:t>
                      </a:r>
                    </a:p>
                  </a:txBody>
                  <a:tcPr marL="9525" marR="9525" marT="9525" marB="0" anchor="ctr"/>
                </a:tc>
                <a:tc>
                  <a:txBody>
                    <a:bodyPr/>
                    <a:lstStyle/>
                    <a:p>
                      <a:pPr algn="l" rtl="0" fontAlgn="ctr"/>
                      <a:r>
                        <a:rPr lang="en-GB" sz="1100" b="0" i="0" u="none" strike="noStrike">
                          <a:solidFill>
                            <a:srgbClr val="000000"/>
                          </a:solidFill>
                          <a:effectLst/>
                          <a:latin typeface="Verdana"/>
                        </a:rPr>
                        <a:t>30 TB</a:t>
                      </a:r>
                    </a:p>
                  </a:txBody>
                  <a:tcPr marL="9525" marR="9525" marT="9525" marB="0" anchor="ctr"/>
                </a:tc>
                <a:tc>
                  <a:txBody>
                    <a:bodyPr/>
                    <a:lstStyle/>
                    <a:p>
                      <a:pPr algn="l" rtl="0" fontAlgn="ctr"/>
                      <a:r>
                        <a:rPr lang="en-GB" sz="1100" b="0" i="0" u="none" strike="noStrike">
                          <a:solidFill>
                            <a:srgbClr val="000000"/>
                          </a:solidFill>
                          <a:effectLst/>
                          <a:latin typeface="Verdana"/>
                        </a:rPr>
                        <a:t>20160628</a:t>
                      </a:r>
                    </a:p>
                  </a:txBody>
                  <a:tcPr marL="9525" marR="9525" marT="9525" marB="0" anchor="ctr"/>
                </a:tc>
              </a:tr>
              <a:tr h="190500">
                <a:tc>
                  <a:txBody>
                    <a:bodyPr/>
                    <a:lstStyle/>
                    <a:p>
                      <a:pPr algn="l" rtl="0" fontAlgn="ctr"/>
                      <a:r>
                        <a:rPr lang="en-GB" sz="1100" b="1" i="0" u="none" strike="noStrike">
                          <a:solidFill>
                            <a:srgbClr val="FFFFFF"/>
                          </a:solidFill>
                          <a:effectLst/>
                          <a:latin typeface="Verdana"/>
                        </a:rPr>
                        <a:t>GTDAS-015</a:t>
                      </a:r>
                    </a:p>
                  </a:txBody>
                  <a:tcPr marL="9525" marR="9525" marT="9525" marB="0" anchor="ctr"/>
                </a:tc>
                <a:tc>
                  <a:txBody>
                    <a:bodyPr/>
                    <a:lstStyle/>
                    <a:p>
                      <a:pPr algn="l" rtl="0" fontAlgn="ctr"/>
                      <a:r>
                        <a:rPr lang="en-GB" sz="1100" b="0" i="0" u="none" strike="noStrike">
                          <a:solidFill>
                            <a:srgbClr val="000000"/>
                          </a:solidFill>
                          <a:effectLst/>
                          <a:latin typeface="Verdana"/>
                        </a:rPr>
                        <a:t>NAS</a:t>
                      </a:r>
                    </a:p>
                  </a:txBody>
                  <a:tcPr marL="9525" marR="9525" marT="9525" marB="0" anchor="ctr"/>
                </a:tc>
                <a:tc>
                  <a:txBody>
                    <a:bodyPr/>
                    <a:lstStyle/>
                    <a:p>
                      <a:pPr algn="l" rtl="0" fontAlgn="ctr"/>
                      <a:r>
                        <a:rPr lang="en-GB" sz="1100" b="0" i="0" u="none" strike="noStrike">
                          <a:solidFill>
                            <a:srgbClr val="000000"/>
                          </a:solidFill>
                          <a:effectLst/>
                          <a:latin typeface="Verdana"/>
                        </a:rPr>
                        <a:t>Mixed</a:t>
                      </a:r>
                    </a:p>
                  </a:txBody>
                  <a:tcPr marL="9525" marR="9525" marT="9525" marB="0" anchor="ctr"/>
                </a:tc>
                <a:tc>
                  <a:txBody>
                    <a:bodyPr/>
                    <a:lstStyle/>
                    <a:p>
                      <a:pPr algn="l" rtl="0" fontAlgn="ctr"/>
                      <a:r>
                        <a:rPr lang="en-GB" sz="1100" b="0" i="0" u="none" strike="noStrike">
                          <a:solidFill>
                            <a:srgbClr val="000000"/>
                          </a:solidFill>
                          <a:effectLst/>
                          <a:latin typeface="Verdana"/>
                        </a:rPr>
                        <a:t>non-SIP</a:t>
                      </a:r>
                    </a:p>
                  </a:txBody>
                  <a:tcPr marL="9525" marR="9525" marT="9525" marB="0" anchor="ctr"/>
                </a:tc>
                <a:tc>
                  <a:txBody>
                    <a:bodyPr/>
                    <a:lstStyle/>
                    <a:p>
                      <a:pPr algn="l" rtl="0" fontAlgn="ctr"/>
                      <a:r>
                        <a:rPr lang="en-GB" sz="1100" b="0" i="0" u="none" strike="noStrike">
                          <a:solidFill>
                            <a:srgbClr val="000000"/>
                          </a:solidFill>
                          <a:effectLst/>
                          <a:latin typeface="Verdana"/>
                        </a:rPr>
                        <a:t>55 TB</a:t>
                      </a:r>
                    </a:p>
                  </a:txBody>
                  <a:tcPr marL="9525" marR="9525" marT="9525" marB="0" anchor="ctr"/>
                </a:tc>
                <a:tc>
                  <a:txBody>
                    <a:bodyPr/>
                    <a:lstStyle/>
                    <a:p>
                      <a:pPr algn="l" rtl="0" fontAlgn="ctr"/>
                      <a:r>
                        <a:rPr lang="en-GB" sz="1100" b="0" i="0" u="none" strike="noStrike">
                          <a:solidFill>
                            <a:srgbClr val="000000"/>
                          </a:solidFill>
                          <a:effectLst/>
                          <a:latin typeface="Verdana"/>
                        </a:rPr>
                        <a:t>20160722</a:t>
                      </a:r>
                    </a:p>
                  </a:txBody>
                  <a:tcPr marL="9525" marR="9525" marT="9525" marB="0" anchor="ctr"/>
                </a:tc>
              </a:tr>
              <a:tr h="190500">
                <a:tc>
                  <a:txBody>
                    <a:bodyPr/>
                    <a:lstStyle/>
                    <a:p>
                      <a:pPr algn="l" rtl="0" fontAlgn="ctr"/>
                      <a:r>
                        <a:rPr lang="en-GB" sz="1100" b="1" i="0" u="none" strike="noStrike">
                          <a:solidFill>
                            <a:srgbClr val="FFFFFF"/>
                          </a:solidFill>
                          <a:effectLst/>
                          <a:latin typeface="Verdana"/>
                        </a:rPr>
                        <a:t>GTDAS-102 </a:t>
                      </a:r>
                    </a:p>
                  </a:txBody>
                  <a:tcPr marL="9525" marR="9525" marT="9525" marB="0" anchor="ctr"/>
                </a:tc>
                <a:tc>
                  <a:txBody>
                    <a:bodyPr/>
                    <a:lstStyle/>
                    <a:p>
                      <a:pPr algn="l" rtl="0" fontAlgn="ctr"/>
                      <a:r>
                        <a:rPr lang="en-GB" sz="1100" b="0" i="0" u="none" strike="noStrike">
                          <a:solidFill>
                            <a:srgbClr val="000000"/>
                          </a:solidFill>
                          <a:effectLst/>
                          <a:latin typeface="Verdana"/>
                        </a:rPr>
                        <a:t>NAS</a:t>
                      </a:r>
                    </a:p>
                  </a:txBody>
                  <a:tcPr marL="9525" marR="9525" marT="9525" marB="0" anchor="ctr"/>
                </a:tc>
                <a:tc>
                  <a:txBody>
                    <a:bodyPr/>
                    <a:lstStyle/>
                    <a:p>
                      <a:pPr algn="l" rtl="0" fontAlgn="ctr"/>
                      <a:r>
                        <a:rPr lang="en-GB" sz="1100" b="0" i="0" u="none" strike="noStrike">
                          <a:solidFill>
                            <a:srgbClr val="000000"/>
                          </a:solidFill>
                          <a:effectLst/>
                          <a:latin typeface="Verdana"/>
                        </a:rPr>
                        <a:t>ALOS</a:t>
                      </a:r>
                    </a:p>
                  </a:txBody>
                  <a:tcPr marL="9525" marR="9525" marT="9525" marB="0" anchor="ctr"/>
                </a:tc>
                <a:tc>
                  <a:txBody>
                    <a:bodyPr/>
                    <a:lstStyle/>
                    <a:p>
                      <a:pPr algn="l" rtl="0" fontAlgn="ctr"/>
                      <a:r>
                        <a:rPr lang="en-GB" sz="1100" b="0" i="0" u="none" strike="noStrike">
                          <a:solidFill>
                            <a:srgbClr val="000000"/>
                          </a:solidFill>
                          <a:effectLst/>
                          <a:latin typeface="Verdana"/>
                        </a:rPr>
                        <a:t>EO-SIP</a:t>
                      </a:r>
                    </a:p>
                  </a:txBody>
                  <a:tcPr marL="9525" marR="9525" marT="9525" marB="0" anchor="ctr"/>
                </a:tc>
                <a:tc>
                  <a:txBody>
                    <a:bodyPr/>
                    <a:lstStyle/>
                    <a:p>
                      <a:pPr algn="l" rtl="0" fontAlgn="ctr"/>
                      <a:r>
                        <a:rPr lang="en-GB" sz="1100" b="0" i="0" u="none" strike="noStrike">
                          <a:solidFill>
                            <a:srgbClr val="000000"/>
                          </a:solidFill>
                          <a:effectLst/>
                          <a:latin typeface="Verdana"/>
                        </a:rPr>
                        <a:t>45 TB</a:t>
                      </a:r>
                    </a:p>
                  </a:txBody>
                  <a:tcPr marL="9525" marR="9525" marT="9525" marB="0" anchor="ctr"/>
                </a:tc>
                <a:tc>
                  <a:txBody>
                    <a:bodyPr/>
                    <a:lstStyle/>
                    <a:p>
                      <a:pPr algn="l" rtl="0" fontAlgn="ctr"/>
                      <a:r>
                        <a:rPr lang="en-GB" sz="1100" b="0" i="0" u="none" strike="noStrike">
                          <a:solidFill>
                            <a:srgbClr val="000000"/>
                          </a:solidFill>
                          <a:effectLst/>
                          <a:latin typeface="Verdana"/>
                        </a:rPr>
                        <a:t>20160722</a:t>
                      </a:r>
                    </a:p>
                  </a:txBody>
                  <a:tcPr marL="9525" marR="9525" marT="9525" marB="0" anchor="ctr"/>
                </a:tc>
              </a:tr>
              <a:tr h="190500">
                <a:tc>
                  <a:txBody>
                    <a:bodyPr/>
                    <a:lstStyle/>
                    <a:p>
                      <a:pPr algn="l" rtl="0" fontAlgn="ctr"/>
                      <a:r>
                        <a:rPr lang="en-GB" sz="1100" b="1" i="0" u="none" strike="noStrike">
                          <a:solidFill>
                            <a:srgbClr val="FFFFFF"/>
                          </a:solidFill>
                          <a:effectLst/>
                          <a:latin typeface="Verdana"/>
                        </a:rPr>
                        <a:t>GTDAS-103</a:t>
                      </a:r>
                    </a:p>
                  </a:txBody>
                  <a:tcPr marL="9525" marR="9525" marT="9525" marB="0" anchor="ctr"/>
                </a:tc>
                <a:tc>
                  <a:txBody>
                    <a:bodyPr/>
                    <a:lstStyle/>
                    <a:p>
                      <a:pPr algn="l" rtl="0" fontAlgn="ctr"/>
                      <a:r>
                        <a:rPr lang="en-GB" sz="1100" b="0" i="0" u="none" strike="noStrike">
                          <a:solidFill>
                            <a:srgbClr val="000000"/>
                          </a:solidFill>
                          <a:effectLst/>
                          <a:latin typeface="Verdana"/>
                        </a:rPr>
                        <a:t>NAS</a:t>
                      </a:r>
                    </a:p>
                  </a:txBody>
                  <a:tcPr marL="9525" marR="9525" marT="9525" marB="0" anchor="ctr"/>
                </a:tc>
                <a:tc>
                  <a:txBody>
                    <a:bodyPr/>
                    <a:lstStyle/>
                    <a:p>
                      <a:pPr algn="l" rtl="0" fontAlgn="ctr"/>
                      <a:r>
                        <a:rPr lang="en-GB" sz="1100" b="0" i="0" u="none" strike="noStrike">
                          <a:solidFill>
                            <a:srgbClr val="000000"/>
                          </a:solidFill>
                          <a:effectLst/>
                          <a:latin typeface="Verdana"/>
                        </a:rPr>
                        <a:t>Mixed</a:t>
                      </a:r>
                    </a:p>
                  </a:txBody>
                  <a:tcPr marL="9525" marR="9525" marT="9525" marB="0" anchor="ctr"/>
                </a:tc>
                <a:tc>
                  <a:txBody>
                    <a:bodyPr/>
                    <a:lstStyle/>
                    <a:p>
                      <a:pPr algn="l" rtl="0" fontAlgn="ctr"/>
                      <a:r>
                        <a:rPr lang="en-GB" sz="1100" b="0" i="0" u="none" strike="noStrike">
                          <a:solidFill>
                            <a:srgbClr val="000000"/>
                          </a:solidFill>
                          <a:effectLst/>
                          <a:latin typeface="Verdana"/>
                        </a:rPr>
                        <a:t>non-SIP</a:t>
                      </a:r>
                    </a:p>
                  </a:txBody>
                  <a:tcPr marL="9525" marR="9525" marT="9525" marB="0" anchor="ctr"/>
                </a:tc>
                <a:tc>
                  <a:txBody>
                    <a:bodyPr/>
                    <a:lstStyle/>
                    <a:p>
                      <a:pPr algn="l" rtl="0" fontAlgn="ctr"/>
                      <a:r>
                        <a:rPr lang="en-GB" sz="1100" b="0" i="0" u="none" strike="noStrike">
                          <a:solidFill>
                            <a:srgbClr val="000000"/>
                          </a:solidFill>
                          <a:effectLst/>
                          <a:latin typeface="Verdana"/>
                        </a:rPr>
                        <a:t>20 TB</a:t>
                      </a:r>
                    </a:p>
                  </a:txBody>
                  <a:tcPr marL="9525" marR="9525" marT="9525" marB="0" anchor="ctr"/>
                </a:tc>
                <a:tc>
                  <a:txBody>
                    <a:bodyPr/>
                    <a:lstStyle/>
                    <a:p>
                      <a:pPr algn="l" rtl="0" fontAlgn="ctr"/>
                      <a:r>
                        <a:rPr lang="en-GB" sz="1100" b="0" i="0" u="none" strike="noStrike">
                          <a:solidFill>
                            <a:srgbClr val="000000"/>
                          </a:solidFill>
                          <a:effectLst/>
                          <a:latin typeface="Verdana"/>
                        </a:rPr>
                        <a:t>20160722</a:t>
                      </a:r>
                    </a:p>
                  </a:txBody>
                  <a:tcPr marL="9525" marR="9525" marT="9525" marB="0" anchor="ctr"/>
                </a:tc>
              </a:tr>
              <a:tr h="190500">
                <a:tc>
                  <a:txBody>
                    <a:bodyPr/>
                    <a:lstStyle/>
                    <a:p>
                      <a:pPr algn="l" rtl="0" fontAlgn="ctr"/>
                      <a:r>
                        <a:rPr lang="en-GB" sz="1100" b="1" i="0" u="none" strike="noStrike" dirty="0">
                          <a:solidFill>
                            <a:srgbClr val="FFFFFF"/>
                          </a:solidFill>
                          <a:effectLst/>
                          <a:latin typeface="Verdana"/>
                        </a:rPr>
                        <a:t>DAS-48 </a:t>
                      </a:r>
                    </a:p>
                  </a:txBody>
                  <a:tcPr marL="9525" marR="9525" marT="9525" marB="0" anchor="ctr"/>
                </a:tc>
                <a:tc>
                  <a:txBody>
                    <a:bodyPr/>
                    <a:lstStyle/>
                    <a:p>
                      <a:pPr algn="l" rtl="0" fontAlgn="ctr"/>
                      <a:r>
                        <a:rPr lang="en-GB" sz="1100" b="0" i="0" u="none" strike="noStrike">
                          <a:solidFill>
                            <a:srgbClr val="000000"/>
                          </a:solidFill>
                          <a:effectLst/>
                          <a:latin typeface="Verdana"/>
                        </a:rPr>
                        <a:t>NAS</a:t>
                      </a:r>
                    </a:p>
                  </a:txBody>
                  <a:tcPr marL="9525" marR="9525" marT="9525" marB="0" anchor="ctr"/>
                </a:tc>
                <a:tc>
                  <a:txBody>
                    <a:bodyPr/>
                    <a:lstStyle/>
                    <a:p>
                      <a:pPr algn="l" rtl="0" fontAlgn="ctr"/>
                      <a:r>
                        <a:rPr lang="en-GB" sz="1100" b="0" i="0" u="none" strike="noStrike">
                          <a:solidFill>
                            <a:srgbClr val="000000"/>
                          </a:solidFill>
                          <a:effectLst/>
                          <a:latin typeface="Verdana"/>
                        </a:rPr>
                        <a:t>ALOS</a:t>
                      </a:r>
                    </a:p>
                  </a:txBody>
                  <a:tcPr marL="9525" marR="9525" marT="9525" marB="0" anchor="ctr"/>
                </a:tc>
                <a:tc>
                  <a:txBody>
                    <a:bodyPr/>
                    <a:lstStyle/>
                    <a:p>
                      <a:pPr algn="l" rtl="0" fontAlgn="ctr"/>
                      <a:r>
                        <a:rPr lang="en-GB" sz="1100" b="0" i="0" u="none" strike="noStrike">
                          <a:solidFill>
                            <a:srgbClr val="000000"/>
                          </a:solidFill>
                          <a:effectLst/>
                          <a:latin typeface="Verdana"/>
                        </a:rPr>
                        <a:t>EO-SIP</a:t>
                      </a:r>
                    </a:p>
                  </a:txBody>
                  <a:tcPr marL="9525" marR="9525" marT="9525" marB="0" anchor="ctr"/>
                </a:tc>
                <a:tc>
                  <a:txBody>
                    <a:bodyPr/>
                    <a:lstStyle/>
                    <a:p>
                      <a:pPr algn="l" rtl="0" fontAlgn="ctr"/>
                      <a:r>
                        <a:rPr lang="en-GB" sz="1100" b="0" i="0" u="none" strike="noStrike">
                          <a:solidFill>
                            <a:srgbClr val="000000"/>
                          </a:solidFill>
                          <a:effectLst/>
                          <a:latin typeface="Verdana"/>
                        </a:rPr>
                        <a:t>55 TB</a:t>
                      </a:r>
                    </a:p>
                  </a:txBody>
                  <a:tcPr marL="9525" marR="9525" marT="9525" marB="0" anchor="ctr"/>
                </a:tc>
                <a:tc>
                  <a:txBody>
                    <a:bodyPr/>
                    <a:lstStyle/>
                    <a:p>
                      <a:pPr algn="l" rtl="0" fontAlgn="ctr"/>
                      <a:r>
                        <a:rPr lang="en-GB" sz="1100" b="0" i="0" u="none" strike="noStrike">
                          <a:solidFill>
                            <a:srgbClr val="000000"/>
                          </a:solidFill>
                          <a:effectLst/>
                          <a:latin typeface="Verdana"/>
                        </a:rPr>
                        <a:t>20160923</a:t>
                      </a:r>
                    </a:p>
                  </a:txBody>
                  <a:tcPr marL="9525" marR="9525" marT="9525" marB="0" anchor="ctr"/>
                </a:tc>
              </a:tr>
              <a:tr h="190500">
                <a:tc>
                  <a:txBody>
                    <a:bodyPr/>
                    <a:lstStyle/>
                    <a:p>
                      <a:pPr algn="l" rtl="0" fontAlgn="ctr"/>
                      <a:r>
                        <a:rPr lang="en-GB" sz="1100" b="1" i="0" u="none" strike="noStrike">
                          <a:solidFill>
                            <a:srgbClr val="FFFFFF"/>
                          </a:solidFill>
                          <a:effectLst/>
                          <a:latin typeface="Verdana"/>
                        </a:rPr>
                        <a:t>GTDAS-101</a:t>
                      </a:r>
                    </a:p>
                  </a:txBody>
                  <a:tcPr marL="9525" marR="9525" marT="9525" marB="0" anchor="ctr"/>
                </a:tc>
                <a:tc>
                  <a:txBody>
                    <a:bodyPr/>
                    <a:lstStyle/>
                    <a:p>
                      <a:pPr algn="l" rtl="0" fontAlgn="ctr"/>
                      <a:r>
                        <a:rPr lang="en-GB" sz="1100" b="0" i="0" u="none" strike="noStrike">
                          <a:solidFill>
                            <a:srgbClr val="000000"/>
                          </a:solidFill>
                          <a:effectLst/>
                          <a:latin typeface="Verdana"/>
                        </a:rPr>
                        <a:t>NAS</a:t>
                      </a:r>
                    </a:p>
                  </a:txBody>
                  <a:tcPr marL="9525" marR="9525" marT="9525" marB="0" anchor="ctr"/>
                </a:tc>
                <a:tc>
                  <a:txBody>
                    <a:bodyPr/>
                    <a:lstStyle/>
                    <a:p>
                      <a:pPr algn="l" rtl="0" fontAlgn="ctr"/>
                      <a:r>
                        <a:rPr lang="en-GB" sz="1100" b="0" i="0" u="none" strike="noStrike">
                          <a:solidFill>
                            <a:srgbClr val="000000"/>
                          </a:solidFill>
                          <a:effectLst/>
                          <a:latin typeface="Verdana"/>
                        </a:rPr>
                        <a:t>ALOS</a:t>
                      </a:r>
                    </a:p>
                  </a:txBody>
                  <a:tcPr marL="9525" marR="9525" marT="9525" marB="0" anchor="ctr"/>
                </a:tc>
                <a:tc>
                  <a:txBody>
                    <a:bodyPr/>
                    <a:lstStyle/>
                    <a:p>
                      <a:pPr algn="l" rtl="0" fontAlgn="ctr"/>
                      <a:r>
                        <a:rPr lang="en-GB" sz="1100" b="0" i="0" u="none" strike="noStrike">
                          <a:solidFill>
                            <a:srgbClr val="000000"/>
                          </a:solidFill>
                          <a:effectLst/>
                          <a:latin typeface="Verdana"/>
                        </a:rPr>
                        <a:t>EO-SIP</a:t>
                      </a:r>
                    </a:p>
                  </a:txBody>
                  <a:tcPr marL="9525" marR="9525" marT="9525" marB="0" anchor="ctr"/>
                </a:tc>
                <a:tc>
                  <a:txBody>
                    <a:bodyPr/>
                    <a:lstStyle/>
                    <a:p>
                      <a:pPr algn="l" rtl="0" fontAlgn="ctr"/>
                      <a:r>
                        <a:rPr lang="en-GB" sz="1100" b="0" i="0" u="none" strike="noStrike">
                          <a:solidFill>
                            <a:srgbClr val="000000"/>
                          </a:solidFill>
                          <a:effectLst/>
                          <a:latin typeface="Verdana"/>
                        </a:rPr>
                        <a:t>40 TB</a:t>
                      </a:r>
                    </a:p>
                  </a:txBody>
                  <a:tcPr marL="9525" marR="9525" marT="9525" marB="0" anchor="ctr"/>
                </a:tc>
                <a:tc>
                  <a:txBody>
                    <a:bodyPr/>
                    <a:lstStyle/>
                    <a:p>
                      <a:pPr algn="l" rtl="0" fontAlgn="ctr"/>
                      <a:r>
                        <a:rPr lang="en-GB" sz="1100" b="0" i="0" u="none" strike="noStrike">
                          <a:solidFill>
                            <a:srgbClr val="000000"/>
                          </a:solidFill>
                          <a:effectLst/>
                          <a:latin typeface="Verdana"/>
                        </a:rPr>
                        <a:t>20160923</a:t>
                      </a:r>
                    </a:p>
                  </a:txBody>
                  <a:tcPr marL="9525" marR="9525" marT="9525" marB="0" anchor="ctr"/>
                </a:tc>
              </a:tr>
              <a:tr h="190500">
                <a:tc>
                  <a:txBody>
                    <a:bodyPr/>
                    <a:lstStyle/>
                    <a:p>
                      <a:pPr algn="l" rtl="0" fontAlgn="ctr"/>
                      <a:r>
                        <a:rPr lang="en-GB" sz="1100" b="1" i="0" u="none" strike="noStrike">
                          <a:solidFill>
                            <a:srgbClr val="FFFFFF"/>
                          </a:solidFill>
                          <a:effectLst/>
                          <a:latin typeface="Verdana"/>
                        </a:rPr>
                        <a:t>GTDAS-111/112</a:t>
                      </a:r>
                    </a:p>
                  </a:txBody>
                  <a:tcPr marL="9525" marR="9525" marT="9525" marB="0" anchor="ctr"/>
                </a:tc>
                <a:tc>
                  <a:txBody>
                    <a:bodyPr/>
                    <a:lstStyle/>
                    <a:p>
                      <a:pPr algn="l" rtl="0" fontAlgn="ctr"/>
                      <a:r>
                        <a:rPr lang="en-GB" sz="1100" b="0" i="0" u="none" strike="noStrike">
                          <a:solidFill>
                            <a:srgbClr val="000000"/>
                          </a:solidFill>
                          <a:effectLst/>
                          <a:latin typeface="Verdana"/>
                        </a:rPr>
                        <a:t>NAS</a:t>
                      </a:r>
                    </a:p>
                  </a:txBody>
                  <a:tcPr marL="9525" marR="9525" marT="9525" marB="0" anchor="ctr"/>
                </a:tc>
                <a:tc>
                  <a:txBody>
                    <a:bodyPr/>
                    <a:lstStyle/>
                    <a:p>
                      <a:pPr algn="l" rtl="0" fontAlgn="ctr"/>
                      <a:r>
                        <a:rPr lang="en-GB" sz="1100" b="0" i="0" u="none" strike="noStrike">
                          <a:solidFill>
                            <a:srgbClr val="000000"/>
                          </a:solidFill>
                          <a:effectLst/>
                          <a:latin typeface="Verdana"/>
                        </a:rPr>
                        <a:t>Mixed</a:t>
                      </a:r>
                    </a:p>
                  </a:txBody>
                  <a:tcPr marL="9525" marR="9525" marT="9525" marB="0" anchor="ctr"/>
                </a:tc>
                <a:tc>
                  <a:txBody>
                    <a:bodyPr/>
                    <a:lstStyle/>
                    <a:p>
                      <a:pPr algn="l" rtl="0" fontAlgn="ctr"/>
                      <a:r>
                        <a:rPr lang="en-GB" sz="1100" b="0" i="0" u="none" strike="noStrike">
                          <a:solidFill>
                            <a:srgbClr val="000000"/>
                          </a:solidFill>
                          <a:effectLst/>
                          <a:latin typeface="Verdana"/>
                        </a:rPr>
                        <a:t>non-SIP</a:t>
                      </a:r>
                    </a:p>
                  </a:txBody>
                  <a:tcPr marL="9525" marR="9525" marT="9525" marB="0" anchor="ctr"/>
                </a:tc>
                <a:tc>
                  <a:txBody>
                    <a:bodyPr/>
                    <a:lstStyle/>
                    <a:p>
                      <a:pPr algn="l" rtl="0" fontAlgn="ctr"/>
                      <a:r>
                        <a:rPr lang="en-GB" sz="1100" b="0" i="0" u="none" strike="noStrike">
                          <a:solidFill>
                            <a:srgbClr val="000000"/>
                          </a:solidFill>
                          <a:effectLst/>
                          <a:latin typeface="Verdana"/>
                        </a:rPr>
                        <a:t>4 TB</a:t>
                      </a:r>
                    </a:p>
                  </a:txBody>
                  <a:tcPr marL="9525" marR="9525" marT="9525" marB="0" anchor="ctr"/>
                </a:tc>
                <a:tc>
                  <a:txBody>
                    <a:bodyPr/>
                    <a:lstStyle/>
                    <a:p>
                      <a:pPr algn="l" rtl="0" fontAlgn="ctr"/>
                      <a:r>
                        <a:rPr lang="en-GB" sz="1100" b="0" i="0" u="none" strike="noStrike">
                          <a:solidFill>
                            <a:srgbClr val="000000"/>
                          </a:solidFill>
                          <a:effectLst/>
                          <a:latin typeface="Verdana"/>
                        </a:rPr>
                        <a:t>20161002</a:t>
                      </a:r>
                    </a:p>
                  </a:txBody>
                  <a:tcPr marL="9525" marR="9525" marT="9525" marB="0" anchor="ctr"/>
                </a:tc>
              </a:tr>
              <a:tr h="190500">
                <a:tc>
                  <a:txBody>
                    <a:bodyPr/>
                    <a:lstStyle/>
                    <a:p>
                      <a:pPr algn="l" rtl="0" fontAlgn="ctr"/>
                      <a:r>
                        <a:rPr lang="en-GB" sz="1100" b="1" i="0" u="none" strike="noStrike">
                          <a:solidFill>
                            <a:srgbClr val="FFFFFF"/>
                          </a:solidFill>
                          <a:effectLst/>
                          <a:latin typeface="Verdana"/>
                        </a:rPr>
                        <a:t>GTDAS-047 </a:t>
                      </a:r>
                    </a:p>
                  </a:txBody>
                  <a:tcPr marL="9525" marR="9525" marT="9525" marB="0" anchor="ctr"/>
                </a:tc>
                <a:tc>
                  <a:txBody>
                    <a:bodyPr/>
                    <a:lstStyle/>
                    <a:p>
                      <a:pPr algn="l" rtl="0" fontAlgn="ctr"/>
                      <a:r>
                        <a:rPr lang="en-GB" sz="1100" b="0" i="0" u="none" strike="noStrike">
                          <a:solidFill>
                            <a:srgbClr val="000000"/>
                          </a:solidFill>
                          <a:effectLst/>
                          <a:latin typeface="Verdana"/>
                        </a:rPr>
                        <a:t>NAS</a:t>
                      </a:r>
                    </a:p>
                  </a:txBody>
                  <a:tcPr marL="9525" marR="9525" marT="9525" marB="0" anchor="ctr"/>
                </a:tc>
                <a:tc>
                  <a:txBody>
                    <a:bodyPr/>
                    <a:lstStyle/>
                    <a:p>
                      <a:pPr algn="l" rtl="0" fontAlgn="ctr"/>
                      <a:r>
                        <a:rPr lang="en-GB" sz="1100" b="0" i="0" u="none" strike="noStrike">
                          <a:solidFill>
                            <a:srgbClr val="000000"/>
                          </a:solidFill>
                          <a:effectLst/>
                          <a:latin typeface="Verdana"/>
                        </a:rPr>
                        <a:t>ALOS</a:t>
                      </a:r>
                    </a:p>
                  </a:txBody>
                  <a:tcPr marL="9525" marR="9525" marT="9525" marB="0" anchor="ctr"/>
                </a:tc>
                <a:tc>
                  <a:txBody>
                    <a:bodyPr/>
                    <a:lstStyle/>
                    <a:p>
                      <a:pPr algn="l" rtl="0" fontAlgn="ctr"/>
                      <a:r>
                        <a:rPr lang="en-GB" sz="1100" b="0" i="0" u="none" strike="noStrike">
                          <a:solidFill>
                            <a:srgbClr val="000000"/>
                          </a:solidFill>
                          <a:effectLst/>
                          <a:latin typeface="Verdana"/>
                        </a:rPr>
                        <a:t>EO-SIP</a:t>
                      </a:r>
                    </a:p>
                  </a:txBody>
                  <a:tcPr marL="9525" marR="9525" marT="9525" marB="0" anchor="ctr"/>
                </a:tc>
                <a:tc>
                  <a:txBody>
                    <a:bodyPr/>
                    <a:lstStyle/>
                    <a:p>
                      <a:pPr algn="l" rtl="0" fontAlgn="ctr"/>
                      <a:r>
                        <a:rPr lang="en-GB" sz="1100" b="0" i="0" u="none" strike="noStrike">
                          <a:solidFill>
                            <a:srgbClr val="000000"/>
                          </a:solidFill>
                          <a:effectLst/>
                          <a:latin typeface="Verdana"/>
                        </a:rPr>
                        <a:t>55 TB</a:t>
                      </a:r>
                    </a:p>
                  </a:txBody>
                  <a:tcPr marL="9525" marR="9525" marT="9525" marB="0" anchor="ctr"/>
                </a:tc>
                <a:tc>
                  <a:txBody>
                    <a:bodyPr/>
                    <a:lstStyle/>
                    <a:p>
                      <a:pPr algn="l" rtl="0" fontAlgn="ctr"/>
                      <a:r>
                        <a:rPr lang="en-GB" sz="1100" b="0" i="0" u="none" strike="noStrike">
                          <a:solidFill>
                            <a:srgbClr val="000000"/>
                          </a:solidFill>
                          <a:effectLst/>
                          <a:latin typeface="Verdana"/>
                        </a:rPr>
                        <a:t>20161017</a:t>
                      </a:r>
                    </a:p>
                  </a:txBody>
                  <a:tcPr marL="9525" marR="9525" marT="9525" marB="0" anchor="ctr"/>
                </a:tc>
              </a:tr>
              <a:tr h="190500">
                <a:tc>
                  <a:txBody>
                    <a:bodyPr/>
                    <a:lstStyle/>
                    <a:p>
                      <a:pPr algn="l" rtl="0" fontAlgn="ctr"/>
                      <a:r>
                        <a:rPr lang="en-GB" sz="1100" b="1" i="0" u="none" strike="noStrike">
                          <a:solidFill>
                            <a:srgbClr val="FFFFFF"/>
                          </a:solidFill>
                          <a:effectLst/>
                          <a:latin typeface="Verdana"/>
                        </a:rPr>
                        <a:t>GTDAS-036</a:t>
                      </a:r>
                    </a:p>
                  </a:txBody>
                  <a:tcPr marL="9525" marR="9525" marT="9525" marB="0" anchor="ctr"/>
                </a:tc>
                <a:tc>
                  <a:txBody>
                    <a:bodyPr/>
                    <a:lstStyle/>
                    <a:p>
                      <a:pPr algn="l" rtl="0" fontAlgn="ctr"/>
                      <a:r>
                        <a:rPr lang="en-GB" sz="1100" b="0" i="0" u="none" strike="noStrike">
                          <a:solidFill>
                            <a:srgbClr val="000000"/>
                          </a:solidFill>
                          <a:effectLst/>
                          <a:latin typeface="Verdana"/>
                        </a:rPr>
                        <a:t>NAS</a:t>
                      </a:r>
                    </a:p>
                  </a:txBody>
                  <a:tcPr marL="9525" marR="9525" marT="9525" marB="0" anchor="ctr"/>
                </a:tc>
                <a:tc>
                  <a:txBody>
                    <a:bodyPr/>
                    <a:lstStyle/>
                    <a:p>
                      <a:pPr algn="l" rtl="0" fontAlgn="ctr"/>
                      <a:r>
                        <a:rPr lang="en-GB" sz="1100" b="0" i="0" u="none" strike="noStrike">
                          <a:solidFill>
                            <a:srgbClr val="000000"/>
                          </a:solidFill>
                          <a:effectLst/>
                          <a:latin typeface="Verdana"/>
                        </a:rPr>
                        <a:t>ALOS</a:t>
                      </a:r>
                    </a:p>
                  </a:txBody>
                  <a:tcPr marL="9525" marR="9525" marT="9525" marB="0" anchor="ctr"/>
                </a:tc>
                <a:tc>
                  <a:txBody>
                    <a:bodyPr/>
                    <a:lstStyle/>
                    <a:p>
                      <a:pPr algn="l" rtl="0" fontAlgn="ctr"/>
                      <a:r>
                        <a:rPr lang="en-GB" sz="1100" b="0" i="0" u="none" strike="noStrike">
                          <a:solidFill>
                            <a:srgbClr val="000000"/>
                          </a:solidFill>
                          <a:effectLst/>
                          <a:latin typeface="Verdana"/>
                        </a:rPr>
                        <a:t>EO-SIP</a:t>
                      </a:r>
                    </a:p>
                  </a:txBody>
                  <a:tcPr marL="9525" marR="9525" marT="9525" marB="0" anchor="ctr"/>
                </a:tc>
                <a:tc>
                  <a:txBody>
                    <a:bodyPr/>
                    <a:lstStyle/>
                    <a:p>
                      <a:pPr algn="l" rtl="0" fontAlgn="ctr"/>
                      <a:r>
                        <a:rPr lang="en-GB" sz="1100" b="0" i="0" u="none" strike="noStrike">
                          <a:solidFill>
                            <a:srgbClr val="000000"/>
                          </a:solidFill>
                          <a:effectLst/>
                          <a:latin typeface="Verdana"/>
                        </a:rPr>
                        <a:t>55 TB</a:t>
                      </a:r>
                    </a:p>
                  </a:txBody>
                  <a:tcPr marL="9525" marR="9525" marT="9525" marB="0" anchor="ctr"/>
                </a:tc>
                <a:tc>
                  <a:txBody>
                    <a:bodyPr/>
                    <a:lstStyle/>
                    <a:p>
                      <a:pPr algn="l" rtl="0" fontAlgn="ctr"/>
                      <a:r>
                        <a:rPr lang="en-GB" sz="1100" b="0" i="0" u="none" strike="noStrike">
                          <a:solidFill>
                            <a:srgbClr val="000000"/>
                          </a:solidFill>
                          <a:effectLst/>
                          <a:latin typeface="Verdana"/>
                        </a:rPr>
                        <a:t>20161205</a:t>
                      </a:r>
                    </a:p>
                  </a:txBody>
                  <a:tcPr marL="9525" marR="9525" marT="9525" marB="0" anchor="ctr"/>
                </a:tc>
              </a:tr>
              <a:tr h="190500">
                <a:tc>
                  <a:txBody>
                    <a:bodyPr/>
                    <a:lstStyle/>
                    <a:p>
                      <a:pPr algn="l" rtl="0" fontAlgn="ctr"/>
                      <a:r>
                        <a:rPr lang="en-GB" sz="1100" b="1" i="0" u="none" strike="noStrike">
                          <a:solidFill>
                            <a:srgbClr val="FFFFFF"/>
                          </a:solidFill>
                          <a:effectLst/>
                          <a:latin typeface="Verdana"/>
                        </a:rPr>
                        <a:t>GTDAS-04 </a:t>
                      </a:r>
                    </a:p>
                  </a:txBody>
                  <a:tcPr marL="9525" marR="9525" marT="9525" marB="0" anchor="ctr"/>
                </a:tc>
                <a:tc>
                  <a:txBody>
                    <a:bodyPr/>
                    <a:lstStyle/>
                    <a:p>
                      <a:pPr algn="l" rtl="0" fontAlgn="ctr"/>
                      <a:r>
                        <a:rPr lang="en-GB" sz="1100" b="0" i="0" u="none" strike="noStrike">
                          <a:solidFill>
                            <a:srgbClr val="000000"/>
                          </a:solidFill>
                          <a:effectLst/>
                          <a:latin typeface="Verdana"/>
                        </a:rPr>
                        <a:t>NAS</a:t>
                      </a:r>
                    </a:p>
                  </a:txBody>
                  <a:tcPr marL="9525" marR="9525" marT="9525" marB="0" anchor="ctr"/>
                </a:tc>
                <a:tc>
                  <a:txBody>
                    <a:bodyPr/>
                    <a:lstStyle/>
                    <a:p>
                      <a:pPr algn="l" rtl="0" fontAlgn="ctr"/>
                      <a:r>
                        <a:rPr lang="en-GB" sz="1100" b="0" i="0" u="none" strike="noStrike">
                          <a:solidFill>
                            <a:srgbClr val="000000"/>
                          </a:solidFill>
                          <a:effectLst/>
                          <a:latin typeface="Verdana"/>
                        </a:rPr>
                        <a:t>ALOS</a:t>
                      </a:r>
                    </a:p>
                  </a:txBody>
                  <a:tcPr marL="9525" marR="9525" marT="9525" marB="0" anchor="ctr"/>
                </a:tc>
                <a:tc>
                  <a:txBody>
                    <a:bodyPr/>
                    <a:lstStyle/>
                    <a:p>
                      <a:pPr algn="l" rtl="0" fontAlgn="ctr"/>
                      <a:r>
                        <a:rPr lang="en-GB" sz="1100" b="0" i="0" u="none" strike="noStrike">
                          <a:solidFill>
                            <a:srgbClr val="000000"/>
                          </a:solidFill>
                          <a:effectLst/>
                          <a:latin typeface="Verdana"/>
                        </a:rPr>
                        <a:t>EO-SIP</a:t>
                      </a:r>
                    </a:p>
                  </a:txBody>
                  <a:tcPr marL="9525" marR="9525" marT="9525" marB="0" anchor="ctr"/>
                </a:tc>
                <a:tc>
                  <a:txBody>
                    <a:bodyPr/>
                    <a:lstStyle/>
                    <a:p>
                      <a:pPr algn="l" rtl="0" fontAlgn="ctr"/>
                      <a:r>
                        <a:rPr lang="en-GB" sz="1100" b="0" i="0" u="none" strike="noStrike">
                          <a:solidFill>
                            <a:srgbClr val="000000"/>
                          </a:solidFill>
                          <a:effectLst/>
                          <a:latin typeface="Verdana"/>
                        </a:rPr>
                        <a:t>55 TB</a:t>
                      </a:r>
                    </a:p>
                  </a:txBody>
                  <a:tcPr marL="9525" marR="9525" marT="9525" marB="0" anchor="ctr"/>
                </a:tc>
                <a:tc>
                  <a:txBody>
                    <a:bodyPr/>
                    <a:lstStyle/>
                    <a:p>
                      <a:pPr algn="l" rtl="0" fontAlgn="ctr"/>
                      <a:r>
                        <a:rPr lang="en-GB" sz="1100" b="0" i="0" u="none" strike="noStrike">
                          <a:solidFill>
                            <a:srgbClr val="000000"/>
                          </a:solidFill>
                          <a:effectLst/>
                          <a:latin typeface="Verdana"/>
                        </a:rPr>
                        <a:t>20170118</a:t>
                      </a:r>
                    </a:p>
                  </a:txBody>
                  <a:tcPr marL="9525" marR="9525" marT="9525" marB="0" anchor="ctr"/>
                </a:tc>
              </a:tr>
              <a:tr h="190500">
                <a:tc>
                  <a:txBody>
                    <a:bodyPr/>
                    <a:lstStyle/>
                    <a:p>
                      <a:pPr algn="l" rtl="0" fontAlgn="ctr"/>
                      <a:r>
                        <a:rPr lang="en-GB" sz="1100" b="1" i="0" u="none" strike="noStrike">
                          <a:solidFill>
                            <a:srgbClr val="FFFFFF"/>
                          </a:solidFill>
                          <a:effectLst/>
                          <a:latin typeface="Verdana"/>
                        </a:rPr>
                        <a:t>GTDAS-24 </a:t>
                      </a:r>
                    </a:p>
                  </a:txBody>
                  <a:tcPr marL="9525" marR="9525" marT="9525" marB="0" anchor="ctr"/>
                </a:tc>
                <a:tc>
                  <a:txBody>
                    <a:bodyPr/>
                    <a:lstStyle/>
                    <a:p>
                      <a:pPr algn="l" rtl="0" fontAlgn="ctr"/>
                      <a:r>
                        <a:rPr lang="en-GB" sz="1100" b="0" i="0" u="none" strike="noStrike">
                          <a:solidFill>
                            <a:srgbClr val="000000"/>
                          </a:solidFill>
                          <a:effectLst/>
                          <a:latin typeface="Verdana"/>
                        </a:rPr>
                        <a:t>NAS</a:t>
                      </a:r>
                    </a:p>
                  </a:txBody>
                  <a:tcPr marL="9525" marR="9525" marT="9525" marB="0" anchor="ctr"/>
                </a:tc>
                <a:tc>
                  <a:txBody>
                    <a:bodyPr/>
                    <a:lstStyle/>
                    <a:p>
                      <a:pPr algn="l" rtl="0" fontAlgn="ctr"/>
                      <a:r>
                        <a:rPr lang="en-GB" sz="1100" b="0" i="0" u="none" strike="noStrike">
                          <a:solidFill>
                            <a:srgbClr val="000000"/>
                          </a:solidFill>
                          <a:effectLst/>
                          <a:latin typeface="Verdana"/>
                        </a:rPr>
                        <a:t>ALOS</a:t>
                      </a:r>
                    </a:p>
                  </a:txBody>
                  <a:tcPr marL="9525" marR="9525" marT="9525" marB="0" anchor="ctr"/>
                </a:tc>
                <a:tc>
                  <a:txBody>
                    <a:bodyPr/>
                    <a:lstStyle/>
                    <a:p>
                      <a:pPr algn="l" rtl="0" fontAlgn="ctr"/>
                      <a:r>
                        <a:rPr lang="en-GB" sz="1100" b="0" i="0" u="none" strike="noStrike">
                          <a:solidFill>
                            <a:srgbClr val="000000"/>
                          </a:solidFill>
                          <a:effectLst/>
                          <a:latin typeface="Verdana"/>
                        </a:rPr>
                        <a:t>EO-SIP</a:t>
                      </a:r>
                    </a:p>
                  </a:txBody>
                  <a:tcPr marL="9525" marR="9525" marT="9525" marB="0" anchor="ctr"/>
                </a:tc>
                <a:tc>
                  <a:txBody>
                    <a:bodyPr/>
                    <a:lstStyle/>
                    <a:p>
                      <a:pPr algn="l" rtl="0" fontAlgn="ctr"/>
                      <a:r>
                        <a:rPr lang="en-GB" sz="1100" b="0" i="0" u="none" strike="noStrike">
                          <a:solidFill>
                            <a:srgbClr val="000000"/>
                          </a:solidFill>
                          <a:effectLst/>
                          <a:latin typeface="Verdana"/>
                        </a:rPr>
                        <a:t>54 TB</a:t>
                      </a:r>
                    </a:p>
                  </a:txBody>
                  <a:tcPr marL="9525" marR="9525" marT="9525" marB="0" anchor="ctr"/>
                </a:tc>
                <a:tc>
                  <a:txBody>
                    <a:bodyPr/>
                    <a:lstStyle/>
                    <a:p>
                      <a:pPr algn="l" rtl="0" fontAlgn="ctr"/>
                      <a:r>
                        <a:rPr lang="en-GB" sz="1100" b="0" i="0" u="none" strike="noStrike">
                          <a:solidFill>
                            <a:srgbClr val="000000"/>
                          </a:solidFill>
                          <a:effectLst/>
                          <a:latin typeface="Verdana"/>
                        </a:rPr>
                        <a:t>20170118</a:t>
                      </a:r>
                    </a:p>
                  </a:txBody>
                  <a:tcPr marL="9525" marR="9525" marT="9525" marB="0" anchor="ctr"/>
                </a:tc>
              </a:tr>
              <a:tr h="190500">
                <a:tc>
                  <a:txBody>
                    <a:bodyPr/>
                    <a:lstStyle/>
                    <a:p>
                      <a:pPr algn="l" rtl="0" fontAlgn="ctr"/>
                      <a:r>
                        <a:rPr lang="en-GB" sz="1100" b="1" i="0" u="none" strike="noStrike">
                          <a:solidFill>
                            <a:srgbClr val="FFFFFF"/>
                          </a:solidFill>
                          <a:effectLst/>
                          <a:latin typeface="Verdana"/>
                        </a:rPr>
                        <a:t>GTONAS8</a:t>
                      </a:r>
                    </a:p>
                  </a:txBody>
                  <a:tcPr marL="9525" marR="9525" marT="9525" marB="0" anchor="ctr"/>
                </a:tc>
                <a:tc>
                  <a:txBody>
                    <a:bodyPr/>
                    <a:lstStyle/>
                    <a:p>
                      <a:pPr algn="l" rtl="0" fontAlgn="ctr"/>
                      <a:r>
                        <a:rPr lang="en-GB" sz="1100" b="0" i="0" u="none" strike="noStrike">
                          <a:solidFill>
                            <a:srgbClr val="000000"/>
                          </a:solidFill>
                          <a:effectLst/>
                          <a:latin typeface="Verdana"/>
                        </a:rPr>
                        <a:t>NAS</a:t>
                      </a:r>
                    </a:p>
                  </a:txBody>
                  <a:tcPr marL="9525" marR="9525" marT="9525" marB="0" anchor="ctr"/>
                </a:tc>
                <a:tc>
                  <a:txBody>
                    <a:bodyPr/>
                    <a:lstStyle/>
                    <a:p>
                      <a:pPr algn="l" rtl="0" fontAlgn="ctr"/>
                      <a:r>
                        <a:rPr lang="en-GB" sz="1100" b="0" i="0" u="none" strike="noStrike">
                          <a:solidFill>
                            <a:srgbClr val="000000"/>
                          </a:solidFill>
                          <a:effectLst/>
                          <a:latin typeface="Verdana"/>
                        </a:rPr>
                        <a:t>Mixed</a:t>
                      </a:r>
                    </a:p>
                  </a:txBody>
                  <a:tcPr marL="9525" marR="9525" marT="9525" marB="0" anchor="ctr"/>
                </a:tc>
                <a:tc>
                  <a:txBody>
                    <a:bodyPr/>
                    <a:lstStyle/>
                    <a:p>
                      <a:pPr algn="l" rtl="0" fontAlgn="ctr"/>
                      <a:r>
                        <a:rPr lang="en-GB" sz="1100" b="0" i="0" u="none" strike="noStrike">
                          <a:solidFill>
                            <a:srgbClr val="000000"/>
                          </a:solidFill>
                          <a:effectLst/>
                          <a:latin typeface="Verdana"/>
                        </a:rPr>
                        <a:t>non-SIP</a:t>
                      </a:r>
                    </a:p>
                  </a:txBody>
                  <a:tcPr marL="9525" marR="9525" marT="9525" marB="0" anchor="ctr"/>
                </a:tc>
                <a:tc>
                  <a:txBody>
                    <a:bodyPr/>
                    <a:lstStyle/>
                    <a:p>
                      <a:pPr algn="l" rtl="0" fontAlgn="ctr"/>
                      <a:r>
                        <a:rPr lang="en-GB" sz="1100" b="0" i="0" u="none" strike="noStrike">
                          <a:solidFill>
                            <a:srgbClr val="000000"/>
                          </a:solidFill>
                          <a:effectLst/>
                          <a:latin typeface="Verdana"/>
                        </a:rPr>
                        <a:t>26 TB</a:t>
                      </a:r>
                    </a:p>
                  </a:txBody>
                  <a:tcPr marL="9525" marR="9525" marT="9525" marB="0" anchor="ctr"/>
                </a:tc>
                <a:tc>
                  <a:txBody>
                    <a:bodyPr/>
                    <a:lstStyle/>
                    <a:p>
                      <a:pPr algn="l" rtl="0" fontAlgn="ctr"/>
                      <a:r>
                        <a:rPr lang="en-GB" sz="1100" b="0" i="0" u="none" strike="noStrike">
                          <a:solidFill>
                            <a:srgbClr val="000000"/>
                          </a:solidFill>
                          <a:effectLst/>
                          <a:latin typeface="Verdana"/>
                        </a:rPr>
                        <a:t>20170118</a:t>
                      </a:r>
                    </a:p>
                  </a:txBody>
                  <a:tcPr marL="9525" marR="9525" marT="9525" marB="0" anchor="ctr"/>
                </a:tc>
              </a:tr>
              <a:tr h="190500">
                <a:tc>
                  <a:txBody>
                    <a:bodyPr/>
                    <a:lstStyle/>
                    <a:p>
                      <a:pPr algn="l" rtl="0" fontAlgn="ctr"/>
                      <a:r>
                        <a:rPr lang="en-GB" sz="1100" b="1" i="0" u="none" strike="noStrike">
                          <a:solidFill>
                            <a:srgbClr val="FFFFFF"/>
                          </a:solidFill>
                          <a:effectLst/>
                          <a:latin typeface="Verdana"/>
                        </a:rPr>
                        <a:t>GTDAS-45 </a:t>
                      </a:r>
                    </a:p>
                  </a:txBody>
                  <a:tcPr marL="9525" marR="9525" marT="9525" marB="0" anchor="ctr"/>
                </a:tc>
                <a:tc>
                  <a:txBody>
                    <a:bodyPr/>
                    <a:lstStyle/>
                    <a:p>
                      <a:pPr algn="l" rtl="0" fontAlgn="ctr"/>
                      <a:r>
                        <a:rPr lang="en-GB" sz="1100" b="0" i="0" u="none" strike="noStrike">
                          <a:solidFill>
                            <a:srgbClr val="000000"/>
                          </a:solidFill>
                          <a:effectLst/>
                          <a:latin typeface="Verdana"/>
                        </a:rPr>
                        <a:t>NAS</a:t>
                      </a:r>
                    </a:p>
                  </a:txBody>
                  <a:tcPr marL="9525" marR="9525" marT="9525" marB="0" anchor="ctr"/>
                </a:tc>
                <a:tc>
                  <a:txBody>
                    <a:bodyPr/>
                    <a:lstStyle/>
                    <a:p>
                      <a:pPr algn="l" rtl="0" fontAlgn="ctr"/>
                      <a:r>
                        <a:rPr lang="en-GB" sz="1100" b="0" i="0" u="none" strike="noStrike" dirty="0">
                          <a:solidFill>
                            <a:srgbClr val="000000"/>
                          </a:solidFill>
                          <a:effectLst/>
                          <a:latin typeface="Verdana"/>
                        </a:rPr>
                        <a:t>ALOS</a:t>
                      </a:r>
                    </a:p>
                  </a:txBody>
                  <a:tcPr marL="9525" marR="9525" marT="9525" marB="0" anchor="ctr"/>
                </a:tc>
                <a:tc>
                  <a:txBody>
                    <a:bodyPr/>
                    <a:lstStyle/>
                    <a:p>
                      <a:pPr algn="l" rtl="0" fontAlgn="ctr"/>
                      <a:r>
                        <a:rPr lang="en-GB" sz="1100" b="0" i="0" u="none" strike="noStrike">
                          <a:solidFill>
                            <a:srgbClr val="000000"/>
                          </a:solidFill>
                          <a:effectLst/>
                          <a:latin typeface="Verdana"/>
                        </a:rPr>
                        <a:t>EO-SIP</a:t>
                      </a:r>
                    </a:p>
                  </a:txBody>
                  <a:tcPr marL="9525" marR="9525" marT="9525" marB="0" anchor="ctr"/>
                </a:tc>
                <a:tc>
                  <a:txBody>
                    <a:bodyPr/>
                    <a:lstStyle/>
                    <a:p>
                      <a:pPr algn="l" rtl="0" fontAlgn="ctr"/>
                      <a:r>
                        <a:rPr lang="en-GB" sz="1100" b="0" i="0" u="none" strike="noStrike">
                          <a:solidFill>
                            <a:srgbClr val="000000"/>
                          </a:solidFill>
                          <a:effectLst/>
                          <a:latin typeface="Verdana"/>
                        </a:rPr>
                        <a:t>49 TB</a:t>
                      </a:r>
                    </a:p>
                  </a:txBody>
                  <a:tcPr marL="9525" marR="9525" marT="9525" marB="0" anchor="ctr"/>
                </a:tc>
                <a:tc>
                  <a:txBody>
                    <a:bodyPr/>
                    <a:lstStyle/>
                    <a:p>
                      <a:pPr algn="l" rtl="0" fontAlgn="ctr"/>
                      <a:r>
                        <a:rPr lang="en-GB" sz="1100" b="0" i="0" u="none" strike="noStrike" dirty="0">
                          <a:solidFill>
                            <a:srgbClr val="000000"/>
                          </a:solidFill>
                          <a:effectLst/>
                          <a:latin typeface="Verdana"/>
                        </a:rPr>
                        <a:t>20170307</a:t>
                      </a:r>
                    </a:p>
                  </a:txBody>
                  <a:tcPr marL="9525" marR="9525" marT="9525" marB="0" anchor="ctr"/>
                </a:tc>
              </a:tr>
              <a:tr h="190500">
                <a:tc>
                  <a:txBody>
                    <a:bodyPr/>
                    <a:lstStyle/>
                    <a:p>
                      <a:pPr algn="l" rtl="0" fontAlgn="ctr"/>
                      <a:r>
                        <a:rPr lang="en-GB" sz="1100" b="1" i="0" u="none" strike="noStrike" dirty="0">
                          <a:solidFill>
                            <a:srgbClr val="FFFFFF"/>
                          </a:solidFill>
                          <a:effectLst/>
                          <a:latin typeface="Verdana"/>
                        </a:rPr>
                        <a:t>DAS-46 </a:t>
                      </a:r>
                    </a:p>
                  </a:txBody>
                  <a:tcPr marL="9525" marR="9525" marT="9525" marB="0" anchor="ctr"/>
                </a:tc>
                <a:tc>
                  <a:txBody>
                    <a:bodyPr/>
                    <a:lstStyle/>
                    <a:p>
                      <a:pPr algn="l" rtl="0" fontAlgn="ctr"/>
                      <a:r>
                        <a:rPr lang="en-GB" sz="1100" b="0" i="0" u="none" strike="noStrike">
                          <a:solidFill>
                            <a:schemeClr val="tx1"/>
                          </a:solidFill>
                          <a:effectLst/>
                          <a:latin typeface="Verdana"/>
                        </a:rPr>
                        <a:t>NAS</a:t>
                      </a:r>
                    </a:p>
                  </a:txBody>
                  <a:tcPr marL="9525" marR="9525" marT="9525" marB="0" anchor="ctr"/>
                </a:tc>
                <a:tc>
                  <a:txBody>
                    <a:bodyPr/>
                    <a:lstStyle/>
                    <a:p>
                      <a:pPr algn="l" rtl="0" fontAlgn="ctr"/>
                      <a:r>
                        <a:rPr lang="en-GB" sz="1100" b="0" i="0" u="none" strike="noStrike">
                          <a:solidFill>
                            <a:schemeClr val="tx1"/>
                          </a:solidFill>
                          <a:effectLst/>
                          <a:latin typeface="Verdana"/>
                        </a:rPr>
                        <a:t>ALOS</a:t>
                      </a:r>
                    </a:p>
                  </a:txBody>
                  <a:tcPr marL="9525" marR="9525" marT="9525" marB="0" anchor="ctr"/>
                </a:tc>
                <a:tc>
                  <a:txBody>
                    <a:bodyPr/>
                    <a:lstStyle/>
                    <a:p>
                      <a:pPr algn="l" rtl="0" fontAlgn="ctr"/>
                      <a:r>
                        <a:rPr lang="en-GB" sz="1100" b="0" i="0" u="none" strike="noStrike">
                          <a:solidFill>
                            <a:schemeClr val="tx1"/>
                          </a:solidFill>
                          <a:effectLst/>
                          <a:latin typeface="Verdana"/>
                        </a:rPr>
                        <a:t>ADEN DWL</a:t>
                      </a:r>
                    </a:p>
                  </a:txBody>
                  <a:tcPr marL="9525" marR="9525" marT="9525" marB="0" anchor="ctr"/>
                </a:tc>
                <a:tc>
                  <a:txBody>
                    <a:bodyPr/>
                    <a:lstStyle/>
                    <a:p>
                      <a:pPr algn="l" rtl="0" fontAlgn="ctr"/>
                      <a:r>
                        <a:rPr lang="en-GB" sz="1100" b="0" i="0" u="none" strike="noStrike" dirty="0">
                          <a:solidFill>
                            <a:schemeClr val="tx1"/>
                          </a:solidFill>
                          <a:effectLst/>
                          <a:latin typeface="Verdana"/>
                        </a:rPr>
                        <a:t>55 TB</a:t>
                      </a:r>
                    </a:p>
                  </a:txBody>
                  <a:tcPr marL="9525" marR="9525" marT="9525" marB="0" anchor="ctr"/>
                </a:tc>
                <a:tc>
                  <a:txBody>
                    <a:bodyPr/>
                    <a:lstStyle/>
                    <a:p>
                      <a:pPr algn="l">
                        <a:lnSpc>
                          <a:spcPct val="115000"/>
                        </a:lnSpc>
                        <a:spcAft>
                          <a:spcPts val="0"/>
                        </a:spcAft>
                      </a:pPr>
                      <a:endParaRPr lang="en-GB" sz="11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r>
            </a:tbl>
          </a:graphicData>
        </a:graphic>
      </p:graphicFrame>
    </p:spTree>
    <p:extLst>
      <p:ext uri="{BB962C8B-B14F-4D97-AF65-F5344CB8AC3E}">
        <p14:creationId xmlns:p14="http://schemas.microsoft.com/office/powerpoint/2010/main" val="3048241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Preservation Element Web Portal</a:t>
            </a:r>
            <a:endParaRPr lang="en-GB"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1261721"/>
            <a:ext cx="8959850" cy="312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9400" y="4704829"/>
            <a:ext cx="3238500" cy="101566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GB" sz="2000" dirty="0">
                <a:solidFill>
                  <a:schemeClr val="bg2"/>
                </a:solidFill>
                <a:latin typeface="+mn-lt"/>
              </a:rPr>
              <a:t>Cold Backup Figures</a:t>
            </a:r>
          </a:p>
          <a:p>
            <a:pPr marL="285750" indent="-285750">
              <a:buClr>
                <a:schemeClr val="accent1"/>
              </a:buClr>
              <a:buFont typeface="Arial" panose="020B0604020202020204" pitchFamily="34" charset="0"/>
              <a:buChar char="•"/>
            </a:pPr>
            <a:r>
              <a:rPr lang="en-GB" sz="2000" dirty="0">
                <a:solidFill>
                  <a:schemeClr val="bg2"/>
                </a:solidFill>
                <a:latin typeface="+mn-lt"/>
              </a:rPr>
              <a:t>Link to DAS datasets</a:t>
            </a:r>
          </a:p>
          <a:p>
            <a:pPr marL="285750" indent="-285750">
              <a:buClr>
                <a:schemeClr val="accent1"/>
              </a:buClr>
              <a:buFont typeface="Arial" panose="020B0604020202020204" pitchFamily="34" charset="0"/>
              <a:buChar char="•"/>
            </a:pPr>
            <a:r>
              <a:rPr lang="en-GB" sz="2000" dirty="0">
                <a:solidFill>
                  <a:schemeClr val="bg2"/>
                </a:solidFill>
                <a:latin typeface="+mn-lt"/>
              </a:rPr>
              <a:t>Knowledge</a:t>
            </a:r>
          </a:p>
        </p:txBody>
      </p:sp>
      <p:sp>
        <p:nvSpPr>
          <p:cNvPr id="6" name="TextBox 5"/>
          <p:cNvSpPr txBox="1"/>
          <p:nvPr/>
        </p:nvSpPr>
        <p:spPr>
          <a:xfrm>
            <a:off x="3390900" y="4687499"/>
            <a:ext cx="4292600" cy="132343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GB" sz="2000" dirty="0">
                <a:solidFill>
                  <a:schemeClr val="bg2"/>
                </a:solidFill>
                <a:latin typeface="+mn-lt"/>
              </a:rPr>
              <a:t>Media Archive</a:t>
            </a:r>
          </a:p>
          <a:p>
            <a:pPr marL="285750" indent="-285750">
              <a:buClr>
                <a:schemeClr val="accent1"/>
              </a:buClr>
              <a:buFont typeface="Arial" panose="020B0604020202020204" pitchFamily="34" charset="0"/>
              <a:buChar char="•"/>
            </a:pPr>
            <a:r>
              <a:rPr lang="en-GB" sz="2000" dirty="0">
                <a:solidFill>
                  <a:schemeClr val="bg2"/>
                </a:solidFill>
                <a:latin typeface="+mn-lt"/>
              </a:rPr>
              <a:t>Documentation</a:t>
            </a:r>
          </a:p>
          <a:p>
            <a:pPr marL="285750" indent="-285750">
              <a:buClr>
                <a:schemeClr val="accent1"/>
              </a:buClr>
              <a:buFont typeface="Arial" panose="020B0604020202020204" pitchFamily="34" charset="0"/>
              <a:buChar char="•"/>
            </a:pPr>
            <a:r>
              <a:rPr lang="en-GB" sz="2000" dirty="0">
                <a:solidFill>
                  <a:schemeClr val="bg2"/>
                </a:solidFill>
                <a:latin typeface="+mn-lt"/>
              </a:rPr>
              <a:t>Ingestion status reports</a:t>
            </a:r>
          </a:p>
          <a:p>
            <a:pPr marL="285750" indent="-285750">
              <a:buClr>
                <a:schemeClr val="accent1"/>
              </a:buClr>
              <a:buFont typeface="Arial" panose="020B0604020202020204" pitchFamily="34" charset="0"/>
              <a:buChar char="•"/>
            </a:pPr>
            <a:r>
              <a:rPr lang="en-GB" sz="2000" dirty="0">
                <a:solidFill>
                  <a:schemeClr val="bg2"/>
                </a:solidFill>
                <a:latin typeface="+mn-lt"/>
              </a:rPr>
              <a:t>Extraction status and Reports</a:t>
            </a:r>
          </a:p>
        </p:txBody>
      </p:sp>
      <p:pic>
        <p:nvPicPr>
          <p:cNvPr id="1026" name="Picture 2" descr="C:\Users\diozzino\AppData\Local\Microsoft\Windows\Temporary Internet Files\Content.IE5\134SFUEW\under-construction[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612" y="4131791"/>
            <a:ext cx="2311743" cy="2311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967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TextBox 5"/>
          <p:cNvSpPr txBox="1"/>
          <p:nvPr/>
        </p:nvSpPr>
        <p:spPr>
          <a:xfrm>
            <a:off x="1333500" y="3323678"/>
            <a:ext cx="6302502" cy="769441"/>
          </a:xfrm>
          <a:prstGeom prst="rect">
            <a:avLst/>
          </a:prstGeom>
          <a:noFill/>
        </p:spPr>
        <p:txBody>
          <a:bodyPr wrap="none" rtlCol="0">
            <a:spAutoFit/>
          </a:bodyPr>
          <a:lstStyle/>
          <a:p>
            <a:r>
              <a:rPr lang="en-GB" sz="4400" dirty="0" smtClean="0"/>
              <a:t>Master Archive (DAS</a:t>
            </a:r>
            <a:r>
              <a:rPr lang="en-GB" sz="4400" dirty="0"/>
              <a:t>)</a:t>
            </a:r>
          </a:p>
        </p:txBody>
      </p:sp>
    </p:spTree>
    <p:extLst>
      <p:ext uri="{BB962C8B-B14F-4D97-AF65-F5344CB8AC3E}">
        <p14:creationId xmlns:p14="http://schemas.microsoft.com/office/powerpoint/2010/main" val="601194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Archive Service (DAS)</a:t>
            </a:r>
            <a:endParaRPr lang="en-GB" dirty="0"/>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
        <p:nvSpPr>
          <p:cNvPr id="5" name="Rectangle 4"/>
          <p:cNvSpPr/>
          <p:nvPr/>
        </p:nvSpPr>
        <p:spPr>
          <a:xfrm>
            <a:off x="447674" y="1509001"/>
            <a:ext cx="8429625" cy="4524315"/>
          </a:xfrm>
          <a:prstGeom prst="rect">
            <a:avLst/>
          </a:prstGeom>
        </p:spPr>
        <p:txBody>
          <a:bodyPr wrap="square">
            <a:spAutoFit/>
          </a:bodyPr>
          <a:lstStyle/>
          <a:p>
            <a:r>
              <a:rPr lang="en-GB" sz="2400" dirty="0">
                <a:solidFill>
                  <a:schemeClr val="bg2"/>
                </a:solidFill>
                <a:latin typeface="+mn-lt"/>
              </a:rPr>
              <a:t>Implements the ESA Master Archive through a dedicated service awarded to industry through an open ITT:</a:t>
            </a:r>
          </a:p>
          <a:p>
            <a:pPr marL="342900" indent="-342900">
              <a:buClr>
                <a:schemeClr val="accent1"/>
              </a:buClr>
              <a:buFont typeface="Verdana" panose="020B0604030504040204" pitchFamily="34" charset="0"/>
              <a:buChar char="•"/>
            </a:pPr>
            <a:r>
              <a:rPr lang="en-GB" sz="2400" dirty="0">
                <a:solidFill>
                  <a:schemeClr val="bg2"/>
                </a:solidFill>
                <a:latin typeface="+mn-lt"/>
              </a:rPr>
              <a:t>Contract Kicked-off in August 2016, ramp-up phase on-going</a:t>
            </a:r>
          </a:p>
          <a:p>
            <a:pPr marL="342900" indent="-342900">
              <a:buClr>
                <a:schemeClr val="accent1"/>
              </a:buClr>
              <a:buFont typeface="Verdana" panose="020B0604030504040204" pitchFamily="34" charset="0"/>
              <a:buChar char="•"/>
            </a:pPr>
            <a:r>
              <a:rPr lang="en-GB" sz="2400" dirty="0">
                <a:solidFill>
                  <a:schemeClr val="bg2"/>
                </a:solidFill>
                <a:latin typeface="+mn-lt"/>
              </a:rPr>
              <a:t>Two copies of the data held &gt; 200 Km apart</a:t>
            </a:r>
          </a:p>
          <a:p>
            <a:pPr marL="342900" indent="-342900">
              <a:buClr>
                <a:schemeClr val="accent1"/>
              </a:buClr>
              <a:buFont typeface="Verdana" panose="020B0604030504040204" pitchFamily="34" charset="0"/>
              <a:buChar char="•"/>
            </a:pPr>
            <a:r>
              <a:rPr lang="en-GB" sz="2400" dirty="0">
                <a:solidFill>
                  <a:schemeClr val="bg2"/>
                </a:solidFill>
                <a:latin typeface="+mn-lt"/>
              </a:rPr>
              <a:t>Connection to the ESA WAN</a:t>
            </a:r>
          </a:p>
          <a:p>
            <a:pPr marL="342900" indent="-342900">
              <a:buClr>
                <a:schemeClr val="accent1"/>
              </a:buClr>
              <a:buFont typeface="Verdana" panose="020B0604030504040204" pitchFamily="34" charset="0"/>
              <a:buChar char="•"/>
            </a:pPr>
            <a:r>
              <a:rPr lang="en-GB" sz="2400" dirty="0">
                <a:solidFill>
                  <a:schemeClr val="bg2"/>
                </a:solidFill>
                <a:latin typeface="+mn-lt"/>
              </a:rPr>
              <a:t>Checks of the data at all stages from ingestion to delivery</a:t>
            </a:r>
          </a:p>
          <a:p>
            <a:pPr marL="342900" indent="-342900">
              <a:buClr>
                <a:schemeClr val="accent1"/>
              </a:buClr>
              <a:buFont typeface="Verdana" panose="020B0604030504040204" pitchFamily="34" charset="0"/>
              <a:buChar char="•"/>
            </a:pPr>
            <a:r>
              <a:rPr lang="en-GB" sz="2400" dirty="0">
                <a:solidFill>
                  <a:schemeClr val="bg2"/>
                </a:solidFill>
                <a:latin typeface="+mn-lt"/>
              </a:rPr>
              <a:t>Scalability required for growth of contents</a:t>
            </a:r>
          </a:p>
          <a:p>
            <a:pPr marL="342900" indent="-342900">
              <a:buClr>
                <a:schemeClr val="accent1"/>
              </a:buClr>
              <a:buFont typeface="Verdana" panose="020B0604030504040204" pitchFamily="34" charset="0"/>
              <a:buChar char="•"/>
            </a:pPr>
            <a:r>
              <a:rPr lang="en-GB" sz="2400" dirty="0">
                <a:solidFill>
                  <a:schemeClr val="bg2"/>
                </a:solidFill>
                <a:latin typeface="+mn-lt"/>
              </a:rPr>
              <a:t>Management of the data information (</a:t>
            </a:r>
            <a:r>
              <a:rPr lang="en-GB" sz="2400" dirty="0" err="1">
                <a:solidFill>
                  <a:schemeClr val="bg2"/>
                </a:solidFill>
                <a:latin typeface="+mn-lt"/>
              </a:rPr>
              <a:t>MetaData</a:t>
            </a:r>
            <a:r>
              <a:rPr lang="en-GB" sz="2400" dirty="0">
                <a:solidFill>
                  <a:schemeClr val="bg2"/>
                </a:solidFill>
                <a:latin typeface="+mn-lt"/>
              </a:rPr>
              <a:t>) in fully redundant Databases</a:t>
            </a:r>
          </a:p>
        </p:txBody>
      </p:sp>
    </p:spTree>
    <p:extLst>
      <p:ext uri="{BB962C8B-B14F-4D97-AF65-F5344CB8AC3E}">
        <p14:creationId xmlns:p14="http://schemas.microsoft.com/office/powerpoint/2010/main" val="1520566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79075"/>
            <a:ext cx="6105525" cy="430887"/>
          </a:xfrm>
        </p:spPr>
        <p:txBody>
          <a:bodyPr/>
          <a:lstStyle/>
          <a:p>
            <a:r>
              <a:rPr lang="en-GB" dirty="0" smtClean="0"/>
              <a:t>DAS Consortium</a:t>
            </a:r>
            <a:endParaRPr lang="en-GB"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16" name="Rectangle 15"/>
          <p:cNvSpPr/>
          <p:nvPr/>
        </p:nvSpPr>
        <p:spPr>
          <a:xfrm>
            <a:off x="556260" y="1555879"/>
            <a:ext cx="7879080" cy="584775"/>
          </a:xfrm>
          <a:prstGeom prst="rect">
            <a:avLst/>
          </a:prstGeom>
        </p:spPr>
        <p:txBody>
          <a:bodyPr wrap="square">
            <a:spAutoFit/>
          </a:bodyPr>
          <a:lstStyle/>
          <a:p>
            <a:r>
              <a:rPr lang="en-GB" sz="1600" dirty="0">
                <a:solidFill>
                  <a:schemeClr val="bg2"/>
                </a:solidFill>
                <a:latin typeface="+mn-lt"/>
              </a:rPr>
              <a:t>The industrial consortium is made of ACRI-ST (FR), </a:t>
            </a:r>
            <a:r>
              <a:rPr lang="en-GB" sz="1600" dirty="0" err="1">
                <a:solidFill>
                  <a:schemeClr val="bg2"/>
                </a:solidFill>
                <a:latin typeface="+mn-lt"/>
              </a:rPr>
              <a:t>adwäisEO</a:t>
            </a:r>
            <a:r>
              <a:rPr lang="en-GB" sz="1600" dirty="0">
                <a:solidFill>
                  <a:schemeClr val="bg2"/>
                </a:solidFill>
                <a:latin typeface="+mn-lt"/>
              </a:rPr>
              <a:t> (LU) and KSAT (NO), with the following distribution of roles</a:t>
            </a:r>
            <a:r>
              <a:rPr lang="en-GB" sz="1600" dirty="0" smtClean="0">
                <a:solidFill>
                  <a:schemeClr val="bg2"/>
                </a:solidFill>
                <a:latin typeface="+mn-lt"/>
              </a:rPr>
              <a:t>:</a:t>
            </a:r>
            <a:endParaRPr lang="fr-FR" sz="1600" dirty="0">
              <a:solidFill>
                <a:schemeClr val="bg2"/>
              </a:solidFill>
              <a:latin typeface="+mn-lt"/>
            </a:endParaRPr>
          </a:p>
        </p:txBody>
      </p:sp>
      <p:sp>
        <p:nvSpPr>
          <p:cNvPr id="17" name="Rectangle 16"/>
          <p:cNvSpPr/>
          <p:nvPr/>
        </p:nvSpPr>
        <p:spPr>
          <a:xfrm>
            <a:off x="556260" y="2256919"/>
            <a:ext cx="3390900" cy="3354765"/>
          </a:xfrm>
          <a:prstGeom prst="rect">
            <a:avLst/>
          </a:prstGeom>
        </p:spPr>
        <p:txBody>
          <a:bodyPr wrap="square">
            <a:spAutoFit/>
          </a:bodyPr>
          <a:lstStyle/>
          <a:p>
            <a:pPr marL="285750" lvl="0" indent="-285750">
              <a:spcBef>
                <a:spcPts val="1200"/>
              </a:spcBef>
              <a:buFont typeface="Arial" panose="020B0604020202020204" pitchFamily="34" charset="0"/>
              <a:buChar char="•"/>
            </a:pPr>
            <a:r>
              <a:rPr lang="en-GB" sz="1600" b="1" dirty="0" smtClean="0">
                <a:solidFill>
                  <a:srgbClr val="0098DB"/>
                </a:solidFill>
                <a:latin typeface="+mn-lt"/>
              </a:rPr>
              <a:t>ACRI-ST</a:t>
            </a:r>
            <a:r>
              <a:rPr lang="en-GB" sz="1600" dirty="0" smtClean="0">
                <a:solidFill>
                  <a:schemeClr val="bg2"/>
                </a:solidFill>
                <a:latin typeface="+mn-lt"/>
              </a:rPr>
              <a:t>: </a:t>
            </a:r>
            <a:r>
              <a:rPr lang="en-GB" sz="1600" dirty="0">
                <a:solidFill>
                  <a:schemeClr val="bg2"/>
                </a:solidFill>
                <a:latin typeface="+mn-lt"/>
              </a:rPr>
              <a:t>Data Archiving (and delivery) Service </a:t>
            </a:r>
            <a:r>
              <a:rPr lang="en-GB" sz="1600" dirty="0" smtClean="0">
                <a:solidFill>
                  <a:schemeClr val="bg2"/>
                </a:solidFill>
                <a:latin typeface="+mn-lt"/>
              </a:rPr>
              <a:t>provider – Prime contractor</a:t>
            </a:r>
            <a:endParaRPr lang="fr-FR" sz="1600" dirty="0">
              <a:solidFill>
                <a:schemeClr val="bg2"/>
              </a:solidFill>
              <a:latin typeface="+mn-lt"/>
            </a:endParaRPr>
          </a:p>
          <a:p>
            <a:pPr marL="285750" lvl="0" indent="-285750">
              <a:spcBef>
                <a:spcPts val="1200"/>
              </a:spcBef>
              <a:buFont typeface="Arial" panose="020B0604020202020204" pitchFamily="34" charset="0"/>
              <a:buChar char="•"/>
            </a:pPr>
            <a:r>
              <a:rPr lang="en-GB" sz="1600" b="1" dirty="0" err="1">
                <a:solidFill>
                  <a:srgbClr val="0098DB"/>
                </a:solidFill>
                <a:latin typeface="+mn-lt"/>
              </a:rPr>
              <a:t>adwäisEO</a:t>
            </a:r>
            <a:r>
              <a:rPr lang="en-GB" sz="1600" dirty="0">
                <a:solidFill>
                  <a:schemeClr val="bg2"/>
                </a:solidFill>
                <a:latin typeface="+mn-lt"/>
              </a:rPr>
              <a:t>: data archiving (and delivery) </a:t>
            </a:r>
            <a:r>
              <a:rPr lang="en-GB" sz="1600" dirty="0" smtClean="0">
                <a:solidFill>
                  <a:schemeClr val="bg2"/>
                </a:solidFill>
                <a:latin typeface="+mn-lt"/>
              </a:rPr>
              <a:t>operation provider with its </a:t>
            </a:r>
            <a:r>
              <a:rPr lang="en-GB" sz="1600" dirty="0">
                <a:solidFill>
                  <a:schemeClr val="bg2"/>
                </a:solidFill>
                <a:latin typeface="+mn-lt"/>
              </a:rPr>
              <a:t>leading edge IT and connected secured infrastructure in </a:t>
            </a:r>
            <a:r>
              <a:rPr lang="en-GB" sz="1600" dirty="0" smtClean="0">
                <a:solidFill>
                  <a:schemeClr val="bg2"/>
                </a:solidFill>
                <a:latin typeface="+mn-lt"/>
              </a:rPr>
              <a:t>Luxembourg</a:t>
            </a:r>
            <a:endParaRPr lang="fr-FR" sz="1600" dirty="0">
              <a:solidFill>
                <a:schemeClr val="bg2"/>
              </a:solidFill>
              <a:latin typeface="+mn-lt"/>
            </a:endParaRPr>
          </a:p>
          <a:p>
            <a:pPr marL="285750" lvl="0" indent="-285750">
              <a:spcBef>
                <a:spcPts val="1200"/>
              </a:spcBef>
              <a:buFont typeface="Arial" panose="020B0604020202020204" pitchFamily="34" charset="0"/>
              <a:buChar char="•"/>
            </a:pPr>
            <a:r>
              <a:rPr lang="en-GB" sz="1600" b="1" dirty="0">
                <a:solidFill>
                  <a:srgbClr val="0098DB"/>
                </a:solidFill>
                <a:latin typeface="+mn-lt"/>
              </a:rPr>
              <a:t>KSAT</a:t>
            </a:r>
            <a:r>
              <a:rPr lang="en-GB" sz="1600" dirty="0">
                <a:solidFill>
                  <a:schemeClr val="bg2"/>
                </a:solidFill>
                <a:latin typeface="+mn-lt"/>
              </a:rPr>
              <a:t>: data </a:t>
            </a:r>
            <a:r>
              <a:rPr lang="en-GB" sz="1600" dirty="0" smtClean="0">
                <a:solidFill>
                  <a:schemeClr val="bg2"/>
                </a:solidFill>
                <a:latin typeface="+mn-lt"/>
              </a:rPr>
              <a:t>knowledge provider and overall ingestion validation</a:t>
            </a:r>
            <a:endParaRPr lang="fr-FR" sz="1600" dirty="0">
              <a:solidFill>
                <a:schemeClr val="bg2"/>
              </a:solidFill>
              <a:latin typeface="+mn-lt"/>
            </a:endParaRPr>
          </a:p>
        </p:txBody>
      </p:sp>
      <p:grpSp>
        <p:nvGrpSpPr>
          <p:cNvPr id="18" name="Groupe 13"/>
          <p:cNvGrpSpPr/>
          <p:nvPr/>
        </p:nvGrpSpPr>
        <p:grpSpPr>
          <a:xfrm>
            <a:off x="3581400" y="1848266"/>
            <a:ext cx="5212080" cy="3876047"/>
            <a:chOff x="3947160" y="1965960"/>
            <a:chExt cx="4846320" cy="3758353"/>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160" y="2390510"/>
              <a:ext cx="4846320" cy="3333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7225" y="1965960"/>
              <a:ext cx="449625" cy="428121"/>
            </a:xfrm>
            <a:prstGeom prst="rect">
              <a:avLst/>
            </a:prstGeom>
          </p:spPr>
        </p:pic>
        <p:pic>
          <p:nvPicPr>
            <p:cNvPr id="21"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555082"/>
              <a:ext cx="563880" cy="293218"/>
            </a:xfrm>
            <a:prstGeom prst="rect">
              <a:avLst/>
            </a:prstGeom>
          </p:spPr>
        </p:pic>
        <p:pic>
          <p:nvPicPr>
            <p:cNvPr id="22"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3820" y="4246435"/>
              <a:ext cx="813457" cy="325383"/>
            </a:xfrm>
            <a:prstGeom prst="rect">
              <a:avLst/>
            </a:prstGeom>
          </p:spPr>
        </p:pic>
      </p:grpSp>
    </p:spTree>
    <p:extLst>
      <p:ext uri="{BB962C8B-B14F-4D97-AF65-F5344CB8AC3E}">
        <p14:creationId xmlns:p14="http://schemas.microsoft.com/office/powerpoint/2010/main" val="1924687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DAS Infrastructure</a:t>
            </a:r>
            <a:endParaRPr lang="en-GB"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4" y="1597025"/>
            <a:ext cx="721147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32000" y="1523027"/>
            <a:ext cx="1563313" cy="307777"/>
          </a:xfrm>
          <a:prstGeom prst="rect">
            <a:avLst/>
          </a:prstGeom>
          <a:solidFill>
            <a:schemeClr val="bg1"/>
          </a:solidFill>
        </p:spPr>
        <p:txBody>
          <a:bodyPr wrap="none" rtlCol="0">
            <a:spAutoFit/>
          </a:bodyPr>
          <a:lstStyle/>
          <a:p>
            <a:pPr>
              <a:spcBef>
                <a:spcPts val="1200"/>
              </a:spcBef>
              <a:buClr>
                <a:schemeClr val="accent1"/>
              </a:buClr>
            </a:pPr>
            <a:r>
              <a:rPr lang="en-GB" sz="1400" dirty="0">
                <a:solidFill>
                  <a:schemeClr val="bg2"/>
                </a:solidFill>
                <a:latin typeface="+mn-lt"/>
              </a:rPr>
              <a:t>Central Archive</a:t>
            </a:r>
          </a:p>
        </p:txBody>
      </p:sp>
      <p:sp>
        <p:nvSpPr>
          <p:cNvPr id="7" name="TextBox 6"/>
          <p:cNvSpPr txBox="1"/>
          <p:nvPr/>
        </p:nvSpPr>
        <p:spPr>
          <a:xfrm>
            <a:off x="5384304" y="1574800"/>
            <a:ext cx="1571264" cy="307777"/>
          </a:xfrm>
          <a:prstGeom prst="rect">
            <a:avLst/>
          </a:prstGeom>
          <a:solidFill>
            <a:schemeClr val="bg1"/>
          </a:solidFill>
        </p:spPr>
        <p:txBody>
          <a:bodyPr wrap="none" rtlCol="0">
            <a:spAutoFit/>
          </a:bodyPr>
          <a:lstStyle/>
          <a:p>
            <a:pPr>
              <a:spcBef>
                <a:spcPts val="1200"/>
              </a:spcBef>
              <a:buClr>
                <a:schemeClr val="accent1"/>
              </a:buClr>
            </a:pPr>
            <a:r>
              <a:rPr lang="en-GB" sz="1400" dirty="0">
                <a:solidFill>
                  <a:schemeClr val="bg2"/>
                </a:solidFill>
                <a:latin typeface="+mn-lt"/>
              </a:rPr>
              <a:t>Backup Archive</a:t>
            </a:r>
          </a:p>
        </p:txBody>
      </p:sp>
      <p:sp>
        <p:nvSpPr>
          <p:cNvPr id="6" name="TextBox 5"/>
          <p:cNvSpPr txBox="1"/>
          <p:nvPr/>
        </p:nvSpPr>
        <p:spPr>
          <a:xfrm>
            <a:off x="1719542" y="4333875"/>
            <a:ext cx="2869632" cy="2000548"/>
          </a:xfrm>
          <a:prstGeom prst="rect">
            <a:avLst/>
          </a:prstGeom>
          <a:noFill/>
        </p:spPr>
        <p:txBody>
          <a:bodyPr wrap="square" rtlCol="0">
            <a:spAutoFit/>
          </a:bodyPr>
          <a:lstStyle/>
          <a:p>
            <a:pPr marL="285750" indent="-285750">
              <a:spcBef>
                <a:spcPts val="1200"/>
              </a:spcBef>
              <a:buClr>
                <a:schemeClr val="accent1"/>
              </a:buClr>
              <a:buFont typeface="Arial" panose="020B0604020202020204" pitchFamily="34" charset="0"/>
              <a:buChar char="•"/>
            </a:pPr>
            <a:r>
              <a:rPr lang="en-GB" sz="1400" dirty="0">
                <a:solidFill>
                  <a:schemeClr val="bg2"/>
                </a:solidFill>
                <a:latin typeface="+mn-lt"/>
              </a:rPr>
              <a:t>Data ingestion</a:t>
            </a:r>
          </a:p>
          <a:p>
            <a:pPr marL="285750" indent="-285750">
              <a:spcBef>
                <a:spcPts val="1200"/>
              </a:spcBef>
              <a:buClr>
                <a:schemeClr val="accent1"/>
              </a:buClr>
              <a:buFont typeface="Arial" panose="020B0604020202020204" pitchFamily="34" charset="0"/>
              <a:buChar char="•"/>
            </a:pPr>
            <a:r>
              <a:rPr lang="en-GB" sz="1400" dirty="0">
                <a:solidFill>
                  <a:schemeClr val="bg2"/>
                </a:solidFill>
                <a:latin typeface="+mn-lt"/>
              </a:rPr>
              <a:t>Data evolution</a:t>
            </a:r>
          </a:p>
          <a:p>
            <a:pPr marL="285750" indent="-285750">
              <a:spcBef>
                <a:spcPts val="1200"/>
              </a:spcBef>
              <a:buClr>
                <a:schemeClr val="accent1"/>
              </a:buClr>
              <a:buFont typeface="Arial" panose="020B0604020202020204" pitchFamily="34" charset="0"/>
              <a:buChar char="•"/>
            </a:pPr>
            <a:r>
              <a:rPr lang="en-GB" sz="1400" dirty="0">
                <a:solidFill>
                  <a:schemeClr val="bg2"/>
                </a:solidFill>
                <a:latin typeface="+mn-lt"/>
              </a:rPr>
              <a:t>Data alignment</a:t>
            </a:r>
          </a:p>
          <a:p>
            <a:pPr marL="285750" indent="-285750">
              <a:spcBef>
                <a:spcPts val="1200"/>
              </a:spcBef>
              <a:buClr>
                <a:schemeClr val="accent1"/>
              </a:buClr>
              <a:buFont typeface="Arial" panose="020B0604020202020204" pitchFamily="34" charset="0"/>
              <a:buChar char="•"/>
            </a:pPr>
            <a:r>
              <a:rPr lang="en-GB" sz="1400" dirty="0">
                <a:solidFill>
                  <a:schemeClr val="bg2"/>
                </a:solidFill>
                <a:latin typeface="+mn-lt"/>
              </a:rPr>
              <a:t>DMS</a:t>
            </a:r>
          </a:p>
          <a:p>
            <a:pPr marL="285750" indent="-285750">
              <a:spcBef>
                <a:spcPts val="1200"/>
              </a:spcBef>
              <a:buClr>
                <a:schemeClr val="accent1"/>
              </a:buClr>
              <a:buFont typeface="Arial" panose="020B0604020202020204" pitchFamily="34" charset="0"/>
              <a:buChar char="•"/>
            </a:pPr>
            <a:r>
              <a:rPr lang="en-GB" sz="1400" dirty="0">
                <a:solidFill>
                  <a:schemeClr val="bg2"/>
                </a:solidFill>
                <a:latin typeface="+mn-lt"/>
              </a:rPr>
              <a:t>Daily tape transfer to Backup Archive</a:t>
            </a:r>
          </a:p>
        </p:txBody>
      </p:sp>
      <p:sp>
        <p:nvSpPr>
          <p:cNvPr id="9" name="TextBox 8"/>
          <p:cNvSpPr txBox="1"/>
          <p:nvPr/>
        </p:nvSpPr>
        <p:spPr>
          <a:xfrm>
            <a:off x="5562104" y="4286250"/>
            <a:ext cx="1726435" cy="369332"/>
          </a:xfrm>
          <a:prstGeom prst="rect">
            <a:avLst/>
          </a:prstGeom>
          <a:noFill/>
        </p:spPr>
        <p:txBody>
          <a:bodyPr wrap="none" rtlCol="0">
            <a:spAutoFit/>
          </a:bodyPr>
          <a:lstStyle/>
          <a:p>
            <a:pPr marL="285750" indent="-285750">
              <a:buClr>
                <a:schemeClr val="accent1"/>
              </a:buClr>
              <a:buFont typeface="Arial" panose="020B0604020202020204" pitchFamily="34" charset="0"/>
              <a:buChar char="•"/>
            </a:pPr>
            <a:r>
              <a:rPr lang="en-GB" sz="1400" dirty="0">
                <a:solidFill>
                  <a:schemeClr val="bg2"/>
                </a:solidFill>
                <a:latin typeface="+mn-lt"/>
              </a:rPr>
              <a:t>Data</a:t>
            </a:r>
            <a:r>
              <a:rPr lang="en-GB" dirty="0" smtClean="0"/>
              <a:t> </a:t>
            </a:r>
            <a:r>
              <a:rPr lang="en-GB" sz="1400" dirty="0">
                <a:solidFill>
                  <a:schemeClr val="bg2"/>
                </a:solidFill>
                <a:latin typeface="+mn-lt"/>
              </a:rPr>
              <a:t>retrieval</a:t>
            </a:r>
          </a:p>
        </p:txBody>
      </p:sp>
    </p:spTree>
    <p:extLst>
      <p:ext uri="{BB962C8B-B14F-4D97-AF65-F5344CB8AC3E}">
        <p14:creationId xmlns:p14="http://schemas.microsoft.com/office/powerpoint/2010/main" val="2704177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DAS Tape Library</a:t>
            </a:r>
            <a:endParaRPr lang="en-GB"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8363"/>
            <a:ext cx="82296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43050" y="1625084"/>
            <a:ext cx="5640262" cy="369332"/>
          </a:xfrm>
          <a:prstGeom prst="rect">
            <a:avLst/>
          </a:prstGeom>
          <a:noFill/>
        </p:spPr>
        <p:txBody>
          <a:bodyPr wrap="none" rtlCol="0">
            <a:spAutoFit/>
          </a:bodyPr>
          <a:lstStyle/>
          <a:p>
            <a:r>
              <a:rPr lang="en-GB" dirty="0" smtClean="0"/>
              <a:t>Quantum Tape Library – i6000 – native + LTFS</a:t>
            </a:r>
            <a:endParaRPr lang="en-GB" dirty="0"/>
          </a:p>
        </p:txBody>
      </p:sp>
    </p:spTree>
    <p:extLst>
      <p:ext uri="{BB962C8B-B14F-4D97-AF65-F5344CB8AC3E}">
        <p14:creationId xmlns:p14="http://schemas.microsoft.com/office/powerpoint/2010/main" val="270772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DAS Data flow</a:t>
            </a:r>
            <a:endParaRPr lang="en-GB"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456733"/>
            <a:ext cx="7665416" cy="457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540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DAS Data </a:t>
            </a:r>
            <a:r>
              <a:rPr lang="en-GB" dirty="0" smtClean="0"/>
              <a:t>flow (2)</a:t>
            </a:r>
            <a:endParaRPr lang="en-GB"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graphicFrame>
        <p:nvGraphicFramePr>
          <p:cNvPr id="9" name="Table 8"/>
          <p:cNvGraphicFramePr>
            <a:graphicFrameLocks noGrp="1"/>
          </p:cNvGraphicFramePr>
          <p:nvPr>
            <p:extLst>
              <p:ext uri="{D42A27DB-BD31-4B8C-83A1-F6EECF244321}">
                <p14:modId xmlns:p14="http://schemas.microsoft.com/office/powerpoint/2010/main" val="1845726847"/>
              </p:ext>
            </p:extLst>
          </p:nvPr>
        </p:nvGraphicFramePr>
        <p:xfrm>
          <a:off x="1681845" y="1577975"/>
          <a:ext cx="5691409" cy="4604339"/>
        </p:xfrm>
        <a:graphic>
          <a:graphicData uri="http://schemas.openxmlformats.org/drawingml/2006/table">
            <a:tbl>
              <a:tblPr>
                <a:tableStyleId>{5C22544A-7EE6-4342-B048-85BDC9FD1C3A}</a:tableStyleId>
              </a:tblPr>
              <a:tblGrid>
                <a:gridCol w="428297"/>
                <a:gridCol w="650682"/>
                <a:gridCol w="4612430"/>
              </a:tblGrid>
              <a:tr h="173050">
                <a:tc>
                  <a:txBody>
                    <a:bodyPr/>
                    <a:lstStyle/>
                    <a:p>
                      <a:pPr algn="l" rtl="0" fontAlgn="ctr"/>
                      <a:r>
                        <a:rPr lang="en-GB" sz="800" u="none" strike="noStrike" dirty="0">
                          <a:effectLst/>
                        </a:rPr>
                        <a:t>Centre</a:t>
                      </a:r>
                      <a:endParaRPr lang="en-GB" sz="800" b="1" i="0" u="none" strike="noStrike" dirty="0">
                        <a:solidFill>
                          <a:srgbClr val="FFFFFF"/>
                        </a:solidFill>
                        <a:effectLst/>
                        <a:latin typeface="Calibri"/>
                      </a:endParaRPr>
                    </a:p>
                  </a:txBody>
                  <a:tcPr marL="8240" marR="8240" marT="8240" marB="0" anchor="ctr"/>
                </a:tc>
                <a:tc>
                  <a:txBody>
                    <a:bodyPr/>
                    <a:lstStyle/>
                    <a:p>
                      <a:pPr algn="l" rtl="0" fontAlgn="ctr"/>
                      <a:r>
                        <a:rPr lang="en-GB" sz="800" u="none" strike="noStrike">
                          <a:effectLst/>
                        </a:rPr>
                        <a:t>Operation</a:t>
                      </a:r>
                      <a:endParaRPr lang="en-GB" sz="800" b="1" i="0" u="none" strike="noStrike">
                        <a:solidFill>
                          <a:srgbClr val="FFFFFF"/>
                        </a:solidFill>
                        <a:effectLst/>
                        <a:latin typeface="Calibri"/>
                      </a:endParaRPr>
                    </a:p>
                  </a:txBody>
                  <a:tcPr marL="8240" marR="8240" marT="8240" marB="0" anchor="ctr"/>
                </a:tc>
                <a:tc>
                  <a:txBody>
                    <a:bodyPr/>
                    <a:lstStyle/>
                    <a:p>
                      <a:pPr algn="l" rtl="0" fontAlgn="ctr"/>
                      <a:r>
                        <a:rPr lang="en-GB" sz="800" u="none" strike="noStrike">
                          <a:effectLst/>
                        </a:rPr>
                        <a:t>Verification</a:t>
                      </a:r>
                      <a:endParaRPr lang="en-GB" sz="800" b="1" i="0" u="none" strike="noStrike">
                        <a:solidFill>
                          <a:srgbClr val="FFFFFF"/>
                        </a:solidFill>
                        <a:effectLst/>
                        <a:latin typeface="Calibri"/>
                      </a:endParaRPr>
                    </a:p>
                  </a:txBody>
                  <a:tcPr marL="8240" marR="8240" marT="8240" marB="0" anchor="ctr"/>
                </a:tc>
              </a:tr>
              <a:tr h="181290">
                <a:tc>
                  <a:txBody>
                    <a:bodyPr/>
                    <a:lstStyle/>
                    <a:p>
                      <a:pPr algn="l" rtl="0" fontAlgn="ctr"/>
                      <a:r>
                        <a:rPr lang="en-GB" sz="800" u="none" strike="noStrike">
                          <a:effectLst/>
                        </a:rPr>
                        <a:t>Main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GB" sz="800" u="none" strike="noStrike">
                          <a:effectLst/>
                        </a:rPr>
                        <a:t>Ingestion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US" sz="800" u="none" strike="noStrike">
                          <a:effectLst/>
                        </a:rPr>
                        <a:t>The list of files is compared with any delivered inventory (delivery listings)</a:t>
                      </a:r>
                      <a:endParaRPr lang="en-US" sz="800" b="0" i="0" u="none" strike="noStrike">
                        <a:solidFill>
                          <a:srgbClr val="000000"/>
                        </a:solidFill>
                        <a:effectLst/>
                        <a:latin typeface="Calibri"/>
                      </a:endParaRPr>
                    </a:p>
                  </a:txBody>
                  <a:tcPr marL="8240" marR="8240" marT="8240" marB="0" anchor="ctr"/>
                </a:tc>
              </a:tr>
              <a:tr h="271935">
                <a:tc>
                  <a:txBody>
                    <a:bodyPr/>
                    <a:lstStyle/>
                    <a:p>
                      <a:pPr algn="l" rtl="0" fontAlgn="ctr"/>
                      <a:r>
                        <a:rPr lang="en-GB" sz="800" u="none" strike="noStrike">
                          <a:effectLst/>
                        </a:rPr>
                        <a:t>Main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GB" sz="800" u="none" strike="noStrike">
                          <a:effectLst/>
                        </a:rPr>
                        <a:t>Ingestion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US" sz="800" u="none" strike="noStrike">
                          <a:effectLst/>
                        </a:rPr>
                        <a:t>The structure and the content (repository, datasets, products, files) is compared with the delivery spreadsheet delivered by ESA</a:t>
                      </a:r>
                      <a:endParaRPr lang="en-US" sz="800" b="0" i="0" u="none" strike="noStrike">
                        <a:solidFill>
                          <a:srgbClr val="000000"/>
                        </a:solidFill>
                        <a:effectLst/>
                        <a:latin typeface="Calibri"/>
                      </a:endParaRPr>
                    </a:p>
                  </a:txBody>
                  <a:tcPr marL="8240" marR="8240" marT="8240" marB="0" anchor="ctr"/>
                </a:tc>
              </a:tr>
              <a:tr h="173050">
                <a:tc>
                  <a:txBody>
                    <a:bodyPr/>
                    <a:lstStyle/>
                    <a:p>
                      <a:pPr algn="l" rtl="0" fontAlgn="ctr"/>
                      <a:r>
                        <a:rPr lang="en-GB" sz="800" u="none" strike="noStrike">
                          <a:effectLst/>
                        </a:rPr>
                        <a:t>Main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GB" sz="800" u="none" strike="noStrike">
                          <a:effectLst/>
                        </a:rPr>
                        <a:t>Ingestion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US" sz="800" u="none" strike="noStrike">
                          <a:effectLst/>
                        </a:rPr>
                        <a:t>The total number of products is compared to the delivery information.</a:t>
                      </a:r>
                      <a:endParaRPr lang="en-US" sz="800" b="0" i="0" u="none" strike="noStrike">
                        <a:solidFill>
                          <a:srgbClr val="000000"/>
                        </a:solidFill>
                        <a:effectLst/>
                        <a:latin typeface="Calibri"/>
                      </a:endParaRPr>
                    </a:p>
                  </a:txBody>
                  <a:tcPr marL="8240" marR="8240" marT="8240" marB="0" anchor="ctr"/>
                </a:tc>
              </a:tr>
              <a:tr h="271935">
                <a:tc>
                  <a:txBody>
                    <a:bodyPr/>
                    <a:lstStyle/>
                    <a:p>
                      <a:pPr algn="l" rtl="0" fontAlgn="ctr"/>
                      <a:r>
                        <a:rPr lang="en-GB" sz="800" u="none" strike="noStrike">
                          <a:effectLst/>
                        </a:rPr>
                        <a:t>Main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GB" sz="800" u="none" strike="noStrike">
                          <a:effectLst/>
                        </a:rPr>
                        <a:t>Ingestion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US" sz="800" u="none" strike="noStrike">
                          <a:effectLst/>
                        </a:rPr>
                        <a:t>The actual file MD5 checksum is compared to the value extracted from the product metadata (manifest file or attached checksum file).</a:t>
                      </a:r>
                      <a:endParaRPr lang="en-US" sz="800" b="0" i="0" u="none" strike="noStrike">
                        <a:solidFill>
                          <a:srgbClr val="000000"/>
                        </a:solidFill>
                        <a:effectLst/>
                        <a:latin typeface="Calibri"/>
                      </a:endParaRPr>
                    </a:p>
                  </a:txBody>
                  <a:tcPr marL="8240" marR="8240" marT="8240" marB="0" anchor="ctr"/>
                </a:tc>
              </a:tr>
              <a:tr h="271935">
                <a:tc>
                  <a:txBody>
                    <a:bodyPr/>
                    <a:lstStyle/>
                    <a:p>
                      <a:pPr algn="l" rtl="0" fontAlgn="ctr"/>
                      <a:r>
                        <a:rPr lang="en-GB" sz="800" u="none" strike="noStrike">
                          <a:effectLst/>
                        </a:rPr>
                        <a:t>Main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GB" sz="800" u="none" strike="noStrike">
                          <a:effectLst/>
                        </a:rPr>
                        <a:t>Ingestion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US" sz="800" u="none" strike="noStrike">
                          <a:effectLst/>
                        </a:rPr>
                        <a:t>If data is included in a container (zip, tgz, …), the integrity of the container is verified (i.e. container content can be accessed)</a:t>
                      </a:r>
                      <a:endParaRPr lang="en-US" sz="800" b="0" i="0" u="none" strike="noStrike">
                        <a:solidFill>
                          <a:srgbClr val="000000"/>
                        </a:solidFill>
                        <a:effectLst/>
                        <a:latin typeface="Calibri"/>
                      </a:endParaRPr>
                    </a:p>
                  </a:txBody>
                  <a:tcPr marL="8240" marR="8240" marT="8240" marB="0" anchor="ctr"/>
                </a:tc>
              </a:tr>
              <a:tr h="403782">
                <a:tc>
                  <a:txBody>
                    <a:bodyPr/>
                    <a:lstStyle/>
                    <a:p>
                      <a:pPr algn="l" rtl="0" fontAlgn="ctr"/>
                      <a:r>
                        <a:rPr lang="en-GB" sz="800" u="none" strike="noStrike">
                          <a:effectLst/>
                        </a:rPr>
                        <a:t>Main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GB" sz="800" u="none" strike="noStrike">
                          <a:effectLst/>
                        </a:rPr>
                        <a:t>Ingestion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US" sz="800" u="none" strike="noStrike">
                          <a:effectLst/>
                        </a:rPr>
                        <a:t>After the generation of the zip container, the files are extracted in a scratch directory and checked with respect to the content of the checksum.txt file. This operation is logged for future use by the global verification of the dataset ingestion.</a:t>
                      </a:r>
                      <a:endParaRPr lang="en-US" sz="800" b="0" i="0" u="none" strike="noStrike">
                        <a:solidFill>
                          <a:srgbClr val="000000"/>
                        </a:solidFill>
                        <a:effectLst/>
                        <a:latin typeface="Calibri"/>
                      </a:endParaRPr>
                    </a:p>
                  </a:txBody>
                  <a:tcPr marL="8240" marR="8240" marT="8240" marB="0" anchor="ctr"/>
                </a:tc>
              </a:tr>
              <a:tr h="271935">
                <a:tc>
                  <a:txBody>
                    <a:bodyPr/>
                    <a:lstStyle/>
                    <a:p>
                      <a:pPr algn="l" rtl="0" fontAlgn="ctr"/>
                      <a:r>
                        <a:rPr lang="en-GB" sz="800" u="none" strike="noStrike">
                          <a:effectLst/>
                        </a:rPr>
                        <a:t>Main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GB" sz="800" u="none" strike="noStrike">
                          <a:effectLst/>
                        </a:rPr>
                        <a:t>Ingestion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US" sz="800" u="none" strike="noStrike" dirty="0">
                          <a:effectLst/>
                        </a:rPr>
                        <a:t>MD5 hash code computed by Quantum from the products are queried from the </a:t>
                      </a:r>
                      <a:r>
                        <a:rPr lang="en-US" sz="800" u="none" strike="noStrike" dirty="0" err="1">
                          <a:effectLst/>
                        </a:rPr>
                        <a:t>StorNext</a:t>
                      </a:r>
                      <a:r>
                        <a:rPr lang="en-US" sz="800" u="none" strike="noStrike" dirty="0">
                          <a:effectLst/>
                        </a:rPr>
                        <a:t> database and compared to the DMPC MD5 hash code before products are set in “TAPE” status.</a:t>
                      </a:r>
                      <a:endParaRPr lang="en-US" sz="800" b="0" i="0" u="none" strike="noStrike" dirty="0">
                        <a:solidFill>
                          <a:srgbClr val="000000"/>
                        </a:solidFill>
                        <a:effectLst/>
                        <a:latin typeface="Calibri"/>
                      </a:endParaRPr>
                    </a:p>
                  </a:txBody>
                  <a:tcPr marL="8240" marR="8240" marT="8240" marB="0" anchor="ctr"/>
                </a:tc>
              </a:tr>
              <a:tr h="271935">
                <a:tc>
                  <a:txBody>
                    <a:bodyPr/>
                    <a:lstStyle/>
                    <a:p>
                      <a:pPr algn="l" rtl="0" fontAlgn="ctr"/>
                      <a:r>
                        <a:rPr lang="en-GB" sz="800" u="none" strike="noStrike">
                          <a:effectLst/>
                        </a:rPr>
                        <a:t>Both</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GB" sz="800" u="none" strike="noStrike">
                          <a:effectLst/>
                        </a:rPr>
                        <a:t>Ingestion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US" sz="800" u="none" strike="noStrike">
                          <a:effectLst/>
                        </a:rPr>
                        <a:t>LTO-7 drives apply an automatic verify-after-write technology to immediately check the data as it is being written</a:t>
                      </a:r>
                      <a:endParaRPr lang="en-US" sz="800" b="0" i="0" u="none" strike="noStrike">
                        <a:solidFill>
                          <a:srgbClr val="000000"/>
                        </a:solidFill>
                        <a:effectLst/>
                        <a:latin typeface="Calibri"/>
                      </a:endParaRPr>
                    </a:p>
                  </a:txBody>
                  <a:tcPr marL="8240" marR="8240" marT="8240" marB="0" anchor="ctr"/>
                </a:tc>
              </a:tr>
              <a:tr h="535630">
                <a:tc>
                  <a:txBody>
                    <a:bodyPr/>
                    <a:lstStyle/>
                    <a:p>
                      <a:pPr algn="l" rtl="0" fontAlgn="ctr"/>
                      <a:r>
                        <a:rPr lang="en-GB" sz="800" u="none" strike="noStrike">
                          <a:effectLst/>
                        </a:rPr>
                        <a:t>Both</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GB" sz="800" u="none" strike="noStrike">
                          <a:effectLst/>
                        </a:rPr>
                        <a:t>Backend</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US" sz="800" u="none" strike="noStrike">
                          <a:effectLst/>
                        </a:rPr>
                        <a:t>Both Quantum libraries include EDLM. The Extended Data Life Management feature ensures that tapes are trouble-free (based on tape scan and tape memory analysis). Tapes scan and analysis is performed following predefined policies (max. 4 tapes per day i.e. 7% of a 10 PBytes archive per month using 2 LTO7 EDLM drives). Suspect tapes are automatically copied to new tapes.</a:t>
                      </a:r>
                      <a:endParaRPr lang="en-US" sz="800" b="0" i="0" u="none" strike="noStrike">
                        <a:solidFill>
                          <a:srgbClr val="000000"/>
                        </a:solidFill>
                        <a:effectLst/>
                        <a:latin typeface="Calibri"/>
                      </a:endParaRPr>
                    </a:p>
                  </a:txBody>
                  <a:tcPr marL="8240" marR="8240" marT="8240" marB="0" anchor="ctr"/>
                </a:tc>
              </a:tr>
              <a:tr h="403782">
                <a:tc>
                  <a:txBody>
                    <a:bodyPr/>
                    <a:lstStyle/>
                    <a:p>
                      <a:pPr algn="l" rtl="0" fontAlgn="ctr"/>
                      <a:r>
                        <a:rPr lang="en-GB" sz="800" u="none" strike="noStrike">
                          <a:effectLst/>
                        </a:rPr>
                        <a:t>Main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GB" sz="800" u="none" strike="noStrike">
                          <a:effectLst/>
                        </a:rPr>
                        <a:t>Validation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US" sz="800" u="none" strike="noStrike">
                          <a:effectLst/>
                        </a:rPr>
                        <a:t>After the ingestion process where data has been verified at product level, a global ingestion verification is performed using the DPMC database information, the initial media inventory and the ingestion process log files.</a:t>
                      </a:r>
                      <a:endParaRPr lang="en-US" sz="800" b="0" i="0" u="none" strike="noStrike">
                        <a:solidFill>
                          <a:srgbClr val="000000"/>
                        </a:solidFill>
                        <a:effectLst/>
                        <a:latin typeface="Calibri"/>
                      </a:endParaRPr>
                    </a:p>
                  </a:txBody>
                  <a:tcPr marL="8240" marR="8240" marT="8240" marB="0" anchor="ctr"/>
                </a:tc>
              </a:tr>
              <a:tr h="271935">
                <a:tc>
                  <a:txBody>
                    <a:bodyPr/>
                    <a:lstStyle/>
                    <a:p>
                      <a:pPr algn="l" rtl="0" fontAlgn="ctr"/>
                      <a:r>
                        <a:rPr lang="en-GB" sz="800" u="none" strike="noStrike">
                          <a:effectLst/>
                        </a:rPr>
                        <a:t>Backup</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GB" sz="800" u="none" strike="noStrike">
                          <a:effectLst/>
                        </a:rPr>
                        <a:t>Ingestion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US" sz="800" u="none" strike="noStrike">
                          <a:effectLst/>
                        </a:rPr>
                        <a:t>The inventory of the tapes sent to the backup centre is retrieved and used for comparison with the copy process performed to copy the products from LTFS tapes to ANTF tapes via disk cache.</a:t>
                      </a:r>
                      <a:endParaRPr lang="en-US" sz="800" b="0" i="0" u="none" strike="noStrike">
                        <a:solidFill>
                          <a:srgbClr val="000000"/>
                        </a:solidFill>
                        <a:effectLst/>
                        <a:latin typeface="Calibri"/>
                      </a:endParaRPr>
                    </a:p>
                  </a:txBody>
                  <a:tcPr marL="8240" marR="8240" marT="8240" marB="0" anchor="ctr"/>
                </a:tc>
              </a:tr>
              <a:tr h="271935">
                <a:tc>
                  <a:txBody>
                    <a:bodyPr/>
                    <a:lstStyle/>
                    <a:p>
                      <a:pPr algn="l" rtl="0" fontAlgn="ctr"/>
                      <a:r>
                        <a:rPr lang="en-GB" sz="800" u="none" strike="noStrike">
                          <a:effectLst/>
                        </a:rPr>
                        <a:t>Backup</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GB" sz="800" u="none" strike="noStrike">
                          <a:effectLst/>
                        </a:rPr>
                        <a:t>Ingestion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US" sz="800" u="none" strike="noStrike">
                          <a:effectLst/>
                        </a:rPr>
                        <a:t>The zip container integrity is used to verify that the transferred products (LTFS à ANTF) have not been corrupted.</a:t>
                      </a:r>
                      <a:endParaRPr lang="en-US" sz="800" b="0" i="0" u="none" strike="noStrike">
                        <a:solidFill>
                          <a:srgbClr val="000000"/>
                        </a:solidFill>
                        <a:effectLst/>
                        <a:latin typeface="Calibri"/>
                      </a:endParaRPr>
                    </a:p>
                  </a:txBody>
                  <a:tcPr marL="8240" marR="8240" marT="8240" marB="0" anchor="ctr"/>
                </a:tc>
              </a:tr>
              <a:tr h="271935">
                <a:tc>
                  <a:txBody>
                    <a:bodyPr/>
                    <a:lstStyle/>
                    <a:p>
                      <a:pPr algn="l" rtl="0" fontAlgn="ctr"/>
                      <a:r>
                        <a:rPr lang="en-GB" sz="800" u="none" strike="noStrike">
                          <a:effectLst/>
                        </a:rPr>
                        <a:t>Main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GB" sz="800" u="none" strike="noStrike">
                          <a:effectLst/>
                        </a:rPr>
                        <a:t>Retrieval</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US" sz="800" u="none" strike="noStrike">
                          <a:effectLst/>
                        </a:rPr>
                        <a:t>The zip container integrity is used to verify that the transferred products (ANTF in backup centre à NAS/ftp à ANTF in main centre) have not been corrupted.</a:t>
                      </a:r>
                      <a:endParaRPr lang="en-US" sz="800" b="0" i="0" u="none" strike="noStrike">
                        <a:solidFill>
                          <a:srgbClr val="000000"/>
                        </a:solidFill>
                        <a:effectLst/>
                        <a:latin typeface="Calibri"/>
                      </a:endParaRPr>
                    </a:p>
                  </a:txBody>
                  <a:tcPr marL="8240" marR="8240" marT="8240" marB="0" anchor="ctr"/>
                </a:tc>
              </a:tr>
              <a:tr h="271935">
                <a:tc>
                  <a:txBody>
                    <a:bodyPr/>
                    <a:lstStyle/>
                    <a:p>
                      <a:pPr algn="l" rtl="0" fontAlgn="ctr"/>
                      <a:r>
                        <a:rPr lang="en-GB" sz="800" u="none" strike="noStrike">
                          <a:effectLst/>
                        </a:rPr>
                        <a:t>Main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GB" sz="800" u="none" strike="noStrike">
                          <a:effectLst/>
                        </a:rPr>
                        <a:t>Distribution</a:t>
                      </a:r>
                      <a:endParaRPr lang="en-GB" sz="800" b="0" i="0" u="none" strike="noStrike">
                        <a:solidFill>
                          <a:srgbClr val="000000"/>
                        </a:solidFill>
                        <a:effectLst/>
                        <a:latin typeface="Calibri"/>
                      </a:endParaRPr>
                    </a:p>
                  </a:txBody>
                  <a:tcPr marL="8240" marR="8240" marT="8240" marB="0" anchor="ctr"/>
                </a:tc>
                <a:tc>
                  <a:txBody>
                    <a:bodyPr/>
                    <a:lstStyle/>
                    <a:p>
                      <a:pPr algn="l" rtl="0" fontAlgn="ctr"/>
                      <a:r>
                        <a:rPr lang="en-US" sz="800" u="none" strike="noStrike" dirty="0">
                          <a:effectLst/>
                        </a:rPr>
                        <a:t>The MD5 checksum file (checksum.txt) available in each product container is used to verify that the individual products files have not been corrupted.</a:t>
                      </a:r>
                      <a:endParaRPr lang="en-US" sz="800" b="0" i="0" u="none" strike="noStrike" dirty="0">
                        <a:solidFill>
                          <a:srgbClr val="000000"/>
                        </a:solidFill>
                        <a:effectLst/>
                        <a:latin typeface="Calibri"/>
                      </a:endParaRPr>
                    </a:p>
                  </a:txBody>
                  <a:tcPr marL="8240" marR="8240" marT="8240" marB="0" anchor="ctr"/>
                </a:tc>
              </a:tr>
            </a:tbl>
          </a:graphicData>
        </a:graphic>
      </p:graphicFrame>
    </p:spTree>
    <p:extLst>
      <p:ext uri="{BB962C8B-B14F-4D97-AF65-F5344CB8AC3E}">
        <p14:creationId xmlns:p14="http://schemas.microsoft.com/office/powerpoint/2010/main" val="2378457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3</TotalTime>
  <Words>1664</Words>
  <Application>Microsoft Office PowerPoint</Application>
  <PresentationFormat>On-screen Show (4:3)</PresentationFormat>
  <Paragraphs>373</Paragraphs>
  <Slides>25</Slides>
  <Notes>8</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ESA Presentation</vt:lpstr>
      <vt:lpstr>PowerPoint Presentation</vt:lpstr>
      <vt:lpstr>ESA Data Preservation System Operational Concept</vt:lpstr>
      <vt:lpstr>PowerPoint Presentation</vt:lpstr>
      <vt:lpstr>Data Archive Service (DAS)</vt:lpstr>
      <vt:lpstr>DAS Consortium</vt:lpstr>
      <vt:lpstr>DAS Infrastructure</vt:lpstr>
      <vt:lpstr>DAS Tape Library</vt:lpstr>
      <vt:lpstr>DAS Data flow</vt:lpstr>
      <vt:lpstr>DAS Data flow (2)</vt:lpstr>
      <vt:lpstr>Data ingestion – historical data</vt:lpstr>
      <vt:lpstr>Data ingestion - live missions</vt:lpstr>
      <vt:lpstr>Live missions data flow</vt:lpstr>
      <vt:lpstr>Data Management and Reporting </vt:lpstr>
      <vt:lpstr>DAS Web Portal</vt:lpstr>
      <vt:lpstr>DAS Web Portal (2)</vt:lpstr>
      <vt:lpstr>PowerPoint Presentation</vt:lpstr>
      <vt:lpstr>Cold Backup Archive (CBA)</vt:lpstr>
      <vt:lpstr>CBA Tape Library</vt:lpstr>
      <vt:lpstr>CBA Data flow</vt:lpstr>
      <vt:lpstr>CBA Infrastructure</vt:lpstr>
      <vt:lpstr>CBA Cold Backup and CSA</vt:lpstr>
      <vt:lpstr>CBA EO-SIP</vt:lpstr>
      <vt:lpstr>CBA non EO-SIP phase-out data</vt:lpstr>
      <vt:lpstr>CBA Extraction – DAS Feeding</vt:lpstr>
      <vt:lpstr>Preservation Element Web Portal</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creator>Paulo Sacramento</dc:creator>
  <cp:lastModifiedBy>Anne Kennerley</cp:lastModifiedBy>
  <cp:revision>1205</cp:revision>
  <cp:lastPrinted>2012-06-25T10:16:38Z</cp:lastPrinted>
  <dcterms:created xsi:type="dcterms:W3CDTF">2011-09-06T09:08:01Z</dcterms:created>
  <dcterms:modified xsi:type="dcterms:W3CDTF">2017-04-05T21:27:12Z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