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4"/>
  </p:sldMasterIdLst>
  <p:notesMasterIdLst>
    <p:notesMasterId r:id="rId16"/>
  </p:notesMasterIdLst>
  <p:handoutMasterIdLst>
    <p:handoutMasterId r:id="rId17"/>
  </p:handoutMasterIdLst>
  <p:sldIdLst>
    <p:sldId id="256" r:id="rId5"/>
    <p:sldId id="257" r:id="rId6"/>
    <p:sldId id="258" r:id="rId7"/>
    <p:sldId id="259" r:id="rId8"/>
    <p:sldId id="260" r:id="rId9"/>
    <p:sldId id="261" r:id="rId10"/>
    <p:sldId id="262" r:id="rId11"/>
    <p:sldId id="263" r:id="rId12"/>
    <p:sldId id="264" r:id="rId13"/>
    <p:sldId id="265" r:id="rId14"/>
    <p:sldId id="266" r:id="rId15"/>
  </p:sldIdLst>
  <p:sldSz cx="9144000" cy="5143500" type="screen16x9"/>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82" autoAdjust="0"/>
    <p:restoredTop sz="94712"/>
  </p:normalViewPr>
  <p:slideViewPr>
    <p:cSldViewPr snapToGrid="0">
      <p:cViewPr>
        <p:scale>
          <a:sx n="75" d="100"/>
          <a:sy n="75" d="100"/>
        </p:scale>
        <p:origin x="-84" y="-324"/>
      </p:cViewPr>
      <p:guideLst>
        <p:guide orient="horz" pos="162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4/5/2017</a:t>
            </a:fld>
            <a:endParaRPr lang="en-US" dirty="0"/>
          </a:p>
        </p:txBody>
      </p:sp>
      <p:sp>
        <p:nvSpPr>
          <p:cNvPr id="11268" name="Rectangle 4"/>
          <p:cNvSpPr>
            <a:spLocks noGrp="1" noRot="1" noChangeAspect="1" noChangeArrowheads="1" noTextEdit="1"/>
          </p:cNvSpPr>
          <p:nvPr>
            <p:ph type="sldImg" idx="2"/>
          </p:nvPr>
        </p:nvSpPr>
        <p:spPr bwMode="auto">
          <a:xfrm>
            <a:off x="463550" y="693738"/>
            <a:ext cx="61579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28.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image" Target="../media/image27.jpeg"/><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9.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2914650"/>
            <a:ext cx="7948800" cy="421975"/>
          </a:xfrm>
        </p:spPr>
        <p:txBody>
          <a:bodyPr wrap="square">
            <a:spAutoFit/>
          </a:bodyPr>
          <a:lstStyle>
            <a:lvl1pPr marL="0" indent="0">
              <a:buFont typeface="Verdana" pitchFamily="34" charset="0"/>
              <a:buNone/>
              <a:defRPr sz="1800"/>
            </a:lvl1pPr>
          </a:lstStyle>
          <a:p>
            <a:pPr lvl="0"/>
            <a:r>
              <a:rPr lang="en-US" noProof="0" smtClean="0"/>
              <a:t>Click to edit Master subtitle style</a:t>
            </a:r>
            <a:endParaRPr lang="en-GB" noProof="0" dirty="0" smtClean="0"/>
          </a:p>
        </p:txBody>
      </p:sp>
      <p:sp>
        <p:nvSpPr>
          <p:cNvPr id="56325" name="Rectangle 6"/>
          <p:cNvSpPr>
            <a:spLocks noGrp="1" noChangeArrowheads="1"/>
          </p:cNvSpPr>
          <p:nvPr>
            <p:ph type="ctrTitle"/>
          </p:nvPr>
        </p:nvSpPr>
        <p:spPr>
          <a:xfrm>
            <a:off x="587375" y="1856096"/>
            <a:ext cx="7947025" cy="584775"/>
          </a:xfrm>
          <a:prstGeom prst="rect">
            <a:avLst/>
          </a:prstGeom>
        </p:spPr>
        <p:txBody>
          <a:bodyPr/>
          <a:lstStyle>
            <a:lvl1pPr>
              <a:defRPr sz="3200">
                <a:solidFill>
                  <a:schemeClr val="accent1"/>
                </a:solidFill>
              </a:defRPr>
            </a:lvl1pPr>
          </a:lstStyle>
          <a:p>
            <a:pPr lvl="0"/>
            <a:r>
              <a:rPr lang="en-US" noProof="0" smtClean="0"/>
              <a:t>Click to edit Master title style</a:t>
            </a:r>
            <a:endParaRPr lang="en-GB" noProof="0" dirty="0" smtClean="0"/>
          </a:p>
        </p:txBody>
      </p:sp>
      <p:sp>
        <p:nvSpPr>
          <p:cNvPr id="56347" name="Text Box 27"/>
          <p:cNvSpPr txBox="1">
            <a:spLocks noChangeArrowheads="1"/>
          </p:cNvSpPr>
          <p:nvPr userDrawn="1"/>
        </p:nvSpPr>
        <p:spPr bwMode="auto">
          <a:xfrm>
            <a:off x="631825" y="4822032"/>
            <a:ext cx="50165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pic>
        <p:nvPicPr>
          <p:cNvPr id="8" name="Picture 7" descr="16950723446_e7d8e1bfb9_o.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852" b="48267"/>
          <a:stretch/>
        </p:blipFill>
        <p:spPr>
          <a:xfrm rot="5400000">
            <a:off x="2000249" y="-2000251"/>
            <a:ext cx="5143501" cy="9144001"/>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t="-2" b="28614"/>
          <a:stretch/>
        </p:blipFill>
        <p:spPr>
          <a:xfrm>
            <a:off x="7787917" y="156199"/>
            <a:ext cx="1210456" cy="468000"/>
          </a:xfrm>
          <a:prstGeom prst="rect">
            <a:avLst/>
          </a:prstGeom>
        </p:spPr>
      </p:pic>
      <p:sp>
        <p:nvSpPr>
          <p:cNvPr id="10" name="Text Box 58"/>
          <p:cNvSpPr txBox="1">
            <a:spLocks noChangeArrowheads="1"/>
          </p:cNvSpPr>
          <p:nvPr userDrawn="1"/>
        </p:nvSpPr>
        <p:spPr bwMode="auto">
          <a:xfrm>
            <a:off x="162824" y="4571668"/>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spAutoFit/>
          </a:bodyPr>
          <a:lstStyle/>
          <a:p>
            <a:pPr algn="l">
              <a:spcBef>
                <a:spcPct val="50000"/>
              </a:spcBef>
            </a:pPr>
            <a:r>
              <a:rPr lang="en-US" sz="800" noProof="0" smtClean="0">
                <a:solidFill>
                  <a:schemeClr val="bg1">
                    <a:lumMod val="85000"/>
                  </a:schemeClr>
                </a:solidFill>
              </a:rPr>
              <a:t>ESA UNCLASSIFIED - For Official Use</a:t>
            </a:r>
            <a:endParaRPr lang="en-GB" sz="800" noProof="0" dirty="0">
              <a:solidFill>
                <a:schemeClr val="bg1">
                  <a:lumMod val="85000"/>
                </a:schemeClr>
              </a:solidFill>
            </a:endParaRPr>
          </a:p>
        </p:txBody>
      </p:sp>
      <p:pic>
        <p:nvPicPr>
          <p:cNvPr id="35" name="Picture 34"/>
          <p:cNvPicPr>
            <a:picLocks noChangeAspect="1"/>
          </p:cNvPicPr>
          <p:nvPr userDrawn="1"/>
        </p:nvPicPr>
        <p:blipFill rotWithShape="1">
          <a:blip r:embed="rId4" cstate="print">
            <a:extLst>
              <a:ext uri="{28A0092B-C50C-407E-A947-70E740481C1C}">
                <a14:useLocalDpi xmlns:a14="http://schemas.microsoft.com/office/drawing/2010/main" val="0"/>
              </a:ext>
            </a:extLst>
          </a:blip>
          <a:srcRect t="83098" b="-5313"/>
          <a:stretch/>
        </p:blipFill>
        <p:spPr>
          <a:xfrm>
            <a:off x="7789119" y="4899420"/>
            <a:ext cx="1196912" cy="144000"/>
          </a:xfrm>
          <a:prstGeom prst="rect">
            <a:avLst/>
          </a:prstGeom>
        </p:spPr>
      </p:pic>
      <p:cxnSp>
        <p:nvCxnSpPr>
          <p:cNvPr id="36" name="Straight Connector 35"/>
          <p:cNvCxnSpPr/>
          <p:nvPr userDrawn="1"/>
        </p:nvCxnSpPr>
        <p:spPr>
          <a:xfrm>
            <a:off x="165932" y="478918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37" name="Group 36"/>
          <p:cNvGrpSpPr/>
          <p:nvPr userDrawn="1"/>
        </p:nvGrpSpPr>
        <p:grpSpPr>
          <a:xfrm>
            <a:off x="172269" y="4908007"/>
            <a:ext cx="6826666" cy="111519"/>
            <a:chOff x="172269" y="6621494"/>
            <a:chExt cx="6826666" cy="111519"/>
          </a:xfrm>
        </p:grpSpPr>
        <p:pic>
          <p:nvPicPr>
            <p:cNvPr id="38" name="Picture 37" descr="at.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39" name="Picture 38" descr="be.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0" name="Picture 39" descr="ca.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1" name="Picture 40" descr="ch.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2" name="Picture 41" descr="cz.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3" name="Picture 42" descr="de.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4" name="Picture 43" descr="dk.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5" name="Picture 44" descr="ee.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6" name="Picture 45" descr="es.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47" name="Picture 46" descr="fi.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48" name="Picture 47" descr="fr.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49" name="Picture 48" descr="gr.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0" name="Picture 49" descr="hu.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1" name="Picture 50" descr="i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2" name="Picture 51" descr="it.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3" name="Picture 52" descr="lu.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4" name="Picture 53" descr="nl.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5" name="Picture 54" descr="no.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6" name="Picture 55" descr="pl.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57" name="Picture 56" descr="pt.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58" name="Picture 57" descr="ro.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59" name="Picture 58" descr="s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0" name="Picture 59" descr="uk.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1" name="Picture 60" descr="si.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Ovr>
    <a:masterClrMapping/>
  </p:clrMapOvr>
  <p:timing>
    <p:tnLst>
      <p:par>
        <p:cTn id="1" dur="indefinite" restart="never" nodeType="tmRoot"/>
      </p:par>
    </p:tnLst>
  </p:timing>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lvl1pPr marL="0">
              <a:defRPr baseline="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noProof="0" dirty="0" smtClean="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2472362"/>
            <a:ext cx="7789050" cy="1323439"/>
          </a:xfrm>
        </p:spPr>
        <p:txBody>
          <a:bodyPr anchor="t"/>
          <a:lstStyle>
            <a:lvl1pPr algn="l">
              <a:defRPr sz="4000" b="0" cap="all">
                <a:solidFill>
                  <a:srgbClr val="0098DB"/>
                </a:solidFill>
              </a:defRPr>
            </a:lvl1p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612000" y="1347221"/>
            <a:ext cx="778905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31950312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615950" y="1254919"/>
            <a:ext cx="3889376"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Content Placeholder 3"/>
          <p:cNvSpPr>
            <a:spLocks noGrp="1"/>
          </p:cNvSpPr>
          <p:nvPr>
            <p:ph sz="half" idx="2"/>
          </p:nvPr>
        </p:nvSpPr>
        <p:spPr>
          <a:xfrm>
            <a:off x="4657723" y="1254919"/>
            <a:ext cx="3888000"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698672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9123" y="1250100"/>
            <a:ext cx="3895200" cy="3726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5" name="Text Placeholder 4"/>
          <p:cNvSpPr>
            <a:spLocks noGrp="1"/>
          </p:cNvSpPr>
          <p:nvPr>
            <p:ph type="body" sz="quarter" idx="3"/>
          </p:nvPr>
        </p:nvSpPr>
        <p:spPr>
          <a:xfrm>
            <a:off x="4645025" y="1250156"/>
            <a:ext cx="3896416" cy="371493"/>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6" y="1631157"/>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7" name="Content Placeholder 5"/>
          <p:cNvSpPr>
            <a:spLocks noGrp="1"/>
          </p:cNvSpPr>
          <p:nvPr>
            <p:ph sz="quarter" idx="10"/>
          </p:nvPr>
        </p:nvSpPr>
        <p:spPr>
          <a:xfrm>
            <a:off x="619200" y="1630801"/>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Title 1"/>
          <p:cNvSpPr>
            <a:spLocks noGrp="1"/>
          </p:cNvSpPr>
          <p:nvPr>
            <p:ph type="title"/>
          </p:nvPr>
        </p:nvSpPr>
        <p:spPr>
          <a:xfrm>
            <a:off x="143086" y="149150"/>
            <a:ext cx="7174846" cy="430887"/>
          </a:xfrm>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40540938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lvl1pPr>
              <a:defRPr lang="en-GB" sz="2200" b="0" dirty="0" smtClean="0">
                <a:solidFill>
                  <a:srgbClr val="0070C0"/>
                </a:solidFill>
                <a:latin typeface="Verdana"/>
                <a:ea typeface="+mj-ea"/>
                <a:cs typeface="Verdana"/>
              </a:defRPr>
            </a:lvl1pPr>
          </a:lstStyle>
          <a:p>
            <a:pPr lvl="0" algn="l" rtl="0" eaLnBrk="1" fontAlgn="base" hangingPunct="1">
              <a:spcBef>
                <a:spcPct val="0"/>
              </a:spcBef>
              <a:spcAft>
                <a:spcPct val="0"/>
              </a:spcAft>
            </a:pPr>
            <a:r>
              <a:rPr lang="en-US" smtClean="0"/>
              <a:t>Click to edit Master title style</a:t>
            </a:r>
            <a:endParaRPr lang="en-GB" dirty="0" smtClean="0"/>
          </a:p>
        </p:txBody>
      </p:sp>
    </p:spTree>
    <p:extLst>
      <p:ext uri="{BB962C8B-B14F-4D97-AF65-F5344CB8AC3E}">
        <p14:creationId xmlns:p14="http://schemas.microsoft.com/office/powerpoint/2010/main" val="21188019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3" y="1250157"/>
            <a:ext cx="4968875" cy="324326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Text Placeholder 3"/>
          <p:cNvSpPr>
            <a:spLocks noGrp="1"/>
          </p:cNvSpPr>
          <p:nvPr>
            <p:ph type="body" sz="half" idx="2"/>
          </p:nvPr>
        </p:nvSpPr>
        <p:spPr>
          <a:xfrm>
            <a:off x="619125" y="1250101"/>
            <a:ext cx="2846388" cy="3243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5" name="Title 1"/>
          <p:cNvSpPr>
            <a:spLocks noGrp="1"/>
          </p:cNvSpPr>
          <p:nvPr>
            <p:ph type="title"/>
          </p:nvPr>
        </p:nvSpPr>
        <p:spPr>
          <a:xfrm>
            <a:off x="143086" y="149150"/>
            <a:ext cx="7174846" cy="430887"/>
          </a:xfrm>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3724872"/>
            <a:ext cx="5932800" cy="307777"/>
          </a:xfrm>
        </p:spPr>
        <p:txBody>
          <a:bodyPr anchor="b"/>
          <a:lstStyle>
            <a:lvl1pPr algn="l">
              <a:defRPr sz="1400" b="1"/>
            </a:lvl1pPr>
          </a:lstStyle>
          <a:p>
            <a:r>
              <a:rPr lang="en-US" noProof="0" smtClean="0"/>
              <a:t>Click to edit Master title style</a:t>
            </a:r>
            <a:endParaRPr lang="en-GB" noProof="0"/>
          </a:p>
        </p:txBody>
      </p:sp>
      <p:sp>
        <p:nvSpPr>
          <p:cNvPr id="3" name="Picture Placeholder 2"/>
          <p:cNvSpPr>
            <a:spLocks noGrp="1"/>
          </p:cNvSpPr>
          <p:nvPr>
            <p:ph type="pic" idx="1"/>
          </p:nvPr>
        </p:nvSpPr>
        <p:spPr>
          <a:xfrm>
            <a:off x="1601787" y="1250156"/>
            <a:ext cx="5932488" cy="2543176"/>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GB" dirty="0"/>
          </a:p>
        </p:txBody>
      </p:sp>
      <p:sp>
        <p:nvSpPr>
          <p:cNvPr id="4" name="Text Placeholder 3"/>
          <p:cNvSpPr>
            <a:spLocks noGrp="1"/>
          </p:cNvSpPr>
          <p:nvPr>
            <p:ph type="body" sz="half" idx="2"/>
          </p:nvPr>
        </p:nvSpPr>
        <p:spPr>
          <a:xfrm>
            <a:off x="1602000" y="4029076"/>
            <a:ext cx="5932800" cy="464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18" Type="http://schemas.openxmlformats.org/officeDocument/2006/relationships/image" Target="../media/image8.png"/><Relationship Id="rId26" Type="http://schemas.openxmlformats.org/officeDocument/2006/relationships/image" Target="../media/image16.png"/><Relationship Id="rId3" Type="http://schemas.openxmlformats.org/officeDocument/2006/relationships/slideLayout" Target="../slideLayouts/slideLayout3.xml"/><Relationship Id="rId21" Type="http://schemas.openxmlformats.org/officeDocument/2006/relationships/image" Target="../media/image11.png"/><Relationship Id="rId34" Type="http://schemas.openxmlformats.org/officeDocument/2006/relationships/image" Target="../media/image24.png"/><Relationship Id="rId7" Type="http://schemas.openxmlformats.org/officeDocument/2006/relationships/slideLayout" Target="../slideLayouts/slideLayout7.xml"/><Relationship Id="rId12" Type="http://schemas.openxmlformats.org/officeDocument/2006/relationships/image" Target="../media/image2.jpeg"/><Relationship Id="rId17" Type="http://schemas.openxmlformats.org/officeDocument/2006/relationships/image" Target="../media/image7.png"/><Relationship Id="rId25" Type="http://schemas.openxmlformats.org/officeDocument/2006/relationships/image" Target="../media/image15.png"/><Relationship Id="rId33" Type="http://schemas.openxmlformats.org/officeDocument/2006/relationships/image" Target="../media/image23.png"/><Relationship Id="rId2" Type="http://schemas.openxmlformats.org/officeDocument/2006/relationships/slideLayout" Target="../slideLayouts/slideLayout2.xml"/><Relationship Id="rId16" Type="http://schemas.openxmlformats.org/officeDocument/2006/relationships/image" Target="../media/image6.png"/><Relationship Id="rId20" Type="http://schemas.openxmlformats.org/officeDocument/2006/relationships/image" Target="../media/image10.png"/><Relationship Id="rId29"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24" Type="http://schemas.openxmlformats.org/officeDocument/2006/relationships/image" Target="../media/image14.png"/><Relationship Id="rId32" Type="http://schemas.openxmlformats.org/officeDocument/2006/relationships/image" Target="../media/image22.png"/><Relationship Id="rId5" Type="http://schemas.openxmlformats.org/officeDocument/2006/relationships/slideLayout" Target="../slideLayouts/slideLayout5.xml"/><Relationship Id="rId15" Type="http://schemas.openxmlformats.org/officeDocument/2006/relationships/image" Target="../media/image5.png"/><Relationship Id="rId23" Type="http://schemas.openxmlformats.org/officeDocument/2006/relationships/image" Target="../media/image13.png"/><Relationship Id="rId28" Type="http://schemas.openxmlformats.org/officeDocument/2006/relationships/image" Target="../media/image18.png"/><Relationship Id="rId36" Type="http://schemas.openxmlformats.org/officeDocument/2006/relationships/image" Target="../media/image26.png"/><Relationship Id="rId10" Type="http://schemas.openxmlformats.org/officeDocument/2006/relationships/theme" Target="../theme/theme1.xml"/><Relationship Id="rId19" Type="http://schemas.openxmlformats.org/officeDocument/2006/relationships/image" Target="../media/image9.png"/><Relationship Id="rId31" Type="http://schemas.openxmlformats.org/officeDocument/2006/relationships/image" Target="../media/image2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 Id="rId22" Type="http://schemas.openxmlformats.org/officeDocument/2006/relationships/image" Target="../media/image12.png"/><Relationship Id="rId27" Type="http://schemas.openxmlformats.org/officeDocument/2006/relationships/image" Target="../media/image17.png"/><Relationship Id="rId30" Type="http://schemas.openxmlformats.org/officeDocument/2006/relationships/image" Target="../media/image20.png"/><Relationship Id="rId35" Type="http://schemas.openxmlformats.org/officeDocument/2006/relationships/image" Target="../media/image2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299" name="Rectangle 2"/>
          <p:cNvSpPr>
            <a:spLocks noGrp="1" noChangeArrowheads="1"/>
          </p:cNvSpPr>
          <p:nvPr>
            <p:ph type="body" idx="1"/>
          </p:nvPr>
        </p:nvSpPr>
        <p:spPr bwMode="auto">
          <a:xfrm>
            <a:off x="172800" y="727200"/>
            <a:ext cx="8748000" cy="382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9" name="Text Box DG"/>
          <p:cNvSpPr txBox="1">
            <a:spLocks noChangeArrowheads="1"/>
          </p:cNvSpPr>
          <p:nvPr userDrawn="1"/>
        </p:nvSpPr>
        <p:spPr bwMode="auto">
          <a:xfrm>
            <a:off x="578164" y="335522"/>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sp>
        <p:nvSpPr>
          <p:cNvPr id="10"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p>
            <a:pPr lvl="0" algn="l" rtl="0" eaLnBrk="1" fontAlgn="base" hangingPunct="1">
              <a:spcBef>
                <a:spcPct val="0"/>
              </a:spcBef>
              <a:spcAft>
                <a:spcPct val="0"/>
              </a:spcAft>
            </a:pPr>
            <a:r>
              <a:rPr lang="en-US" smtClean="0"/>
              <a:t>Click to edit Master title style</a:t>
            </a:r>
            <a:endParaRPr lang="en-GB" dirty="0" smtClean="0"/>
          </a:p>
        </p:txBody>
      </p:sp>
      <p:pic>
        <p:nvPicPr>
          <p:cNvPr id="11" name="Picture 10"/>
          <p:cNvPicPr>
            <a:picLocks noChangeAspect="1"/>
          </p:cNvPicPr>
          <p:nvPr userDrawn="1"/>
        </p:nvPicPr>
        <p:blipFill rotWithShape="1">
          <a:blip r:embed="rId11" cstate="print">
            <a:extLst>
              <a:ext uri="{28A0092B-C50C-407E-A947-70E740481C1C}">
                <a14:useLocalDpi xmlns:a14="http://schemas.microsoft.com/office/drawing/2010/main" val="0"/>
              </a:ext>
            </a:extLst>
          </a:blip>
          <a:srcRect t="-1" b="23122"/>
          <a:stretch/>
        </p:blipFill>
        <p:spPr>
          <a:xfrm>
            <a:off x="7787917" y="155435"/>
            <a:ext cx="1210456" cy="504000"/>
          </a:xfrm>
          <a:prstGeom prst="rect">
            <a:avLst/>
          </a:prstGeom>
        </p:spPr>
      </p:pic>
      <p:pic>
        <p:nvPicPr>
          <p:cNvPr id="12" name="Picture 11" descr="PPT_Footer.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4776787"/>
            <a:ext cx="9144000" cy="366713"/>
          </a:xfrm>
          <a:prstGeom prst="rect">
            <a:avLst/>
          </a:prstGeom>
        </p:spPr>
      </p:pic>
      <p:sp>
        <p:nvSpPr>
          <p:cNvPr id="14" name="Text Box 38"/>
          <p:cNvSpPr txBox="1">
            <a:spLocks noChangeArrowheads="1"/>
          </p:cNvSpPr>
          <p:nvPr userDrawn="1"/>
        </p:nvSpPr>
        <p:spPr bwMode="auto">
          <a:xfrm>
            <a:off x="165600" y="4575600"/>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l">
              <a:spcBef>
                <a:spcPct val="50000"/>
              </a:spcBef>
            </a:pPr>
            <a:r>
              <a:rPr lang="en-US" sz="800" noProof="0" smtClean="0">
                <a:solidFill>
                  <a:schemeClr val="tx1">
                    <a:lumMod val="75000"/>
                    <a:lumOff val="25000"/>
                  </a:schemeClr>
                </a:solidFill>
              </a:rPr>
              <a:t>ESA UNCLASSIFIED - For Official Use</a:t>
            </a:r>
            <a:endParaRPr lang="en-GB" sz="800" noProof="0" dirty="0">
              <a:solidFill>
                <a:schemeClr val="tx1">
                  <a:lumMod val="75000"/>
                  <a:lumOff val="25000"/>
                </a:schemeClr>
              </a:solidFill>
            </a:endParaRPr>
          </a:p>
        </p:txBody>
      </p:sp>
      <p:sp>
        <p:nvSpPr>
          <p:cNvPr id="39" name="Text Box 34"/>
          <p:cNvSpPr txBox="1">
            <a:spLocks noChangeAspect="1" noChangeArrowheads="1"/>
          </p:cNvSpPr>
          <p:nvPr userDrawn="1"/>
        </p:nvSpPr>
        <p:spPr bwMode="auto">
          <a:xfrm>
            <a:off x="4480339" y="4580702"/>
            <a:ext cx="4520474"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0"/>
          <a:lstStyle/>
          <a:p>
            <a:pPr algn="r">
              <a:spcBef>
                <a:spcPct val="50000"/>
              </a:spcBef>
            </a:pPr>
            <a:r>
              <a:rPr lang="en-GB" sz="800" noProof="1" smtClean="0">
                <a:solidFill>
                  <a:schemeClr val="bg2"/>
                </a:solidFill>
              </a:rPr>
              <a:t>CEOS/WGISS#43</a:t>
            </a:r>
            <a:r>
              <a:rPr lang="en-GB" sz="800" baseline="0" noProof="1" smtClean="0">
                <a:solidFill>
                  <a:schemeClr val="bg2"/>
                </a:solidFill>
              </a:rPr>
              <a:t> Annapolis</a:t>
            </a:r>
            <a:r>
              <a:rPr lang="en-GB" sz="800" noProof="1" smtClean="0">
                <a:solidFill>
                  <a:schemeClr val="bg2"/>
                </a:solidFill>
              </a:rPr>
              <a:t> | 05-Apr-2017 | Slide  </a:t>
            </a:r>
            <a:fld id="{71EAD4F2-866B-304A-9A50-FC7592816342}" type="slidenum">
              <a:rPr lang="en-GB" sz="800" noProof="1" smtClean="0">
                <a:solidFill>
                  <a:schemeClr val="bg2"/>
                </a:solidFill>
              </a:rPr>
              <a:pPr algn="r">
                <a:spcBef>
                  <a:spcPct val="50000"/>
                </a:spcBef>
              </a:pPr>
              <a:t>‹#›</a:t>
            </a:fld>
            <a:endParaRPr lang="en-GB" sz="800" noProof="1">
              <a:solidFill>
                <a:schemeClr val="bg2"/>
              </a:solidFill>
            </a:endParaRPr>
          </a:p>
        </p:txBody>
      </p:sp>
      <p:grpSp>
        <p:nvGrpSpPr>
          <p:cNvPr id="40" name="Group 39"/>
          <p:cNvGrpSpPr/>
          <p:nvPr userDrawn="1"/>
        </p:nvGrpSpPr>
        <p:grpSpPr>
          <a:xfrm>
            <a:off x="172269" y="4908007"/>
            <a:ext cx="6826666" cy="111519"/>
            <a:chOff x="172269" y="6621494"/>
            <a:chExt cx="6826666" cy="111519"/>
          </a:xfrm>
        </p:grpSpPr>
        <p:pic>
          <p:nvPicPr>
            <p:cNvPr id="41" name="Picture 40" descr="at.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42" name="Picture 41" descr="b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3" name="Picture 42" descr="ca.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4" name="Picture 43" descr="ch.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5" name="Picture 44" descr="cz.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6" name="Picture 45" descr="d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7" name="Picture 46" descr="dk.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8" name="Picture 47" descr="ee.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9" name="Picture 48" descr="es.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50" name="Picture 49" descr="fi.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51" name="Picture 50" descr="fr.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52" name="Picture 51" descr="gr.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3" name="Picture 52" descr="hu.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4" name="Picture 53" descr="i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5" name="Picture 54" descr="it.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6" name="Picture 55" descr="lu.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7" name="Picture 56" descr="nl.png"/>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8" name="Picture 57" descr="no.png"/>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9" name="Picture 58" descr="pl.png"/>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60" name="Picture 59" descr="pt.png"/>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61" name="Picture 60" descr="ro.png"/>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62" name="Picture 61" descr="se.png"/>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3" name="Picture 62" descr="uk.png"/>
            <p:cNvPicPr>
              <a:picLocks noChangeAspect="1"/>
            </p:cNvPicPr>
            <p:nvPr userDrawn="1"/>
          </p:nvPicPr>
          <p:blipFill>
            <a:blip r:embed="rId35"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4" name="Picture 63" descr="si.png"/>
            <p:cNvPicPr>
              <a:picLocks noChangeAspect="1"/>
            </p:cNvPicPr>
            <p:nvPr userDrawn="1"/>
          </p:nvPicPr>
          <p:blipFill>
            <a:blip r:embed="rId36"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 bg1="lt1" tx1="dk1" bg2="lt2" tx2="dk2" accent1="accent1" accent2="accent2" accent3="accent3" accent4="accent4" accent5="accent5" accent6="accent6" hlink="hlink" folHlink="folHlink"/>
  <p:sldLayoutIdLst>
    <p:sldLayoutId id="2147483929" r:id="rId1"/>
    <p:sldLayoutId id="2147483931" r:id="rId2"/>
    <p:sldLayoutId id="2147483932" r:id="rId3"/>
    <p:sldLayoutId id="2147483933" r:id="rId4"/>
    <p:sldLayoutId id="2147483934" r:id="rId5"/>
    <p:sldLayoutId id="2147483930" r:id="rId6"/>
    <p:sldLayoutId id="2147483936" r:id="rId7"/>
    <p:sldLayoutId id="2147483937" r:id="rId8"/>
    <p:sldLayoutId id="2147483938" r:id="rId9"/>
  </p:sldLayoutIdLst>
  <p:timing>
    <p:tnLst>
      <p:par>
        <p:cTn id="1" dur="indefinite" restart="never" nodeType="tmRoot"/>
      </p:par>
    </p:tnLst>
  </p:timing>
  <p:hf sldNum="0" hdr="0" dt="0"/>
  <p:txStyles>
    <p:title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0" indent="-342900" algn="l" rtl="0" eaLnBrk="1" fontAlgn="base" hangingPunct="1">
        <a:lnSpc>
          <a:spcPct val="119000"/>
        </a:lnSpc>
        <a:spcBef>
          <a:spcPct val="20000"/>
        </a:spcBef>
        <a:spcAft>
          <a:spcPct val="0"/>
        </a:spcAft>
        <a:buClr>
          <a:schemeClr val="accent1"/>
        </a:buClr>
        <a:buFontTx/>
        <a:buNone/>
        <a:defRPr lang="en-GB" sz="1600" dirty="0" smtClean="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ceos.org/document_management/Working_Groups/WGISS/Meetings/WGISS-40/WGISS-40_Minutes_v1.0.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cwic.wgiss.ceos.org/opensearch/datasets/osdd.xml?clientId=cwicClient" TargetMode="External"/><Relationship Id="rId2" Type="http://schemas.openxmlformats.org/officeDocument/2006/relationships/hyperlink" Target="https://cmr.earthdata.nasa.gov/opensearch/collections/descriptor_document_facets.xml?clientId=cswOpenSearchDoc" TargetMode="External"/><Relationship Id="rId1" Type="http://schemas.openxmlformats.org/officeDocument/2006/relationships/slideLayout" Target="../slideLayouts/slideLayout2.xml"/><Relationship Id="rId6" Type="http://schemas.openxmlformats.org/officeDocument/2006/relationships/hyperlink" Target="http://ceos.org/document_management/Working_Groups/WGISS/Interest_Groups/OpenSearch/CEOS%20Open%20Search%20Developer%20Guide%20v2.0D3.pdf" TargetMode="External"/><Relationship Id="rId5" Type="http://schemas.openxmlformats.org/officeDocument/2006/relationships/hyperlink" Target="http://ceos.org/document_management/Working_Groups/WGISS/Interest_Groups/OpenSearch/CEOS-OPENSEARCH-BP-V1.1.1-Final.pdf" TargetMode="External"/><Relationship Id="rId4" Type="http://schemas.openxmlformats.org/officeDocument/2006/relationships/hyperlink" Target="http://fedeo.esa.int/opensearch/description.x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cwic.wgiss.ceos.org/opensearch/datasets/osdd.xml?clientId=cwicClient" TargetMode="External"/><Relationship Id="rId2" Type="http://schemas.openxmlformats.org/officeDocument/2006/relationships/hyperlink" Target="https://cmr.earthdata.nasa.gov/opensearch/collections/descriptor_document_facets.xml?clientId=cswOpenSearchDoc" TargetMode="External"/><Relationship Id="rId1" Type="http://schemas.openxmlformats.org/officeDocument/2006/relationships/slideLayout" Target="../slideLayouts/slideLayout2.xml"/><Relationship Id="rId6" Type="http://schemas.openxmlformats.org/officeDocument/2006/relationships/hyperlink" Target="http://ceos.org/document_management/Working_Groups/WGISS/Interest_Groups/OpenSearch/CEOS%20Open%20Search%20Developer%20Guide%20v2.0D3.pdf" TargetMode="External"/><Relationship Id="rId5" Type="http://schemas.openxmlformats.org/officeDocument/2006/relationships/hyperlink" Target="http://ceos.org/document_management/Working_Groups/WGISS/Interest_Groups/OpenSearch/CEOS-OPENSEARCH-BP-V1.1.1-Final.pdf" TargetMode="External"/><Relationship Id="rId4" Type="http://schemas.openxmlformats.org/officeDocument/2006/relationships/hyperlink" Target="http://fedeo.esa.int/opensearch/description.x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txBox="1">
            <a:spLocks noChangeArrowheads="1"/>
          </p:cNvSpPr>
          <p:nvPr/>
        </p:nvSpPr>
        <p:spPr bwMode="auto">
          <a:xfrm>
            <a:off x="532948" y="1778236"/>
            <a:ext cx="7972425"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defTabSz="914400" latinLnBrk="0">
              <a:lnSpc>
                <a:spcPct val="100000"/>
              </a:lnSpc>
              <a:buClrTx/>
              <a:buSzTx/>
              <a:buFontTx/>
              <a:buNone/>
              <a:tabLst/>
              <a:defRPr/>
            </a:pPr>
            <a:r>
              <a:rPr lang="en-GB" sz="3200" dirty="0">
                <a:solidFill>
                  <a:schemeClr val="bg1">
                    <a:lumMod val="95000"/>
                  </a:schemeClr>
                </a:solidFill>
                <a:latin typeface="Verdana"/>
                <a:cs typeface="Verdana"/>
              </a:rPr>
              <a:t>CEOS OpenSearch Project II</a:t>
            </a:r>
          </a:p>
        </p:txBody>
      </p:sp>
      <p:sp>
        <p:nvSpPr>
          <p:cNvPr id="7" name="Text Box 24"/>
          <p:cNvSpPr txBox="1">
            <a:spLocks noChangeArrowheads="1"/>
          </p:cNvSpPr>
          <p:nvPr/>
        </p:nvSpPr>
        <p:spPr bwMode="auto">
          <a:xfrm>
            <a:off x="532948" y="2521152"/>
            <a:ext cx="3373937" cy="923330"/>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0" algn="ctr">
              <a:spcBef>
                <a:spcPts val="0"/>
              </a:spcBef>
            </a:pPr>
            <a:r>
              <a:rPr lang="en-GB" dirty="0">
                <a:solidFill>
                  <a:schemeClr val="bg1"/>
                </a:solidFill>
              </a:rPr>
              <a:t> </a:t>
            </a:r>
            <a:r>
              <a:rPr lang="en-GB" dirty="0">
                <a:solidFill>
                  <a:schemeClr val="bg1">
                    <a:lumMod val="95000"/>
                  </a:schemeClr>
                </a:solidFill>
                <a:latin typeface="Verdana"/>
                <a:cs typeface="Verdana"/>
              </a:rPr>
              <a:t>CEOS WGISS Meeting #43</a:t>
            </a:r>
          </a:p>
          <a:p>
            <a:pPr algn="ctr">
              <a:spcBef>
                <a:spcPts val="0"/>
              </a:spcBef>
            </a:pPr>
            <a:endParaRPr lang="en-GB" b="1" dirty="0">
              <a:solidFill>
                <a:schemeClr val="bg1"/>
              </a:solidFill>
            </a:endParaRPr>
          </a:p>
          <a:p>
            <a:pPr algn="ctr">
              <a:spcBef>
                <a:spcPts val="0"/>
              </a:spcBef>
            </a:pPr>
            <a:r>
              <a:rPr lang="en-GB" dirty="0">
                <a:solidFill>
                  <a:schemeClr val="bg1"/>
                </a:solidFill>
              </a:rPr>
              <a:t>A. Della </a:t>
            </a:r>
            <a:r>
              <a:rPr lang="en-GB" dirty="0" err="1" smtClean="0">
                <a:solidFill>
                  <a:schemeClr val="bg1"/>
                </a:solidFill>
              </a:rPr>
              <a:t>Vecchia</a:t>
            </a:r>
            <a:r>
              <a:rPr lang="en-GB" dirty="0" smtClean="0">
                <a:solidFill>
                  <a:schemeClr val="bg1"/>
                </a:solidFill>
              </a:rPr>
              <a:t> (ESA)   </a:t>
            </a:r>
            <a:endParaRPr lang="en-GB" dirty="0">
              <a:solidFill>
                <a:schemeClr val="bg1"/>
              </a:solidFill>
            </a:endParaRPr>
          </a:p>
        </p:txBody>
      </p:sp>
      <p:sp>
        <p:nvSpPr>
          <p:cNvPr id="8" name="Text Box 25"/>
          <p:cNvSpPr txBox="1">
            <a:spLocks noChangeArrowheads="1"/>
          </p:cNvSpPr>
          <p:nvPr/>
        </p:nvSpPr>
        <p:spPr bwMode="auto">
          <a:xfrm>
            <a:off x="532948" y="3602622"/>
            <a:ext cx="1669496" cy="369332"/>
          </a:xfrm>
          <a:prstGeom prst="rect">
            <a:avLst/>
          </a:prstGeom>
          <a:solidFill>
            <a:srgbClr val="007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ts val="0"/>
              </a:spcBef>
            </a:pPr>
            <a:r>
              <a:rPr lang="en-GB" dirty="0">
                <a:solidFill>
                  <a:schemeClr val="bg1"/>
                </a:solidFill>
              </a:rPr>
              <a:t>05-Apr-2017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dirty="0" smtClean="0"/>
              <a:t>Open Issues – Synergy with OGC </a:t>
            </a:r>
            <a:endParaRPr lang="en-GB" dirty="0"/>
          </a:p>
        </p:txBody>
      </p:sp>
      <p:sp>
        <p:nvSpPr>
          <p:cNvPr id="5" name="Content Placeholder 2"/>
          <p:cNvSpPr>
            <a:spLocks noGrp="1"/>
          </p:cNvSpPr>
          <p:nvPr>
            <p:ph idx="1"/>
          </p:nvPr>
        </p:nvSpPr>
        <p:spPr>
          <a:xfrm>
            <a:off x="172800" y="727200"/>
            <a:ext cx="8748000" cy="3823200"/>
          </a:xfrm>
          <a:ln>
            <a:noFill/>
          </a:ln>
        </p:spPr>
        <p:txBody>
          <a:bodyPr/>
          <a:lstStyle/>
          <a:p>
            <a:pPr marL="266700" lvl="0" indent="-266700">
              <a:lnSpc>
                <a:spcPct val="150000"/>
              </a:lnSpc>
              <a:buFont typeface="+mj-lt"/>
              <a:buAutoNum type="romanUcPeriod" startAt="4"/>
              <a:tabLst>
                <a:tab pos="1257300" algn="l"/>
              </a:tabLst>
            </a:pPr>
            <a:r>
              <a:rPr lang="en-US" sz="700" b="1" dirty="0">
                <a:solidFill>
                  <a:srgbClr val="FF0000"/>
                </a:solidFill>
              </a:rPr>
              <a:t>On the basis of the identified and collected gaps/limitations, WGISS can decide to go through again the points 2 and 3 for an updating cycle (e.g., also in synergy with on-going OGC initiatives) </a:t>
            </a:r>
          </a:p>
          <a:p>
            <a:pPr marL="266700" lvl="1">
              <a:lnSpc>
                <a:spcPct val="150000"/>
              </a:lnSpc>
              <a:tabLst>
                <a:tab pos="266700" algn="l"/>
              </a:tabLst>
            </a:pPr>
            <a:r>
              <a:rPr lang="en-US" sz="700" b="1" dirty="0" smtClean="0"/>
              <a:t>Short </a:t>
            </a:r>
            <a:r>
              <a:rPr lang="en-US" sz="700" b="1" dirty="0"/>
              <a:t>Term Evolution for </a:t>
            </a:r>
            <a:r>
              <a:rPr lang="en-US" sz="700" b="1" dirty="0" smtClean="0"/>
              <a:t>“OGC </a:t>
            </a:r>
            <a:r>
              <a:rPr lang="en-US" sz="700" b="1" dirty="0"/>
              <a:t>OpenSearch Extension for Earth </a:t>
            </a:r>
            <a:r>
              <a:rPr lang="en-US" sz="700" b="1" dirty="0" smtClean="0"/>
              <a:t>Observation” – OGC 13-026r9 under preparation </a:t>
            </a:r>
            <a:endParaRPr lang="en-US" sz="700" b="1" dirty="0"/>
          </a:p>
          <a:p>
            <a:pPr marL="266700" lvl="1">
              <a:lnSpc>
                <a:spcPct val="150000"/>
              </a:lnSpc>
              <a:tabLst>
                <a:tab pos="266700" algn="l"/>
              </a:tabLst>
            </a:pPr>
            <a:r>
              <a:rPr lang="en-US" sz="700" dirty="0" smtClean="0"/>
              <a:t>Comments , feedback and standardization weakness identified and collected all along the CEOS OpenSearch Best Practice project, also thanks to System Level Team working group review activity, will be considered for enhancing the OGC 13-026r8 to get the 13-026r9</a:t>
            </a:r>
          </a:p>
          <a:p>
            <a:pPr marL="266700" lvl="1">
              <a:lnSpc>
                <a:spcPct val="150000"/>
              </a:lnSpc>
              <a:tabLst>
                <a:tab pos="266700" algn="l"/>
              </a:tabLst>
            </a:pPr>
            <a:endParaRPr lang="en-US" sz="700" dirty="0"/>
          </a:p>
          <a:p>
            <a:pPr marL="266700" lvl="1">
              <a:lnSpc>
                <a:spcPct val="150000"/>
              </a:lnSpc>
              <a:tabLst>
                <a:tab pos="266700" algn="l"/>
              </a:tabLst>
            </a:pPr>
            <a:r>
              <a:rPr lang="en-US" sz="700" b="1" dirty="0" smtClean="0"/>
              <a:t>Long </a:t>
            </a:r>
            <a:r>
              <a:rPr lang="en-US" sz="700" b="1" dirty="0"/>
              <a:t>Term Evolution for “OGC® OpenSearch Extension for Earth </a:t>
            </a:r>
            <a:r>
              <a:rPr lang="en-US" sz="700" b="1" dirty="0" smtClean="0"/>
              <a:t>Observation” – OGC 17-003 as a draft to be intensively reviewed</a:t>
            </a:r>
            <a:endParaRPr lang="en-US" sz="700" b="1" dirty="0"/>
          </a:p>
          <a:p>
            <a:pPr marL="266700" lvl="1">
              <a:lnSpc>
                <a:spcPct val="150000"/>
              </a:lnSpc>
              <a:tabLst>
                <a:tab pos="266700" algn="l"/>
              </a:tabLst>
            </a:pPr>
            <a:r>
              <a:rPr lang="en-US" sz="700" dirty="0" smtClean="0"/>
              <a:t>OGC the following proposal will be presented to WGISS to (Olivier </a:t>
            </a:r>
            <a:r>
              <a:rPr lang="en-US" sz="700" dirty="0" err="1" smtClean="0"/>
              <a:t>Barois</a:t>
            </a:r>
            <a:r>
              <a:rPr lang="en-US" sz="700" dirty="0" smtClean="0"/>
              <a:t> presentation at WGISS#43):</a:t>
            </a:r>
          </a:p>
          <a:p>
            <a:pPr marL="539750" lvl="1" indent="-182563">
              <a:lnSpc>
                <a:spcPct val="150000"/>
              </a:lnSpc>
              <a:buFont typeface="Verdana" panose="020B0604030504040204" pitchFamily="34" charset="0"/>
              <a:buChar char="−"/>
              <a:tabLst>
                <a:tab pos="266700" algn="l"/>
              </a:tabLst>
            </a:pPr>
            <a:r>
              <a:rPr lang="en-US" sz="700" dirty="0" smtClean="0"/>
              <a:t>encode </a:t>
            </a:r>
            <a:r>
              <a:rPr lang="en-US" sz="700" dirty="0"/>
              <a:t>metadata attribute in json, using a simplified and “common” data model (to which ESA and NASA can map their respective models they use in XML)</a:t>
            </a:r>
          </a:p>
          <a:p>
            <a:pPr marL="539750" lvl="1" indent="-182563">
              <a:lnSpc>
                <a:spcPct val="150000"/>
              </a:lnSpc>
              <a:buFont typeface="Verdana" panose="020B0604030504040204" pitchFamily="34" charset="0"/>
              <a:buChar char="−"/>
              <a:tabLst>
                <a:tab pos="266700" algn="l"/>
              </a:tabLst>
            </a:pPr>
            <a:r>
              <a:rPr lang="en-US" sz="700" dirty="0" smtClean="0"/>
              <a:t>encode </a:t>
            </a:r>
            <a:r>
              <a:rPr lang="en-US" sz="700" dirty="0"/>
              <a:t>openSearch response in geojson (embedding the json metadata</a:t>
            </a:r>
            <a:r>
              <a:rPr lang="en-US" sz="700" dirty="0" smtClean="0"/>
              <a:t>)</a:t>
            </a:r>
          </a:p>
          <a:p>
            <a:pPr marL="266700" lvl="1">
              <a:lnSpc>
                <a:spcPct val="150000"/>
              </a:lnSpc>
              <a:tabLst>
                <a:tab pos="266700" algn="l"/>
              </a:tabLst>
            </a:pPr>
            <a:r>
              <a:rPr lang="en-US" sz="700" dirty="0" smtClean="0"/>
              <a:t>This </a:t>
            </a:r>
            <a:r>
              <a:rPr lang="en-US" sz="700" dirty="0"/>
              <a:t>would bring our catalogue services to a new level of interoperability</a:t>
            </a:r>
            <a:r>
              <a:rPr lang="en-US" sz="700" dirty="0" smtClean="0"/>
              <a:t>:</a:t>
            </a:r>
          </a:p>
          <a:p>
            <a:pPr marL="539750" lvl="1" indent="-182563">
              <a:lnSpc>
                <a:spcPct val="150000"/>
              </a:lnSpc>
              <a:buFont typeface="Verdana" panose="020B0604030504040204" pitchFamily="34" charset="0"/>
              <a:buChar char="−"/>
              <a:tabLst>
                <a:tab pos="266700" algn="l"/>
              </a:tabLst>
            </a:pPr>
            <a:r>
              <a:rPr lang="en-US" sz="700" dirty="0" err="1"/>
              <a:t>geojson</a:t>
            </a:r>
            <a:r>
              <a:rPr lang="en-US" sz="700" dirty="0"/>
              <a:t> is a de-facto standard supported by many tools and libraries that are used by developers to build clients</a:t>
            </a:r>
          </a:p>
          <a:p>
            <a:pPr marL="539750" lvl="1" indent="-182563">
              <a:lnSpc>
                <a:spcPct val="150000"/>
              </a:lnSpc>
              <a:buFont typeface="Verdana" panose="020B0604030504040204" pitchFamily="34" charset="0"/>
              <a:buChar char="−"/>
              <a:tabLst>
                <a:tab pos="266700" algn="l"/>
              </a:tabLst>
            </a:pPr>
            <a:r>
              <a:rPr lang="en-US" sz="700" dirty="0"/>
              <a:t>adopting a common metadata model and vocabulary </a:t>
            </a:r>
            <a:endParaRPr lang="en-US" sz="700" dirty="0" smtClean="0"/>
          </a:p>
          <a:p>
            <a:pPr marL="266700" lvl="1">
              <a:lnSpc>
                <a:spcPct val="150000"/>
              </a:lnSpc>
              <a:spcAft>
                <a:spcPts val="300"/>
              </a:spcAft>
              <a:tabLst>
                <a:tab pos="266700" algn="l"/>
              </a:tabLst>
            </a:pPr>
            <a:r>
              <a:rPr lang="en-US" sz="700" dirty="0" smtClean="0"/>
              <a:t>The </a:t>
            </a:r>
            <a:r>
              <a:rPr lang="en-US" sz="700" dirty="0"/>
              <a:t>geojson encoding of search response is a natural evolution of the standard, fully done in the spirit of evolutions seen/done on other OGC standards (e.g OWS Context geojson encoding).</a:t>
            </a:r>
            <a:br>
              <a:rPr lang="en-US" sz="700" dirty="0"/>
            </a:br>
            <a:r>
              <a:rPr lang="en-US" sz="700" dirty="0"/>
              <a:t>The simplified and “common” data model is however much more subject to discussion. </a:t>
            </a:r>
            <a:r>
              <a:rPr lang="en-US" sz="700" dirty="0" smtClean="0"/>
              <a:t> Intention </a:t>
            </a:r>
            <a:r>
              <a:rPr lang="en-US" sz="700" dirty="0"/>
              <a:t>is</a:t>
            </a:r>
            <a:r>
              <a:rPr lang="en-US" sz="700" dirty="0" smtClean="0"/>
              <a:t>:</a:t>
            </a:r>
          </a:p>
          <a:p>
            <a:pPr marL="539750" lvl="1" indent="-182563">
              <a:lnSpc>
                <a:spcPct val="150000"/>
              </a:lnSpc>
              <a:buFont typeface="Verdana" panose="020B0604030504040204" pitchFamily="34" charset="0"/>
              <a:buChar char="−"/>
              <a:tabLst>
                <a:tab pos="266700" algn="l"/>
              </a:tabLst>
            </a:pPr>
            <a:r>
              <a:rPr lang="en-US" sz="700" dirty="0" smtClean="0"/>
              <a:t>to involve the WGISS group (in particular NASA) as early as possible to collect feedback and refine the proposal </a:t>
            </a:r>
            <a:r>
              <a:rPr lang="en-GB" sz="700" dirty="0"/>
              <a:t>(SLT </a:t>
            </a:r>
            <a:r>
              <a:rPr lang="en-GB" sz="700" dirty="0" err="1"/>
              <a:t>MoM</a:t>
            </a:r>
            <a:r>
              <a:rPr lang="en-GB" sz="700" dirty="0"/>
              <a:t> 01/03/17</a:t>
            </a:r>
            <a:r>
              <a:rPr lang="en-GB" sz="700" dirty="0" smtClean="0"/>
              <a:t>)</a:t>
            </a:r>
            <a:endParaRPr lang="en-US" sz="700" dirty="0" smtClean="0"/>
          </a:p>
          <a:p>
            <a:pPr marL="539750" lvl="1" indent="-182563">
              <a:lnSpc>
                <a:spcPct val="150000"/>
              </a:lnSpc>
              <a:buFont typeface="Verdana" panose="020B0604030504040204" pitchFamily="34" charset="0"/>
              <a:buChar char="−"/>
              <a:tabLst>
                <a:tab pos="266700" algn="l"/>
              </a:tabLst>
            </a:pPr>
            <a:r>
              <a:rPr lang="en-US" sz="700" dirty="0" smtClean="0"/>
              <a:t>to </a:t>
            </a:r>
            <a:r>
              <a:rPr lang="en-US" sz="700" dirty="0"/>
              <a:t>present this proposal at OGC (march 2017 in Delft) in ad-hoc SWG ("OpenSearch for EO" Standard Working </a:t>
            </a:r>
            <a:r>
              <a:rPr lang="en-US" sz="700" dirty="0" smtClean="0"/>
              <a:t>Group)</a:t>
            </a:r>
          </a:p>
          <a:p>
            <a:pPr marL="539750" lvl="1" indent="-182563">
              <a:lnSpc>
                <a:spcPct val="150000"/>
              </a:lnSpc>
              <a:buFont typeface="Verdana" panose="020B0604030504040204" pitchFamily="34" charset="0"/>
              <a:buChar char="−"/>
              <a:tabLst>
                <a:tab pos="266700" algn="l"/>
              </a:tabLst>
            </a:pPr>
            <a:r>
              <a:rPr lang="en-US" sz="700" dirty="0" smtClean="0"/>
              <a:t>WGISS/NASA to name staff to </a:t>
            </a:r>
            <a:r>
              <a:rPr lang="en-US" sz="700" dirty="0"/>
              <a:t>participate to the SWG to further collaborate to the consolidation of the </a:t>
            </a:r>
            <a:r>
              <a:rPr lang="en-US" sz="700" dirty="0" smtClean="0"/>
              <a:t>standard </a:t>
            </a:r>
            <a:r>
              <a:rPr lang="en-GB" sz="700" dirty="0"/>
              <a:t>(SLT </a:t>
            </a:r>
            <a:r>
              <a:rPr lang="en-GB" sz="700" dirty="0" err="1"/>
              <a:t>MoM</a:t>
            </a:r>
            <a:r>
              <a:rPr lang="en-GB" sz="700" dirty="0"/>
              <a:t> 01/03/17</a:t>
            </a:r>
            <a:r>
              <a:rPr lang="en-GB" sz="700" dirty="0" smtClean="0"/>
              <a:t>)</a:t>
            </a:r>
            <a:endParaRPr lang="en-US" sz="700" dirty="0" smtClean="0"/>
          </a:p>
          <a:p>
            <a:pPr marL="266700" lvl="1">
              <a:lnSpc>
                <a:spcPct val="150000"/>
              </a:lnSpc>
              <a:tabLst>
                <a:tab pos="266700" algn="l"/>
              </a:tabLst>
            </a:pPr>
            <a:r>
              <a:rPr lang="en-US" sz="700" dirty="0" smtClean="0">
                <a:solidFill>
                  <a:schemeClr val="tx1"/>
                </a:solidFill>
              </a:rPr>
              <a:t>It </a:t>
            </a:r>
            <a:r>
              <a:rPr lang="en-US" sz="700" dirty="0">
                <a:solidFill>
                  <a:schemeClr val="tx1"/>
                </a:solidFill>
              </a:rPr>
              <a:t>is still a long way before  an </a:t>
            </a:r>
            <a:r>
              <a:rPr lang="en-US" sz="700" dirty="0"/>
              <a:t>EO OpenSearch geojson encoding standard is adopted at OGC.  Knowing that WGISS is contributing and has plan to eventually adopt this standard will help us all.</a:t>
            </a:r>
            <a:endParaRPr lang="en-GB" sz="700" dirty="0"/>
          </a:p>
        </p:txBody>
      </p:sp>
    </p:spTree>
    <p:extLst>
      <p:ext uri="{BB962C8B-B14F-4D97-AF65-F5344CB8AC3E}">
        <p14:creationId xmlns:p14="http://schemas.microsoft.com/office/powerpoint/2010/main" val="36049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chor="ctr"/>
          <a:lstStyle/>
          <a:p>
            <a:pPr algn="ctr"/>
            <a:r>
              <a:rPr lang="en-GB" sz="3200" smtClean="0"/>
              <a:t>Thank you !</a:t>
            </a:r>
            <a:endParaRPr lang="en-GB" sz="3200"/>
          </a:p>
        </p:txBody>
      </p:sp>
    </p:spTree>
    <p:extLst>
      <p:ext uri="{BB962C8B-B14F-4D97-AF65-F5344CB8AC3E}">
        <p14:creationId xmlns:p14="http://schemas.microsoft.com/office/powerpoint/2010/main" val="40710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a:lstStyle/>
          <a:p>
            <a:pPr>
              <a:lnSpc>
                <a:spcPct val="200000"/>
              </a:lnSpc>
            </a:pPr>
            <a:r>
              <a:rPr lang="fr-BE" altLang="en-US" dirty="0"/>
              <a:t>CEOS WGISS </a:t>
            </a:r>
            <a:r>
              <a:rPr lang="fr-BE" altLang="en-US" dirty="0" err="1"/>
              <a:t>OpenSearch</a:t>
            </a:r>
            <a:r>
              <a:rPr lang="fr-BE" altLang="en-US" dirty="0"/>
              <a:t> / </a:t>
            </a:r>
            <a:r>
              <a:rPr lang="fr-BE" altLang="en-US" dirty="0" err="1"/>
              <a:t>Connected</a:t>
            </a:r>
            <a:r>
              <a:rPr lang="fr-BE" altLang="en-US" dirty="0"/>
              <a:t> Data </a:t>
            </a:r>
            <a:r>
              <a:rPr lang="fr-BE" altLang="en-US" dirty="0" err="1"/>
              <a:t>Assets</a:t>
            </a:r>
            <a:r>
              <a:rPr lang="fr-BE" altLang="en-US" dirty="0"/>
              <a:t> </a:t>
            </a:r>
            <a:r>
              <a:rPr lang="en-US" altLang="en-US" dirty="0"/>
              <a:t>framework</a:t>
            </a:r>
          </a:p>
          <a:p>
            <a:pPr>
              <a:lnSpc>
                <a:spcPct val="200000"/>
              </a:lnSpc>
            </a:pPr>
            <a:r>
              <a:rPr lang="en-GB" altLang="en-US" dirty="0"/>
              <a:t>Best Practice</a:t>
            </a:r>
          </a:p>
          <a:p>
            <a:pPr>
              <a:lnSpc>
                <a:spcPct val="200000"/>
              </a:lnSpc>
            </a:pPr>
            <a:r>
              <a:rPr lang="en-GB" altLang="en-US" dirty="0"/>
              <a:t>Developer Guide</a:t>
            </a:r>
          </a:p>
          <a:p>
            <a:pPr>
              <a:lnSpc>
                <a:spcPct val="200000"/>
              </a:lnSpc>
            </a:pPr>
            <a:r>
              <a:rPr lang="en-US" altLang="en-US" dirty="0"/>
              <a:t>Conformance Test </a:t>
            </a:r>
          </a:p>
          <a:p>
            <a:pPr>
              <a:lnSpc>
                <a:spcPct val="200000"/>
              </a:lnSpc>
            </a:pPr>
            <a:r>
              <a:rPr lang="en-US" altLang="en-US" dirty="0"/>
              <a:t>Conclusion</a:t>
            </a:r>
          </a:p>
          <a:p>
            <a:endParaRPr lang="en-US" dirty="0"/>
          </a:p>
        </p:txBody>
      </p:sp>
    </p:spTree>
    <p:extLst>
      <p:ext uri="{BB962C8B-B14F-4D97-AF65-F5344CB8AC3E}">
        <p14:creationId xmlns:p14="http://schemas.microsoft.com/office/powerpoint/2010/main" val="3102140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86" y="10650"/>
            <a:ext cx="7174846" cy="707886"/>
          </a:xfrm>
        </p:spPr>
        <p:txBody>
          <a:bodyPr/>
          <a:lstStyle/>
          <a:p>
            <a:r>
              <a:rPr lang="en-GB" altLang="en-US" sz="2000" dirty="0"/>
              <a:t>CEOS OpenSearch II and </a:t>
            </a:r>
            <a:r>
              <a:rPr lang="en-US" altLang="en-US" sz="2000" dirty="0"/>
              <a:t>Connected Data Assets System Level Team</a:t>
            </a:r>
            <a:endParaRPr lang="en-GB" sz="2000" dirty="0"/>
          </a:p>
        </p:txBody>
      </p:sp>
      <p:sp>
        <p:nvSpPr>
          <p:cNvPr id="3" name="Content Placeholder 2"/>
          <p:cNvSpPr>
            <a:spLocks noGrp="1"/>
          </p:cNvSpPr>
          <p:nvPr>
            <p:ph idx="1"/>
          </p:nvPr>
        </p:nvSpPr>
        <p:spPr/>
        <p:txBody>
          <a:bodyPr/>
          <a:lstStyle/>
          <a:p>
            <a:pPr indent="0">
              <a:lnSpc>
                <a:spcPct val="120000"/>
              </a:lnSpc>
              <a:spcBef>
                <a:spcPts val="600"/>
              </a:spcBef>
            </a:pPr>
            <a:r>
              <a:rPr lang="en-US" altLang="en-US" sz="1050" b="1" dirty="0">
                <a:solidFill>
                  <a:srgbClr val="FF0000"/>
                </a:solidFill>
              </a:rPr>
              <a:t>CEOS WGISS OpenSearch II Project</a:t>
            </a:r>
            <a:r>
              <a:rPr lang="en-US" altLang="en-US" sz="1050" dirty="0"/>
              <a:t>, started with WGISS#40,</a:t>
            </a:r>
            <a:r>
              <a:rPr lang="en-US" altLang="en-US" sz="1050" b="1" dirty="0"/>
              <a:t> </a:t>
            </a:r>
            <a:r>
              <a:rPr lang="en-US" altLang="en-US" sz="1050" dirty="0"/>
              <a:t>led </a:t>
            </a:r>
            <a:r>
              <a:rPr lang="en-GB" altLang="en-US" sz="1050" dirty="0"/>
              <a:t>by ESA </a:t>
            </a:r>
            <a:endParaRPr lang="en-GB" altLang="en-US" sz="1050" dirty="0" smtClean="0"/>
          </a:p>
          <a:p>
            <a:pPr lvl="1">
              <a:lnSpc>
                <a:spcPct val="120000"/>
              </a:lnSpc>
              <a:spcBef>
                <a:spcPts val="600"/>
              </a:spcBef>
            </a:pPr>
            <a:r>
              <a:rPr lang="en-GB" altLang="en-US" sz="1050" dirty="0" smtClean="0"/>
              <a:t>Andrea </a:t>
            </a:r>
            <a:r>
              <a:rPr lang="en-GB" altLang="en-US" sz="1050" dirty="0"/>
              <a:t>Della </a:t>
            </a:r>
            <a:r>
              <a:rPr lang="en-GB" altLang="en-US" sz="1050" dirty="0" err="1" smtClean="0"/>
              <a:t>Vecchia</a:t>
            </a:r>
            <a:endParaRPr lang="en-GB" altLang="en-US" sz="1050" dirty="0"/>
          </a:p>
          <a:p>
            <a:pPr lvl="1">
              <a:lnSpc>
                <a:spcPct val="120000"/>
              </a:lnSpc>
              <a:spcBef>
                <a:spcPts val="600"/>
              </a:spcBef>
            </a:pPr>
            <a:r>
              <a:rPr lang="en-GB" altLang="en-US" sz="1050" dirty="0" smtClean="0"/>
              <a:t>Yves </a:t>
            </a:r>
            <a:r>
              <a:rPr lang="en-GB" altLang="en-US" sz="1050" dirty="0" err="1" smtClean="0"/>
              <a:t>Coene</a:t>
            </a:r>
            <a:endParaRPr lang="en-GB" altLang="en-US" sz="1050" dirty="0" smtClean="0"/>
          </a:p>
          <a:p>
            <a:pPr lvl="1">
              <a:lnSpc>
                <a:spcPct val="120000"/>
              </a:lnSpc>
              <a:spcBef>
                <a:spcPts val="600"/>
              </a:spcBef>
            </a:pPr>
            <a:r>
              <a:rPr lang="en-GB" altLang="en-US" sz="1050" dirty="0" smtClean="0"/>
              <a:t>Olivier </a:t>
            </a:r>
            <a:r>
              <a:rPr lang="en-GB" altLang="en-US" sz="1050" dirty="0" err="1"/>
              <a:t>Barois</a:t>
            </a:r>
            <a:endParaRPr lang="en-GB" altLang="en-US" sz="1050" dirty="0"/>
          </a:p>
          <a:p>
            <a:pPr indent="0">
              <a:lnSpc>
                <a:spcPct val="120000"/>
              </a:lnSpc>
              <a:spcBef>
                <a:spcPts val="600"/>
              </a:spcBef>
            </a:pPr>
            <a:r>
              <a:rPr lang="en-GB" altLang="en-US" sz="1050" dirty="0"/>
              <a:t>			</a:t>
            </a:r>
            <a:endParaRPr lang="en-GB" altLang="en-US" sz="900" i="1" dirty="0"/>
          </a:p>
          <a:p>
            <a:pPr indent="0">
              <a:lnSpc>
                <a:spcPct val="150000"/>
              </a:lnSpc>
              <a:spcBef>
                <a:spcPts val="600"/>
              </a:spcBef>
            </a:pPr>
            <a:r>
              <a:rPr lang="en-GB" altLang="en-US" sz="1050" dirty="0"/>
              <a:t>On the basis of the WGISS-40 meeting conclusions (</a:t>
            </a:r>
            <a:r>
              <a:rPr lang="en-GB" altLang="en-US" sz="1050" dirty="0">
                <a:hlinkClick r:id="rId2"/>
              </a:rPr>
              <a:t>WGISS-40 MoM</a:t>
            </a:r>
            <a:r>
              <a:rPr lang="en-GB" altLang="en-US" sz="1050" dirty="0"/>
              <a:t>), the following targets have been defined:</a:t>
            </a:r>
          </a:p>
          <a:p>
            <a:pPr marL="266700" indent="-179388">
              <a:lnSpc>
                <a:spcPct val="150000"/>
              </a:lnSpc>
              <a:spcBef>
                <a:spcPts val="600"/>
              </a:spcBef>
              <a:buFont typeface="Verdana" pitchFamily="34" charset="0"/>
              <a:buAutoNum type="arabicPeriod"/>
            </a:pPr>
            <a:r>
              <a:rPr lang="en-GB" altLang="en-US" sz="1050" dirty="0"/>
              <a:t> Consolidation and finalization of </a:t>
            </a:r>
            <a:r>
              <a:rPr lang="en-GB" altLang="en-US" sz="1050" b="1" dirty="0"/>
              <a:t>CEOS OpenSearch Best Practice</a:t>
            </a:r>
            <a:r>
              <a:rPr lang="en-GB" altLang="en-US" sz="1050" dirty="0"/>
              <a:t> document</a:t>
            </a:r>
          </a:p>
          <a:p>
            <a:pPr marL="266700" indent="-179388">
              <a:lnSpc>
                <a:spcPct val="150000"/>
              </a:lnSpc>
              <a:spcBef>
                <a:spcPts val="600"/>
              </a:spcBef>
              <a:buFont typeface="Verdana" pitchFamily="34" charset="0"/>
              <a:buAutoNum type="arabicPeriod"/>
            </a:pPr>
            <a:r>
              <a:rPr lang="en-GB" altLang="en-US" sz="1050" dirty="0"/>
              <a:t> Updating of the </a:t>
            </a:r>
            <a:r>
              <a:rPr lang="en-GB" altLang="en-US" sz="1050" b="1" dirty="0"/>
              <a:t>CEOS Developer Guide</a:t>
            </a:r>
            <a:r>
              <a:rPr lang="en-GB" altLang="en-US" sz="1050" dirty="0"/>
              <a:t> document in accordance with the BP finalisation </a:t>
            </a:r>
          </a:p>
          <a:p>
            <a:pPr marL="266700" indent="-179388">
              <a:lnSpc>
                <a:spcPct val="150000"/>
              </a:lnSpc>
              <a:spcBef>
                <a:spcPts val="600"/>
              </a:spcBef>
              <a:buFont typeface="Verdana" pitchFamily="34" charset="0"/>
              <a:buAutoNum type="arabicPeriod"/>
            </a:pPr>
            <a:r>
              <a:rPr lang="en-GB" altLang="en-US" sz="1050" dirty="0"/>
              <a:t> Start discussion about </a:t>
            </a:r>
            <a:r>
              <a:rPr lang="en-GB" altLang="en-US" sz="1050" b="1" dirty="0"/>
              <a:t>CEOS OpenSearch Conformance Tests</a:t>
            </a:r>
            <a:r>
              <a:rPr lang="en-GB" altLang="en-US" sz="1050" dirty="0"/>
              <a:t> document</a:t>
            </a:r>
          </a:p>
          <a:p>
            <a:pPr indent="0">
              <a:lnSpc>
                <a:spcPct val="150000"/>
              </a:lnSpc>
              <a:spcBef>
                <a:spcPts val="600"/>
              </a:spcBef>
            </a:pPr>
            <a:endParaRPr lang="en-GB" altLang="en-US" sz="1000" b="1" i="1" dirty="0">
              <a:solidFill>
                <a:srgbClr val="FF0000"/>
              </a:solidFill>
            </a:endParaRPr>
          </a:p>
          <a:p>
            <a:pPr indent="0">
              <a:lnSpc>
                <a:spcPct val="150000"/>
              </a:lnSpc>
              <a:spcBef>
                <a:spcPts val="600"/>
              </a:spcBef>
            </a:pPr>
            <a:r>
              <a:rPr lang="en-GB" altLang="en-US" sz="1050" b="1" i="1" dirty="0">
                <a:solidFill>
                  <a:srgbClr val="FF0000"/>
                </a:solidFill>
              </a:rPr>
              <a:t>CEOS WGISS </a:t>
            </a:r>
            <a:r>
              <a:rPr lang="en-US" altLang="en-US" sz="1050" b="1" i="1" dirty="0">
                <a:solidFill>
                  <a:srgbClr val="FF0000"/>
                </a:solidFill>
              </a:rPr>
              <a:t>Connected Data Assets System Level Team</a:t>
            </a:r>
            <a:r>
              <a:rPr lang="en-US" altLang="en-US" sz="1050" i="1" dirty="0"/>
              <a:t>, led by </a:t>
            </a:r>
            <a:r>
              <a:rPr lang="en-US" altLang="en-US" sz="1050" i="1" dirty="0" err="1"/>
              <a:t>Yonsook</a:t>
            </a:r>
            <a:r>
              <a:rPr lang="en-US" altLang="en-US" sz="1050" i="1" dirty="0"/>
              <a:t> </a:t>
            </a:r>
            <a:r>
              <a:rPr lang="en-US" altLang="en-US" sz="1050" i="1" dirty="0" err="1"/>
              <a:t>Enloe</a:t>
            </a:r>
            <a:r>
              <a:rPr lang="en-US" altLang="en-US" sz="1050" i="1" dirty="0"/>
              <a:t>, was created after the WGISS#42 in September 2016 (Action </a:t>
            </a:r>
            <a:r>
              <a:rPr lang="en-GB" sz="1050" i="1" dirty="0"/>
              <a:t>WGISS-42-09). It aims to analyse the CEOS Data Assets, identify interoperability issues, propose solutions in synergy with WGISS OpenSearch II and OGC. Monthly telco performed since 24 October 2016</a:t>
            </a:r>
            <a:r>
              <a:rPr lang="en-GB" sz="1050" dirty="0"/>
              <a:t>. </a:t>
            </a:r>
            <a:endParaRPr lang="en-GB" altLang="en-US" sz="1050" dirty="0"/>
          </a:p>
          <a:p>
            <a:endParaRPr lang="en-GB" sz="1050" dirty="0"/>
          </a:p>
        </p:txBody>
      </p:sp>
    </p:spTree>
    <p:extLst>
      <p:ext uri="{BB962C8B-B14F-4D97-AF65-F5344CB8AC3E}">
        <p14:creationId xmlns:p14="http://schemas.microsoft.com/office/powerpoint/2010/main" val="209254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86" y="164538"/>
            <a:ext cx="7174846" cy="400110"/>
          </a:xfrm>
        </p:spPr>
        <p:txBody>
          <a:bodyPr/>
          <a:lstStyle/>
          <a:p>
            <a:r>
              <a:rPr lang="en-US" sz="2000"/>
              <a:t>CEOS OpenSearch II and System Level Team Context</a:t>
            </a:r>
            <a:endParaRPr lang="en-GB" sz="2000" dirty="0"/>
          </a:p>
        </p:txBody>
      </p:sp>
      <p:sp>
        <p:nvSpPr>
          <p:cNvPr id="4" name="Content Placeholder 2"/>
          <p:cNvSpPr>
            <a:spLocks noGrp="1"/>
          </p:cNvSpPr>
          <p:nvPr>
            <p:ph idx="1"/>
          </p:nvPr>
        </p:nvSpPr>
        <p:spPr>
          <a:xfrm>
            <a:off x="172800" y="727200"/>
            <a:ext cx="8748000" cy="3823200"/>
          </a:xfrm>
        </p:spPr>
        <p:txBody>
          <a:bodyPr/>
          <a:lstStyle/>
          <a:p>
            <a:pPr>
              <a:lnSpc>
                <a:spcPct val="150000"/>
              </a:lnSpc>
              <a:spcBef>
                <a:spcPts val="400"/>
              </a:spcBef>
            </a:pPr>
            <a:r>
              <a:rPr lang="en-GB" sz="1050" dirty="0" smtClean="0"/>
              <a:t>To set up and make available a fully </a:t>
            </a:r>
            <a:r>
              <a:rPr lang="en-GB" sz="1050" b="1" dirty="0" smtClean="0"/>
              <a:t>standardised</a:t>
            </a:r>
            <a:r>
              <a:rPr lang="en-GB" sz="1050" dirty="0" smtClean="0"/>
              <a:t> and </a:t>
            </a:r>
            <a:r>
              <a:rPr lang="en-GB" sz="1050" b="1" dirty="0" smtClean="0"/>
              <a:t>interoperable</a:t>
            </a:r>
            <a:r>
              <a:rPr lang="en-GB" sz="1050" dirty="0" smtClean="0"/>
              <a:t> CEOS </a:t>
            </a:r>
            <a:r>
              <a:rPr lang="en-GB" sz="1050" dirty="0"/>
              <a:t>(but not limited to</a:t>
            </a:r>
            <a:r>
              <a:rPr lang="en-GB" sz="1050" dirty="0" smtClean="0"/>
              <a:t>) connected data assets, following items need to be addressed:</a:t>
            </a:r>
          </a:p>
          <a:p>
            <a:pPr marL="266700" indent="-266700">
              <a:lnSpc>
                <a:spcPct val="150000"/>
              </a:lnSpc>
              <a:spcBef>
                <a:spcPts val="400"/>
              </a:spcBef>
              <a:buFont typeface="+mj-lt"/>
              <a:buAutoNum type="romanUcPeriod"/>
              <a:tabLst>
                <a:tab pos="1257300" algn="l"/>
              </a:tabLst>
            </a:pPr>
            <a:r>
              <a:rPr lang="en-US" sz="900" dirty="0" smtClean="0"/>
              <a:t>Make </a:t>
            </a:r>
            <a:r>
              <a:rPr lang="en-US" sz="900" dirty="0"/>
              <a:t>available CEOS OpenSearch endpoints: IDN, CWIC and </a:t>
            </a:r>
            <a:r>
              <a:rPr lang="en-US" sz="900" dirty="0" err="1"/>
              <a:t>FedEO</a:t>
            </a:r>
            <a:endParaRPr lang="en-US" sz="900" dirty="0"/>
          </a:p>
          <a:p>
            <a:pPr marL="449263" lvl="1" indent="-182563">
              <a:lnSpc>
                <a:spcPct val="150000"/>
              </a:lnSpc>
              <a:spcBef>
                <a:spcPts val="400"/>
              </a:spcBef>
              <a:buFont typeface="+mj-lt"/>
              <a:buAutoNum type="alphaLcParenR"/>
              <a:tabLst>
                <a:tab pos="803275" algn="l"/>
              </a:tabLst>
            </a:pPr>
            <a:r>
              <a:rPr lang="en-US" sz="900" dirty="0"/>
              <a:t>IDN	</a:t>
            </a:r>
            <a:r>
              <a:rPr lang="en-US" sz="900" dirty="0">
                <a:solidFill>
                  <a:schemeClr val="accent1"/>
                </a:solidFill>
                <a:hlinkClick r:id="rId2"/>
              </a:rPr>
              <a:t>https://cmr.earthdata.nasa.gov/opensearch/collections/descriptor_document_facets.xml?clientId=cswOpenSearchDoc</a:t>
            </a:r>
            <a:r>
              <a:rPr lang="en-US" sz="900" dirty="0">
                <a:solidFill>
                  <a:schemeClr val="accent1"/>
                </a:solidFill>
              </a:rPr>
              <a:t> </a:t>
            </a:r>
          </a:p>
          <a:p>
            <a:pPr marL="449263" lvl="1" indent="-182563">
              <a:lnSpc>
                <a:spcPct val="150000"/>
              </a:lnSpc>
              <a:spcBef>
                <a:spcPts val="400"/>
              </a:spcBef>
              <a:buFont typeface="+mj-lt"/>
              <a:buAutoNum type="alphaLcParenR"/>
              <a:tabLst>
                <a:tab pos="803275" algn="l"/>
              </a:tabLst>
            </a:pPr>
            <a:r>
              <a:rPr lang="en-US" sz="900" dirty="0"/>
              <a:t>CWIC	</a:t>
            </a:r>
            <a:r>
              <a:rPr lang="en-US" sz="900" dirty="0">
                <a:hlinkClick r:id="rId3"/>
              </a:rPr>
              <a:t>http://cwic.wgiss.ceos.org/opensearch/datasets/osdd.xml?clientId=cwicClient</a:t>
            </a:r>
            <a:endParaRPr lang="en-US" sz="900" dirty="0"/>
          </a:p>
          <a:p>
            <a:pPr marL="449263" lvl="1" indent="-182563">
              <a:lnSpc>
                <a:spcPct val="150000"/>
              </a:lnSpc>
              <a:spcBef>
                <a:spcPts val="400"/>
              </a:spcBef>
              <a:buFont typeface="+mj-lt"/>
              <a:buAutoNum type="alphaLcParenR"/>
              <a:tabLst>
                <a:tab pos="803275" algn="l"/>
              </a:tabLst>
            </a:pPr>
            <a:r>
              <a:rPr lang="en-US" sz="900" dirty="0" err="1"/>
              <a:t>FeDEO</a:t>
            </a:r>
            <a:r>
              <a:rPr lang="en-US" sz="900" dirty="0"/>
              <a:t>	</a:t>
            </a:r>
            <a:r>
              <a:rPr lang="en-US" sz="900" dirty="0">
                <a:hlinkClick r:id="rId4"/>
              </a:rPr>
              <a:t>http://fedeo.esa.int/opensearch/description.xml</a:t>
            </a:r>
            <a:r>
              <a:rPr lang="en-US" sz="900" dirty="0"/>
              <a:t> </a:t>
            </a:r>
          </a:p>
          <a:p>
            <a:pPr marL="266700" indent="-266700">
              <a:lnSpc>
                <a:spcPct val="150000"/>
              </a:lnSpc>
              <a:spcBef>
                <a:spcPts val="400"/>
              </a:spcBef>
              <a:buFont typeface="+mj-lt"/>
              <a:buAutoNum type="romanUcPeriod"/>
              <a:tabLst>
                <a:tab pos="1257300" algn="l"/>
              </a:tabLst>
            </a:pPr>
            <a:r>
              <a:rPr lang="en-US" sz="900" dirty="0" smtClean="0"/>
              <a:t>Agree </a:t>
            </a:r>
            <a:r>
              <a:rPr lang="en-US" sz="900" dirty="0"/>
              <a:t>and define CEOS OpenSearch Guidelines, including:</a:t>
            </a:r>
          </a:p>
          <a:p>
            <a:pPr marL="449263" lvl="1" indent="-182563">
              <a:lnSpc>
                <a:spcPct val="150000"/>
              </a:lnSpc>
              <a:spcBef>
                <a:spcPts val="400"/>
              </a:spcBef>
              <a:buFont typeface="+mj-lt"/>
              <a:buAutoNum type="alphaLcParenR"/>
              <a:tabLst>
                <a:tab pos="803275" algn="l"/>
              </a:tabLst>
            </a:pPr>
            <a:r>
              <a:rPr lang="en-US" sz="900" dirty="0">
                <a:hlinkClick r:id="rId5"/>
              </a:rPr>
              <a:t>CEOS OpenSearch Best Practice</a:t>
            </a:r>
            <a:r>
              <a:rPr lang="en-US" sz="900" dirty="0"/>
              <a:t>, version 1.1.1, issued on </a:t>
            </a:r>
            <a:r>
              <a:rPr lang="en-US" sz="900" dirty="0" smtClean="0"/>
              <a:t>14/10/2016</a:t>
            </a:r>
            <a:r>
              <a:rPr lang="en-US" sz="900" dirty="0"/>
              <a:t>	</a:t>
            </a:r>
          </a:p>
          <a:p>
            <a:pPr marL="449263" lvl="1" indent="-182563">
              <a:lnSpc>
                <a:spcPct val="150000"/>
              </a:lnSpc>
              <a:spcBef>
                <a:spcPts val="400"/>
              </a:spcBef>
              <a:buFont typeface="+mj-lt"/>
              <a:buAutoNum type="alphaLcParenR"/>
              <a:tabLst>
                <a:tab pos="803275" algn="l"/>
              </a:tabLst>
            </a:pPr>
            <a:r>
              <a:rPr lang="en-US" sz="900" dirty="0">
                <a:hlinkClick r:id="rId6" invalidUrl="http://ceos.org/document_management/Working_Groups/WGISS/Interest_Groups/OpenSearch/CEOS Open Search Developer Guide v2.0D3.pdf"/>
              </a:rPr>
              <a:t>CEOS OpenSearch Developer Guide</a:t>
            </a:r>
            <a:r>
              <a:rPr lang="en-US" sz="900" dirty="0"/>
              <a:t>, version 2.0D3, issued on 14/11/2016</a:t>
            </a:r>
          </a:p>
          <a:p>
            <a:pPr marL="449263" lvl="1" indent="-182563">
              <a:lnSpc>
                <a:spcPct val="150000"/>
              </a:lnSpc>
              <a:spcBef>
                <a:spcPts val="400"/>
              </a:spcBef>
              <a:buFont typeface="+mj-lt"/>
              <a:buAutoNum type="alphaLcParenR"/>
              <a:tabLst>
                <a:tab pos="803275" algn="l"/>
              </a:tabLst>
            </a:pPr>
            <a:r>
              <a:rPr lang="en-US" sz="900" dirty="0">
                <a:solidFill>
                  <a:srgbClr val="FF0000"/>
                </a:solidFill>
              </a:rPr>
              <a:t>CEOS OpenSearch Conformance </a:t>
            </a:r>
            <a:r>
              <a:rPr lang="en-US" sz="900" dirty="0" smtClean="0">
                <a:solidFill>
                  <a:srgbClr val="FF0000"/>
                </a:solidFill>
              </a:rPr>
              <a:t>Test</a:t>
            </a:r>
            <a:endParaRPr lang="en-US" sz="900" dirty="0">
              <a:solidFill>
                <a:srgbClr val="FF0000"/>
              </a:solidFill>
            </a:endParaRP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solidFill>
                  <a:srgbClr val="FF0000"/>
                </a:solidFill>
              </a:rPr>
              <a:t>Deliver </a:t>
            </a:r>
            <a:r>
              <a:rPr lang="en-US" sz="900" dirty="0">
                <a:solidFill>
                  <a:srgbClr val="FF0000"/>
                </a:solidFill>
              </a:rPr>
              <a:t>CEOS conformance Test SW to quantify: </a:t>
            </a:r>
          </a:p>
          <a:p>
            <a:pPr marL="449263" lvl="1" indent="-182563">
              <a:lnSpc>
                <a:spcPct val="150000"/>
              </a:lnSpc>
              <a:spcBef>
                <a:spcPts val="400"/>
              </a:spcBef>
              <a:buClr>
                <a:srgbClr val="0098DB"/>
              </a:buClr>
              <a:buFont typeface="+mj-lt"/>
              <a:buAutoNum type="alphaLcParenR"/>
              <a:tabLst>
                <a:tab pos="449263" algn="l"/>
              </a:tabLst>
            </a:pPr>
            <a:r>
              <a:rPr lang="en-US" sz="900" dirty="0">
                <a:solidFill>
                  <a:srgbClr val="FF0000"/>
                </a:solidFill>
              </a:rPr>
              <a:t>CEOS OpenSearch endpoints compliancy with CEOS Guideline </a:t>
            </a:r>
          </a:p>
          <a:p>
            <a:pPr marL="449263" lvl="1" indent="-182563">
              <a:lnSpc>
                <a:spcPct val="150000"/>
              </a:lnSpc>
              <a:spcBef>
                <a:spcPts val="400"/>
              </a:spcBef>
              <a:buClr>
                <a:srgbClr val="0098DB"/>
              </a:buClr>
              <a:buFont typeface="+mj-lt"/>
              <a:buAutoNum type="alphaLcParenR"/>
              <a:tabLst>
                <a:tab pos="449263" algn="l"/>
              </a:tabLst>
            </a:pPr>
            <a:r>
              <a:rPr lang="en-US" sz="900" dirty="0">
                <a:solidFill>
                  <a:srgbClr val="FF0000"/>
                </a:solidFill>
              </a:rPr>
              <a:t>Interoperability among CEOS OpenSearch </a:t>
            </a:r>
            <a:r>
              <a:rPr lang="en-US" sz="900" dirty="0" smtClean="0">
                <a:solidFill>
                  <a:srgbClr val="FF0000"/>
                </a:solidFill>
              </a:rPr>
              <a:t>endpoints </a:t>
            </a:r>
            <a:endParaRPr lang="en-US" sz="900" dirty="0">
              <a:solidFill>
                <a:srgbClr val="FF0000"/>
              </a:solidFill>
            </a:endParaRP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solidFill>
                  <a:srgbClr val="FF0000"/>
                </a:solidFill>
              </a:rPr>
              <a:t>On </a:t>
            </a:r>
            <a:r>
              <a:rPr lang="en-US" sz="900" dirty="0">
                <a:solidFill>
                  <a:srgbClr val="FF0000"/>
                </a:solidFill>
              </a:rPr>
              <a:t>the basis of the identified and collected gaps/limitations, WGISS can decide to go through again the points 2 and 3 for an updating cycle </a:t>
            </a:r>
            <a:r>
              <a:rPr lang="en-US" sz="900" dirty="0" smtClean="0">
                <a:solidFill>
                  <a:srgbClr val="FF0000"/>
                </a:solidFill>
              </a:rPr>
              <a:t>in </a:t>
            </a:r>
            <a:r>
              <a:rPr lang="en-US" sz="900" dirty="0">
                <a:solidFill>
                  <a:srgbClr val="FF0000"/>
                </a:solidFill>
              </a:rPr>
              <a:t>synergy with on-going OGC </a:t>
            </a:r>
            <a:r>
              <a:rPr lang="en-US" sz="900" dirty="0" smtClean="0">
                <a:solidFill>
                  <a:srgbClr val="FF0000"/>
                </a:solidFill>
              </a:rPr>
              <a:t>initiatives</a:t>
            </a:r>
            <a:endParaRPr lang="en-US" sz="900" dirty="0">
              <a:solidFill>
                <a:srgbClr val="FF0000"/>
              </a:solidFill>
            </a:endParaRPr>
          </a:p>
        </p:txBody>
      </p:sp>
    </p:spTree>
    <p:extLst>
      <p:ext uri="{BB962C8B-B14F-4D97-AF65-F5344CB8AC3E}">
        <p14:creationId xmlns:p14="http://schemas.microsoft.com/office/powerpoint/2010/main" val="3858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86" y="164538"/>
            <a:ext cx="7174846" cy="400110"/>
          </a:xfrm>
        </p:spPr>
        <p:txBody>
          <a:bodyPr/>
          <a:lstStyle/>
          <a:p>
            <a:r>
              <a:rPr lang="en-US" sz="2000"/>
              <a:t>CEOS OpenSearch II and System Level Team Context</a:t>
            </a:r>
            <a:endParaRPr lang="en-GB" sz="2000" dirty="0"/>
          </a:p>
        </p:txBody>
      </p:sp>
      <p:sp>
        <p:nvSpPr>
          <p:cNvPr id="4" name="Content Placeholder 2"/>
          <p:cNvSpPr>
            <a:spLocks noGrp="1"/>
          </p:cNvSpPr>
          <p:nvPr>
            <p:ph idx="1"/>
          </p:nvPr>
        </p:nvSpPr>
        <p:spPr>
          <a:xfrm>
            <a:off x="172800" y="727200"/>
            <a:ext cx="8748000" cy="3823200"/>
          </a:xfrm>
        </p:spPr>
        <p:txBody>
          <a:bodyPr/>
          <a:lstStyle/>
          <a:p>
            <a:pPr>
              <a:lnSpc>
                <a:spcPct val="150000"/>
              </a:lnSpc>
              <a:spcBef>
                <a:spcPts val="400"/>
              </a:spcBef>
            </a:pPr>
            <a:r>
              <a:rPr lang="en-GB" sz="1050" dirty="0" smtClean="0"/>
              <a:t>To set up and make available a fully </a:t>
            </a:r>
            <a:r>
              <a:rPr lang="en-GB" sz="1050" b="1" dirty="0" smtClean="0"/>
              <a:t>standardised</a:t>
            </a:r>
            <a:r>
              <a:rPr lang="en-GB" sz="1050" dirty="0" smtClean="0"/>
              <a:t> and </a:t>
            </a:r>
            <a:r>
              <a:rPr lang="en-GB" sz="1050" b="1" dirty="0" smtClean="0"/>
              <a:t>interoperable</a:t>
            </a:r>
            <a:r>
              <a:rPr lang="en-GB" sz="1050" dirty="0" smtClean="0"/>
              <a:t> CEOS </a:t>
            </a:r>
            <a:r>
              <a:rPr lang="en-GB" sz="1050" dirty="0"/>
              <a:t>(but not limited to</a:t>
            </a:r>
            <a:r>
              <a:rPr lang="en-GB" sz="1050" dirty="0" smtClean="0"/>
              <a:t>) connected data assets, following items need to be addressed:</a:t>
            </a:r>
          </a:p>
          <a:p>
            <a:pPr marL="266700" indent="-266700">
              <a:lnSpc>
                <a:spcPct val="150000"/>
              </a:lnSpc>
              <a:spcBef>
                <a:spcPts val="400"/>
              </a:spcBef>
              <a:buFont typeface="+mj-lt"/>
              <a:buAutoNum type="romanUcPeriod"/>
              <a:tabLst>
                <a:tab pos="1257300" algn="l"/>
              </a:tabLst>
            </a:pPr>
            <a:r>
              <a:rPr lang="en-US" sz="900" dirty="0" smtClean="0"/>
              <a:t>Make </a:t>
            </a:r>
            <a:r>
              <a:rPr lang="en-US" sz="900" dirty="0"/>
              <a:t>available CEOS OpenSearch endpoints: IDN, CWIC and </a:t>
            </a:r>
            <a:r>
              <a:rPr lang="en-US" sz="900" dirty="0" err="1"/>
              <a:t>FedEO</a:t>
            </a:r>
            <a:endParaRPr lang="en-US" sz="900" dirty="0"/>
          </a:p>
          <a:p>
            <a:pPr marL="449263" lvl="1" indent="-182563">
              <a:lnSpc>
                <a:spcPct val="150000"/>
              </a:lnSpc>
              <a:spcBef>
                <a:spcPts val="400"/>
              </a:spcBef>
              <a:buFont typeface="+mj-lt"/>
              <a:buAutoNum type="alphaLcParenR"/>
              <a:tabLst>
                <a:tab pos="803275" algn="l"/>
              </a:tabLst>
            </a:pPr>
            <a:r>
              <a:rPr lang="en-US" sz="900" dirty="0"/>
              <a:t>IDN	</a:t>
            </a:r>
            <a:r>
              <a:rPr lang="en-US" sz="900" dirty="0">
                <a:solidFill>
                  <a:schemeClr val="accent1"/>
                </a:solidFill>
                <a:hlinkClick r:id="rId2"/>
              </a:rPr>
              <a:t>https://cmr.earthdata.nasa.gov/opensearch/collections/descriptor_document_facets.xml?clientId=cswOpenSearchDoc</a:t>
            </a:r>
            <a:r>
              <a:rPr lang="en-US" sz="900" dirty="0">
                <a:solidFill>
                  <a:schemeClr val="accent1"/>
                </a:solidFill>
              </a:rPr>
              <a:t> </a:t>
            </a:r>
          </a:p>
          <a:p>
            <a:pPr marL="449263" lvl="1" indent="-182563">
              <a:lnSpc>
                <a:spcPct val="150000"/>
              </a:lnSpc>
              <a:spcBef>
                <a:spcPts val="400"/>
              </a:spcBef>
              <a:buFont typeface="+mj-lt"/>
              <a:buAutoNum type="alphaLcParenR"/>
              <a:tabLst>
                <a:tab pos="803275" algn="l"/>
              </a:tabLst>
            </a:pPr>
            <a:r>
              <a:rPr lang="en-US" sz="900" dirty="0"/>
              <a:t>CWIC	</a:t>
            </a:r>
            <a:r>
              <a:rPr lang="en-US" sz="900" dirty="0">
                <a:hlinkClick r:id="rId3"/>
              </a:rPr>
              <a:t>http://cwic.wgiss.ceos.org/opensearch/datasets/osdd.xml?clientId=cwicClient</a:t>
            </a:r>
            <a:endParaRPr lang="en-US" sz="900" dirty="0"/>
          </a:p>
          <a:p>
            <a:pPr marL="449263" lvl="1" indent="-182563">
              <a:lnSpc>
                <a:spcPct val="150000"/>
              </a:lnSpc>
              <a:spcBef>
                <a:spcPts val="400"/>
              </a:spcBef>
              <a:buFont typeface="+mj-lt"/>
              <a:buAutoNum type="alphaLcParenR"/>
              <a:tabLst>
                <a:tab pos="803275" algn="l"/>
              </a:tabLst>
            </a:pPr>
            <a:r>
              <a:rPr lang="en-US" sz="900" dirty="0" err="1"/>
              <a:t>FeDEO</a:t>
            </a:r>
            <a:r>
              <a:rPr lang="en-US" sz="900" dirty="0"/>
              <a:t>	</a:t>
            </a:r>
            <a:r>
              <a:rPr lang="en-US" sz="900" dirty="0">
                <a:hlinkClick r:id="rId4"/>
              </a:rPr>
              <a:t>http://fedeo.esa.int/opensearch/description.xml</a:t>
            </a:r>
            <a:r>
              <a:rPr lang="en-US" sz="900" dirty="0"/>
              <a:t> </a:t>
            </a:r>
          </a:p>
          <a:p>
            <a:pPr marL="266700" indent="-266700">
              <a:lnSpc>
                <a:spcPct val="150000"/>
              </a:lnSpc>
              <a:spcBef>
                <a:spcPts val="400"/>
              </a:spcBef>
              <a:buFont typeface="+mj-lt"/>
              <a:buAutoNum type="romanUcPeriod"/>
              <a:tabLst>
                <a:tab pos="1257300" algn="l"/>
              </a:tabLst>
            </a:pPr>
            <a:r>
              <a:rPr lang="en-US" sz="900" dirty="0" smtClean="0"/>
              <a:t>Agree </a:t>
            </a:r>
            <a:r>
              <a:rPr lang="en-US" sz="900" dirty="0"/>
              <a:t>and define CEOS OpenSearch Guidelines, including:</a:t>
            </a:r>
          </a:p>
          <a:p>
            <a:pPr marL="449263" lvl="1" indent="-182563">
              <a:lnSpc>
                <a:spcPct val="150000"/>
              </a:lnSpc>
              <a:spcBef>
                <a:spcPts val="400"/>
              </a:spcBef>
              <a:buFont typeface="+mj-lt"/>
              <a:buAutoNum type="alphaLcParenR"/>
              <a:tabLst>
                <a:tab pos="803275" algn="l"/>
              </a:tabLst>
            </a:pPr>
            <a:r>
              <a:rPr lang="en-US" sz="900" dirty="0">
                <a:hlinkClick r:id="rId5"/>
              </a:rPr>
              <a:t>CEOS OpenSearch Best Practice</a:t>
            </a:r>
            <a:r>
              <a:rPr lang="en-US" sz="900" dirty="0"/>
              <a:t>, version 1.1.1, issued on </a:t>
            </a:r>
            <a:r>
              <a:rPr lang="en-US" sz="900" dirty="0" smtClean="0"/>
              <a:t>14/10/2016</a:t>
            </a:r>
            <a:r>
              <a:rPr lang="en-US" sz="900" dirty="0"/>
              <a:t>	</a:t>
            </a:r>
          </a:p>
          <a:p>
            <a:pPr marL="449263" lvl="1" indent="-182563">
              <a:lnSpc>
                <a:spcPct val="150000"/>
              </a:lnSpc>
              <a:spcBef>
                <a:spcPts val="400"/>
              </a:spcBef>
              <a:buFont typeface="+mj-lt"/>
              <a:buAutoNum type="alphaLcParenR"/>
              <a:tabLst>
                <a:tab pos="803275" algn="l"/>
              </a:tabLst>
            </a:pPr>
            <a:r>
              <a:rPr lang="en-US" sz="900" dirty="0">
                <a:hlinkClick r:id="rId6" invalidUrl="http://ceos.org/document_management/Working_Groups/WGISS/Interest_Groups/OpenSearch/CEOS Open Search Developer Guide v2.0D3.pdf"/>
              </a:rPr>
              <a:t>CEOS OpenSearch Developer Guide</a:t>
            </a:r>
            <a:r>
              <a:rPr lang="en-US" sz="900" dirty="0"/>
              <a:t>, version 2.0D3, issued on 14/11/2016</a:t>
            </a:r>
          </a:p>
          <a:p>
            <a:pPr marL="449263" lvl="1" indent="-182563">
              <a:lnSpc>
                <a:spcPct val="150000"/>
              </a:lnSpc>
              <a:spcBef>
                <a:spcPts val="400"/>
              </a:spcBef>
              <a:buFont typeface="+mj-lt"/>
              <a:buAutoNum type="alphaLcParenR"/>
              <a:tabLst>
                <a:tab pos="803275" algn="l"/>
              </a:tabLst>
            </a:pPr>
            <a:r>
              <a:rPr lang="en-US" sz="900" dirty="0">
                <a:solidFill>
                  <a:srgbClr val="FF0000"/>
                </a:solidFill>
              </a:rPr>
              <a:t>CEOS OpenSearch Conformance </a:t>
            </a:r>
            <a:r>
              <a:rPr lang="en-US" sz="900" dirty="0" smtClean="0">
                <a:solidFill>
                  <a:srgbClr val="FF0000"/>
                </a:solidFill>
              </a:rPr>
              <a:t>Test</a:t>
            </a:r>
            <a:endParaRPr lang="en-US" sz="900" dirty="0">
              <a:solidFill>
                <a:srgbClr val="FF0000"/>
              </a:solidFill>
            </a:endParaRP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solidFill>
                  <a:srgbClr val="FF0000"/>
                </a:solidFill>
              </a:rPr>
              <a:t>Deliver </a:t>
            </a:r>
            <a:r>
              <a:rPr lang="en-US" sz="900" dirty="0">
                <a:solidFill>
                  <a:srgbClr val="FF0000"/>
                </a:solidFill>
              </a:rPr>
              <a:t>CEOS conformance Test SW to quantify: </a:t>
            </a:r>
          </a:p>
          <a:p>
            <a:pPr marL="449263" lvl="1" indent="-182563">
              <a:lnSpc>
                <a:spcPct val="150000"/>
              </a:lnSpc>
              <a:spcBef>
                <a:spcPts val="400"/>
              </a:spcBef>
              <a:buClr>
                <a:srgbClr val="0098DB"/>
              </a:buClr>
              <a:buFont typeface="+mj-lt"/>
              <a:buAutoNum type="alphaLcParenR"/>
              <a:tabLst>
                <a:tab pos="449263" algn="l"/>
              </a:tabLst>
            </a:pPr>
            <a:r>
              <a:rPr lang="en-US" sz="900" dirty="0">
                <a:solidFill>
                  <a:srgbClr val="FF0000"/>
                </a:solidFill>
              </a:rPr>
              <a:t>CEOS OpenSearch endpoints compliancy with CEOS Guideline </a:t>
            </a:r>
          </a:p>
          <a:p>
            <a:pPr marL="449263" lvl="1" indent="-182563">
              <a:lnSpc>
                <a:spcPct val="150000"/>
              </a:lnSpc>
              <a:spcBef>
                <a:spcPts val="400"/>
              </a:spcBef>
              <a:buClr>
                <a:srgbClr val="0098DB"/>
              </a:buClr>
              <a:buFont typeface="+mj-lt"/>
              <a:buAutoNum type="alphaLcParenR"/>
              <a:tabLst>
                <a:tab pos="449263" algn="l"/>
              </a:tabLst>
            </a:pPr>
            <a:r>
              <a:rPr lang="en-US" sz="900" dirty="0">
                <a:solidFill>
                  <a:srgbClr val="FF0000"/>
                </a:solidFill>
              </a:rPr>
              <a:t>Interoperability among CEOS OpenSearch </a:t>
            </a:r>
            <a:r>
              <a:rPr lang="en-US" sz="900" dirty="0" smtClean="0">
                <a:solidFill>
                  <a:srgbClr val="FF0000"/>
                </a:solidFill>
              </a:rPr>
              <a:t>endpoints </a:t>
            </a:r>
            <a:endParaRPr lang="en-US" sz="900" dirty="0">
              <a:solidFill>
                <a:srgbClr val="FF0000"/>
              </a:solidFill>
            </a:endParaRPr>
          </a:p>
          <a:p>
            <a:pPr marL="266700" lvl="0" indent="-266700">
              <a:lnSpc>
                <a:spcPct val="150000"/>
              </a:lnSpc>
              <a:spcBef>
                <a:spcPts val="400"/>
              </a:spcBef>
              <a:buClr>
                <a:srgbClr val="0098DB"/>
              </a:buClr>
              <a:buFont typeface="+mj-lt"/>
              <a:buAutoNum type="romanUcPeriod" startAt="3"/>
              <a:tabLst>
                <a:tab pos="1257300" algn="l"/>
              </a:tabLst>
            </a:pPr>
            <a:r>
              <a:rPr lang="en-US" sz="900" dirty="0" smtClean="0">
                <a:solidFill>
                  <a:srgbClr val="FF0000"/>
                </a:solidFill>
              </a:rPr>
              <a:t>On </a:t>
            </a:r>
            <a:r>
              <a:rPr lang="en-US" sz="900" dirty="0">
                <a:solidFill>
                  <a:srgbClr val="FF0000"/>
                </a:solidFill>
              </a:rPr>
              <a:t>the basis of the identified and collected gaps/limitations, WGISS can decide to go through again the points 2 and 3 for an updating cycle </a:t>
            </a:r>
            <a:r>
              <a:rPr lang="en-US" sz="900" dirty="0" smtClean="0">
                <a:solidFill>
                  <a:srgbClr val="FF0000"/>
                </a:solidFill>
              </a:rPr>
              <a:t>in </a:t>
            </a:r>
            <a:r>
              <a:rPr lang="en-US" sz="900" dirty="0">
                <a:solidFill>
                  <a:srgbClr val="FF0000"/>
                </a:solidFill>
              </a:rPr>
              <a:t>synergy with on-going OGC </a:t>
            </a:r>
            <a:r>
              <a:rPr lang="en-US" sz="900" dirty="0" smtClean="0">
                <a:solidFill>
                  <a:srgbClr val="FF0000"/>
                </a:solidFill>
              </a:rPr>
              <a:t>initiatives</a:t>
            </a:r>
            <a:endParaRPr lang="en-US" sz="900" dirty="0">
              <a:solidFill>
                <a:srgbClr val="FF0000"/>
              </a:solidFill>
            </a:endParaRPr>
          </a:p>
        </p:txBody>
      </p:sp>
      <p:sp>
        <p:nvSpPr>
          <p:cNvPr id="6" name="Rounded Rectangle 5">
            <a:hlinkClick r:id="" action="ppaction://noaction"/>
          </p:cNvPr>
          <p:cNvSpPr/>
          <p:nvPr/>
        </p:nvSpPr>
        <p:spPr>
          <a:xfrm>
            <a:off x="74645" y="3072881"/>
            <a:ext cx="8938726" cy="1492899"/>
          </a:xfrm>
          <a:prstGeom prst="roundRect">
            <a:avLst/>
          </a:prstGeom>
          <a:solidFill>
            <a:schemeClr val="accent1">
              <a:alpha val="1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r>
              <a:rPr lang="en-GB" b="1" dirty="0" smtClean="0">
                <a:solidFill>
                  <a:srgbClr val="FF0000"/>
                </a:solidFill>
              </a:rPr>
              <a:t>Activities under definition</a:t>
            </a:r>
            <a:endParaRPr lang="en-GB" b="1" dirty="0">
              <a:solidFill>
                <a:srgbClr val="FF0000"/>
              </a:solidFill>
            </a:endParaRPr>
          </a:p>
        </p:txBody>
      </p:sp>
    </p:spTree>
    <p:extLst>
      <p:ext uri="{BB962C8B-B14F-4D97-AF65-F5344CB8AC3E}">
        <p14:creationId xmlns:p14="http://schemas.microsoft.com/office/powerpoint/2010/main" val="85542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Best Practice </a:t>
            </a:r>
            <a:r>
              <a:rPr lang="en-GB" altLang="en-US" dirty="0" smtClean="0"/>
              <a:t>Roadmap (1/2)</a:t>
            </a:r>
            <a:endParaRPr lang="en-GB" dirty="0"/>
          </a:p>
        </p:txBody>
      </p:sp>
      <p:sp>
        <p:nvSpPr>
          <p:cNvPr id="4" name="Content Placeholder 30"/>
          <p:cNvSpPr>
            <a:spLocks noGrp="1"/>
          </p:cNvSpPr>
          <p:nvPr>
            <p:ph idx="1"/>
          </p:nvPr>
        </p:nvSpPr>
        <p:spPr>
          <a:xfrm>
            <a:off x="172800" y="727200"/>
            <a:ext cx="8748000" cy="510661"/>
          </a:xfrm>
        </p:spPr>
        <p:txBody>
          <a:bodyPr/>
          <a:lstStyle/>
          <a:p>
            <a:r>
              <a:rPr lang="fr-BE" altLang="en-US" dirty="0" err="1"/>
              <a:t>Status</a:t>
            </a:r>
            <a:r>
              <a:rPr lang="fr-BE" altLang="en-US" dirty="0"/>
              <a:t> </a:t>
            </a:r>
            <a:r>
              <a:rPr lang="fr-BE" altLang="en-US" dirty="0" err="1"/>
              <a:t>at</a:t>
            </a:r>
            <a:r>
              <a:rPr lang="fr-BE" altLang="en-US" dirty="0"/>
              <a:t> </a:t>
            </a:r>
            <a:r>
              <a:rPr lang="fr-BE" altLang="en-US" dirty="0" err="1"/>
              <a:t>previous</a:t>
            </a:r>
            <a:r>
              <a:rPr lang="fr-BE" altLang="en-US" dirty="0"/>
              <a:t> WGISS#42, 19-22 </a:t>
            </a:r>
            <a:r>
              <a:rPr lang="fr-BE" altLang="en-US" dirty="0" err="1"/>
              <a:t>September</a:t>
            </a:r>
            <a:r>
              <a:rPr lang="fr-BE" altLang="en-US" dirty="0"/>
              <a:t> 2016</a:t>
            </a:r>
            <a:endParaRPr lang="en-US" altLang="en-US" dirty="0"/>
          </a:p>
        </p:txBody>
      </p:sp>
      <p:sp>
        <p:nvSpPr>
          <p:cNvPr id="5" name="Rectangle 4"/>
          <p:cNvSpPr>
            <a:spLocks noChangeArrowheads="1"/>
          </p:cNvSpPr>
          <p:nvPr/>
        </p:nvSpPr>
        <p:spPr bwMode="auto">
          <a:xfrm>
            <a:off x="1599458" y="1235076"/>
            <a:ext cx="3771900" cy="3308350"/>
          </a:xfrm>
          <a:prstGeom prst="rect">
            <a:avLst/>
          </a:prstGeom>
          <a:solidFill>
            <a:srgbClr val="DBDCDD"/>
          </a:solidFill>
          <a:ln>
            <a:noFill/>
          </a:ln>
          <a:effectLst>
            <a:outerShdw dist="107763" dir="2700000" algn="ctr" rotWithShape="0">
              <a:srgbClr val="808080"/>
            </a:outerShdw>
          </a:effectLst>
          <a:extLst/>
        </p:spPr>
        <p:txBody>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6" name="TextBox 5"/>
          <p:cNvSpPr txBox="1"/>
          <p:nvPr/>
        </p:nvSpPr>
        <p:spPr>
          <a:xfrm flipH="1">
            <a:off x="1529608" y="2700339"/>
            <a:ext cx="1841500" cy="701675"/>
          </a:xfrm>
          <a:prstGeom prst="rect">
            <a:avLst/>
          </a:prstGeom>
          <a:noFill/>
        </p:spPr>
        <p:txBody>
          <a:bodyPr>
            <a:spAutoFit/>
          </a:bodyPr>
          <a:lstStyle/>
          <a:p>
            <a:pPr algn="ctr">
              <a:defRPr/>
            </a:pPr>
            <a:r>
              <a:rPr lang="en-GB" sz="1050" b="1" dirty="0" err="1">
                <a:solidFill>
                  <a:srgbClr val="FF0000"/>
                </a:solidFill>
                <a:ea typeface="+mn-ea"/>
              </a:rPr>
              <a:t>Ver</a:t>
            </a:r>
            <a:r>
              <a:rPr lang="en-GB" sz="1050" b="1" dirty="0">
                <a:solidFill>
                  <a:srgbClr val="FF0000"/>
                </a:solidFill>
                <a:ea typeface="+mn-ea"/>
              </a:rPr>
              <a:t> 1.1D3</a:t>
            </a:r>
            <a:br>
              <a:rPr lang="en-GB" sz="1050" b="1" dirty="0">
                <a:solidFill>
                  <a:srgbClr val="FF0000"/>
                </a:solidFill>
                <a:ea typeface="+mn-ea"/>
              </a:rPr>
            </a:br>
            <a:r>
              <a:rPr lang="en-GB" sz="1050" b="1" dirty="0">
                <a:solidFill>
                  <a:srgbClr val="FF0000"/>
                </a:solidFill>
                <a:ea typeface="+mn-ea"/>
              </a:rPr>
              <a:t>08 March 16</a:t>
            </a:r>
          </a:p>
          <a:p>
            <a:pPr algn="ctr">
              <a:defRPr/>
            </a:pPr>
            <a:r>
              <a:rPr lang="en-GB" sz="1050" b="1" dirty="0">
                <a:solidFill>
                  <a:srgbClr val="FF0000"/>
                </a:solidFill>
                <a:ea typeface="+mn-ea"/>
              </a:rPr>
              <a:t>WGISS-41</a:t>
            </a:r>
          </a:p>
        </p:txBody>
      </p:sp>
      <p:pic>
        <p:nvPicPr>
          <p:cNvPr id="7" name="Picture 2" descr="C:\Users\advecchi\AppData\Local\Microsoft\Windows\Temporary Internet Files\Content.IE5\1BJXROIL\docGuy-P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3183" y="1928814"/>
            <a:ext cx="514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flipH="1">
            <a:off x="1529608" y="1571626"/>
            <a:ext cx="1841500" cy="284163"/>
          </a:xfrm>
          <a:prstGeom prst="rect">
            <a:avLst/>
          </a:prstGeom>
          <a:noFill/>
        </p:spPr>
        <p:txBody>
          <a:bodyPr>
            <a:spAutoFit/>
          </a:bodyPr>
          <a:lstStyle/>
          <a:p>
            <a:pPr algn="ctr">
              <a:defRPr/>
            </a:pPr>
            <a:r>
              <a:rPr lang="en-GB" sz="1050" b="1" dirty="0">
                <a:ea typeface="+mn-ea"/>
              </a:rPr>
              <a:t>Third Draft</a:t>
            </a:r>
          </a:p>
        </p:txBody>
      </p:sp>
      <p:sp>
        <p:nvSpPr>
          <p:cNvPr id="9" name="TextBox 14"/>
          <p:cNvSpPr txBox="1">
            <a:spLocks noChangeArrowheads="1"/>
          </p:cNvSpPr>
          <p:nvPr/>
        </p:nvSpPr>
        <p:spPr bwMode="auto">
          <a:xfrm flipH="1">
            <a:off x="2474171" y="1219040"/>
            <a:ext cx="18415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t>Draft</a:t>
            </a:r>
          </a:p>
        </p:txBody>
      </p:sp>
      <p:sp>
        <p:nvSpPr>
          <p:cNvPr id="10" name="TextBox 9"/>
          <p:cNvSpPr txBox="1"/>
          <p:nvPr/>
        </p:nvSpPr>
        <p:spPr>
          <a:xfrm flipH="1">
            <a:off x="3371108" y="2700339"/>
            <a:ext cx="1841500" cy="509587"/>
          </a:xfrm>
          <a:prstGeom prst="rect">
            <a:avLst/>
          </a:prstGeom>
          <a:noFill/>
        </p:spPr>
        <p:txBody>
          <a:bodyPr>
            <a:spAutoFit/>
          </a:bodyPr>
          <a:lstStyle/>
          <a:p>
            <a:pPr algn="ctr">
              <a:defRPr/>
            </a:pPr>
            <a:r>
              <a:rPr lang="en-GB" sz="1050" b="1" dirty="0" err="1">
                <a:ea typeface="+mn-ea"/>
              </a:rPr>
              <a:t>Ver</a:t>
            </a:r>
            <a:r>
              <a:rPr lang="en-GB" sz="1050" b="1" dirty="0">
                <a:ea typeface="+mn-ea"/>
              </a:rPr>
              <a:t> 1.1D4</a:t>
            </a:r>
          </a:p>
          <a:p>
            <a:pPr algn="ctr">
              <a:defRPr/>
            </a:pPr>
            <a:r>
              <a:rPr lang="en-GB" sz="1050" b="1" dirty="0">
                <a:ea typeface="+mn-ea"/>
              </a:rPr>
              <a:t>18 April 16</a:t>
            </a:r>
          </a:p>
        </p:txBody>
      </p:sp>
      <p:pic>
        <p:nvPicPr>
          <p:cNvPr id="11" name="Picture 2" descr="C:\Users\advecchi\AppData\Local\Microsoft\Windows\Temporary Internet Files\Content.IE5\1BJXROIL\docGuy-P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683" y="1928814"/>
            <a:ext cx="514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flipH="1">
            <a:off x="3371108" y="1571626"/>
            <a:ext cx="1841500" cy="284163"/>
          </a:xfrm>
          <a:prstGeom prst="rect">
            <a:avLst/>
          </a:prstGeom>
          <a:noFill/>
        </p:spPr>
        <p:txBody>
          <a:bodyPr>
            <a:spAutoFit/>
          </a:bodyPr>
          <a:lstStyle/>
          <a:p>
            <a:pPr algn="ctr">
              <a:defRPr/>
            </a:pPr>
            <a:r>
              <a:rPr lang="en-GB" sz="1050" b="1" dirty="0">
                <a:ea typeface="+mn-ea"/>
              </a:rPr>
              <a:t>Fourth Draft</a:t>
            </a:r>
          </a:p>
        </p:txBody>
      </p:sp>
      <p:sp>
        <p:nvSpPr>
          <p:cNvPr id="13" name="TextBox 12"/>
          <p:cNvSpPr txBox="1"/>
          <p:nvPr/>
        </p:nvSpPr>
        <p:spPr>
          <a:xfrm flipH="1">
            <a:off x="2474171" y="3652839"/>
            <a:ext cx="1841500" cy="476250"/>
          </a:xfrm>
          <a:prstGeom prst="rect">
            <a:avLst/>
          </a:prstGeom>
          <a:noFill/>
        </p:spPr>
        <p:txBody>
          <a:bodyPr>
            <a:spAutoFit/>
          </a:bodyPr>
          <a:lstStyle/>
          <a:p>
            <a:pPr algn="ctr">
              <a:defRPr/>
            </a:pPr>
            <a:r>
              <a:rPr lang="en-GB" sz="1050" b="1" dirty="0">
                <a:ea typeface="+mn-ea"/>
              </a:rPr>
              <a:t>Finalisation after WGISS-41</a:t>
            </a:r>
          </a:p>
        </p:txBody>
      </p:sp>
      <p:sp>
        <p:nvSpPr>
          <p:cNvPr id="14" name="Arc 13"/>
          <p:cNvSpPr/>
          <p:nvPr/>
        </p:nvSpPr>
        <p:spPr bwMode="auto">
          <a:xfrm rot="8559870">
            <a:off x="2338501" y="1518589"/>
            <a:ext cx="2879725" cy="1800225"/>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15" name="Rectangle 14"/>
          <p:cNvSpPr>
            <a:spLocks noChangeArrowheads="1"/>
          </p:cNvSpPr>
          <p:nvPr/>
        </p:nvSpPr>
        <p:spPr bwMode="auto">
          <a:xfrm>
            <a:off x="6076208" y="1243014"/>
            <a:ext cx="1285875" cy="325120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16" name="TextBox 15"/>
          <p:cNvSpPr txBox="1"/>
          <p:nvPr/>
        </p:nvSpPr>
        <p:spPr>
          <a:xfrm flipH="1">
            <a:off x="5761883" y="2708276"/>
            <a:ext cx="1841500" cy="488950"/>
          </a:xfrm>
          <a:prstGeom prst="rect">
            <a:avLst/>
          </a:prstGeom>
          <a:noFill/>
        </p:spPr>
        <p:txBody>
          <a:bodyPr>
            <a:spAutoFit/>
          </a:bodyPr>
          <a:lstStyle/>
          <a:p>
            <a:pPr algn="ctr">
              <a:defRPr/>
            </a:pPr>
            <a:r>
              <a:rPr lang="en-GB" sz="1050" b="1" dirty="0" err="1">
                <a:solidFill>
                  <a:srgbClr val="FF0000"/>
                </a:solidFill>
                <a:ea typeface="+mn-ea"/>
              </a:rPr>
              <a:t>Ver</a:t>
            </a:r>
            <a:r>
              <a:rPr lang="en-GB" sz="1050" b="1" dirty="0">
                <a:solidFill>
                  <a:srgbClr val="FF0000"/>
                </a:solidFill>
                <a:ea typeface="+mn-ea"/>
              </a:rPr>
              <a:t> 1.1</a:t>
            </a:r>
          </a:p>
          <a:p>
            <a:pPr algn="ctr">
              <a:defRPr/>
            </a:pPr>
            <a:r>
              <a:rPr lang="en-GB" sz="1050" b="1" dirty="0">
                <a:solidFill>
                  <a:srgbClr val="FF0000"/>
                </a:solidFill>
                <a:ea typeface="+mn-ea"/>
              </a:rPr>
              <a:t>24 May 16</a:t>
            </a:r>
          </a:p>
        </p:txBody>
      </p:sp>
      <p:pic>
        <p:nvPicPr>
          <p:cNvPr id="17" name="Picture 2" descr="C:\Users\advecchi\AppData\Local\Microsoft\Windows\Temporary Internet Files\Content.IE5\1BJXROIL\docGuy-P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5458" y="1936751"/>
            <a:ext cx="514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58"/>
          <p:cNvSpPr txBox="1">
            <a:spLocks noChangeArrowheads="1"/>
          </p:cNvSpPr>
          <p:nvPr/>
        </p:nvSpPr>
        <p:spPr bwMode="auto">
          <a:xfrm flipH="1">
            <a:off x="5761883" y="1258825"/>
            <a:ext cx="18415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solidFill>
                  <a:srgbClr val="FF0000"/>
                </a:solidFill>
              </a:rPr>
              <a:t>Final</a:t>
            </a:r>
          </a:p>
        </p:txBody>
      </p:sp>
      <p:sp>
        <p:nvSpPr>
          <p:cNvPr id="19" name="Right Arrow 18"/>
          <p:cNvSpPr>
            <a:spLocks noChangeArrowheads="1"/>
          </p:cNvSpPr>
          <p:nvPr/>
        </p:nvSpPr>
        <p:spPr bwMode="auto">
          <a:xfrm>
            <a:off x="5504708" y="2498726"/>
            <a:ext cx="838200" cy="361950"/>
          </a:xfrm>
          <a:prstGeom prst="rightArrow">
            <a:avLst>
              <a:gd name="adj1" fmla="val 50000"/>
              <a:gd name="adj2" fmla="val 50004"/>
            </a:avLst>
          </a:prstGeom>
          <a:solidFill>
            <a:srgbClr val="92959A"/>
          </a:solidFill>
          <a:ln>
            <a:noFill/>
          </a:ln>
          <a:effectLst>
            <a:outerShdw dist="107763" dir="2700000" sx="80000" sy="8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20" name="Arc 19"/>
          <p:cNvSpPr/>
          <p:nvPr/>
        </p:nvSpPr>
        <p:spPr bwMode="auto">
          <a:xfrm rot="8892578">
            <a:off x="4493471" y="1493839"/>
            <a:ext cx="2879725" cy="1800225"/>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1" name="TextBox 20"/>
          <p:cNvSpPr txBox="1"/>
          <p:nvPr/>
        </p:nvSpPr>
        <p:spPr>
          <a:xfrm flipH="1">
            <a:off x="4841133" y="3649244"/>
            <a:ext cx="1841500" cy="477837"/>
          </a:xfrm>
          <a:prstGeom prst="rect">
            <a:avLst/>
          </a:prstGeom>
          <a:noFill/>
        </p:spPr>
        <p:txBody>
          <a:bodyPr>
            <a:spAutoFit/>
          </a:bodyPr>
          <a:lstStyle/>
          <a:p>
            <a:pPr algn="ctr">
              <a:defRPr/>
            </a:pPr>
            <a:r>
              <a:rPr lang="en-GB" sz="1050" b="1" dirty="0" err="1">
                <a:ea typeface="+mn-ea"/>
              </a:rPr>
              <a:t>OpenSearch</a:t>
            </a:r>
            <a:r>
              <a:rPr lang="en-GB" sz="1050" b="1" dirty="0">
                <a:ea typeface="+mn-ea"/>
              </a:rPr>
              <a:t> Working Group Review #2</a:t>
            </a:r>
          </a:p>
        </p:txBody>
      </p:sp>
    </p:spTree>
    <p:extLst>
      <p:ext uri="{BB962C8B-B14F-4D97-AF65-F5344CB8AC3E}">
        <p14:creationId xmlns:p14="http://schemas.microsoft.com/office/powerpoint/2010/main" val="135094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Best Practice </a:t>
            </a:r>
            <a:r>
              <a:rPr lang="en-GB" altLang="en-US" dirty="0" smtClean="0"/>
              <a:t>Roadmap (2/2)</a:t>
            </a:r>
            <a:endParaRPr lang="en-GB" dirty="0"/>
          </a:p>
        </p:txBody>
      </p:sp>
      <p:sp>
        <p:nvSpPr>
          <p:cNvPr id="4" name="Rectangle 3"/>
          <p:cNvSpPr>
            <a:spLocks noChangeArrowheads="1"/>
          </p:cNvSpPr>
          <p:nvPr/>
        </p:nvSpPr>
        <p:spPr bwMode="auto">
          <a:xfrm>
            <a:off x="333729" y="1399739"/>
            <a:ext cx="4238272" cy="2808958"/>
          </a:xfrm>
          <a:prstGeom prst="rect">
            <a:avLst/>
          </a:prstGeom>
          <a:solidFill>
            <a:srgbClr val="DBDCDD"/>
          </a:solidFill>
          <a:ln>
            <a:noFill/>
          </a:ln>
          <a:effectLst>
            <a:outerShdw dist="107763" dir="2700000" algn="ctr" rotWithShape="0">
              <a:srgbClr val="808080"/>
            </a:outerShdw>
          </a:effectLst>
          <a:extLst/>
        </p:spPr>
        <p:txBody>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5" name="TextBox 4"/>
          <p:cNvSpPr txBox="1"/>
          <p:nvPr/>
        </p:nvSpPr>
        <p:spPr>
          <a:xfrm flipH="1">
            <a:off x="257387" y="2643823"/>
            <a:ext cx="2012623" cy="577081"/>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a:t>
            </a:r>
            <a:r>
              <a:rPr lang="en-GB" sz="1050" b="1" dirty="0">
                <a:ea typeface="+mn-ea"/>
              </a:rPr>
              <a:t/>
            </a:r>
            <a:br>
              <a:rPr lang="en-GB" sz="1050" b="1" dirty="0">
                <a:ea typeface="+mn-ea"/>
              </a:rPr>
            </a:br>
            <a:r>
              <a:rPr lang="en-GB" sz="1050" b="1" dirty="0" smtClean="0">
                <a:ea typeface="+mn-ea"/>
              </a:rPr>
              <a:t>24 May ‘16</a:t>
            </a:r>
            <a:endParaRPr lang="en-GB" sz="1050" b="1" dirty="0">
              <a:ea typeface="+mn-ea"/>
            </a:endParaRPr>
          </a:p>
          <a:p>
            <a:pPr algn="ctr">
              <a:defRPr/>
            </a:pPr>
            <a:r>
              <a:rPr lang="en-GB" sz="1050" b="1" dirty="0" smtClean="0">
                <a:ea typeface="+mn-ea"/>
              </a:rPr>
              <a:t>WGISS-42</a:t>
            </a:r>
            <a:endParaRPr lang="en-GB" sz="1050" b="1" dirty="0">
              <a:ea typeface="+mn-ea"/>
            </a:endParaRPr>
          </a:p>
        </p:txBody>
      </p:sp>
      <p:pic>
        <p:nvPicPr>
          <p:cNvPr id="6"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625" y="198875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flipH="1">
            <a:off x="257387" y="168548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8" name="TextBox 7"/>
          <p:cNvSpPr txBox="1"/>
          <p:nvPr/>
        </p:nvSpPr>
        <p:spPr>
          <a:xfrm flipH="1">
            <a:off x="1853270" y="2643823"/>
            <a:ext cx="2012623" cy="415498"/>
          </a:xfrm>
          <a:prstGeom prst="rect">
            <a:avLst/>
          </a:prstGeom>
          <a:noFill/>
        </p:spPr>
        <p:txBody>
          <a:bodyPr>
            <a:spAutoFit/>
          </a:bodyPr>
          <a:lstStyle/>
          <a:p>
            <a:pPr algn="ctr">
              <a:defRPr/>
            </a:pPr>
            <a:r>
              <a:rPr lang="en-GB" sz="1050" b="1" dirty="0" err="1">
                <a:ea typeface="+mn-ea"/>
              </a:rPr>
              <a:t>Ver</a:t>
            </a:r>
            <a:r>
              <a:rPr lang="en-GB" sz="1050" b="1" dirty="0">
                <a:ea typeface="+mn-ea"/>
              </a:rPr>
              <a:t> </a:t>
            </a:r>
            <a:r>
              <a:rPr lang="en-GB" sz="1050" b="1" dirty="0" smtClean="0">
                <a:ea typeface="+mn-ea"/>
              </a:rPr>
              <a:t>1.1.1</a:t>
            </a:r>
            <a:endParaRPr lang="en-GB" sz="1050" b="1" dirty="0">
              <a:ea typeface="+mn-ea"/>
            </a:endParaRPr>
          </a:p>
          <a:p>
            <a:pPr algn="ctr">
              <a:defRPr/>
            </a:pPr>
            <a:r>
              <a:rPr lang="en-GB" sz="1050" b="1" dirty="0" smtClean="0">
                <a:ea typeface="+mn-ea"/>
              </a:rPr>
              <a:t>October `16</a:t>
            </a:r>
            <a:endParaRPr lang="en-GB" sz="1050" b="1" dirty="0">
              <a:ea typeface="+mn-ea"/>
            </a:endParaRPr>
          </a:p>
        </p:txBody>
      </p:sp>
      <p:pic>
        <p:nvPicPr>
          <p:cNvPr id="9"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508" y="198875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flipH="1">
            <a:off x="1853270" y="1685488"/>
            <a:ext cx="2012623" cy="253916"/>
          </a:xfrm>
          <a:prstGeom prst="rect">
            <a:avLst/>
          </a:prstGeom>
          <a:noFill/>
        </p:spPr>
        <p:txBody>
          <a:bodyPr>
            <a:spAutoFit/>
          </a:bodyPr>
          <a:lstStyle/>
          <a:p>
            <a:pPr algn="ctr">
              <a:defRPr/>
            </a:pPr>
            <a:r>
              <a:rPr lang="en-GB" sz="1050" b="1" dirty="0" smtClean="0">
                <a:ea typeface="+mn-ea"/>
              </a:rPr>
              <a:t>Final</a:t>
            </a:r>
            <a:endParaRPr lang="en-GB" sz="1050" b="1" dirty="0">
              <a:ea typeface="+mn-ea"/>
            </a:endParaRPr>
          </a:p>
        </p:txBody>
      </p:sp>
      <p:sp>
        <p:nvSpPr>
          <p:cNvPr id="11" name="Arc 10"/>
          <p:cNvSpPr/>
          <p:nvPr/>
        </p:nvSpPr>
        <p:spPr bwMode="auto">
          <a:xfrm rot="8693343">
            <a:off x="979956" y="1674799"/>
            <a:ext cx="2798625" cy="1528483"/>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12" name="Rectangle 11"/>
          <p:cNvSpPr>
            <a:spLocks noChangeArrowheads="1"/>
          </p:cNvSpPr>
          <p:nvPr/>
        </p:nvSpPr>
        <p:spPr bwMode="auto">
          <a:xfrm>
            <a:off x="5288688" y="1399739"/>
            <a:ext cx="1405366" cy="281283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endParaRPr lang="en-US" altLang="en-US"/>
          </a:p>
        </p:txBody>
      </p:sp>
      <p:sp>
        <p:nvSpPr>
          <p:cNvPr id="13" name="TextBox 12"/>
          <p:cNvSpPr txBox="1"/>
          <p:nvPr/>
        </p:nvSpPr>
        <p:spPr>
          <a:xfrm flipH="1">
            <a:off x="5288687" y="2650561"/>
            <a:ext cx="1405367" cy="415498"/>
          </a:xfrm>
          <a:prstGeom prst="rect">
            <a:avLst/>
          </a:prstGeom>
          <a:noFill/>
        </p:spPr>
        <p:txBody>
          <a:bodyPr wrap="square">
            <a:spAutoFit/>
          </a:bodyPr>
          <a:lstStyle/>
          <a:p>
            <a:pPr algn="ctr">
              <a:defRPr/>
            </a:pPr>
            <a:r>
              <a:rPr lang="en-GB" sz="1050" b="1" dirty="0" err="1">
                <a:solidFill>
                  <a:srgbClr val="FF0000"/>
                </a:solidFill>
                <a:ea typeface="+mn-ea"/>
              </a:rPr>
              <a:t>Ver</a:t>
            </a:r>
            <a:r>
              <a:rPr lang="en-GB" sz="1050" b="1" dirty="0">
                <a:solidFill>
                  <a:srgbClr val="FF0000"/>
                </a:solidFill>
                <a:ea typeface="+mn-ea"/>
              </a:rPr>
              <a:t> </a:t>
            </a:r>
            <a:r>
              <a:rPr lang="en-GB" sz="1050" b="1" dirty="0" smtClean="0">
                <a:solidFill>
                  <a:srgbClr val="FF0000"/>
                </a:solidFill>
                <a:ea typeface="+mn-ea"/>
              </a:rPr>
              <a:t>1.2D1</a:t>
            </a:r>
            <a:endParaRPr lang="en-GB" sz="1050" b="1" dirty="0">
              <a:solidFill>
                <a:srgbClr val="FF0000"/>
              </a:solidFill>
              <a:ea typeface="+mn-ea"/>
            </a:endParaRPr>
          </a:p>
          <a:p>
            <a:pPr algn="ctr">
              <a:defRPr/>
            </a:pPr>
            <a:r>
              <a:rPr lang="en-GB" sz="1050" b="1" dirty="0" smtClean="0">
                <a:solidFill>
                  <a:srgbClr val="FF0000"/>
                </a:solidFill>
                <a:ea typeface="+mn-ea"/>
              </a:rPr>
              <a:t>05 Apr `17</a:t>
            </a:r>
            <a:endParaRPr lang="en-GB" sz="1050" b="1" dirty="0">
              <a:solidFill>
                <a:srgbClr val="FF0000"/>
              </a:solidFill>
              <a:ea typeface="+mn-ea"/>
            </a:endParaRPr>
          </a:p>
        </p:txBody>
      </p:sp>
      <p:pic>
        <p:nvPicPr>
          <p:cNvPr id="14"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1727" y="1995498"/>
            <a:ext cx="562146" cy="590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58"/>
          <p:cNvSpPr txBox="1">
            <a:spLocks noChangeArrowheads="1"/>
          </p:cNvSpPr>
          <p:nvPr/>
        </p:nvSpPr>
        <p:spPr bwMode="auto">
          <a:xfrm flipH="1">
            <a:off x="5288687" y="1560930"/>
            <a:ext cx="14053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100" b="1" dirty="0" smtClean="0">
                <a:solidFill>
                  <a:srgbClr val="FF0000"/>
                </a:solidFill>
              </a:rPr>
              <a:t>Draf</a:t>
            </a:r>
            <a:r>
              <a:rPr lang="en-GB" altLang="en-US" sz="1200" b="1" dirty="0" smtClean="0">
                <a:solidFill>
                  <a:srgbClr val="FF0000"/>
                </a:solidFill>
              </a:rPr>
              <a:t>t</a:t>
            </a:r>
            <a:endParaRPr lang="en-GB" altLang="en-US" sz="1400" b="1" dirty="0">
              <a:solidFill>
                <a:srgbClr val="FF0000"/>
              </a:solidFill>
            </a:endParaRPr>
          </a:p>
        </p:txBody>
      </p:sp>
      <p:sp>
        <p:nvSpPr>
          <p:cNvPr id="16" name="TextBox 15"/>
          <p:cNvSpPr txBox="1"/>
          <p:nvPr/>
        </p:nvSpPr>
        <p:spPr>
          <a:xfrm flipH="1">
            <a:off x="3865893" y="3552497"/>
            <a:ext cx="2012623" cy="415498"/>
          </a:xfrm>
          <a:prstGeom prst="rect">
            <a:avLst/>
          </a:prstGeom>
          <a:noFill/>
        </p:spPr>
        <p:txBody>
          <a:bodyPr>
            <a:spAutoFit/>
          </a:bodyPr>
          <a:lstStyle/>
          <a:p>
            <a:pPr algn="ctr">
              <a:defRPr/>
            </a:pPr>
            <a:r>
              <a:rPr lang="en-GB" sz="1050" b="1" dirty="0" smtClean="0">
                <a:solidFill>
                  <a:srgbClr val="FF0000"/>
                </a:solidFill>
                <a:ea typeface="+mn-ea"/>
              </a:rPr>
              <a:t>System Level Team Review </a:t>
            </a:r>
            <a:endParaRPr lang="en-GB" sz="1050" b="1" dirty="0">
              <a:solidFill>
                <a:srgbClr val="FF0000"/>
              </a:solidFill>
              <a:ea typeface="+mn-ea"/>
            </a:endParaRPr>
          </a:p>
        </p:txBody>
      </p:sp>
      <p:sp>
        <p:nvSpPr>
          <p:cNvPr id="17" name="Content Placeholder 30"/>
          <p:cNvSpPr txBox="1">
            <a:spLocks/>
          </p:cNvSpPr>
          <p:nvPr/>
        </p:nvSpPr>
        <p:spPr bwMode="auto">
          <a:xfrm>
            <a:off x="172800" y="727200"/>
            <a:ext cx="4990139"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r>
              <a:rPr lang="fr-BE" altLang="en-US" kern="0" dirty="0" err="1" smtClean="0"/>
              <a:t>Status</a:t>
            </a:r>
            <a:r>
              <a:rPr lang="fr-BE" altLang="en-US" kern="0" dirty="0" smtClean="0"/>
              <a:t> </a:t>
            </a:r>
            <a:r>
              <a:rPr lang="fr-BE" altLang="en-US" kern="0" dirty="0" err="1" smtClean="0"/>
              <a:t>at</a:t>
            </a:r>
            <a:r>
              <a:rPr lang="fr-BE" altLang="en-US" kern="0" dirty="0" smtClean="0"/>
              <a:t> </a:t>
            </a:r>
            <a:r>
              <a:rPr lang="fr-BE" altLang="en-US" kern="0" dirty="0" err="1" smtClean="0"/>
              <a:t>current</a:t>
            </a:r>
            <a:r>
              <a:rPr lang="fr-BE" altLang="en-US" kern="0" dirty="0" smtClean="0"/>
              <a:t> WGISS#43, 3-6 April 2017</a:t>
            </a:r>
            <a:endParaRPr lang="en-US" altLang="en-US" kern="0" dirty="0" smtClean="0"/>
          </a:p>
        </p:txBody>
      </p:sp>
      <p:sp>
        <p:nvSpPr>
          <p:cNvPr id="18" name="TextBox 17"/>
          <p:cNvSpPr txBox="1"/>
          <p:nvPr/>
        </p:nvSpPr>
        <p:spPr>
          <a:xfrm flipH="1">
            <a:off x="1085794" y="3494243"/>
            <a:ext cx="1841500" cy="415498"/>
          </a:xfrm>
          <a:prstGeom prst="rect">
            <a:avLst/>
          </a:prstGeom>
          <a:noFill/>
        </p:spPr>
        <p:txBody>
          <a:bodyPr>
            <a:spAutoFit/>
          </a:bodyPr>
          <a:lstStyle/>
          <a:p>
            <a:pPr algn="ctr">
              <a:defRPr/>
            </a:pPr>
            <a:r>
              <a:rPr lang="en-GB" sz="1050" b="1" dirty="0" smtClean="0">
                <a:ea typeface="+mn-ea"/>
              </a:rPr>
              <a:t>Finalization after WGISS#42</a:t>
            </a:r>
            <a:endParaRPr lang="en-GB" sz="1050" b="1" dirty="0">
              <a:ea typeface="+mn-ea"/>
            </a:endParaRPr>
          </a:p>
        </p:txBody>
      </p:sp>
      <p:sp>
        <p:nvSpPr>
          <p:cNvPr id="19" name="Content Placeholder 30"/>
          <p:cNvSpPr txBox="1">
            <a:spLocks/>
          </p:cNvSpPr>
          <p:nvPr/>
        </p:nvSpPr>
        <p:spPr bwMode="auto">
          <a:xfrm>
            <a:off x="6806020" y="2282578"/>
            <a:ext cx="2126485" cy="510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342900" algn="l" rtl="0" eaLnBrk="1" fontAlgn="base" hangingPunct="1">
              <a:lnSpc>
                <a:spcPct val="119000"/>
              </a:lnSpc>
              <a:spcBef>
                <a:spcPct val="20000"/>
              </a:spcBef>
              <a:spcAft>
                <a:spcPct val="0"/>
              </a:spcAft>
              <a:buClr>
                <a:schemeClr val="accent1"/>
              </a:buClr>
              <a:buFontTx/>
              <a:buNone/>
              <a:defRPr lang="en-GB" sz="1600" baseline="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a:lstStyle>
          <a:p>
            <a:pPr algn="ctr"/>
            <a:r>
              <a:rPr lang="fr-BE" altLang="en-US" sz="1200" b="1" kern="0" dirty="0" err="1" smtClean="0"/>
              <a:t>Finalization</a:t>
            </a:r>
            <a:r>
              <a:rPr lang="fr-BE" altLang="en-US" sz="1200" b="1" kern="0" dirty="0" smtClean="0"/>
              <a:t> </a:t>
            </a:r>
            <a:r>
              <a:rPr lang="fr-BE" altLang="en-US" sz="1200" b="1" kern="0" dirty="0" err="1" smtClean="0"/>
              <a:t>after</a:t>
            </a:r>
            <a:r>
              <a:rPr lang="fr-BE" altLang="en-US" sz="1200" b="1" kern="0" dirty="0" smtClean="0"/>
              <a:t> WGISS#43 </a:t>
            </a:r>
          </a:p>
          <a:p>
            <a:pPr algn="ctr"/>
            <a:endParaRPr lang="fr-BE" altLang="en-US" sz="1200" b="1" kern="0" dirty="0"/>
          </a:p>
          <a:p>
            <a:pPr algn="ctr"/>
            <a:r>
              <a:rPr lang="fr-BE" altLang="en-US" sz="1200" b="1" kern="0" dirty="0" smtClean="0"/>
              <a:t>By April 2017</a:t>
            </a:r>
            <a:endParaRPr lang="en-US" altLang="en-US" sz="1200" b="1" kern="0" dirty="0" smtClean="0"/>
          </a:p>
        </p:txBody>
      </p:sp>
    </p:spTree>
    <p:extLst>
      <p:ext uri="{BB962C8B-B14F-4D97-AF65-F5344CB8AC3E}">
        <p14:creationId xmlns:p14="http://schemas.microsoft.com/office/powerpoint/2010/main" val="1421768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Developer Guide </a:t>
            </a:r>
            <a:r>
              <a:rPr lang="en-GB" altLang="en-US" dirty="0" smtClean="0"/>
              <a:t>Roadmap</a:t>
            </a:r>
            <a:endParaRPr lang="en-GB" dirty="0"/>
          </a:p>
        </p:txBody>
      </p:sp>
      <p:sp>
        <p:nvSpPr>
          <p:cNvPr id="4" name="Content Placeholder 30"/>
          <p:cNvSpPr>
            <a:spLocks noGrp="1"/>
          </p:cNvSpPr>
          <p:nvPr>
            <p:ph idx="1"/>
          </p:nvPr>
        </p:nvSpPr>
        <p:spPr>
          <a:xfrm>
            <a:off x="172800" y="727200"/>
            <a:ext cx="8748000" cy="480980"/>
          </a:xfrm>
        </p:spPr>
        <p:txBody>
          <a:bodyPr/>
          <a:lstStyle/>
          <a:p>
            <a:r>
              <a:rPr lang="fr-BE" altLang="en-US" dirty="0" err="1"/>
              <a:t>Status</a:t>
            </a:r>
            <a:r>
              <a:rPr lang="fr-BE" altLang="en-US" dirty="0"/>
              <a:t> </a:t>
            </a:r>
            <a:r>
              <a:rPr lang="fr-BE" altLang="en-US" dirty="0" err="1"/>
              <a:t>at</a:t>
            </a:r>
            <a:r>
              <a:rPr lang="fr-BE" altLang="en-US" dirty="0"/>
              <a:t> </a:t>
            </a:r>
            <a:r>
              <a:rPr lang="fr-BE" altLang="en-US" dirty="0" err="1"/>
              <a:t>current</a:t>
            </a:r>
            <a:r>
              <a:rPr lang="fr-BE" altLang="en-US" dirty="0"/>
              <a:t> WGISS#43, 3-6 April 2017</a:t>
            </a:r>
            <a:endParaRPr lang="en-US" altLang="en-US" dirty="0"/>
          </a:p>
        </p:txBody>
      </p:sp>
      <p:grpSp>
        <p:nvGrpSpPr>
          <p:cNvPr id="5" name="Group 4"/>
          <p:cNvGrpSpPr/>
          <p:nvPr/>
        </p:nvGrpSpPr>
        <p:grpSpPr>
          <a:xfrm>
            <a:off x="569755" y="1167489"/>
            <a:ext cx="7867804" cy="2827777"/>
            <a:chOff x="569755" y="1167489"/>
            <a:chExt cx="7867804" cy="2827777"/>
          </a:xfrm>
        </p:grpSpPr>
        <p:sp>
          <p:nvSpPr>
            <p:cNvPr id="6" name="Rectangle 5"/>
            <p:cNvSpPr>
              <a:spLocks noChangeArrowheads="1"/>
            </p:cNvSpPr>
            <p:nvPr/>
          </p:nvSpPr>
          <p:spPr bwMode="auto">
            <a:xfrm>
              <a:off x="569756" y="1447482"/>
              <a:ext cx="1285875" cy="252000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7" name="TextBox 6"/>
            <p:cNvSpPr txBox="1"/>
            <p:nvPr/>
          </p:nvSpPr>
          <p:spPr>
            <a:xfrm flipH="1">
              <a:off x="569755" y="3025379"/>
              <a:ext cx="1285875" cy="400110"/>
            </a:xfrm>
            <a:prstGeom prst="rect">
              <a:avLst/>
            </a:prstGeom>
            <a:noFill/>
          </p:spPr>
          <p:txBody>
            <a:bodyPr wrap="square">
              <a:spAutoFit/>
            </a:bodyPr>
            <a:lstStyle/>
            <a:p>
              <a:pPr algn="ctr">
                <a:defRPr/>
              </a:pPr>
              <a:r>
                <a:rPr lang="en-GB" sz="1000" b="1" dirty="0" err="1">
                  <a:ea typeface="+mn-ea"/>
                </a:rPr>
                <a:t>Ver</a:t>
              </a:r>
              <a:r>
                <a:rPr lang="en-GB" sz="1000" b="1" dirty="0">
                  <a:ea typeface="+mn-ea"/>
                </a:rPr>
                <a:t> 1.4</a:t>
              </a:r>
            </a:p>
            <a:p>
              <a:pPr algn="ctr">
                <a:defRPr/>
              </a:pPr>
              <a:r>
                <a:rPr lang="en-GB" sz="1000" b="1" dirty="0">
                  <a:ea typeface="+mn-ea"/>
                </a:rPr>
                <a:t>2015</a:t>
              </a:r>
            </a:p>
          </p:txBody>
        </p:sp>
        <p:pic>
          <p:nvPicPr>
            <p:cNvPr id="8"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5355"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a:spLocks noChangeArrowheads="1"/>
            </p:cNvSpPr>
            <p:nvPr/>
          </p:nvSpPr>
          <p:spPr bwMode="auto">
            <a:xfrm>
              <a:off x="2252505" y="1447482"/>
              <a:ext cx="3843466" cy="2520000"/>
            </a:xfrm>
            <a:prstGeom prst="rect">
              <a:avLst/>
            </a:prstGeom>
            <a:solidFill>
              <a:srgbClr val="DBDCDD"/>
            </a:solidFill>
            <a:ln>
              <a:noFill/>
            </a:ln>
            <a:effectLst>
              <a:outerShdw dist="107763" dir="2700000" algn="ctr" rotWithShape="0">
                <a:srgbClr val="808080"/>
              </a:outerShdw>
            </a:effectLst>
            <a:extLst/>
          </p:spPr>
          <p:txBody>
            <a:bodyPr wrap="square">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10" name="TextBox 9"/>
            <p:cNvSpPr txBox="1"/>
            <p:nvPr/>
          </p:nvSpPr>
          <p:spPr>
            <a:xfrm flipH="1">
              <a:off x="2119155" y="2546430"/>
              <a:ext cx="1841500" cy="415498"/>
            </a:xfrm>
            <a:prstGeom prst="rect">
              <a:avLst/>
            </a:prstGeom>
            <a:noFill/>
          </p:spPr>
          <p:txBody>
            <a:bodyPr>
              <a:spAutoFit/>
            </a:bodyPr>
            <a:lstStyle/>
            <a:p>
              <a:pPr algn="ctr">
                <a:defRPr/>
              </a:pPr>
              <a:r>
                <a:rPr lang="en-GB" sz="1050" b="1" dirty="0" err="1">
                  <a:ea typeface="+mn-ea"/>
                </a:rPr>
                <a:t>Ver</a:t>
              </a:r>
              <a:r>
                <a:rPr lang="en-GB" sz="1050" b="1" dirty="0">
                  <a:ea typeface="+mn-ea"/>
                </a:rPr>
                <a:t> 2.0D1</a:t>
              </a:r>
            </a:p>
            <a:p>
              <a:pPr algn="ctr">
                <a:defRPr/>
              </a:pPr>
              <a:r>
                <a:rPr lang="en-GB" sz="1050" b="1" dirty="0">
                  <a:ea typeface="+mn-ea"/>
                </a:rPr>
                <a:t>22 Jun 2016</a:t>
              </a:r>
            </a:p>
          </p:txBody>
        </p:sp>
        <p:pic>
          <p:nvPicPr>
            <p:cNvPr id="11"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2730"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flipH="1">
              <a:off x="2119155" y="1699895"/>
              <a:ext cx="1841500" cy="253916"/>
            </a:xfrm>
            <a:prstGeom prst="rect">
              <a:avLst/>
            </a:prstGeom>
            <a:noFill/>
          </p:spPr>
          <p:txBody>
            <a:bodyPr>
              <a:spAutoFit/>
            </a:bodyPr>
            <a:lstStyle/>
            <a:p>
              <a:pPr algn="ctr">
                <a:defRPr/>
              </a:pPr>
              <a:r>
                <a:rPr lang="en-GB" sz="1050" b="1" dirty="0">
                  <a:ea typeface="+mn-ea"/>
                </a:rPr>
                <a:t>First Draft</a:t>
              </a:r>
            </a:p>
          </p:txBody>
        </p:sp>
        <p:sp>
          <p:nvSpPr>
            <p:cNvPr id="13" name="TextBox 14"/>
            <p:cNvSpPr txBox="1">
              <a:spLocks noChangeArrowheads="1"/>
            </p:cNvSpPr>
            <p:nvPr/>
          </p:nvSpPr>
          <p:spPr bwMode="auto">
            <a:xfrm flipH="1">
              <a:off x="3889115" y="1167489"/>
              <a:ext cx="18415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t>Draft</a:t>
              </a:r>
            </a:p>
          </p:txBody>
        </p:sp>
        <p:sp>
          <p:nvSpPr>
            <p:cNvPr id="14" name="Right Arrow 13"/>
            <p:cNvSpPr>
              <a:spLocks noChangeArrowheads="1"/>
            </p:cNvSpPr>
            <p:nvPr/>
          </p:nvSpPr>
          <p:spPr bwMode="auto">
            <a:xfrm>
              <a:off x="1760380" y="2395220"/>
              <a:ext cx="838200" cy="733663"/>
            </a:xfrm>
            <a:prstGeom prst="rightArrow">
              <a:avLst>
                <a:gd name="adj1" fmla="val 50000"/>
                <a:gd name="adj2" fmla="val 50004"/>
              </a:avLst>
            </a:prstGeom>
            <a:solidFill>
              <a:srgbClr val="92959A"/>
            </a:solidFill>
            <a:ln>
              <a:noFill/>
            </a:ln>
            <a:effectLst>
              <a:outerShdw dist="107763" dir="2700000" sx="80000" sy="8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15" name="TextBox 14"/>
            <p:cNvSpPr txBox="1"/>
            <p:nvPr/>
          </p:nvSpPr>
          <p:spPr>
            <a:xfrm flipH="1">
              <a:off x="3960655" y="2546430"/>
              <a:ext cx="1841500" cy="415498"/>
            </a:xfrm>
            <a:prstGeom prst="rect">
              <a:avLst/>
            </a:prstGeom>
            <a:noFill/>
          </p:spPr>
          <p:txBody>
            <a:bodyPr>
              <a:spAutoFit/>
            </a:bodyPr>
            <a:lstStyle/>
            <a:p>
              <a:pPr algn="ctr">
                <a:defRPr/>
              </a:pPr>
              <a:r>
                <a:rPr lang="en-GB" sz="1050" b="1" dirty="0" err="1">
                  <a:ea typeface="+mn-ea"/>
                </a:rPr>
                <a:t>Ver</a:t>
              </a:r>
              <a:r>
                <a:rPr lang="en-GB" sz="1050" b="1" dirty="0">
                  <a:ea typeface="+mn-ea"/>
                </a:rPr>
                <a:t> 2.0D2</a:t>
              </a:r>
            </a:p>
            <a:p>
              <a:pPr algn="ctr">
                <a:defRPr/>
              </a:pPr>
              <a:r>
                <a:rPr lang="en-GB" sz="1050" b="1" dirty="0">
                  <a:ea typeface="+mn-ea"/>
                </a:rPr>
                <a:t>04 July 2016</a:t>
              </a:r>
            </a:p>
          </p:txBody>
        </p:sp>
        <p:pic>
          <p:nvPicPr>
            <p:cNvPr id="16" name="Picture 2" descr="C:\Users\advecchi\AppData\Local\Microsoft\Windows\Temporary Internet Files\Content.IE5\1BJXROIL\docGuy-Pa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24230" y="1967786"/>
              <a:ext cx="514350" cy="521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flipH="1">
              <a:off x="3960655" y="1699895"/>
              <a:ext cx="1841500" cy="253916"/>
            </a:xfrm>
            <a:prstGeom prst="rect">
              <a:avLst/>
            </a:prstGeom>
            <a:noFill/>
          </p:spPr>
          <p:txBody>
            <a:bodyPr>
              <a:spAutoFit/>
            </a:bodyPr>
            <a:lstStyle/>
            <a:p>
              <a:pPr algn="ctr">
                <a:defRPr/>
              </a:pPr>
              <a:r>
                <a:rPr lang="en-GB" sz="1050" b="1" dirty="0">
                  <a:ea typeface="+mn-ea"/>
                </a:rPr>
                <a:t>Second Draft</a:t>
              </a:r>
            </a:p>
          </p:txBody>
        </p:sp>
        <p:sp>
          <p:nvSpPr>
            <p:cNvPr id="18" name="TextBox 17"/>
            <p:cNvSpPr txBox="1"/>
            <p:nvPr/>
          </p:nvSpPr>
          <p:spPr>
            <a:xfrm flipH="1">
              <a:off x="2977701" y="3387953"/>
              <a:ext cx="1841500" cy="253916"/>
            </a:xfrm>
            <a:prstGeom prst="rect">
              <a:avLst/>
            </a:prstGeom>
            <a:noFill/>
          </p:spPr>
          <p:txBody>
            <a:bodyPr>
              <a:spAutoFit/>
            </a:bodyPr>
            <a:lstStyle/>
            <a:p>
              <a:pPr algn="ctr">
                <a:defRPr/>
              </a:pPr>
              <a:r>
                <a:rPr lang="en-GB" sz="1000" b="1" dirty="0">
                  <a:ea typeface="+mn-ea"/>
                </a:rPr>
                <a:t>Internal Review</a:t>
              </a:r>
            </a:p>
          </p:txBody>
        </p:sp>
        <p:sp>
          <p:nvSpPr>
            <p:cNvPr id="19" name="Arc 18"/>
            <p:cNvSpPr/>
            <p:nvPr/>
          </p:nvSpPr>
          <p:spPr bwMode="auto">
            <a:xfrm rot="8892578">
              <a:off x="2863653" y="1720134"/>
              <a:ext cx="2879725" cy="1350169"/>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0" name="Rectangle 19"/>
            <p:cNvSpPr>
              <a:spLocks noChangeArrowheads="1"/>
            </p:cNvSpPr>
            <p:nvPr/>
          </p:nvSpPr>
          <p:spPr bwMode="auto">
            <a:xfrm>
              <a:off x="6685867" y="1475266"/>
              <a:ext cx="1285875" cy="2520000"/>
            </a:xfrm>
            <a:prstGeom prst="rect">
              <a:avLst/>
            </a:prstGeom>
            <a:solidFill>
              <a:srgbClr val="DBDCDD"/>
            </a:solidFill>
            <a:ln>
              <a:noFill/>
            </a:ln>
            <a:effectLst>
              <a:outerShdw dist="107763" dir="270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21" name="TextBox 20"/>
            <p:cNvSpPr txBox="1"/>
            <p:nvPr/>
          </p:nvSpPr>
          <p:spPr>
            <a:xfrm flipH="1">
              <a:off x="6421048" y="2565556"/>
              <a:ext cx="1841500" cy="415498"/>
            </a:xfrm>
            <a:prstGeom prst="rect">
              <a:avLst/>
            </a:prstGeom>
            <a:noFill/>
          </p:spPr>
          <p:txBody>
            <a:bodyPr>
              <a:spAutoFit/>
            </a:bodyPr>
            <a:lstStyle/>
            <a:p>
              <a:pPr algn="ctr">
                <a:defRPr/>
              </a:pPr>
              <a:r>
                <a:rPr lang="en-GB" sz="1050" b="1" dirty="0" err="1">
                  <a:solidFill>
                    <a:srgbClr val="FF0000"/>
                  </a:solidFill>
                  <a:ea typeface="+mn-ea"/>
                </a:rPr>
                <a:t>Ver</a:t>
              </a:r>
              <a:r>
                <a:rPr lang="en-GB" sz="1050" b="1" dirty="0">
                  <a:solidFill>
                    <a:srgbClr val="FF0000"/>
                  </a:solidFill>
                  <a:ea typeface="+mn-ea"/>
                </a:rPr>
                <a:t> </a:t>
              </a:r>
              <a:r>
                <a:rPr lang="en-GB" sz="1050" b="1" dirty="0" smtClean="0">
                  <a:solidFill>
                    <a:srgbClr val="FF0000"/>
                  </a:solidFill>
                  <a:ea typeface="+mn-ea"/>
                </a:rPr>
                <a:t>2.0D3</a:t>
              </a:r>
              <a:endParaRPr lang="en-GB" sz="1050" b="1" dirty="0">
                <a:solidFill>
                  <a:srgbClr val="FF0000"/>
                </a:solidFill>
                <a:ea typeface="+mn-ea"/>
              </a:endParaRPr>
            </a:p>
            <a:p>
              <a:pPr algn="ctr">
                <a:defRPr/>
              </a:pPr>
              <a:r>
                <a:rPr lang="en-GB" sz="1050" b="1" dirty="0" smtClean="0">
                  <a:solidFill>
                    <a:srgbClr val="FF0000"/>
                  </a:solidFill>
                  <a:ea typeface="+mn-ea"/>
                </a:rPr>
                <a:t>11 Nov ‘16</a:t>
              </a:r>
              <a:endParaRPr lang="en-GB" sz="1050" b="1" dirty="0">
                <a:solidFill>
                  <a:srgbClr val="FF0000"/>
                </a:solidFill>
                <a:ea typeface="+mn-ea"/>
              </a:endParaRPr>
            </a:p>
          </p:txBody>
        </p:sp>
        <p:pic>
          <p:nvPicPr>
            <p:cNvPr id="22" name="Picture 2" descr="C:\Users\advecchi\AppData\Local\Microsoft\Windows\Temporary Internet Files\Content.IE5\1BJXROIL\docGuy-P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1575" y="1793955"/>
              <a:ext cx="51435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TextBox 58"/>
            <p:cNvSpPr txBox="1">
              <a:spLocks noChangeArrowheads="1"/>
            </p:cNvSpPr>
            <p:nvPr/>
          </p:nvSpPr>
          <p:spPr bwMode="auto">
            <a:xfrm flipH="1">
              <a:off x="6328000" y="1208180"/>
              <a:ext cx="18415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pPr algn="ctr"/>
              <a:r>
                <a:rPr lang="en-GB" altLang="en-US" sz="1400" b="1" dirty="0">
                  <a:solidFill>
                    <a:srgbClr val="FF0000"/>
                  </a:solidFill>
                </a:rPr>
                <a:t>Final</a:t>
              </a:r>
            </a:p>
          </p:txBody>
        </p:sp>
        <p:sp>
          <p:nvSpPr>
            <p:cNvPr id="24" name="Right Arrow 23"/>
            <p:cNvSpPr>
              <a:spLocks noChangeArrowheads="1"/>
            </p:cNvSpPr>
            <p:nvPr/>
          </p:nvSpPr>
          <p:spPr bwMode="auto">
            <a:xfrm>
              <a:off x="6070825" y="2448081"/>
              <a:ext cx="838200" cy="361950"/>
            </a:xfrm>
            <a:prstGeom prst="rightArrow">
              <a:avLst>
                <a:gd name="adj1" fmla="val 50000"/>
                <a:gd name="adj2" fmla="val 50004"/>
              </a:avLst>
            </a:prstGeom>
            <a:solidFill>
              <a:srgbClr val="92959A"/>
            </a:solidFill>
            <a:ln>
              <a:noFill/>
            </a:ln>
            <a:effectLst>
              <a:outerShdw dist="107763" dir="2700000" sx="80000" sy="80000" algn="ctr" rotWithShape="0">
                <a:srgbClr val="808080"/>
              </a:outerShdw>
            </a:effectLst>
            <a:extLst/>
          </p:spPr>
          <p:txBody>
            <a:bodyPr>
              <a:spAutoFit/>
            </a:bodyPr>
            <a:lstStyle>
              <a:lvl1pPr>
                <a:defRPr>
                  <a:solidFill>
                    <a:schemeClr val="bg2"/>
                  </a:solidFill>
                  <a:latin typeface="Verdana" pitchFamily="34" charset="0"/>
                  <a:ea typeface="MS PGothic" pitchFamily="34" charset="-128"/>
                </a:defRPr>
              </a:lvl1pPr>
              <a:lvl2pPr marL="742950" indent="-285750">
                <a:defRPr>
                  <a:solidFill>
                    <a:schemeClr val="bg2"/>
                  </a:solidFill>
                  <a:latin typeface="Verdana" pitchFamily="34" charset="0"/>
                  <a:ea typeface="MS PGothic" pitchFamily="34" charset="-128"/>
                </a:defRPr>
              </a:lvl2pPr>
              <a:lvl3pPr marL="1143000" indent="-228600">
                <a:defRPr>
                  <a:solidFill>
                    <a:schemeClr val="bg2"/>
                  </a:solidFill>
                  <a:latin typeface="Verdana" pitchFamily="34" charset="0"/>
                  <a:ea typeface="MS PGothic" pitchFamily="34" charset="-128"/>
                </a:defRPr>
              </a:lvl3pPr>
              <a:lvl4pPr marL="1600200" indent="-228600">
                <a:defRPr>
                  <a:solidFill>
                    <a:schemeClr val="bg2"/>
                  </a:solidFill>
                  <a:latin typeface="Verdana" pitchFamily="34" charset="0"/>
                  <a:ea typeface="MS PGothic" pitchFamily="34" charset="-128"/>
                </a:defRPr>
              </a:lvl4pPr>
              <a:lvl5pPr marL="2057400" indent="-228600">
                <a:defRPr>
                  <a:solidFill>
                    <a:schemeClr val="bg2"/>
                  </a:solidFill>
                  <a:latin typeface="Verdana" pitchFamily="34" charset="0"/>
                  <a:ea typeface="MS PGothic" pitchFamily="34" charset="-128"/>
                </a:defRPr>
              </a:lvl5pPr>
              <a:lvl6pPr marL="25146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6pPr>
              <a:lvl7pPr marL="29718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7pPr>
              <a:lvl8pPr marL="34290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8pPr>
              <a:lvl9pPr marL="3886200" indent="-228600" eaLnBrk="0" fontAlgn="base" hangingPunct="0">
                <a:lnSpc>
                  <a:spcPct val="119000"/>
                </a:lnSpc>
                <a:spcBef>
                  <a:spcPct val="20000"/>
                </a:spcBef>
                <a:spcAft>
                  <a:spcPct val="0"/>
                </a:spcAft>
                <a:buClr>
                  <a:srgbClr val="00549F"/>
                </a:buClr>
                <a:defRPr>
                  <a:solidFill>
                    <a:schemeClr val="bg2"/>
                  </a:solidFill>
                  <a:latin typeface="Verdana" pitchFamily="34" charset="0"/>
                  <a:ea typeface="MS PGothic" pitchFamily="34" charset="-128"/>
                </a:defRPr>
              </a:lvl9pPr>
            </a:lstStyle>
            <a:p>
              <a:endParaRPr lang="en-US" altLang="en-US"/>
            </a:p>
          </p:txBody>
        </p:sp>
        <p:sp>
          <p:nvSpPr>
            <p:cNvPr id="25" name="Arc 24"/>
            <p:cNvSpPr/>
            <p:nvPr/>
          </p:nvSpPr>
          <p:spPr bwMode="auto">
            <a:xfrm rot="9274253">
              <a:off x="4947889" y="1377520"/>
              <a:ext cx="3489670" cy="1685112"/>
            </a:xfrm>
            <a:prstGeom prst="arc">
              <a:avLst/>
            </a:prstGeom>
            <a:noFill/>
            <a:ln w="12700" cap="flat" cmpd="sng" algn="ctr">
              <a:solidFill>
                <a:schemeClr val="tx1"/>
              </a:solidFill>
              <a:prstDash val="solid"/>
              <a:round/>
              <a:headEnd type="arrow" w="med" len="med"/>
              <a:tailEnd type="none" w="med" len="med"/>
            </a:ln>
            <a:effectLst/>
            <a:extLst/>
          </p:spPr>
          <p:txBody>
            <a:bodyPr anchor="ctr"/>
            <a:lstStyle/>
            <a:p>
              <a:pPr algn="ctr">
                <a:defRPr/>
              </a:pPr>
              <a:endParaRPr lang="en-GB">
                <a:ea typeface="+mn-ea"/>
              </a:endParaRPr>
            </a:p>
          </p:txBody>
        </p:sp>
        <p:sp>
          <p:nvSpPr>
            <p:cNvPr id="26" name="TextBox 25"/>
            <p:cNvSpPr txBox="1"/>
            <p:nvPr/>
          </p:nvSpPr>
          <p:spPr>
            <a:xfrm flipH="1">
              <a:off x="5500298" y="3422079"/>
              <a:ext cx="1841500" cy="415498"/>
            </a:xfrm>
            <a:prstGeom prst="rect">
              <a:avLst/>
            </a:prstGeom>
            <a:noFill/>
          </p:spPr>
          <p:txBody>
            <a:bodyPr>
              <a:spAutoFit/>
            </a:bodyPr>
            <a:lstStyle/>
            <a:p>
              <a:pPr algn="ctr">
                <a:defRPr/>
              </a:pPr>
              <a:r>
                <a:rPr lang="en-GB" sz="1050" b="1" dirty="0" smtClean="0">
                  <a:solidFill>
                    <a:srgbClr val="FF0000"/>
                  </a:solidFill>
                  <a:ea typeface="+mn-ea"/>
                </a:rPr>
                <a:t>Finalization after WGISS#42</a:t>
              </a:r>
              <a:endParaRPr lang="en-GB" sz="1050" b="1" dirty="0">
                <a:solidFill>
                  <a:srgbClr val="FF0000"/>
                </a:solidFill>
                <a:ea typeface="+mn-ea"/>
              </a:endParaRPr>
            </a:p>
          </p:txBody>
        </p:sp>
      </p:grpSp>
    </p:spTree>
    <p:extLst>
      <p:ext uri="{BB962C8B-B14F-4D97-AF65-F5344CB8AC3E}">
        <p14:creationId xmlns:p14="http://schemas.microsoft.com/office/powerpoint/2010/main" val="319400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Open Issues – Conformance Procedures</a:t>
            </a:r>
          </a:p>
        </p:txBody>
      </p:sp>
      <p:sp>
        <p:nvSpPr>
          <p:cNvPr id="4" name="Content Placeholder 2"/>
          <p:cNvSpPr>
            <a:spLocks noGrp="1"/>
          </p:cNvSpPr>
          <p:nvPr>
            <p:ph idx="1"/>
          </p:nvPr>
        </p:nvSpPr>
        <p:spPr>
          <a:xfrm>
            <a:off x="172800" y="727200"/>
            <a:ext cx="8748000" cy="3823200"/>
          </a:xfrm>
        </p:spPr>
        <p:txBody>
          <a:bodyPr/>
          <a:lstStyle/>
          <a:p>
            <a:pPr indent="0">
              <a:lnSpc>
                <a:spcPct val="150000"/>
              </a:lnSpc>
              <a:tabLst>
                <a:tab pos="1257300" algn="l"/>
              </a:tabLst>
            </a:pPr>
            <a:r>
              <a:rPr lang="en-US" sz="900" dirty="0" smtClean="0"/>
              <a:t>Details on items presented in slide 5 </a:t>
            </a:r>
            <a:r>
              <a:rPr lang="en-US" sz="900" b="1" dirty="0" smtClean="0"/>
              <a:t>“</a:t>
            </a:r>
            <a:r>
              <a:rPr lang="en-US" sz="1000" b="1" dirty="0" smtClean="0">
                <a:hlinkClick r:id="rId2" action="ppaction://hlinksldjump"/>
              </a:rPr>
              <a:t>CEOS </a:t>
            </a:r>
            <a:r>
              <a:rPr lang="en-US" sz="1000" b="1" dirty="0">
                <a:hlinkClick r:id="rId2" action="ppaction://hlinksldjump"/>
              </a:rPr>
              <a:t>OpenSearch II and System Level Team </a:t>
            </a:r>
            <a:r>
              <a:rPr lang="en-US" sz="1000" b="1" dirty="0" smtClean="0">
                <a:hlinkClick r:id="rId2" action="ppaction://hlinksldjump"/>
              </a:rPr>
              <a:t>Context</a:t>
            </a:r>
            <a:r>
              <a:rPr lang="en-US" sz="900" b="1" dirty="0" smtClean="0"/>
              <a:t>” </a:t>
            </a:r>
            <a:endParaRPr lang="en-US" sz="900" dirty="0" smtClean="0"/>
          </a:p>
          <a:p>
            <a:pPr marL="285750" indent="-285750">
              <a:lnSpc>
                <a:spcPct val="150000"/>
              </a:lnSpc>
              <a:buFont typeface="+mj-lt"/>
              <a:buAutoNum type="romanUcPeriod" startAt="2"/>
              <a:tabLst>
                <a:tab pos="1257300" algn="l"/>
              </a:tabLst>
            </a:pPr>
            <a:r>
              <a:rPr lang="en-US" sz="800" b="1" dirty="0" smtClean="0">
                <a:solidFill>
                  <a:srgbClr val="FF0000"/>
                </a:solidFill>
              </a:rPr>
              <a:t>Agree and define CEOS OpenSearch Guidelines, including:</a:t>
            </a:r>
          </a:p>
          <a:p>
            <a:pPr marL="407988" lvl="1" indent="-141288">
              <a:lnSpc>
                <a:spcPct val="150000"/>
              </a:lnSpc>
              <a:buFont typeface="+mj-lt"/>
              <a:buAutoNum type="alphaLcParenR" startAt="3"/>
              <a:tabLst>
                <a:tab pos="449263" algn="l"/>
              </a:tabLst>
            </a:pPr>
            <a:r>
              <a:rPr lang="en-US" sz="800" b="1" dirty="0" smtClean="0">
                <a:solidFill>
                  <a:srgbClr val="FF0000"/>
                </a:solidFill>
              </a:rPr>
              <a:t>CEOS </a:t>
            </a:r>
            <a:r>
              <a:rPr lang="en-US" sz="800" b="1" dirty="0">
                <a:solidFill>
                  <a:srgbClr val="FF0000"/>
                </a:solidFill>
              </a:rPr>
              <a:t>OpenSearch Conformance </a:t>
            </a:r>
            <a:r>
              <a:rPr lang="en-US" sz="800" b="1" dirty="0" smtClean="0">
                <a:solidFill>
                  <a:srgbClr val="FF0000"/>
                </a:solidFill>
              </a:rPr>
              <a:t>Test (by June – TBD)</a:t>
            </a:r>
            <a:endParaRPr lang="en-US" sz="800" b="1" dirty="0">
              <a:solidFill>
                <a:srgbClr val="FF0000"/>
              </a:solidFill>
            </a:endParaRPr>
          </a:p>
          <a:p>
            <a:pPr marL="266700" lvl="1">
              <a:lnSpc>
                <a:spcPct val="150000"/>
              </a:lnSpc>
              <a:tabLst>
                <a:tab pos="449263" algn="l"/>
              </a:tabLst>
            </a:pPr>
            <a:r>
              <a:rPr lang="en-US" sz="800" dirty="0" smtClean="0"/>
              <a:t>This document will define the procedures to assess the OpenSearch endpoints compliancy </a:t>
            </a:r>
            <a:r>
              <a:rPr lang="en-US" sz="800" dirty="0" err="1" smtClean="0"/>
              <a:t>wrt</a:t>
            </a:r>
            <a:r>
              <a:rPr lang="en-US" sz="800" dirty="0" smtClean="0"/>
              <a:t> CEOS/OGC </a:t>
            </a:r>
            <a:r>
              <a:rPr lang="en-GB" sz="800" dirty="0" smtClean="0"/>
              <a:t>guidelines and interoperability level. Within the WGISS SLT working group, </a:t>
            </a:r>
            <a:r>
              <a:rPr lang="en-US" sz="800" dirty="0"/>
              <a:t>it has been agreed to </a:t>
            </a:r>
            <a:r>
              <a:rPr lang="en-US" sz="800" dirty="0" smtClean="0"/>
              <a:t>adopt the following documents as baseline</a:t>
            </a:r>
            <a:r>
              <a:rPr lang="en-GB" sz="800" dirty="0" smtClean="0"/>
              <a:t>:</a:t>
            </a:r>
          </a:p>
          <a:p>
            <a:pPr marL="447675" lvl="2" indent="-180975">
              <a:lnSpc>
                <a:spcPct val="150000"/>
              </a:lnSpc>
              <a:buFont typeface="Verdana" panose="020B0604030504040204" pitchFamily="34" charset="0"/>
              <a:buChar char="−"/>
              <a:tabLst>
                <a:tab pos="449263" algn="l"/>
              </a:tabLst>
            </a:pPr>
            <a:r>
              <a:rPr lang="en-US" sz="800" dirty="0" smtClean="0"/>
              <a:t>Most recent CEOS </a:t>
            </a:r>
            <a:r>
              <a:rPr lang="en-US" sz="800" dirty="0"/>
              <a:t>Best </a:t>
            </a:r>
            <a:r>
              <a:rPr lang="en-US" sz="800" dirty="0" smtClean="0"/>
              <a:t>Practice (1.2D1 to be finalized after WGISS#43 – by April)</a:t>
            </a:r>
            <a:endParaRPr lang="en-US" sz="800" dirty="0"/>
          </a:p>
          <a:p>
            <a:pPr marL="447675" lvl="2" indent="-180975">
              <a:lnSpc>
                <a:spcPct val="150000"/>
              </a:lnSpc>
              <a:buFont typeface="Verdana" panose="020B0604030504040204" pitchFamily="34" charset="0"/>
              <a:buChar char="−"/>
              <a:tabLst>
                <a:tab pos="449263" algn="l"/>
              </a:tabLst>
            </a:pPr>
            <a:r>
              <a:rPr lang="en-GB" sz="800" dirty="0" smtClean="0"/>
              <a:t>NASA documentation/report about CWIC-Smart Validation Tool, once aligned to most recent CEOS-OS-BP document (SLT </a:t>
            </a:r>
            <a:r>
              <a:rPr lang="en-GB" sz="800" dirty="0" err="1" smtClean="0"/>
              <a:t>MoM</a:t>
            </a:r>
            <a:r>
              <a:rPr lang="en-GB" sz="800" dirty="0" smtClean="0"/>
              <a:t> 01/03/17)</a:t>
            </a:r>
          </a:p>
          <a:p>
            <a:pPr marL="447675" lvl="2" indent="-180975">
              <a:lnSpc>
                <a:spcPct val="150000"/>
              </a:lnSpc>
              <a:buFont typeface="Verdana" panose="020B0604030504040204" pitchFamily="34" charset="0"/>
              <a:buChar char="−"/>
              <a:tabLst>
                <a:tab pos="449263" algn="l"/>
              </a:tabLst>
            </a:pPr>
            <a:r>
              <a:rPr lang="en-GB" sz="800" dirty="0" smtClean="0"/>
              <a:t>Abstract test suite section of applicable OGC documents (e.g., OGC 10-032r8 </a:t>
            </a:r>
            <a:r>
              <a:rPr lang="mr-IN" sz="800" dirty="0" smtClean="0"/>
              <a:t>–</a:t>
            </a:r>
            <a:r>
              <a:rPr lang="en-GB" sz="800" dirty="0" smtClean="0"/>
              <a:t> OpenSearch </a:t>
            </a:r>
            <a:r>
              <a:rPr lang="en-GB" sz="800" dirty="0" err="1" smtClean="0"/>
              <a:t>GeoTime</a:t>
            </a:r>
            <a:r>
              <a:rPr lang="en-GB" sz="800" dirty="0" smtClean="0"/>
              <a:t> ext., OGC 13-026r8 </a:t>
            </a:r>
            <a:r>
              <a:rPr lang="mr-IN" sz="800" dirty="0" smtClean="0"/>
              <a:t>–</a:t>
            </a:r>
            <a:r>
              <a:rPr lang="en-GB" sz="800" dirty="0" smtClean="0"/>
              <a:t> OpenSearch EO, etc..)</a:t>
            </a:r>
          </a:p>
          <a:p>
            <a:pPr marL="265113" lvl="2" indent="1588">
              <a:lnSpc>
                <a:spcPct val="150000"/>
              </a:lnSpc>
              <a:tabLst>
                <a:tab pos="449263" algn="l"/>
              </a:tabLst>
            </a:pPr>
            <a:r>
              <a:rPr lang="en-US" sz="800" dirty="0" smtClean="0"/>
              <a:t>ESA will start working on the draft release </a:t>
            </a:r>
            <a:r>
              <a:rPr lang="en-US" sz="800" dirty="0"/>
              <a:t>of the </a:t>
            </a:r>
            <a:r>
              <a:rPr lang="en-US" sz="800" b="1" dirty="0"/>
              <a:t>CEOS OpenSearch Conformance </a:t>
            </a:r>
            <a:r>
              <a:rPr lang="en-US" sz="800" b="1" dirty="0" smtClean="0"/>
              <a:t>Test</a:t>
            </a:r>
            <a:r>
              <a:rPr lang="en-US" sz="800" dirty="0" smtClean="0"/>
              <a:t>, once the here above contributions will be made available</a:t>
            </a:r>
            <a:endParaRPr lang="en-US" sz="800" dirty="0"/>
          </a:p>
          <a:p>
            <a:pPr marL="285750" indent="-285750">
              <a:lnSpc>
                <a:spcPct val="150000"/>
              </a:lnSpc>
              <a:buFont typeface="+mj-lt"/>
              <a:buAutoNum type="romanUcPeriod" startAt="2"/>
              <a:tabLst>
                <a:tab pos="1257300" algn="l"/>
              </a:tabLst>
            </a:pPr>
            <a:endParaRPr lang="en-US" sz="300" b="1" dirty="0">
              <a:solidFill>
                <a:srgbClr val="FF0000"/>
              </a:solidFill>
            </a:endParaRPr>
          </a:p>
          <a:p>
            <a:pPr marL="285750" indent="-285750">
              <a:lnSpc>
                <a:spcPct val="150000"/>
              </a:lnSpc>
              <a:buFont typeface="+mj-lt"/>
              <a:buAutoNum type="romanUcPeriod" startAt="2"/>
              <a:tabLst>
                <a:tab pos="1257300" algn="l"/>
              </a:tabLst>
            </a:pPr>
            <a:r>
              <a:rPr lang="en-US" sz="800" b="1" dirty="0" smtClean="0">
                <a:solidFill>
                  <a:srgbClr val="FF0000"/>
                </a:solidFill>
              </a:rPr>
              <a:t>Deliver </a:t>
            </a:r>
            <a:r>
              <a:rPr lang="en-US" sz="800" b="1" dirty="0">
                <a:solidFill>
                  <a:srgbClr val="FF0000"/>
                </a:solidFill>
              </a:rPr>
              <a:t>CEOS </a:t>
            </a:r>
            <a:r>
              <a:rPr lang="en-US" sz="800" b="1" dirty="0" smtClean="0">
                <a:solidFill>
                  <a:srgbClr val="FF0000"/>
                </a:solidFill>
              </a:rPr>
              <a:t>Conformance </a:t>
            </a:r>
            <a:r>
              <a:rPr lang="en-US" sz="800" b="1" dirty="0">
                <a:solidFill>
                  <a:srgbClr val="FF0000"/>
                </a:solidFill>
              </a:rPr>
              <a:t>Test </a:t>
            </a:r>
            <a:r>
              <a:rPr lang="en-US" sz="800" b="1" dirty="0" smtClean="0">
                <a:solidFill>
                  <a:srgbClr val="FF0000"/>
                </a:solidFill>
              </a:rPr>
              <a:t>SW </a:t>
            </a:r>
            <a:r>
              <a:rPr lang="en-US" sz="800" b="1" dirty="0">
                <a:solidFill>
                  <a:srgbClr val="FF0000"/>
                </a:solidFill>
              </a:rPr>
              <a:t>(by </a:t>
            </a:r>
            <a:r>
              <a:rPr lang="en-US" sz="800" b="1" dirty="0" smtClean="0">
                <a:solidFill>
                  <a:srgbClr val="FF0000"/>
                </a:solidFill>
              </a:rPr>
              <a:t>September – </a:t>
            </a:r>
            <a:r>
              <a:rPr lang="en-US" sz="800" b="1" dirty="0">
                <a:solidFill>
                  <a:srgbClr val="FF0000"/>
                </a:solidFill>
              </a:rPr>
              <a:t>TBD)</a:t>
            </a:r>
            <a:endParaRPr lang="en-GB" sz="800" b="1" dirty="0">
              <a:solidFill>
                <a:srgbClr val="FF0000"/>
              </a:solidFill>
            </a:endParaRPr>
          </a:p>
          <a:p>
            <a:pPr marL="266700" lvl="1">
              <a:lnSpc>
                <a:spcPct val="150000"/>
              </a:lnSpc>
              <a:tabLst>
                <a:tab pos="357188" algn="l"/>
              </a:tabLst>
            </a:pPr>
            <a:r>
              <a:rPr lang="en-US" sz="800" b="1" dirty="0" smtClean="0"/>
              <a:t>CEOS Conformance Test Software</a:t>
            </a:r>
            <a:r>
              <a:rPr lang="en-US" sz="800" dirty="0" smtClean="0"/>
              <a:t> </a:t>
            </a:r>
            <a:r>
              <a:rPr lang="en-GB" sz="800" dirty="0" smtClean="0"/>
              <a:t>will permit to validate and score external OpenSearch endpoints vs CEOS/OGC guideline. This CEOS tool will be completely based on </a:t>
            </a:r>
            <a:r>
              <a:rPr lang="en-US" sz="800" b="1" dirty="0" smtClean="0"/>
              <a:t>CEOS </a:t>
            </a:r>
            <a:r>
              <a:rPr lang="en-US" sz="800" b="1" dirty="0"/>
              <a:t>OpenSearch Conformance Test </a:t>
            </a:r>
            <a:r>
              <a:rPr lang="en-US" sz="800" dirty="0" smtClean="0"/>
              <a:t>guidelines</a:t>
            </a:r>
            <a:r>
              <a:rPr lang="en-GB" sz="800" dirty="0" smtClean="0"/>
              <a:t>.</a:t>
            </a:r>
          </a:p>
          <a:p>
            <a:pPr marL="266700" lvl="1">
              <a:lnSpc>
                <a:spcPct val="150000"/>
              </a:lnSpc>
              <a:tabLst>
                <a:tab pos="357188" algn="l"/>
              </a:tabLst>
            </a:pPr>
            <a:r>
              <a:rPr lang="en-US" sz="800" dirty="0" smtClean="0"/>
              <a:t>Within </a:t>
            </a:r>
            <a:r>
              <a:rPr lang="en-GB" sz="800" dirty="0"/>
              <a:t>WGISS SLT working group </a:t>
            </a:r>
            <a:r>
              <a:rPr lang="en-GB" sz="800" dirty="0" smtClean="0"/>
              <a:t>the following has been discussed and agreed:</a:t>
            </a:r>
          </a:p>
          <a:p>
            <a:pPr marL="447675" lvl="2" indent="-180975">
              <a:lnSpc>
                <a:spcPct val="150000"/>
              </a:lnSpc>
              <a:buFont typeface="Verdana" panose="020B0604030504040204" pitchFamily="34" charset="0"/>
              <a:buChar char="−"/>
              <a:tabLst>
                <a:tab pos="447675" algn="l"/>
                <a:tab pos="449263" algn="l"/>
              </a:tabLst>
            </a:pPr>
            <a:r>
              <a:rPr lang="en-US" sz="800" dirty="0" smtClean="0"/>
              <a:t>NASA to keep </a:t>
            </a:r>
            <a:r>
              <a:rPr lang="en-US" sz="800" dirty="0"/>
              <a:t>the CWIC-Smart Validation/Test page updated with future CEOS OS BP </a:t>
            </a:r>
            <a:r>
              <a:rPr lang="en-US" sz="800" dirty="0" smtClean="0"/>
              <a:t>changes</a:t>
            </a:r>
            <a:r>
              <a:rPr lang="en-US" sz="800" dirty="0"/>
              <a:t> </a:t>
            </a:r>
            <a:r>
              <a:rPr lang="en-US" sz="800" dirty="0" smtClean="0"/>
              <a:t>(SLT </a:t>
            </a:r>
            <a:r>
              <a:rPr lang="en-US" sz="800" dirty="0" err="1" smtClean="0"/>
              <a:t>MoM</a:t>
            </a:r>
            <a:r>
              <a:rPr lang="en-US" sz="800" dirty="0" smtClean="0"/>
              <a:t> 01/03/2017) </a:t>
            </a:r>
          </a:p>
          <a:p>
            <a:pPr marL="447675" lvl="2" indent="-180975">
              <a:lnSpc>
                <a:spcPct val="150000"/>
              </a:lnSpc>
              <a:buFont typeface="Verdana" panose="020B0604030504040204" pitchFamily="34" charset="0"/>
              <a:buChar char="−"/>
              <a:tabLst>
                <a:tab pos="447675" algn="l"/>
                <a:tab pos="449263" algn="l"/>
              </a:tabLst>
            </a:pPr>
            <a:r>
              <a:rPr lang="en-US" sz="800" dirty="0" smtClean="0"/>
              <a:t>NASA </a:t>
            </a:r>
            <a:r>
              <a:rPr lang="en-US" sz="800" dirty="0"/>
              <a:t>does have plans to make all their software, including CWIC-Smart client, open source. </a:t>
            </a:r>
            <a:r>
              <a:rPr lang="en-US" sz="800" dirty="0" smtClean="0"/>
              <a:t>Until that happens, the </a:t>
            </a:r>
            <a:r>
              <a:rPr lang="en-US" sz="800" dirty="0"/>
              <a:t>CWIC-Smart client is a publically accessible </a:t>
            </a:r>
            <a:r>
              <a:rPr lang="en-US" sz="800" dirty="0" smtClean="0"/>
              <a:t>service </a:t>
            </a:r>
            <a:r>
              <a:rPr lang="en-US" sz="800" dirty="0"/>
              <a:t>(SLT </a:t>
            </a:r>
            <a:r>
              <a:rPr lang="en-US" sz="800" dirty="0" err="1"/>
              <a:t>MoM</a:t>
            </a:r>
            <a:r>
              <a:rPr lang="en-US" sz="800" dirty="0"/>
              <a:t> 01/03/2017)</a:t>
            </a:r>
          </a:p>
          <a:p>
            <a:pPr marL="447675" lvl="2" indent="-180975">
              <a:lnSpc>
                <a:spcPct val="150000"/>
              </a:lnSpc>
              <a:buFont typeface="Verdana" panose="020B0604030504040204" pitchFamily="34" charset="0"/>
              <a:buChar char="−"/>
              <a:tabLst>
                <a:tab pos="447675" algn="l"/>
                <a:tab pos="449263" algn="l"/>
              </a:tabLst>
            </a:pPr>
            <a:r>
              <a:rPr lang="en-US" sz="800" dirty="0" smtClean="0"/>
              <a:t>ESA available to support NASA to enhance and test CWIC-Smart Validation software, to produce a CEOS tool usable </a:t>
            </a:r>
            <a:r>
              <a:rPr lang="en-US" sz="800" dirty="0"/>
              <a:t>by all </a:t>
            </a:r>
            <a:r>
              <a:rPr lang="en-US" sz="800" dirty="0" smtClean="0"/>
              <a:t>agencies (</a:t>
            </a:r>
            <a:r>
              <a:rPr lang="en-US" sz="800" dirty="0"/>
              <a:t>SLT </a:t>
            </a:r>
            <a:r>
              <a:rPr lang="en-US" sz="800" dirty="0" err="1"/>
              <a:t>MoM</a:t>
            </a:r>
            <a:r>
              <a:rPr lang="en-US" sz="800" dirty="0"/>
              <a:t> </a:t>
            </a:r>
            <a:r>
              <a:rPr lang="en-US" sz="800" dirty="0" smtClean="0"/>
              <a:t>01/03/2017). </a:t>
            </a:r>
            <a:r>
              <a:rPr lang="en-US" sz="800" dirty="0"/>
              <a:t>This also implies the application of an open source license for </a:t>
            </a:r>
            <a:r>
              <a:rPr lang="en-US" sz="800" dirty="0" smtClean="0"/>
              <a:t>this Conformance </a:t>
            </a:r>
            <a:r>
              <a:rPr lang="en-US" sz="800" dirty="0"/>
              <a:t>Test Software </a:t>
            </a:r>
            <a:r>
              <a:rPr lang="en-US" sz="800" dirty="0" smtClean="0"/>
              <a:t>(Sec</a:t>
            </a:r>
            <a:r>
              <a:rPr lang="en-US" sz="800" dirty="0"/>
              <a:t>. 4.2 WGISS#42 </a:t>
            </a:r>
            <a:r>
              <a:rPr lang="en-US" sz="800" dirty="0" err="1"/>
              <a:t>MoM</a:t>
            </a:r>
            <a:r>
              <a:rPr lang="en-US" sz="800" dirty="0" smtClean="0"/>
              <a:t>)</a:t>
            </a:r>
            <a:endParaRPr lang="en-US" sz="800" dirty="0"/>
          </a:p>
        </p:txBody>
      </p:sp>
    </p:spTree>
    <p:extLst>
      <p:ext uri="{BB962C8B-B14F-4D97-AF65-F5344CB8AC3E}">
        <p14:creationId xmlns:p14="http://schemas.microsoft.com/office/powerpoint/2010/main" val="900843318"/>
      </p:ext>
    </p:extLst>
  </p:cSld>
  <p:clrMapOvr>
    <a:masterClrMapping/>
  </p:clrMapOvr>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3" id="{D8764BB3-A664-E346-8B90-533E7D701066}" vid="{78C89CDC-F1EE-D847-AC75-8A608D78442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587E21-31CA-408E-A5B1-4B7F0D8D9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8D79E0-F545-4A75-B39D-7B8AF1D9BA85}">
  <ds:schemaRefs>
    <ds:schemaRef ds:uri="http://schemas.microsoft.com/sharepoint/v3/contenttype/forms"/>
  </ds:schemaRefs>
</ds:datastoreItem>
</file>

<file path=customXml/itemProps3.xml><?xml version="1.0" encoding="utf-8"?>
<ds:datastoreItem xmlns:ds="http://schemas.openxmlformats.org/officeDocument/2006/customXml" ds:itemID="{8E22279E-2C4C-4C93-8498-455A58D1433E}">
  <ds:schemaRefs>
    <ds:schemaRef ds:uri="http://purl.org/dc/elements/1.1/"/>
    <ds:schemaRef ds:uri="http://schemas.microsoft.com/office/2006/documentManagement/types"/>
    <ds:schemaRef ds:uri="http://purl.org/dc/dcmitype/"/>
    <ds:schemaRef ds:uri="http://schemas.microsoft.com/office/2006/metadata/properties"/>
    <ds:schemaRef ds:uri="http://purl.org/dc/terms/"/>
    <ds:schemaRef ds:uri="f2760952-b3bb-408f-ace6-eb1e07642b86"/>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ESA new Flags 2017</Template>
  <TotalTime>122</TotalTime>
  <Words>866</Words>
  <Application>Microsoft Office PowerPoint</Application>
  <PresentationFormat>On-screen Show (16:9)</PresentationFormat>
  <Paragraphs>132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Esa presentation</vt:lpstr>
      <vt:lpstr>PowerPoint Presentation</vt:lpstr>
      <vt:lpstr>Content</vt:lpstr>
      <vt:lpstr>CEOS OpenSearch II and Connected Data Assets System Level Team</vt:lpstr>
      <vt:lpstr>CEOS OpenSearch II and System Level Team Context</vt:lpstr>
      <vt:lpstr>CEOS OpenSearch II and System Level Team Context</vt:lpstr>
      <vt:lpstr>Best Practice Roadmap (1/2)</vt:lpstr>
      <vt:lpstr>Best Practice Roadmap (2/2)</vt:lpstr>
      <vt:lpstr>Developer Guide Roadmap</vt:lpstr>
      <vt:lpstr>Open Issues – Conformance Procedures</vt:lpstr>
      <vt:lpstr>Open Issues – Synergy with OGC </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TITLE OF PRESENTATION</dc:subject>
  <dc:creator>Olivier Barois</dc:creator>
  <cp:lastModifiedBy>Anne Kennerley</cp:lastModifiedBy>
  <cp:revision>8</cp:revision>
  <cp:lastPrinted>2008-08-26T16:26:23Z</cp:lastPrinted>
  <dcterms:created xsi:type="dcterms:W3CDTF">2017-04-05T11:00:04Z</dcterms:created>
  <dcterms:modified xsi:type="dcterms:W3CDTF">2017-04-05T18:32:24Z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true</vt:bool>
  </property>
  <property fmtid="{D5CDD505-2E9C-101B-9397-08002B2CF9AE}" pid="12" name="ESAVersion">
    <vt:lpwstr>4GV1.0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ies>
</file>