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3" r:id="rId6"/>
    <p:sldId id="262" r:id="rId7"/>
    <p:sldId id="260" r:id="rId8"/>
    <p:sldId id="264" r:id="rId9"/>
    <p:sldId id="258" r:id="rId10"/>
    <p:sldId id="259" r:id="rId11"/>
    <p:sldId id="267" r:id="rId12"/>
    <p:sldId id="266" r:id="rId13"/>
    <p:sldId id="265" r:id="rId14"/>
    <p:sldId id="268" r:id="rId15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69" autoAdjust="0"/>
    <p:restoredTop sz="94733"/>
  </p:normalViewPr>
  <p:slideViewPr>
    <p:cSldViewPr snapToGrid="0">
      <p:cViewPr>
        <p:scale>
          <a:sx n="100" d="100"/>
          <a:sy n="100" d="100"/>
        </p:scale>
        <p:origin x="76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EF479-69B8-2047-AC06-5F1E2545E4FC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B80BD-C7AA-A944-9714-E3D3FB853FA8}">
      <dgm:prSet phldrT="[Text]" custT="1"/>
      <dgm:spPr/>
      <dgm:t>
        <a:bodyPr/>
        <a:lstStyle/>
        <a:p>
          <a:endParaRPr lang="en-GB" sz="1400" dirty="0"/>
        </a:p>
      </dgm:t>
    </dgm:pt>
    <dgm:pt modelId="{942F5440-CE54-9F46-B9C1-5ABB64F62DA6}" type="parTrans" cxnId="{BAE6CA78-2AE4-5D4D-84C6-649CDD885DED}">
      <dgm:prSet/>
      <dgm:spPr/>
      <dgm:t>
        <a:bodyPr/>
        <a:lstStyle/>
        <a:p>
          <a:endParaRPr lang="en-GB" sz="4400"/>
        </a:p>
      </dgm:t>
    </dgm:pt>
    <dgm:pt modelId="{EE80042D-8390-A04D-B294-8C212631109D}" type="sibTrans" cxnId="{BAE6CA78-2AE4-5D4D-84C6-649CDD885DED}">
      <dgm:prSet/>
      <dgm:spPr/>
      <dgm:t>
        <a:bodyPr/>
        <a:lstStyle/>
        <a:p>
          <a:endParaRPr lang="en-GB" sz="4400"/>
        </a:p>
      </dgm:t>
    </dgm:pt>
    <dgm:pt modelId="{ECB1C0B7-4179-E042-BE6A-64434D6F18EE}">
      <dgm:prSet phldrT="[Text]" custT="1"/>
      <dgm:spPr/>
      <dgm:t>
        <a:bodyPr/>
        <a:lstStyle/>
        <a:p>
          <a:endParaRPr lang="en-GB" sz="1400" dirty="0"/>
        </a:p>
      </dgm:t>
    </dgm:pt>
    <dgm:pt modelId="{4C732A45-5724-6D4D-9B5F-B5665E2FADAE}" type="parTrans" cxnId="{2D9DA5AF-8DD1-584E-9367-7DF46D974E2A}">
      <dgm:prSet/>
      <dgm:spPr/>
      <dgm:t>
        <a:bodyPr/>
        <a:lstStyle/>
        <a:p>
          <a:endParaRPr lang="en-GB" sz="4400"/>
        </a:p>
      </dgm:t>
    </dgm:pt>
    <dgm:pt modelId="{E8BD7DB5-9458-B44B-B8B2-E1E48D5F2DAD}" type="sibTrans" cxnId="{2D9DA5AF-8DD1-584E-9367-7DF46D974E2A}">
      <dgm:prSet/>
      <dgm:spPr/>
      <dgm:t>
        <a:bodyPr/>
        <a:lstStyle/>
        <a:p>
          <a:endParaRPr lang="en-GB" sz="4400"/>
        </a:p>
      </dgm:t>
    </dgm:pt>
    <dgm:pt modelId="{669AC31B-D744-E248-8BD0-1FFD9B9B37B0}" type="pres">
      <dgm:prSet presAssocID="{D7BEF479-69B8-2047-AC06-5F1E2545E4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FD8084-8FF7-194D-A7A6-325C125F9528}" type="pres">
      <dgm:prSet presAssocID="{539B80BD-C7AA-A944-9714-E3D3FB853FA8}" presName="dummy" presStyleCnt="0"/>
      <dgm:spPr/>
    </dgm:pt>
    <dgm:pt modelId="{A85D553E-7FB3-5C42-92D8-4CA65398A72E}" type="pres">
      <dgm:prSet presAssocID="{539B80BD-C7AA-A944-9714-E3D3FB853FA8}" presName="node" presStyleLbl="revTx" presStyleIdx="0" presStyleCnt="2" custRadScaleRad="98416" custRadScaleInc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3C0403-5CF9-4443-8805-06E744E79364}" type="pres">
      <dgm:prSet presAssocID="{EE80042D-8390-A04D-B294-8C212631109D}" presName="sibTrans" presStyleLbl="node1" presStyleIdx="0" presStyleCnt="2"/>
      <dgm:spPr/>
      <dgm:t>
        <a:bodyPr/>
        <a:lstStyle/>
        <a:p>
          <a:endParaRPr lang="en-GB"/>
        </a:p>
      </dgm:t>
    </dgm:pt>
    <dgm:pt modelId="{56D86BAD-91C1-EF40-91BD-FDB7A87B1CC1}" type="pres">
      <dgm:prSet presAssocID="{ECB1C0B7-4179-E042-BE6A-64434D6F18EE}" presName="dummy" presStyleCnt="0"/>
      <dgm:spPr/>
    </dgm:pt>
    <dgm:pt modelId="{F34A7AAC-6A0B-004F-BE79-851B89E1B476}" type="pres">
      <dgm:prSet presAssocID="{ECB1C0B7-4179-E042-BE6A-64434D6F18EE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DC823A-F17A-5545-86A4-D7659D397201}" type="pres">
      <dgm:prSet presAssocID="{E8BD7DB5-9458-B44B-B8B2-E1E48D5F2DAD}" presName="sibTrans" presStyleLbl="node1" presStyleIdx="1" presStyleCnt="2"/>
      <dgm:spPr/>
      <dgm:t>
        <a:bodyPr/>
        <a:lstStyle/>
        <a:p>
          <a:endParaRPr lang="en-GB"/>
        </a:p>
      </dgm:t>
    </dgm:pt>
  </dgm:ptLst>
  <dgm:cxnLst>
    <dgm:cxn modelId="{B120680C-066A-0F44-B870-4C6AC3D6A8E9}" type="presOf" srcId="{ECB1C0B7-4179-E042-BE6A-64434D6F18EE}" destId="{F34A7AAC-6A0B-004F-BE79-851B89E1B476}" srcOrd="0" destOrd="0" presId="urn:microsoft.com/office/officeart/2005/8/layout/cycle1"/>
    <dgm:cxn modelId="{30FA6FAA-4C2F-914A-A4E3-9014191F5333}" type="presOf" srcId="{539B80BD-C7AA-A944-9714-E3D3FB853FA8}" destId="{A85D553E-7FB3-5C42-92D8-4CA65398A72E}" srcOrd="0" destOrd="0" presId="urn:microsoft.com/office/officeart/2005/8/layout/cycle1"/>
    <dgm:cxn modelId="{35F94AE6-36F3-5941-9349-288AE0AB2DDE}" type="presOf" srcId="{EE80042D-8390-A04D-B294-8C212631109D}" destId="{C03C0403-5CF9-4443-8805-06E744E79364}" srcOrd="0" destOrd="0" presId="urn:microsoft.com/office/officeart/2005/8/layout/cycle1"/>
    <dgm:cxn modelId="{01FC4636-8621-BB46-A464-5354F6EB6B56}" type="presOf" srcId="{D7BEF479-69B8-2047-AC06-5F1E2545E4FC}" destId="{669AC31B-D744-E248-8BD0-1FFD9B9B37B0}" srcOrd="0" destOrd="0" presId="urn:microsoft.com/office/officeart/2005/8/layout/cycle1"/>
    <dgm:cxn modelId="{D9555EEB-DD7B-2542-8F01-0F5F232F2144}" type="presOf" srcId="{E8BD7DB5-9458-B44B-B8B2-E1E48D5F2DAD}" destId="{1DDC823A-F17A-5545-86A4-D7659D397201}" srcOrd="0" destOrd="0" presId="urn:microsoft.com/office/officeart/2005/8/layout/cycle1"/>
    <dgm:cxn modelId="{BAE6CA78-2AE4-5D4D-84C6-649CDD885DED}" srcId="{D7BEF479-69B8-2047-AC06-5F1E2545E4FC}" destId="{539B80BD-C7AA-A944-9714-E3D3FB853FA8}" srcOrd="0" destOrd="0" parTransId="{942F5440-CE54-9F46-B9C1-5ABB64F62DA6}" sibTransId="{EE80042D-8390-A04D-B294-8C212631109D}"/>
    <dgm:cxn modelId="{2D9DA5AF-8DD1-584E-9367-7DF46D974E2A}" srcId="{D7BEF479-69B8-2047-AC06-5F1E2545E4FC}" destId="{ECB1C0B7-4179-E042-BE6A-64434D6F18EE}" srcOrd="1" destOrd="0" parTransId="{4C732A45-5724-6D4D-9B5F-B5665E2FADAE}" sibTransId="{E8BD7DB5-9458-B44B-B8B2-E1E48D5F2DAD}"/>
    <dgm:cxn modelId="{B33337DD-40CD-734C-86AB-0B13FA39D55E}" type="presParOf" srcId="{669AC31B-D744-E248-8BD0-1FFD9B9B37B0}" destId="{9CFD8084-8FF7-194D-A7A6-325C125F9528}" srcOrd="0" destOrd="0" presId="urn:microsoft.com/office/officeart/2005/8/layout/cycle1"/>
    <dgm:cxn modelId="{878578F7-FABC-9941-B1BA-9809BD5E854C}" type="presParOf" srcId="{669AC31B-D744-E248-8BD0-1FFD9B9B37B0}" destId="{A85D553E-7FB3-5C42-92D8-4CA65398A72E}" srcOrd="1" destOrd="0" presId="urn:microsoft.com/office/officeart/2005/8/layout/cycle1"/>
    <dgm:cxn modelId="{367BB940-75EA-F84A-8D59-E9BC020463D9}" type="presParOf" srcId="{669AC31B-D744-E248-8BD0-1FFD9B9B37B0}" destId="{C03C0403-5CF9-4443-8805-06E744E79364}" srcOrd="2" destOrd="0" presId="urn:microsoft.com/office/officeart/2005/8/layout/cycle1"/>
    <dgm:cxn modelId="{0DF59C53-0468-864C-B5AD-7966214B5BEF}" type="presParOf" srcId="{669AC31B-D744-E248-8BD0-1FFD9B9B37B0}" destId="{56D86BAD-91C1-EF40-91BD-FDB7A87B1CC1}" srcOrd="3" destOrd="0" presId="urn:microsoft.com/office/officeart/2005/8/layout/cycle1"/>
    <dgm:cxn modelId="{D7AF35AB-9011-E946-AD70-C158598A76FB}" type="presParOf" srcId="{669AC31B-D744-E248-8BD0-1FFD9B9B37B0}" destId="{F34A7AAC-6A0B-004F-BE79-851B89E1B476}" srcOrd="4" destOrd="0" presId="urn:microsoft.com/office/officeart/2005/8/layout/cycle1"/>
    <dgm:cxn modelId="{8B689C2B-B198-C640-80A6-C99B6AE88C5B}" type="presParOf" srcId="{669AC31B-D744-E248-8BD0-1FFD9B9B37B0}" destId="{1DDC823A-F17A-5545-86A4-D7659D397201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D553E-7FB3-5C42-92D8-4CA65398A72E}">
      <dsp:nvSpPr>
        <dsp:cNvPr id="0" name=""/>
        <dsp:cNvSpPr/>
      </dsp:nvSpPr>
      <dsp:spPr>
        <a:xfrm>
          <a:off x="1514976" y="309385"/>
          <a:ext cx="586028" cy="586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1514976" y="309385"/>
        <a:ext cx="586028" cy="586028"/>
      </dsp:txXfrm>
    </dsp:sp>
    <dsp:sp modelId="{C03C0403-5CF9-4443-8805-06E744E79364}">
      <dsp:nvSpPr>
        <dsp:cNvPr id="0" name=""/>
        <dsp:cNvSpPr/>
      </dsp:nvSpPr>
      <dsp:spPr>
        <a:xfrm>
          <a:off x="728822" y="-6597"/>
          <a:ext cx="1205734" cy="1205734"/>
        </a:xfrm>
        <a:prstGeom prst="circularArrow">
          <a:avLst>
            <a:gd name="adj1" fmla="val 9478"/>
            <a:gd name="adj2" fmla="val 684487"/>
            <a:gd name="adj3" fmla="val 7797102"/>
            <a:gd name="adj4" fmla="val 2318411"/>
            <a:gd name="adj5" fmla="val 110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A7AAC-6A0B-004F-BE79-851B89E1B476}">
      <dsp:nvSpPr>
        <dsp:cNvPr id="0" name=""/>
        <dsp:cNvSpPr/>
      </dsp:nvSpPr>
      <dsp:spPr>
        <a:xfrm>
          <a:off x="564426" y="309385"/>
          <a:ext cx="586028" cy="586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564426" y="309385"/>
        <a:ext cx="586028" cy="586028"/>
      </dsp:txXfrm>
    </dsp:sp>
    <dsp:sp modelId="{1DDC823A-F17A-5545-86A4-D7659D397201}">
      <dsp:nvSpPr>
        <dsp:cNvPr id="0" name=""/>
        <dsp:cNvSpPr/>
      </dsp:nvSpPr>
      <dsp:spPr>
        <a:xfrm>
          <a:off x="728822" y="5662"/>
          <a:ext cx="1205734" cy="1205734"/>
        </a:xfrm>
        <a:prstGeom prst="circularArrow">
          <a:avLst>
            <a:gd name="adj1" fmla="val 9478"/>
            <a:gd name="adj2" fmla="val 684487"/>
            <a:gd name="adj3" fmla="val 18597102"/>
            <a:gd name="adj4" fmla="val 13118411"/>
            <a:gd name="adj5" fmla="val 110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4/5/2017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5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CEOS/WGISS#43</a:t>
            </a:r>
            <a:r>
              <a:rPr lang="en-GB" sz="800" baseline="0" noProof="1" smtClean="0">
                <a:solidFill>
                  <a:schemeClr val="bg2"/>
                </a:solidFill>
              </a:rPr>
              <a:t> Annapolis</a:t>
            </a:r>
            <a:r>
              <a:rPr lang="en-GB" sz="800" noProof="1" smtClean="0">
                <a:solidFill>
                  <a:schemeClr val="bg2"/>
                </a:solidFill>
              </a:rPr>
              <a:t> | 05-Apr-2017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ceos.org/document_management/Working_Groups/WGISS/Interest_Groups/OpenSearch/CEOS-OPENSEARCH-BP-V1.1.1-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EO OpenSearch </a:t>
            </a:r>
            <a:r>
              <a:rPr lang="en-GB" sz="3200" dirty="0" err="1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GeoJSON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 Encoding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37575" y="2793600"/>
            <a:ext cx="3292183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CEOS WGISS Meeting #43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bg1"/>
                </a:solidFill>
              </a:rPr>
              <a:t>olivier.barois@esa.int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348217" y="3501187"/>
            <a:ext cx="133773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>
                <a:solidFill>
                  <a:schemeClr val="bg1"/>
                </a:solidFill>
              </a:rPr>
              <a:t>05-Apr-2017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Items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Participation of NASA to the OGC EO OpenSearch SWG (as a voting member)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Involvement/support from WGISS (Access </a:t>
            </a:r>
            <a:r>
              <a:rPr lang="en-GB" dirty="0" err="1" smtClean="0"/>
              <a:t>Systeam</a:t>
            </a:r>
            <a:r>
              <a:rPr lang="en-GB" dirty="0" smtClean="0"/>
              <a:t>/OpenSearch Project) </a:t>
            </a:r>
          </a:p>
          <a:p>
            <a:pPr marL="1095750" lvl="1" indent="-285750">
              <a:buFont typeface="Arial" charset="0"/>
              <a:buChar char="•"/>
            </a:pPr>
            <a:r>
              <a:rPr lang="en-GB" sz="1400" dirty="0" smtClean="0"/>
              <a:t>Document review, metadata mapping</a:t>
            </a:r>
          </a:p>
          <a:p>
            <a:pPr marL="1095750" lvl="1" indent="-285750">
              <a:buFont typeface="Arial" charset="0"/>
              <a:buChar char="•"/>
            </a:pPr>
            <a:r>
              <a:rPr lang="en-GB" sz="1400" dirty="0" smtClean="0"/>
              <a:t>Definition of vocabulary</a:t>
            </a:r>
          </a:p>
          <a:p>
            <a:pPr marL="1095750" lvl="1" indent="-285750">
              <a:buFont typeface="Arial" charset="0"/>
              <a:buChar char="•"/>
            </a:pPr>
            <a:r>
              <a:rPr lang="en-GB" sz="1400" dirty="0" smtClean="0"/>
              <a:t>Additional metadata attributes (e.g. relevant for data fusion)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Separate </a:t>
            </a:r>
            <a:r>
              <a:rPr lang="en-GB" dirty="0" err="1"/>
              <a:t>G</a:t>
            </a:r>
            <a:r>
              <a:rPr lang="en-GB" dirty="0" err="1" smtClean="0"/>
              <a:t>eoJSON</a:t>
            </a:r>
            <a:r>
              <a:rPr lang="en-GB" dirty="0" smtClean="0"/>
              <a:t> encoding from </a:t>
            </a:r>
            <a:r>
              <a:rPr lang="en-GB" dirty="0" err="1" smtClean="0"/>
              <a:t>json-ld</a:t>
            </a:r>
            <a:r>
              <a:rPr lang="en-GB" dirty="0" smtClean="0"/>
              <a:t> encoding:</a:t>
            </a:r>
          </a:p>
          <a:p>
            <a:pPr marL="981450" lvl="1" indent="-171450">
              <a:buFont typeface="Arial" charset="0"/>
              <a:buChar char="•"/>
            </a:pPr>
            <a:r>
              <a:rPr lang="en-GB" sz="1200" dirty="0" smtClean="0"/>
              <a:t>EO Open Search  update (CEOS BP feedback): </a:t>
            </a:r>
            <a:r>
              <a:rPr lang="en-US" sz="1200" dirty="0"/>
              <a:t>OGC 13-026r9</a:t>
            </a:r>
            <a:endParaRPr lang="en-GB" sz="1200" dirty="0" smtClean="0"/>
          </a:p>
          <a:p>
            <a:pPr marL="981450" lvl="1" indent="-171450">
              <a:buFont typeface="Arial" charset="0"/>
              <a:buChar char="•"/>
            </a:pPr>
            <a:r>
              <a:rPr lang="en-GB" sz="1200" dirty="0" smtClean="0"/>
              <a:t>EO Open Search </a:t>
            </a:r>
            <a:r>
              <a:rPr lang="en-GB" sz="1200" dirty="0" err="1" smtClean="0"/>
              <a:t>GeoJson</a:t>
            </a:r>
            <a:r>
              <a:rPr lang="en-GB" sz="1200" dirty="0" smtClean="0"/>
              <a:t> encoding standard (as OWS context): OGC 17-xxx</a:t>
            </a:r>
          </a:p>
          <a:p>
            <a:pPr marL="981450" lvl="1" indent="-171450">
              <a:buFont typeface="Arial" charset="0"/>
              <a:buChar char="•"/>
            </a:pPr>
            <a:r>
              <a:rPr lang="en-GB" sz="1200" dirty="0" smtClean="0"/>
              <a:t>EO Metadata </a:t>
            </a:r>
            <a:r>
              <a:rPr lang="en-GB" sz="1200" dirty="0" err="1" smtClean="0"/>
              <a:t>GeoJson</a:t>
            </a:r>
            <a:r>
              <a:rPr lang="en-GB" sz="1200" dirty="0" smtClean="0"/>
              <a:t> encoding standard: OGC 17-003</a:t>
            </a:r>
          </a:p>
          <a:p>
            <a:pPr marL="981450" lvl="1" indent="-171450">
              <a:buFont typeface="Arial" charset="0"/>
              <a:buChar char="•"/>
            </a:pPr>
            <a:r>
              <a:rPr lang="en-GB" sz="1200" dirty="0" smtClean="0"/>
              <a:t>JSON-LD encoding as best practice: OGC 17-xxx</a:t>
            </a:r>
          </a:p>
          <a:p>
            <a:pPr lvl="2">
              <a:buFont typeface="Arial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83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GB" sz="3200" dirty="0" smtClean="0"/>
              <a:t>Thank you 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4222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4970700" cy="3823200"/>
          </a:xfrm>
        </p:spPr>
        <p:txBody>
          <a:bodyPr/>
          <a:lstStyle/>
          <a:p>
            <a:r>
              <a:rPr lang="en-GB" sz="1200" dirty="0" smtClean="0"/>
              <a:t>OpenSearch </a:t>
            </a:r>
            <a:r>
              <a:rPr lang="en-GB" sz="1200" dirty="0"/>
              <a:t>EO Extension</a:t>
            </a:r>
            <a:r>
              <a:rPr lang="en-GB" sz="1200" dirty="0" smtClean="0"/>
              <a:t> </a:t>
            </a:r>
            <a:r>
              <a:rPr lang="en-GB" sz="1200" dirty="0"/>
              <a:t>[OGC 13-026r8]: </a:t>
            </a:r>
            <a:r>
              <a:rPr lang="en-GB" sz="1200" dirty="0" smtClean="0"/>
              <a:t>voted as an OGC standard in 2016 (First draft in 2013) </a:t>
            </a:r>
            <a:r>
              <a:rPr lang="mr-IN" sz="1200" dirty="0" smtClean="0"/>
              <a:t>–</a:t>
            </a:r>
            <a:r>
              <a:rPr lang="en-GB" sz="1200" dirty="0"/>
              <a:t> </a:t>
            </a:r>
            <a:r>
              <a:rPr lang="en-GB" sz="1200" dirty="0" smtClean="0"/>
              <a:t>Sponsored by ESA</a:t>
            </a:r>
          </a:p>
          <a:p>
            <a:endParaRPr lang="en-GB" sz="1200" dirty="0"/>
          </a:p>
          <a:p>
            <a:pPr marL="0" lvl="1" indent="-342900"/>
            <a:r>
              <a:rPr lang="en-GB" sz="1100" dirty="0"/>
              <a:t>CEOS-WGISS OpenSearch Project </a:t>
            </a:r>
            <a:r>
              <a:rPr lang="mr-IN" sz="1100" dirty="0"/>
              <a:t>–</a:t>
            </a:r>
            <a:r>
              <a:rPr lang="en-GB" sz="1100" dirty="0"/>
              <a:t> Led by ESA:</a:t>
            </a:r>
          </a:p>
          <a:p>
            <a:pPr marL="426150" lvl="2" indent="-171450">
              <a:buFont typeface="Arial" charset="0"/>
              <a:buChar char="•"/>
            </a:pPr>
            <a:r>
              <a:rPr lang="en-GB" sz="1100" dirty="0">
                <a:hlinkClick r:id="rId2" tooltip="OpenSearch BP 1.1.1 Final"/>
              </a:rPr>
              <a:t>CEOS OpenSearch Best Practice Document</a:t>
            </a:r>
            <a:endParaRPr lang="en-GB" sz="1100" dirty="0"/>
          </a:p>
          <a:p>
            <a:pPr marL="426150" lvl="2" indent="-171450">
              <a:buFont typeface="Arial" charset="0"/>
              <a:buChar char="•"/>
            </a:pPr>
            <a:r>
              <a:rPr lang="en-GB" sz="1100" dirty="0"/>
              <a:t>CEOS OpenSearch Developer Guide</a:t>
            </a:r>
          </a:p>
          <a:p>
            <a:pPr marL="426150" lvl="2" indent="-171450">
              <a:buFont typeface="Arial" charset="0"/>
              <a:buChar char="•"/>
            </a:pPr>
            <a:r>
              <a:rPr lang="en-GB" sz="1100" dirty="0"/>
              <a:t>CEOS OpenSearch Conformance test SW (on-going)</a:t>
            </a:r>
          </a:p>
          <a:p>
            <a:endParaRPr lang="en-US" sz="1100" dirty="0"/>
          </a:p>
          <a:p>
            <a:r>
              <a:rPr lang="en-US" sz="1200" dirty="0" smtClean="0"/>
              <a:t>Enabled Catalogue interoperability at CEOS level:</a:t>
            </a:r>
          </a:p>
          <a:p>
            <a:pPr marL="426150" lvl="2" indent="-171450">
              <a:buFont typeface="Arial" charset="0"/>
              <a:buChar char="•"/>
            </a:pPr>
            <a:r>
              <a:rPr lang="en-GB" sz="1100" dirty="0" smtClean="0"/>
              <a:t>Hundreds of EO </a:t>
            </a:r>
            <a:r>
              <a:rPr lang="en-GB" sz="1100" dirty="0"/>
              <a:t>dataset </a:t>
            </a:r>
            <a:r>
              <a:rPr lang="en-GB" sz="1100" dirty="0" smtClean="0"/>
              <a:t>series/collections discoverable via </a:t>
            </a:r>
            <a:r>
              <a:rPr lang="en-GB" sz="1100" dirty="0"/>
              <a:t>NASA’s </a:t>
            </a:r>
            <a:r>
              <a:rPr lang="en-GB" sz="1100" dirty="0" smtClean="0"/>
              <a:t>IDN/CWIC </a:t>
            </a:r>
            <a:r>
              <a:rPr lang="en-GB" sz="1100" dirty="0"/>
              <a:t>and ESA’s </a:t>
            </a:r>
            <a:r>
              <a:rPr lang="en-GB" sz="1100" dirty="0" err="1"/>
              <a:t>Fedeo</a:t>
            </a:r>
            <a:r>
              <a:rPr lang="en-GB" sz="1100" dirty="0"/>
              <a:t>  </a:t>
            </a:r>
            <a:r>
              <a:rPr lang="en-GB" sz="1100" dirty="0" smtClean="0"/>
              <a:t>gateways </a:t>
            </a:r>
            <a:r>
              <a:rPr lang="mr-IN" sz="1100" dirty="0" smtClean="0"/>
              <a:t>–</a:t>
            </a:r>
            <a:r>
              <a:rPr lang="en-GB" sz="1100" dirty="0" smtClean="0"/>
              <a:t> Millions of datasets/products/granules</a:t>
            </a:r>
          </a:p>
          <a:p>
            <a:pPr marL="426150" lvl="2" indent="-171450">
              <a:buFont typeface="Arial" charset="0"/>
              <a:buChar char="•"/>
            </a:pPr>
            <a:r>
              <a:rPr lang="en-GB" sz="1100" dirty="0"/>
              <a:t>Adopted by many EO </a:t>
            </a:r>
            <a:r>
              <a:rPr lang="en-GB" sz="1100" dirty="0" smtClean="0"/>
              <a:t>providers and EO data holders</a:t>
            </a:r>
          </a:p>
          <a:p>
            <a:pPr marL="0" lvl="1" indent="-342900"/>
            <a:endParaRPr lang="en-GB" sz="1100" dirty="0" smtClean="0"/>
          </a:p>
          <a:p>
            <a:r>
              <a:rPr lang="en-US" sz="1100" dirty="0" smtClean="0"/>
              <a:t>Feedback to OGC: -&gt; </a:t>
            </a:r>
            <a:r>
              <a:rPr lang="en-GB" sz="1100" dirty="0" smtClean="0"/>
              <a:t>OGC 13-026r9</a:t>
            </a:r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4927600" y="1197100"/>
            <a:ext cx="1244600" cy="50800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smtClean="0"/>
              <a:t>OpenSearch</a:t>
            </a:r>
            <a:endParaRPr lang="en-GB" sz="1050"/>
          </a:p>
        </p:txBody>
      </p:sp>
      <p:sp>
        <p:nvSpPr>
          <p:cNvPr id="5" name="Rectangle 4"/>
          <p:cNvSpPr/>
          <p:nvPr/>
        </p:nvSpPr>
        <p:spPr>
          <a:xfrm>
            <a:off x="6332500" y="1197100"/>
            <a:ext cx="1244600" cy="50800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OGC OS Geo &amp; Time Extension</a:t>
            </a:r>
            <a:endParaRPr lang="en-GB" sz="1050" dirty="0"/>
          </a:p>
        </p:txBody>
      </p:sp>
      <p:sp>
        <p:nvSpPr>
          <p:cNvPr id="6" name="Rectangle 5"/>
          <p:cNvSpPr/>
          <p:nvPr/>
        </p:nvSpPr>
        <p:spPr>
          <a:xfrm>
            <a:off x="7737400" y="1197100"/>
            <a:ext cx="1244600" cy="50800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OS Parameter Extension</a:t>
            </a:r>
            <a:endParaRPr lang="en-GB" sz="1050" dirty="0"/>
          </a:p>
        </p:txBody>
      </p:sp>
      <p:sp>
        <p:nvSpPr>
          <p:cNvPr id="7" name="Rectangle 6"/>
          <p:cNvSpPr/>
          <p:nvPr/>
        </p:nvSpPr>
        <p:spPr>
          <a:xfrm>
            <a:off x="6332500" y="2071137"/>
            <a:ext cx="1244600" cy="50800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OpenSearch Extension for EO</a:t>
            </a:r>
            <a:endParaRPr lang="en-GB" sz="1050" dirty="0"/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5549900" y="1705100"/>
            <a:ext cx="1404900" cy="36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>
            <a:off x="6954800" y="1705100"/>
            <a:ext cx="0" cy="36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 flipH="1">
            <a:off x="6954800" y="1705100"/>
            <a:ext cx="1404900" cy="36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19800" y="3361398"/>
            <a:ext cx="1244600" cy="915626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CEOS OpenSearch Best Practice &amp; Developer Guide</a:t>
            </a:r>
            <a:endParaRPr lang="en-GB" sz="1050" dirty="0"/>
          </a:p>
        </p:txBody>
      </p:sp>
      <p:cxnSp>
        <p:nvCxnSpPr>
          <p:cNvPr id="17" name="Straight Arrow Connector 16"/>
          <p:cNvCxnSpPr>
            <a:stCxn id="7" idx="2"/>
            <a:endCxn id="16" idx="0"/>
          </p:cNvCxnSpPr>
          <p:nvPr/>
        </p:nvCxnSpPr>
        <p:spPr>
          <a:xfrm flipH="1">
            <a:off x="6942100" y="2579137"/>
            <a:ext cx="12700" cy="78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942100" y="2342774"/>
            <a:ext cx="2673019" cy="1204800"/>
            <a:chOff x="3679347" y="1916475"/>
            <a:chExt cx="2673019" cy="1204800"/>
          </a:xfrm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1438506001"/>
                </p:ext>
              </p:extLst>
            </p:nvPr>
          </p:nvGraphicFramePr>
          <p:xfrm>
            <a:off x="3679347" y="1916475"/>
            <a:ext cx="2673019" cy="1204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7904" y="2322163"/>
              <a:ext cx="894282" cy="3787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3972" y="2337969"/>
              <a:ext cx="728922" cy="362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smtClean="0"/>
              <a:t>Limitations of OpenSearch for EO </a:t>
            </a:r>
            <a:endParaRPr lang="en-US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78231"/>
              </p:ext>
            </p:extLst>
          </p:nvPr>
        </p:nvGraphicFramePr>
        <p:xfrm>
          <a:off x="143086" y="657154"/>
          <a:ext cx="877231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960"/>
                <a:gridCol w="418135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Limitations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Solutions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Web Developer friendliness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Many proprietary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json</a:t>
                      </a:r>
                      <a:r>
                        <a:rPr lang="en-US" sz="1200" baseline="0" dirty="0" smtClean="0"/>
                        <a:t> encoding in the wild</a:t>
                      </a:r>
                      <a:r>
                        <a:rPr lang="mr-IN" sz="1200" baseline="0" dirty="0" smtClean="0"/>
                        <a:t>…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JSON encoding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Due to its use in the web front-end, JSON has overtaken XML in APIs, and it has spread through all the layers in the stack one step at a time.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Atom format (XML) not ideal for web clients (and for popular </a:t>
                      </a:r>
                      <a:r>
                        <a:rPr lang="en-US" sz="1200" dirty="0" err="1" smtClean="0"/>
                        <a:t>javascript</a:t>
                      </a:r>
                      <a:r>
                        <a:rPr lang="en-US" sz="1200" dirty="0" smtClean="0"/>
                        <a:t> “mapping” libraries and apps: e.g. </a:t>
                      </a:r>
                      <a:r>
                        <a:rPr lang="en-US" sz="1200" dirty="0" err="1" smtClean="0"/>
                        <a:t>openLayers</a:t>
                      </a:r>
                      <a:r>
                        <a:rPr lang="en-US" sz="1200" dirty="0" smtClean="0"/>
                        <a:t>, Leaflet, </a:t>
                      </a:r>
                      <a:r>
                        <a:rPr lang="en-US" sz="1200" dirty="0" err="1" smtClean="0"/>
                        <a:t>WebWorldWind</a:t>
                      </a:r>
                      <a:r>
                        <a:rPr lang="en-US" sz="1200" dirty="0" smtClean="0"/>
                        <a:t>, Cesium, </a:t>
                      </a:r>
                      <a:r>
                        <a:rPr lang="en-US" sz="1200" dirty="0" err="1" smtClean="0"/>
                        <a:t>Mapbox</a:t>
                      </a:r>
                      <a:r>
                        <a:rPr lang="en-US" sz="1200" dirty="0" smtClean="0"/>
                        <a:t>, QGIS)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GeoJSON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r>
                        <a:rPr lang="en-GB" sz="1200" dirty="0" smtClean="0"/>
                        <a:t>Native</a:t>
                      </a:r>
                      <a:r>
                        <a:rPr lang="en-GB" sz="1200" baseline="0" dirty="0" smtClean="0"/>
                        <a:t> support in many </a:t>
                      </a:r>
                      <a:r>
                        <a:rPr lang="en-GB" sz="1200" baseline="0" dirty="0" err="1" smtClean="0"/>
                        <a:t>js</a:t>
                      </a:r>
                      <a:r>
                        <a:rPr lang="en-GB" sz="1200" baseline="0" dirty="0" smtClean="0"/>
                        <a:t> libraries (also in database engines)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“Poor” interoperability on EO metadata (NASA’s UMM-G vs ESA’s EO-O&amp;M)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Mapping</a:t>
                      </a:r>
                      <a:r>
                        <a:rPr lang="en-GB" sz="1200" baseline="0" dirty="0" smtClean="0"/>
                        <a:t> to a common set of </a:t>
                      </a:r>
                      <a:r>
                        <a:rPr lang="en-GB" sz="1200" baseline="0" dirty="0" err="1" smtClean="0"/>
                        <a:t>geoJSON</a:t>
                      </a:r>
                      <a:r>
                        <a:rPr lang="en-GB" sz="1200" baseline="0" dirty="0" smtClean="0"/>
                        <a:t> feature properties. Great opportunity for ESA/NASA &amp; CEOS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 commonly agreed vocabulary (and not “linked data”)</a:t>
                      </a:r>
                      <a:endParaRPr lang="en-GB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Json-ld</a:t>
                      </a:r>
                      <a:r>
                        <a:rPr lang="en-GB" sz="1200" dirty="0" smtClean="0"/>
                        <a:t> context and vocabularies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Linking datasets/ dataset series to EO/OGC services (e.g. WMTS/WMS for </a:t>
                      </a:r>
                      <a:r>
                        <a:rPr lang="en-US" sz="1200" dirty="0" err="1" smtClean="0"/>
                        <a:t>quicklook</a:t>
                      </a:r>
                      <a:r>
                        <a:rPr lang="en-US" sz="1200" dirty="0" smtClean="0"/>
                        <a:t>/browse image, WPS for processing, WCS</a:t>
                      </a:r>
                      <a:r>
                        <a:rPr lang="mr-IN" sz="1200" dirty="0" smtClean="0"/>
                        <a:t>…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Consider the EO Catalogue search results 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 “OWS context”.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61346"/>
            <a:ext cx="9144000" cy="219586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866740" y="492651"/>
            <a:ext cx="6221720" cy="3641163"/>
            <a:chOff x="792468" y="754742"/>
            <a:chExt cx="6295189" cy="368416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2196463" y="1577396"/>
              <a:ext cx="1365812" cy="1400536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28997" y="754742"/>
              <a:ext cx="1110445" cy="444130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438131" y="2269121"/>
              <a:ext cx="695206" cy="537262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92468" y="3901640"/>
              <a:ext cx="1805651" cy="537262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882909" y="3901640"/>
              <a:ext cx="1805651" cy="537262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smtClean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392451" y="2269121"/>
              <a:ext cx="695206" cy="537262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55598" y="551032"/>
            <a:ext cx="6221720" cy="3641163"/>
            <a:chOff x="792468" y="754742"/>
            <a:chExt cx="6295189" cy="368416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5" name="Rectangle 64"/>
            <p:cNvSpPr/>
            <p:nvPr/>
          </p:nvSpPr>
          <p:spPr>
            <a:xfrm>
              <a:off x="2196463" y="1577396"/>
              <a:ext cx="1365812" cy="1400536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28997" y="754742"/>
              <a:ext cx="1110445" cy="44413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38131" y="2269121"/>
              <a:ext cx="695206" cy="537262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2468" y="3901640"/>
              <a:ext cx="1805651" cy="537262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82909" y="3901640"/>
              <a:ext cx="1805651" cy="537262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smtClean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92451" y="2269121"/>
              <a:ext cx="695206" cy="537262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GB" sz="2000" smtClean="0"/>
              <a:t>Technical Context: Profusion </a:t>
            </a:r>
            <a:r>
              <a:rPr lang="en-GB" sz="2000" dirty="0" smtClean="0"/>
              <a:t>of EO data and Services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2044063" y="1424996"/>
            <a:ext cx="1365812" cy="1400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EO Product &amp; Service Catalogues</a:t>
            </a:r>
            <a:endParaRPr lang="en-GB" sz="700" dirty="0"/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2445719" y="4017871"/>
            <a:ext cx="1284790" cy="0"/>
          </a:xfrm>
          <a:prstGeom prst="straightConnector1">
            <a:avLst/>
          </a:prstGeom>
          <a:ln w="1270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76597" y="602342"/>
            <a:ext cx="1110445" cy="444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User Clients</a:t>
            </a:r>
            <a:endParaRPr lang="en-GB" sz="200" dirty="0"/>
          </a:p>
        </p:txBody>
      </p:sp>
      <p:sp>
        <p:nvSpPr>
          <p:cNvPr id="22" name="Rectangle 21"/>
          <p:cNvSpPr/>
          <p:nvPr/>
        </p:nvSpPr>
        <p:spPr>
          <a:xfrm>
            <a:off x="4285731" y="2116721"/>
            <a:ext cx="695206" cy="53726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EO Services</a:t>
            </a:r>
            <a:endParaRPr lang="en-GB" sz="100" dirty="0"/>
          </a:p>
        </p:txBody>
      </p:sp>
      <p:cxnSp>
        <p:nvCxnSpPr>
          <p:cNvPr id="23" name="Straight Arrow Connector 22"/>
          <p:cNvCxnSpPr>
            <a:stCxn id="22" idx="2"/>
            <a:endCxn id="15" idx="0"/>
          </p:cNvCxnSpPr>
          <p:nvPr/>
        </p:nvCxnSpPr>
        <p:spPr>
          <a:xfrm>
            <a:off x="4633334" y="2653983"/>
            <a:ext cx="1" cy="1095257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87407" y="1178897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>
                <a:solidFill>
                  <a:schemeClr val="accent3">
                    <a:lumMod val="75000"/>
                  </a:schemeClr>
                </a:solidFill>
              </a:rPr>
              <a:t>osEO</a:t>
            </a:r>
            <a:endParaRPr lang="en-GB" sz="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WMS</a:t>
            </a: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WMTS</a:t>
            </a: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WCS</a:t>
            </a: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WPS</a:t>
            </a:r>
          </a:p>
          <a:p>
            <a:r>
              <a:rPr lang="mr-IN" sz="800" b="1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2122" y="1986097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solidFill>
                  <a:schemeClr val="accent3">
                    <a:lumMod val="75000"/>
                  </a:schemeClr>
                </a:solidFill>
              </a:rPr>
              <a:t>osEO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2" idx="1"/>
            <a:endCxn id="4" idx="3"/>
          </p:cNvCxnSpPr>
          <p:nvPr/>
        </p:nvCxnSpPr>
        <p:spPr>
          <a:xfrm flipH="1" flipV="1">
            <a:off x="3409875" y="2125264"/>
            <a:ext cx="875856" cy="260088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0068" y="3749240"/>
            <a:ext cx="1805651" cy="537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EO Data Providers</a:t>
            </a:r>
            <a:endParaRPr lang="en-GB" sz="700" dirty="0"/>
          </a:p>
        </p:txBody>
      </p:sp>
      <p:sp>
        <p:nvSpPr>
          <p:cNvPr id="37" name="TextBox 36"/>
          <p:cNvSpPr txBox="1"/>
          <p:nvPr/>
        </p:nvSpPr>
        <p:spPr>
          <a:xfrm>
            <a:off x="2426424" y="3131747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EO metadata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889853" y="2825532"/>
            <a:ext cx="1677238" cy="106336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94186" y="144240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OWS </a:t>
            </a: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Context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71529" y="4083017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EO products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0509" y="3749240"/>
            <a:ext cx="1805651" cy="537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IT infrastructure</a:t>
            </a:r>
          </a:p>
          <a:p>
            <a:pPr algn="ctr"/>
            <a:r>
              <a:rPr lang="en-GB" sz="1100" dirty="0"/>
              <a:t>(IPT, DIAS, AWS, </a:t>
            </a:r>
            <a:r>
              <a:rPr lang="mr-IN" sz="1100" dirty="0"/>
              <a:t>…</a:t>
            </a:r>
            <a:r>
              <a:rPr lang="en-US" sz="1100" dirty="0"/>
              <a:t>)</a:t>
            </a:r>
            <a:endParaRPr lang="en-GB" sz="500" dirty="0"/>
          </a:p>
        </p:txBody>
      </p:sp>
      <p:cxnSp>
        <p:nvCxnSpPr>
          <p:cNvPr id="51" name="Straight Arrow Connector 50"/>
          <p:cNvCxnSpPr>
            <a:stCxn id="21" idx="2"/>
            <a:endCxn id="22" idx="0"/>
          </p:cNvCxnSpPr>
          <p:nvPr/>
        </p:nvCxnSpPr>
        <p:spPr>
          <a:xfrm flipH="1">
            <a:off x="4633334" y="1046472"/>
            <a:ext cx="898486" cy="1070249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40051" y="2116721"/>
            <a:ext cx="695206" cy="53726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EO/OGC Services</a:t>
            </a:r>
            <a:endParaRPr lang="en-GB" sz="100" dirty="0"/>
          </a:p>
        </p:txBody>
      </p:sp>
      <p:cxnSp>
        <p:nvCxnSpPr>
          <p:cNvPr id="55" name="Straight Arrow Connector 54"/>
          <p:cNvCxnSpPr>
            <a:stCxn id="54" idx="1"/>
            <a:endCxn id="22" idx="3"/>
          </p:cNvCxnSpPr>
          <p:nvPr/>
        </p:nvCxnSpPr>
        <p:spPr>
          <a:xfrm flipH="1">
            <a:off x="4980937" y="2385352"/>
            <a:ext cx="1259114" cy="0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95215" y="2367712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solidFill>
                  <a:schemeClr val="accent3">
                    <a:lumMod val="75000"/>
                  </a:schemeClr>
                </a:solidFill>
              </a:rPr>
              <a:t>osEO</a:t>
            </a:r>
            <a:endParaRPr lang="en-GB" sz="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800" b="1" dirty="0" err="1" smtClean="0">
                <a:solidFill>
                  <a:schemeClr val="accent3">
                    <a:lumMod val="75000"/>
                  </a:schemeClr>
                </a:solidFill>
              </a:rPr>
              <a:t>Wxx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endCxn id="54" idx="0"/>
          </p:cNvCxnSpPr>
          <p:nvPr/>
        </p:nvCxnSpPr>
        <p:spPr>
          <a:xfrm>
            <a:off x="5768422" y="1046472"/>
            <a:ext cx="819232" cy="1070249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409875" y="1046472"/>
            <a:ext cx="1566722" cy="833128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69156" y="1148641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solidFill>
                  <a:schemeClr val="accent3">
                    <a:lumMod val="75000"/>
                  </a:schemeClr>
                </a:solidFill>
              </a:rPr>
              <a:t>osEO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 flipH="1">
            <a:off x="4976597" y="2653983"/>
            <a:ext cx="1611057" cy="1095257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36700" y="1196216"/>
            <a:ext cx="19424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Service Layer: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900" dirty="0" smtClean="0"/>
              <a:t>Discovery (catalogue)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900" dirty="0" smtClean="0"/>
              <a:t>View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900" dirty="0" smtClean="0"/>
              <a:t>Download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900" dirty="0" smtClean="0"/>
              <a:t>Processing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900" dirty="0" smtClean="0"/>
              <a:t>Time </a:t>
            </a:r>
            <a:r>
              <a:rPr lang="en-GB" sz="900" dirty="0" err="1" smtClean="0"/>
              <a:t>serie</a:t>
            </a:r>
            <a:r>
              <a:rPr lang="en-GB" sz="900" dirty="0" smtClean="0"/>
              <a:t> analysis</a:t>
            </a:r>
          </a:p>
          <a:p>
            <a:pPr marL="285750" indent="-285750">
              <a:buFont typeface="Wingdings" charset="2"/>
              <a:buChar char="ü"/>
            </a:pPr>
            <a:r>
              <a:rPr lang="en-GB" sz="900" dirty="0" smtClean="0"/>
              <a:t>Data integration/fusion</a:t>
            </a:r>
          </a:p>
          <a:p>
            <a:pPr marL="285750" indent="-285750">
              <a:buFont typeface="Wingdings" charset="2"/>
              <a:buChar char="ü"/>
            </a:pPr>
            <a:r>
              <a:rPr lang="mr-IN" sz="900" dirty="0" smtClean="0"/>
              <a:t>…</a:t>
            </a:r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170806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866740" y="492651"/>
            <a:ext cx="6221720" cy="3641163"/>
            <a:chOff x="792468" y="754742"/>
            <a:chExt cx="6295189" cy="368416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2196463" y="1577396"/>
              <a:ext cx="1365812" cy="1400536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28997" y="754742"/>
              <a:ext cx="1110445" cy="444130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438131" y="2269121"/>
              <a:ext cx="695206" cy="537262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92468" y="3901640"/>
              <a:ext cx="1805651" cy="537262"/>
            </a:xfrm>
            <a:prstGeom prst="rect">
              <a:avLst/>
            </a:prstGeom>
            <a:grpFill/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882909" y="3901640"/>
              <a:ext cx="1805651" cy="537262"/>
            </a:xfrm>
            <a:prstGeom prst="rect">
              <a:avLst/>
            </a:prstGeom>
            <a:solidFill>
              <a:srgbClr val="FF736D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smtClean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392451" y="2269121"/>
              <a:ext cx="695206" cy="537262"/>
            </a:xfrm>
            <a:prstGeom prst="rect">
              <a:avLst/>
            </a:prstGeom>
            <a:solidFill>
              <a:srgbClr val="FF736D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55598" y="551032"/>
            <a:ext cx="6221720" cy="3641163"/>
            <a:chOff x="792468" y="754742"/>
            <a:chExt cx="6295189" cy="368416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5" name="Rectangle 64"/>
            <p:cNvSpPr/>
            <p:nvPr/>
          </p:nvSpPr>
          <p:spPr>
            <a:xfrm>
              <a:off x="2196463" y="1577396"/>
              <a:ext cx="1365812" cy="1400536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28997" y="754742"/>
              <a:ext cx="1110445" cy="44413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38131" y="2269121"/>
              <a:ext cx="695206" cy="537262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2468" y="3901640"/>
              <a:ext cx="1805651" cy="537262"/>
            </a:xfrm>
            <a:prstGeom prst="rect">
              <a:avLst/>
            </a:prstGeom>
            <a:solidFill>
              <a:srgbClr val="FF736D"/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82909" y="3901640"/>
              <a:ext cx="1805651" cy="537262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smtClean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92451" y="2269121"/>
              <a:ext cx="695206" cy="537262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data and services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44063" y="1424996"/>
            <a:ext cx="1365812" cy="1400536"/>
          </a:xfrm>
          <a:prstGeom prst="rect">
            <a:avLst/>
          </a:prstGeom>
          <a:solidFill>
            <a:srgbClr val="FF7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EO Product &amp; Service Catalogues</a:t>
            </a:r>
            <a:endParaRPr lang="en-GB" sz="700" dirty="0"/>
          </a:p>
        </p:txBody>
      </p: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2445719" y="4017871"/>
            <a:ext cx="1284790" cy="0"/>
          </a:xfrm>
          <a:prstGeom prst="straightConnector1">
            <a:avLst/>
          </a:prstGeom>
          <a:ln w="1270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76597" y="602342"/>
            <a:ext cx="1110445" cy="444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User Clients</a:t>
            </a:r>
            <a:endParaRPr lang="en-GB" sz="200" dirty="0"/>
          </a:p>
        </p:txBody>
      </p:sp>
      <p:sp>
        <p:nvSpPr>
          <p:cNvPr id="22" name="Rectangle 21"/>
          <p:cNvSpPr/>
          <p:nvPr/>
        </p:nvSpPr>
        <p:spPr>
          <a:xfrm>
            <a:off x="4285731" y="2116721"/>
            <a:ext cx="695206" cy="537262"/>
          </a:xfrm>
          <a:prstGeom prst="rect">
            <a:avLst/>
          </a:prstGeom>
          <a:solidFill>
            <a:srgbClr val="FF736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EO Services</a:t>
            </a:r>
            <a:endParaRPr lang="en-GB" sz="100" dirty="0"/>
          </a:p>
        </p:txBody>
      </p:sp>
      <p:cxnSp>
        <p:nvCxnSpPr>
          <p:cNvPr id="23" name="Straight Arrow Connector 22"/>
          <p:cNvCxnSpPr>
            <a:stCxn id="22" idx="2"/>
            <a:endCxn id="15" idx="0"/>
          </p:cNvCxnSpPr>
          <p:nvPr/>
        </p:nvCxnSpPr>
        <p:spPr>
          <a:xfrm>
            <a:off x="4633334" y="2653983"/>
            <a:ext cx="1" cy="1095257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2122" y="1986097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solidFill>
                  <a:schemeClr val="accent3">
                    <a:lumMod val="75000"/>
                  </a:schemeClr>
                </a:solidFill>
              </a:rPr>
              <a:t>osEO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2" idx="1"/>
            <a:endCxn id="4" idx="3"/>
          </p:cNvCxnSpPr>
          <p:nvPr/>
        </p:nvCxnSpPr>
        <p:spPr>
          <a:xfrm flipH="1" flipV="1">
            <a:off x="3409875" y="2125264"/>
            <a:ext cx="875856" cy="260088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0068" y="3749240"/>
            <a:ext cx="1805651" cy="537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/>
              <a:t>EO Data Providers</a:t>
            </a:r>
            <a:endParaRPr lang="en-GB" sz="700" dirty="0"/>
          </a:p>
        </p:txBody>
      </p:sp>
      <p:sp>
        <p:nvSpPr>
          <p:cNvPr id="37" name="TextBox 36"/>
          <p:cNvSpPr txBox="1"/>
          <p:nvPr/>
        </p:nvSpPr>
        <p:spPr>
          <a:xfrm>
            <a:off x="2426424" y="3131747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EO metadata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889853" y="2825532"/>
            <a:ext cx="1677238" cy="106336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71529" y="4083017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EO products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0509" y="3749240"/>
            <a:ext cx="1805651" cy="537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IT infrastructure</a:t>
            </a:r>
          </a:p>
          <a:p>
            <a:pPr algn="ctr"/>
            <a:r>
              <a:rPr lang="en-GB" sz="1100" dirty="0" smtClean="0"/>
              <a:t>(IPT, DIAS, AWS, </a:t>
            </a:r>
            <a:r>
              <a:rPr lang="mr-IN" sz="1100" dirty="0" smtClean="0"/>
              <a:t>…</a:t>
            </a:r>
            <a:r>
              <a:rPr lang="en-US" sz="1100" dirty="0" smtClean="0"/>
              <a:t>)</a:t>
            </a:r>
            <a:endParaRPr lang="en-GB" sz="500" dirty="0"/>
          </a:p>
        </p:txBody>
      </p:sp>
      <p:cxnSp>
        <p:nvCxnSpPr>
          <p:cNvPr id="51" name="Straight Arrow Connector 50"/>
          <p:cNvCxnSpPr>
            <a:stCxn id="21" idx="2"/>
            <a:endCxn id="22" idx="0"/>
          </p:cNvCxnSpPr>
          <p:nvPr/>
        </p:nvCxnSpPr>
        <p:spPr>
          <a:xfrm flipH="1">
            <a:off x="4633334" y="1046472"/>
            <a:ext cx="898486" cy="1070249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40051" y="2116721"/>
            <a:ext cx="695206" cy="53726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EO/Other Domain Services</a:t>
            </a:r>
            <a:endParaRPr lang="en-GB" sz="100" dirty="0"/>
          </a:p>
        </p:txBody>
      </p:sp>
      <p:cxnSp>
        <p:nvCxnSpPr>
          <p:cNvPr id="55" name="Straight Arrow Connector 54"/>
          <p:cNvCxnSpPr>
            <a:stCxn id="54" idx="1"/>
            <a:endCxn id="22" idx="3"/>
          </p:cNvCxnSpPr>
          <p:nvPr/>
        </p:nvCxnSpPr>
        <p:spPr>
          <a:xfrm flipH="1">
            <a:off x="4980937" y="2385352"/>
            <a:ext cx="1259114" cy="0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95215" y="2367712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solidFill>
                  <a:schemeClr val="accent3">
                    <a:lumMod val="75000"/>
                  </a:schemeClr>
                </a:solidFill>
              </a:rPr>
              <a:t>osEO</a:t>
            </a:r>
            <a:endParaRPr lang="en-GB" sz="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800" b="1" dirty="0" err="1" smtClean="0">
                <a:solidFill>
                  <a:schemeClr val="accent3">
                    <a:lumMod val="75000"/>
                  </a:schemeClr>
                </a:solidFill>
              </a:rPr>
              <a:t>Wxx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87407" y="1178897"/>
            <a:ext cx="54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>
                <a:solidFill>
                  <a:schemeClr val="accent3">
                    <a:lumMod val="75000"/>
                  </a:schemeClr>
                </a:solidFill>
              </a:rPr>
              <a:t>osEO</a:t>
            </a:r>
            <a:endParaRPr lang="en-GB" sz="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WMS</a:t>
            </a: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WMTS</a:t>
            </a: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WCS</a:t>
            </a:r>
          </a:p>
          <a:p>
            <a:r>
              <a:rPr lang="en-GB" sz="800" b="1" dirty="0" smtClean="0">
                <a:solidFill>
                  <a:schemeClr val="accent3">
                    <a:lumMod val="75000"/>
                  </a:schemeClr>
                </a:solidFill>
              </a:rPr>
              <a:t>WPS</a:t>
            </a:r>
          </a:p>
          <a:p>
            <a:r>
              <a:rPr lang="mr-IN" sz="800" b="1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768422" y="1046472"/>
            <a:ext cx="819232" cy="1070249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409875" y="1046472"/>
            <a:ext cx="1566722" cy="833128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69156" y="1148641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err="1" smtClean="0">
                <a:solidFill>
                  <a:schemeClr val="accent3">
                    <a:lumMod val="75000"/>
                  </a:schemeClr>
                </a:solidFill>
              </a:rPr>
              <a:t>osEO</a:t>
            </a:r>
            <a:endParaRPr lang="en-GB" sz="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9549" y="1315169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OWS 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Context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976597" y="2653983"/>
            <a:ext cx="1611057" cy="1095257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9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 OpenSearch results as a OWS </a:t>
            </a:r>
            <a:r>
              <a:rPr lang="en-US" dirty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1911828"/>
          </a:xfrm>
        </p:spPr>
        <p:txBody>
          <a:bodyPr/>
          <a:lstStyle/>
          <a:p>
            <a:r>
              <a:rPr lang="en-GB" sz="1400" dirty="0"/>
              <a:t>OWS Context </a:t>
            </a:r>
            <a:r>
              <a:rPr lang="en-GB" sz="1400" dirty="0" err="1" smtClean="0"/>
              <a:t>GeoJSON</a:t>
            </a:r>
            <a:r>
              <a:rPr lang="en-GB" sz="1400" dirty="0" smtClean="0"/>
              <a:t> </a:t>
            </a:r>
            <a:r>
              <a:rPr lang="en-GB" sz="1400" dirty="0"/>
              <a:t>encoding standard [14-055r2</a:t>
            </a:r>
            <a:r>
              <a:rPr lang="en-GB" sz="1400" dirty="0" smtClean="0"/>
              <a:t>]: approved in 2016</a:t>
            </a:r>
            <a:endParaRPr lang="en-US" sz="1400" dirty="0" smtClean="0"/>
          </a:p>
          <a:p>
            <a:r>
              <a:rPr lang="en-US" sz="1400" dirty="0" smtClean="0"/>
              <a:t>abstract:</a:t>
            </a:r>
            <a:endParaRPr lang="en-US" sz="1400" dirty="0"/>
          </a:p>
          <a:p>
            <a:pPr algn="just"/>
            <a:r>
              <a:rPr lang="en-US" sz="1200" i="1" dirty="0" smtClean="0"/>
              <a:t>The  </a:t>
            </a:r>
            <a:r>
              <a:rPr lang="en-US" sz="1200" i="1" dirty="0"/>
              <a:t>OWS Context Document standard (OWS Context) was created to allow a set of configured information resources to be passed between applications primarily as a collection of services (</a:t>
            </a:r>
            <a:r>
              <a:rPr lang="en-US" sz="1200" b="1" i="1" dirty="0"/>
              <a:t>but also potentially in-line content</a:t>
            </a:r>
            <a:r>
              <a:rPr lang="en-US" sz="1200" i="1" dirty="0"/>
              <a:t>). The objective is to support use cases such as the </a:t>
            </a:r>
            <a:r>
              <a:rPr lang="en-US" sz="1200" b="1" i="1" dirty="0"/>
              <a:t>distribution of search results</a:t>
            </a:r>
            <a:r>
              <a:rPr lang="en-US" sz="1200" i="1" dirty="0"/>
              <a:t>, the exchange of a set of resources in a Common Operating Picture (COP), or delivery of a set of configured processing services to allow the processing to be reproduced on different processing nodes.</a:t>
            </a:r>
            <a:r>
              <a:rPr lang="en-GB" sz="1200" i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2876" y="2789500"/>
            <a:ext cx="1273215" cy="1539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OWS Context</a:t>
            </a:r>
          </a:p>
          <a:p>
            <a:pPr algn="ctr"/>
            <a:r>
              <a:rPr lang="en-GB" sz="900" dirty="0" smtClean="0"/>
              <a:t>a </a:t>
            </a:r>
            <a:r>
              <a:rPr lang="en-GB" sz="900" dirty="0" err="1" smtClean="0"/>
              <a:t>GeoJSON</a:t>
            </a:r>
            <a:r>
              <a:rPr lang="en-GB" sz="900" dirty="0" smtClean="0"/>
              <a:t> collection of features</a:t>
            </a:r>
            <a:endParaRPr lang="en-GB" sz="900" dirty="0"/>
          </a:p>
        </p:txBody>
      </p:sp>
      <p:sp>
        <p:nvSpPr>
          <p:cNvPr id="7" name="Right Arrow Callout 6"/>
          <p:cNvSpPr/>
          <p:nvPr/>
        </p:nvSpPr>
        <p:spPr>
          <a:xfrm>
            <a:off x="2126846" y="3625769"/>
            <a:ext cx="1496029" cy="688691"/>
          </a:xfrm>
          <a:prstGeom prst="rightArrowCallou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OpenSearch result pagination</a:t>
            </a:r>
            <a:endParaRPr lang="en-GB" sz="1000" dirty="0"/>
          </a:p>
        </p:txBody>
      </p:sp>
      <p:sp>
        <p:nvSpPr>
          <p:cNvPr id="9" name="Left Arrow Callout 8"/>
          <p:cNvSpPr/>
          <p:nvPr/>
        </p:nvSpPr>
        <p:spPr>
          <a:xfrm>
            <a:off x="4896091" y="2789500"/>
            <a:ext cx="1496029" cy="688690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EO </a:t>
            </a:r>
            <a:r>
              <a:rPr lang="en-GB" sz="1050" dirty="0" smtClean="0"/>
              <a:t>Metadata</a:t>
            </a:r>
          </a:p>
          <a:p>
            <a:pPr algn="ctr"/>
            <a:r>
              <a:rPr lang="en-GB" sz="800" dirty="0" smtClean="0"/>
              <a:t>As feature properties</a:t>
            </a:r>
            <a:endParaRPr lang="en-GB" sz="800" dirty="0"/>
          </a:p>
        </p:txBody>
      </p:sp>
      <p:sp>
        <p:nvSpPr>
          <p:cNvPr id="10" name="Right Arrow Callout 9"/>
          <p:cNvSpPr/>
          <p:nvPr/>
        </p:nvSpPr>
        <p:spPr>
          <a:xfrm>
            <a:off x="2126846" y="2759013"/>
            <a:ext cx="1496029" cy="688691"/>
          </a:xfrm>
          <a:prstGeom prst="rightArrowCallou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Info on the OpenSearch request</a:t>
            </a:r>
            <a:endParaRPr lang="en-GB" sz="1000" dirty="0"/>
          </a:p>
        </p:txBody>
      </p:sp>
      <p:sp>
        <p:nvSpPr>
          <p:cNvPr id="11" name="Left Arrow Callout 10"/>
          <p:cNvSpPr/>
          <p:nvPr/>
        </p:nvSpPr>
        <p:spPr>
          <a:xfrm>
            <a:off x="4896091" y="3581018"/>
            <a:ext cx="1496029" cy="778402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“Links” Services on EO data </a:t>
            </a:r>
            <a:r>
              <a:rPr lang="en-GB" sz="800" dirty="0" smtClean="0"/>
              <a:t>Visualisation, Processing, </a:t>
            </a:r>
            <a:r>
              <a:rPr lang="mr-IN" sz="800" dirty="0" smtClean="0"/>
              <a:t>…</a:t>
            </a:r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val="208610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of Product metadata attributes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3601178" y="580037"/>
            <a:ext cx="2300090" cy="4007236"/>
            <a:chOff x="4389784" y="513586"/>
            <a:chExt cx="2300090" cy="4007236"/>
          </a:xfrm>
        </p:grpSpPr>
        <p:sp>
          <p:nvSpPr>
            <p:cNvPr id="5" name="Rectangle 4"/>
            <p:cNvSpPr/>
            <p:nvPr/>
          </p:nvSpPr>
          <p:spPr>
            <a:xfrm>
              <a:off x="4389784" y="513586"/>
              <a:ext cx="2300090" cy="40072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Feature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0920" y="1176683"/>
              <a:ext cx="2032469" cy="3259418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50" dirty="0" smtClean="0"/>
                <a:t>properties</a:t>
              </a:r>
              <a:endParaRPr lang="en-US" sz="10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2761" y="2431876"/>
              <a:ext cx="1516962" cy="1461546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50" dirty="0" err="1"/>
                <a:t>acquisitionInformation</a:t>
              </a:r>
              <a:endParaRPr lang="en-US" sz="10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3297" y="2245633"/>
              <a:ext cx="1540626" cy="1509805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900" dirty="0" err="1"/>
                <a:t>acquisitionInformation</a:t>
              </a:r>
              <a:endParaRPr lang="en-US" sz="9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35704" y="4020414"/>
              <a:ext cx="1808247" cy="311922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dirty="0" err="1" smtClean="0"/>
                <a:t>productInformation</a:t>
              </a:r>
              <a:endParaRPr lang="en-US" sz="1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3590" y="2528586"/>
              <a:ext cx="1316512" cy="31023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platform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3590" y="2902915"/>
              <a:ext cx="1316512" cy="34470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instrument</a:t>
              </a:r>
              <a:endParaRPr lang="en-US" sz="800" dirty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3589" y="3307690"/>
              <a:ext cx="1316513" cy="34470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 err="1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acquisitionParameter</a:t>
              </a:r>
              <a:endParaRPr lang="en-US" sz="800" dirty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0920" y="801522"/>
              <a:ext cx="2032469" cy="324022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50" dirty="0"/>
                <a:t>g</a:t>
              </a:r>
              <a:r>
                <a:rPr lang="en-US" sz="1050" dirty="0" smtClean="0"/>
                <a:t>eometry</a:t>
              </a:r>
              <a:endParaRPr lang="en-US" sz="10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35705" y="1439156"/>
              <a:ext cx="1808247" cy="324022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50" i="1" dirty="0" smtClean="0"/>
                <a:t>Core attributes</a:t>
              </a:r>
              <a:endParaRPr lang="en-US" sz="1050" i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43297" y="1845381"/>
              <a:ext cx="1808247" cy="324022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50" dirty="0" smtClean="0"/>
                <a:t>Links &amp; Offerings</a:t>
              </a:r>
              <a:endParaRPr lang="en-US" sz="105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01268" y="62547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EO OpenSearch vocabulary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597" y="2664115"/>
            <a:ext cx="297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 about the platform (satellite, serial identifier,</a:t>
            </a:r>
            <a:r>
              <a:rPr lang="is-IS" sz="900" dirty="0" smtClean="0"/>
              <a:t>…</a:t>
            </a:r>
            <a:r>
              <a:rPr lang="en-US" sz="900" dirty="0" smtClean="0"/>
              <a:t>)</a:t>
            </a:r>
            <a:endParaRPr lang="en-US" sz="900" dirty="0"/>
          </a:p>
        </p:txBody>
      </p:sp>
      <p:cxnSp>
        <p:nvCxnSpPr>
          <p:cNvPr id="20" name="Straight Arrow Connector 19"/>
          <p:cNvCxnSpPr>
            <a:stCxn id="19" idx="3"/>
            <a:endCxn id="12" idx="1"/>
          </p:cNvCxnSpPr>
          <p:nvPr/>
        </p:nvCxnSpPr>
        <p:spPr>
          <a:xfrm flipV="1">
            <a:off x="3159889" y="2750154"/>
            <a:ext cx="775095" cy="9862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596" y="2971879"/>
            <a:ext cx="29772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 about the sensor/instrument (name, description, mode, wavelength, polarization, resolution, </a:t>
            </a:r>
            <a:r>
              <a:rPr lang="is-IS" sz="900" dirty="0" smtClean="0"/>
              <a:t>…</a:t>
            </a:r>
            <a:r>
              <a:rPr lang="en-US" sz="900" dirty="0" smtClean="0"/>
              <a:t>)</a:t>
            </a:r>
            <a:endParaRPr lang="en-US" sz="900" dirty="0"/>
          </a:p>
        </p:txBody>
      </p:sp>
      <p:cxnSp>
        <p:nvCxnSpPr>
          <p:cNvPr id="22" name="Straight Arrow Connector 21"/>
          <p:cNvCxnSpPr>
            <a:stCxn id="23" idx="3"/>
            <a:endCxn id="14" idx="1"/>
          </p:cNvCxnSpPr>
          <p:nvPr/>
        </p:nvCxnSpPr>
        <p:spPr>
          <a:xfrm flipV="1">
            <a:off x="3159889" y="3546493"/>
            <a:ext cx="775094" cy="25239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2596" y="3475725"/>
            <a:ext cx="297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 about the acquisition (start, stop, orbit, time since ascending node, track, cycle number, angles [sun illumination, sensor look angles, </a:t>
            </a:r>
            <a:r>
              <a:rPr lang="is-IS" sz="900" dirty="0" smtClean="0"/>
              <a:t>…</a:t>
            </a:r>
            <a:r>
              <a:rPr lang="en-US" sz="900" dirty="0" smtClean="0"/>
              <a:t>], </a:t>
            </a:r>
            <a:r>
              <a:rPr lang="is-IS" sz="900" dirty="0" smtClean="0"/>
              <a:t>….</a:t>
            </a:r>
            <a:endParaRPr lang="en-US" sz="900" dirty="0"/>
          </a:p>
        </p:txBody>
      </p:sp>
      <p:cxnSp>
        <p:nvCxnSpPr>
          <p:cNvPr id="24" name="Straight Arrow Connector 23"/>
          <p:cNvCxnSpPr>
            <a:stCxn id="25" idx="3"/>
            <a:endCxn id="11" idx="1"/>
          </p:cNvCxnSpPr>
          <p:nvPr/>
        </p:nvCxnSpPr>
        <p:spPr>
          <a:xfrm flipV="1">
            <a:off x="3159889" y="4242826"/>
            <a:ext cx="687209" cy="9053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2596" y="4079442"/>
            <a:ext cx="29772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 about the product </a:t>
            </a:r>
            <a:r>
              <a:rPr lang="en-US" sz="900" dirty="0"/>
              <a:t>(</a:t>
            </a:r>
            <a:r>
              <a:rPr lang="en-US" sz="900" dirty="0" smtClean="0"/>
              <a:t>processing date, </a:t>
            </a:r>
            <a:r>
              <a:rPr lang="en-US" sz="900" dirty="0" err="1" smtClean="0"/>
              <a:t>algo</a:t>
            </a:r>
            <a:r>
              <a:rPr lang="en-US" sz="900" dirty="0" smtClean="0"/>
              <a:t> version, quality, cloud/snow cover, </a:t>
            </a:r>
            <a:r>
              <a:rPr lang="en-US" sz="900" dirty="0" err="1" smtClean="0"/>
              <a:t>productType</a:t>
            </a:r>
            <a:r>
              <a:rPr lang="en-US" sz="900" dirty="0" smtClean="0"/>
              <a:t>, </a:t>
            </a:r>
            <a:r>
              <a:rPr lang="is-IS" sz="900" dirty="0" smtClean="0"/>
              <a:t>….)</a:t>
            </a:r>
            <a:endParaRPr lang="en-US" sz="900" dirty="0"/>
          </a:p>
        </p:txBody>
      </p:sp>
      <p:cxnSp>
        <p:nvCxnSpPr>
          <p:cNvPr id="26" name="Straight Arrow Connector 25"/>
          <p:cNvCxnSpPr>
            <a:stCxn id="21" idx="3"/>
            <a:endCxn id="13" idx="1"/>
          </p:cNvCxnSpPr>
          <p:nvPr/>
        </p:nvCxnSpPr>
        <p:spPr>
          <a:xfrm flipV="1">
            <a:off x="3159889" y="3141718"/>
            <a:ext cx="775095" cy="8407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1583" y="1279377"/>
            <a:ext cx="29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Product footprint (polygon, </a:t>
            </a:r>
            <a:r>
              <a:rPr lang="en-US" sz="900" dirty="0" err="1" smtClean="0"/>
              <a:t>lineString</a:t>
            </a:r>
            <a:r>
              <a:rPr lang="en-US" sz="900" dirty="0" smtClean="0"/>
              <a:t>, point, </a:t>
            </a:r>
          </a:p>
          <a:p>
            <a:r>
              <a:rPr lang="en-US" sz="900" dirty="0" err="1" smtClean="0"/>
              <a:t>multiPolygon</a:t>
            </a:r>
            <a:r>
              <a:rPr lang="en-US" sz="900" dirty="0" smtClean="0"/>
              <a:t>, </a:t>
            </a:r>
            <a:r>
              <a:rPr lang="en-US" sz="900" dirty="0" err="1" smtClean="0"/>
              <a:t>multiLineString</a:t>
            </a:r>
            <a:r>
              <a:rPr lang="en-US" sz="900" dirty="0" smtClean="0"/>
              <a:t>, </a:t>
            </a:r>
            <a:r>
              <a:rPr lang="en-US" sz="900" dirty="0" err="1" smtClean="0"/>
              <a:t>multiPoint</a:t>
            </a:r>
            <a:r>
              <a:rPr lang="en-US" sz="900" dirty="0" smtClean="0"/>
              <a:t>)</a:t>
            </a:r>
            <a:endParaRPr lang="en-US" sz="900" dirty="0"/>
          </a:p>
        </p:txBody>
      </p:sp>
      <p:cxnSp>
        <p:nvCxnSpPr>
          <p:cNvPr id="28" name="Straight Arrow Connector 27"/>
          <p:cNvCxnSpPr>
            <a:stCxn id="27" idx="3"/>
            <a:endCxn id="15" idx="1"/>
          </p:cNvCxnSpPr>
          <p:nvPr/>
        </p:nvCxnSpPr>
        <p:spPr>
          <a:xfrm flipV="1">
            <a:off x="3159889" y="1029984"/>
            <a:ext cx="542425" cy="434059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2597" y="2175822"/>
            <a:ext cx="29772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quicklook</a:t>
            </a:r>
            <a:r>
              <a:rPr lang="en-US" sz="900" dirty="0" smtClean="0"/>
              <a:t>, alternate metadata representation, download URL, reference to parent products, quality report,  service offerings</a:t>
            </a:r>
            <a:endParaRPr lang="en-US" sz="900" dirty="0"/>
          </a:p>
        </p:txBody>
      </p:sp>
      <p:cxnSp>
        <p:nvCxnSpPr>
          <p:cNvPr id="30" name="Straight Arrow Connector 29"/>
          <p:cNvCxnSpPr>
            <a:stCxn id="29" idx="3"/>
            <a:endCxn id="17" idx="1"/>
          </p:cNvCxnSpPr>
          <p:nvPr/>
        </p:nvCxnSpPr>
        <p:spPr>
          <a:xfrm flipV="1">
            <a:off x="3159889" y="2073843"/>
            <a:ext cx="694802" cy="35589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1583" y="1744594"/>
            <a:ext cx="29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Feature core attributes (status, date, </a:t>
            </a:r>
            <a:r>
              <a:rPr lang="en-US" sz="900" dirty="0" err="1" smtClean="0"/>
              <a:t>updateDate</a:t>
            </a:r>
            <a:r>
              <a:rPr lang="en-US" sz="900" dirty="0" smtClean="0"/>
              <a:t>, title, </a:t>
            </a:r>
            <a:r>
              <a:rPr lang="en-US" sz="900" dirty="0" err="1" smtClean="0">
                <a:solidFill>
                  <a:srgbClr val="A6A6A6"/>
                </a:solidFill>
              </a:rPr>
              <a:t>doi</a:t>
            </a:r>
            <a:r>
              <a:rPr lang="en-US" sz="900" dirty="0" smtClean="0">
                <a:solidFill>
                  <a:srgbClr val="A6A6A6"/>
                </a:solidFill>
              </a:rPr>
              <a:t>, </a:t>
            </a:r>
            <a:r>
              <a:rPr lang="en-US" sz="900" dirty="0" err="1" smtClean="0">
                <a:solidFill>
                  <a:srgbClr val="A6A6A6"/>
                </a:solidFill>
              </a:rPr>
              <a:t>parentIdentifier</a:t>
            </a:r>
            <a:r>
              <a:rPr lang="en-US" sz="900" dirty="0" smtClean="0">
                <a:solidFill>
                  <a:srgbClr val="A6A6A6"/>
                </a:solidFill>
              </a:rPr>
              <a:t> </a:t>
            </a:r>
            <a:r>
              <a:rPr lang="is-IS" sz="900" dirty="0" smtClean="0"/>
              <a:t>…)</a:t>
            </a:r>
            <a:r>
              <a:rPr lang="en-US" sz="900" dirty="0" smtClean="0"/>
              <a:t> </a:t>
            </a:r>
            <a:endParaRPr lang="en-US" sz="900" dirty="0"/>
          </a:p>
        </p:txBody>
      </p:sp>
      <p:cxnSp>
        <p:nvCxnSpPr>
          <p:cNvPr id="32" name="Straight Arrow Connector 31"/>
          <p:cNvCxnSpPr>
            <a:stCxn id="31" idx="3"/>
            <a:endCxn id="16" idx="1"/>
          </p:cNvCxnSpPr>
          <p:nvPr/>
        </p:nvCxnSpPr>
        <p:spPr>
          <a:xfrm flipV="1">
            <a:off x="3159889" y="1667618"/>
            <a:ext cx="687210" cy="26164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2280" y="622084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Heritage vocabulary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53267" y="6454772"/>
            <a:ext cx="29718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74386" y="755215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UMM-G / EO-O&amp;M</a:t>
            </a:r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6308203" y="1222682"/>
            <a:ext cx="2639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Use cases (Satellite EO):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Product derived from a single acquisition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Synergetic product derived from data acquired by various sensors/instruments of the same platform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Product derived from multiple acquisitions (one or more platforms)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100" dirty="0" smtClean="0"/>
              <a:t>Acquisition only (e.g. planned acquisitions)</a:t>
            </a:r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896100" y="3718845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OGC 17-003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84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 and Search response in </a:t>
            </a:r>
            <a:r>
              <a:rPr lang="en-GB" dirty="0" err="1" smtClean="0"/>
              <a:t>GeoJSON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86" y="1333499"/>
            <a:ext cx="2707681" cy="3257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086" y="774700"/>
            <a:ext cx="2922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EO Metadata in </a:t>
            </a:r>
            <a:r>
              <a:rPr lang="en-GB" sz="1200" dirty="0" err="1" smtClean="0"/>
              <a:t>GeoJSON</a:t>
            </a:r>
            <a:r>
              <a:rPr lang="en-GB" sz="1200" dirty="0" smtClean="0"/>
              <a:t> (Feature)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730509" y="774699"/>
            <a:ext cx="464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EO OpenSearch response in </a:t>
            </a:r>
            <a:r>
              <a:rPr lang="en-GB" sz="1200" dirty="0" err="1" smtClean="0"/>
              <a:t>GeoJSON</a:t>
            </a:r>
            <a:r>
              <a:rPr lang="en-GB" sz="1200" dirty="0" smtClean="0"/>
              <a:t> (</a:t>
            </a:r>
            <a:r>
              <a:rPr lang="en-GB" sz="1200" dirty="0" err="1" smtClean="0"/>
              <a:t>FeatureCollection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597" y="1051698"/>
            <a:ext cx="2671504" cy="35742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0099" y="2346055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OWS context</a:t>
            </a:r>
            <a:endParaRPr lang="en-GB" sz="1400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6589934" y="2375932"/>
            <a:ext cx="485332" cy="248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9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GB" sz="2000" dirty="0" smtClean="0"/>
              <a:t>EO OpenSearch </a:t>
            </a:r>
            <a:r>
              <a:rPr lang="en-GB" sz="2000" dirty="0" err="1" smtClean="0"/>
              <a:t>GeoJSON</a:t>
            </a:r>
            <a:r>
              <a:rPr lang="en-GB" sz="2000" dirty="0" smtClean="0"/>
              <a:t> Standardisation </a:t>
            </a:r>
            <a:r>
              <a:rPr lang="en-GB" sz="2000" dirty="0"/>
              <a:t>A</a:t>
            </a:r>
            <a:r>
              <a:rPr lang="en-GB" sz="2000" dirty="0" smtClean="0"/>
              <a:t>ctivities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b="1" dirty="0" smtClean="0"/>
          </a:p>
          <a:p>
            <a:r>
              <a:rPr lang="en-US" sz="1200" b="1" dirty="0" smtClean="0"/>
              <a:t>Sponsored by</a:t>
            </a:r>
          </a:p>
          <a:p>
            <a:endParaRPr lang="en-US" sz="1200" b="1" dirty="0"/>
          </a:p>
          <a:p>
            <a:r>
              <a:rPr lang="en-US" sz="1200" dirty="0"/>
              <a:t>Dec 2016: KO joined EUMETSAT/ESA effort</a:t>
            </a:r>
          </a:p>
          <a:p>
            <a:r>
              <a:rPr lang="en-US" sz="1200" dirty="0"/>
              <a:t>Feb-2017: Draft specs first </a:t>
            </a:r>
            <a:r>
              <a:rPr lang="en-US" sz="1200" dirty="0" smtClean="0"/>
              <a:t>release</a:t>
            </a:r>
          </a:p>
          <a:p>
            <a:pPr marL="981450" lvl="1" indent="-171450">
              <a:buFont typeface="Arial" charset="0"/>
              <a:buChar char="•"/>
            </a:pPr>
            <a:r>
              <a:rPr lang="en-US" sz="1200" dirty="0"/>
              <a:t>OpenSearch for EO </a:t>
            </a:r>
            <a:r>
              <a:rPr lang="en-US" sz="1200" dirty="0" smtClean="0"/>
              <a:t>update (OGC 13-026r9): addition of the </a:t>
            </a:r>
            <a:r>
              <a:rPr lang="en-US" sz="1200" dirty="0" err="1" smtClean="0"/>
              <a:t>GeoJSON</a:t>
            </a:r>
            <a:r>
              <a:rPr lang="en-US" sz="1200" dirty="0" smtClean="0"/>
              <a:t>(-LD) encoding</a:t>
            </a:r>
            <a:endParaRPr lang="en-US" sz="1200" dirty="0"/>
          </a:p>
          <a:p>
            <a:pPr marL="981450" lvl="1" indent="-171450">
              <a:buFont typeface="Arial" charset="0"/>
              <a:buChar char="•"/>
            </a:pPr>
            <a:r>
              <a:rPr lang="en-US" sz="1200" dirty="0" smtClean="0"/>
              <a:t>EO Metadata </a:t>
            </a:r>
            <a:r>
              <a:rPr lang="en-US" sz="1200" dirty="0" err="1" smtClean="0"/>
              <a:t>GeoJSON</a:t>
            </a:r>
            <a:r>
              <a:rPr lang="en-US" sz="1200" dirty="0" smtClean="0"/>
              <a:t>(-LD) encoding (</a:t>
            </a:r>
            <a:r>
              <a:rPr lang="en-US" sz="1200" dirty="0"/>
              <a:t>OGC </a:t>
            </a:r>
            <a:r>
              <a:rPr lang="en-US" sz="1200" dirty="0" smtClean="0"/>
              <a:t>17-003)</a:t>
            </a:r>
            <a:r>
              <a:rPr lang="en-US" sz="1200" dirty="0"/>
              <a:t>	</a:t>
            </a:r>
          </a:p>
          <a:p>
            <a:r>
              <a:rPr lang="en-US" sz="1200" dirty="0" smtClean="0"/>
              <a:t>01-Mar-2017</a:t>
            </a:r>
            <a:r>
              <a:rPr lang="en-US" sz="1200" dirty="0"/>
              <a:t>: Presentation to </a:t>
            </a:r>
            <a:r>
              <a:rPr lang="en-US" sz="1200" dirty="0" smtClean="0"/>
              <a:t>WGISS </a:t>
            </a:r>
            <a:r>
              <a:rPr lang="en-US" sz="1200" dirty="0" err="1" smtClean="0"/>
              <a:t>Acess</a:t>
            </a:r>
            <a:r>
              <a:rPr lang="en-US" sz="1200" dirty="0" smtClean="0"/>
              <a:t> </a:t>
            </a:r>
            <a:r>
              <a:rPr lang="en-US" sz="1200" dirty="0" err="1" smtClean="0"/>
              <a:t>Systeam</a:t>
            </a:r>
            <a:r>
              <a:rPr lang="en-US" sz="1200" dirty="0"/>
              <a:t>,</a:t>
            </a:r>
            <a:r>
              <a:rPr lang="en-US" sz="1200" dirty="0" smtClean="0"/>
              <a:t> preliminary comments</a:t>
            </a:r>
            <a:r>
              <a:rPr lang="en-US" sz="1200" dirty="0"/>
              <a:t>, Invitation to OGC SWG</a:t>
            </a:r>
          </a:p>
          <a:p>
            <a:r>
              <a:rPr lang="en-US" sz="1200" dirty="0" smtClean="0"/>
              <a:t>22-Mar-2017</a:t>
            </a:r>
            <a:r>
              <a:rPr lang="en-US" sz="1200" dirty="0"/>
              <a:t>: OGC TC-Delft </a:t>
            </a:r>
            <a:r>
              <a:rPr lang="en-US" sz="1200" dirty="0" smtClean="0"/>
              <a:t> </a:t>
            </a:r>
          </a:p>
          <a:p>
            <a:pPr marL="981450" lvl="1" indent="-171450">
              <a:buFont typeface="Arial" charset="0"/>
              <a:buChar char="•"/>
            </a:pPr>
            <a:r>
              <a:rPr lang="en-US" sz="1200" dirty="0" smtClean="0"/>
              <a:t>Re-activation of the EO OpenSearch and Metadata SWG</a:t>
            </a:r>
          </a:p>
          <a:p>
            <a:pPr marL="981450" lvl="1" indent="-171450">
              <a:buFont typeface="Arial" charset="0"/>
              <a:buChar char="•"/>
            </a:pPr>
            <a:r>
              <a:rPr lang="en-US" sz="1200" dirty="0" smtClean="0"/>
              <a:t>Nomination of chair  (Uwe </a:t>
            </a:r>
            <a:r>
              <a:rPr lang="en-US" sz="1200" dirty="0" err="1" smtClean="0"/>
              <a:t>Voges</a:t>
            </a:r>
            <a:r>
              <a:rPr lang="en-US" sz="1200" dirty="0" smtClean="0"/>
              <a:t>/</a:t>
            </a:r>
            <a:r>
              <a:rPr lang="en-US" sz="1200" dirty="0" err="1" smtClean="0"/>
              <a:t>Conterra</a:t>
            </a:r>
            <a:r>
              <a:rPr lang="en-US" sz="1200" dirty="0" smtClean="0"/>
              <a:t>) and co-chair (Yves </a:t>
            </a:r>
            <a:r>
              <a:rPr lang="en-US" sz="1200" dirty="0" err="1" smtClean="0"/>
              <a:t>Coene</a:t>
            </a:r>
            <a:r>
              <a:rPr lang="en-US" sz="1200" dirty="0" smtClean="0"/>
              <a:t>/</a:t>
            </a:r>
            <a:r>
              <a:rPr lang="en-US" sz="1200" dirty="0" err="1" smtClean="0"/>
              <a:t>Spacebel</a:t>
            </a:r>
            <a:r>
              <a:rPr lang="en-US" sz="1200" dirty="0" smtClean="0"/>
              <a:t>)</a:t>
            </a:r>
            <a:endParaRPr lang="en-US" sz="1200" dirty="0"/>
          </a:p>
          <a:p>
            <a:pPr marL="981450" lvl="1" indent="-171450">
              <a:buFont typeface="Arial" charset="0"/>
              <a:buChar char="•"/>
            </a:pPr>
            <a:r>
              <a:rPr lang="en-US" sz="1200" dirty="0" smtClean="0"/>
              <a:t>presentation </a:t>
            </a:r>
            <a:r>
              <a:rPr lang="en-US" sz="1200" dirty="0"/>
              <a:t>of activities and draft specs</a:t>
            </a:r>
          </a:p>
          <a:p>
            <a:r>
              <a:rPr lang="en-US" sz="1200" dirty="0"/>
              <a:t>Mar to Sep-2017: spec consolidation (</a:t>
            </a:r>
            <a:r>
              <a:rPr lang="en-US" sz="1200" dirty="0" smtClean="0"/>
              <a:t>SWG telco to be organized) </a:t>
            </a:r>
            <a:r>
              <a:rPr lang="mr-IN" sz="1200" dirty="0" smtClean="0"/>
              <a:t>–</a:t>
            </a:r>
            <a:r>
              <a:rPr lang="en-US" sz="1200" dirty="0" smtClean="0"/>
              <a:t> Experiment in Testbed 13 (</a:t>
            </a:r>
            <a:r>
              <a:rPr lang="en-US" sz="1200" dirty="0" err="1" smtClean="0"/>
              <a:t>Fedeo</a:t>
            </a:r>
            <a:r>
              <a:rPr lang="en-US" sz="1200" dirty="0" smtClean="0"/>
              <a:t> </a:t>
            </a:r>
            <a:r>
              <a:rPr lang="en-US" sz="1200" dirty="0" err="1" smtClean="0"/>
              <a:t>inkind</a:t>
            </a:r>
            <a:r>
              <a:rPr lang="en-US" sz="1200" dirty="0" smtClean="0"/>
              <a:t> contribution)</a:t>
            </a:r>
            <a:endParaRPr lang="en-US" sz="1200" dirty="0"/>
          </a:p>
          <a:p>
            <a:r>
              <a:rPr lang="en-US" sz="1200" dirty="0"/>
              <a:t>Sep-2017: OGC TC-Southampton </a:t>
            </a:r>
            <a:r>
              <a:rPr lang="mr-IN" sz="1200" dirty="0"/>
              <a:t>–</a:t>
            </a:r>
            <a:r>
              <a:rPr lang="en-US" sz="1200" dirty="0"/>
              <a:t> submission of final specs for public comments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1878560" y="877671"/>
            <a:ext cx="1210456" cy="5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897" y="835571"/>
            <a:ext cx="2311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41662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D8764BB3-A664-E346-8B90-533E7D701066}" vid="{78C89CDC-F1EE-D847-AC75-8A608D7844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f2760952-b3bb-408f-ace6-eb1e07642b8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new Flags 2017</Template>
  <TotalTime>3122</TotalTime>
  <Words>907</Words>
  <Application>Microsoft Office PowerPoint</Application>
  <PresentationFormat>On-screen Show (16:9)</PresentationFormat>
  <Paragraphs>164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Esa presentation</vt:lpstr>
      <vt:lpstr>PowerPoint Presentation</vt:lpstr>
      <vt:lpstr>Background</vt:lpstr>
      <vt:lpstr>Limitations of OpenSearch for EO </vt:lpstr>
      <vt:lpstr>Technical Context: Profusion of EO data and Services</vt:lpstr>
      <vt:lpstr>Linking data and services</vt:lpstr>
      <vt:lpstr>EO OpenSearch results as a OWS Context</vt:lpstr>
      <vt:lpstr>Mapping of Product metadata attributes</vt:lpstr>
      <vt:lpstr>Metadata and Search response in GeoJSON</vt:lpstr>
      <vt:lpstr>EO OpenSearch GeoJSON Standardisation Activities</vt:lpstr>
      <vt:lpstr>Discussion Items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Olivier Barois</dc:creator>
  <cp:lastModifiedBy>Anne Kennerley</cp:lastModifiedBy>
  <cp:revision>61</cp:revision>
  <cp:lastPrinted>2008-08-26T16:26:23Z</cp:lastPrinted>
  <dcterms:created xsi:type="dcterms:W3CDTF">2017-04-03T13:42:18Z</dcterms:created>
  <dcterms:modified xsi:type="dcterms:W3CDTF">2017-04-05T18:31:52Z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