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0" r:id="rId2"/>
    <p:sldId id="342" r:id="rId3"/>
    <p:sldId id="352" r:id="rId4"/>
    <p:sldId id="360" r:id="rId5"/>
    <p:sldId id="363" r:id="rId6"/>
    <p:sldId id="355" r:id="rId7"/>
    <p:sldId id="356" r:id="rId8"/>
    <p:sldId id="357" r:id="rId9"/>
    <p:sldId id="353" r:id="rId10"/>
    <p:sldId id="354" r:id="rId11"/>
    <p:sldId id="361" r:id="rId12"/>
    <p:sldId id="362" r:id="rId13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enther Landgraf" initials="G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40E85C"/>
    <a:srgbClr val="D6FEDE"/>
    <a:srgbClr val="26442D"/>
    <a:srgbClr val="FF7C80"/>
    <a:srgbClr val="FF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4" autoAdjust="0"/>
    <p:restoredTop sz="96809" autoAdjust="0"/>
  </p:normalViewPr>
  <p:slideViewPr>
    <p:cSldViewPr snapToGrid="0">
      <p:cViewPr>
        <p:scale>
          <a:sx n="77" d="100"/>
          <a:sy n="77" d="100"/>
        </p:scale>
        <p:origin x="-45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4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513023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2569"/>
                </a:solidFill>
              </a:rPr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68444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6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8" r:id="rId3"/>
  </p:sldLayoutIdLst>
  <p:transition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ccess-SysTeam-Help@wgiss.ceos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288457" y="909539"/>
            <a:ext cx="6568050" cy="3243445"/>
          </a:xfrm>
        </p:spPr>
        <p:txBody>
          <a:bodyPr/>
          <a:lstStyle/>
          <a:p>
            <a:r>
              <a:rPr lang="en-US" sz="4400" dirty="0"/>
              <a:t>WGISS Connected Data Assets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/>
              <a:t>April 5, 2017</a:t>
            </a:r>
            <a:br>
              <a:rPr lang="en-US" sz="2400" dirty="0"/>
            </a:br>
            <a:r>
              <a:rPr lang="en-US" sz="2400" dirty="0"/>
              <a:t>Yonsook Enloe</a:t>
            </a:r>
            <a:br>
              <a:rPr lang="en-US" sz="2400" dirty="0"/>
            </a:br>
            <a:endParaRPr lang="en-US" sz="4400" dirty="0"/>
          </a:p>
        </p:txBody>
      </p:sp>
      <p:sp>
        <p:nvSpPr>
          <p:cNvPr id="56322" name="AutoShape 2" descr="https://www.in-jaxa/fw/dfw/iwlx/kouho/intra/jaxabrand/logo/download/A2_1_blue_glay.jpg"/>
          <p:cNvSpPr>
            <a:spLocks noChangeAspect="1" noChangeArrowheads="1"/>
          </p:cNvSpPr>
          <p:nvPr/>
        </p:nvSpPr>
        <p:spPr bwMode="auto">
          <a:xfrm>
            <a:off x="63500" y="-136525"/>
            <a:ext cx="716280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Clients can offer search and access to all the satellite data available through the WGISS Federation</a:t>
            </a:r>
          </a:p>
          <a:p>
            <a:r>
              <a:rPr lang="en-US" sz="2000" dirty="0"/>
              <a:t>Clients can offer search and access to a limited subset of data available through the WGISS Federation along with other services through tagging (e.g. CWIC, </a:t>
            </a:r>
            <a:r>
              <a:rPr lang="en-US" sz="2000" dirty="0" err="1"/>
              <a:t>FedEO</a:t>
            </a:r>
            <a:r>
              <a:rPr lang="en-US" sz="2000" dirty="0"/>
              <a:t>, LSI, Carbon,</a:t>
            </a:r>
            <a:r>
              <a:rPr lang="is-IS" sz="2000" dirty="0"/>
              <a:t>…)</a:t>
            </a:r>
            <a:endParaRPr lang="en-US" sz="2000" dirty="0"/>
          </a:p>
          <a:p>
            <a:r>
              <a:rPr lang="en-US" sz="2000" dirty="0"/>
              <a:t>Clients can offer support for a 2-step search</a:t>
            </a:r>
          </a:p>
          <a:p>
            <a:pPr lvl="1"/>
            <a:r>
              <a:rPr lang="en-US" sz="2000" dirty="0"/>
              <a:t>Discovery through collection search using platform, instrument, science keywords, etc. (IDN).  The IDN data record will contain info about how granule search is supported</a:t>
            </a:r>
          </a:p>
          <a:p>
            <a:pPr lvl="1"/>
            <a:r>
              <a:rPr lang="en-US" sz="2000" dirty="0"/>
              <a:t>Search granule metadata at data partners via CWIC, </a:t>
            </a:r>
            <a:r>
              <a:rPr lang="en-US" sz="2000" dirty="0" err="1"/>
              <a:t>FedEO</a:t>
            </a:r>
            <a:r>
              <a:rPr lang="en-US" sz="2000" dirty="0"/>
              <a:t>, Independent servers</a:t>
            </a:r>
          </a:p>
          <a:p>
            <a:r>
              <a:rPr lang="en-US" sz="2000" dirty="0"/>
              <a:t>All granule search results will contain links to data access</a:t>
            </a:r>
          </a:p>
        </p:txBody>
      </p:sp>
    </p:spTree>
    <p:extLst>
      <p:ext uri="{BB962C8B-B14F-4D97-AF65-F5344CB8AC3E}">
        <p14:creationId xmlns:p14="http://schemas.microsoft.com/office/powerpoint/2010/main" val="154787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Oct 2016 –  First WGISS Access System Level Team </a:t>
            </a:r>
            <a:r>
              <a:rPr lang="en-US" sz="1800" dirty="0" err="1"/>
              <a:t>telecon</a:t>
            </a:r>
            <a:endParaRPr lang="en-US" sz="1800" dirty="0"/>
          </a:p>
          <a:p>
            <a:r>
              <a:rPr lang="en-US" sz="1800" dirty="0">
                <a:solidFill>
                  <a:srgbClr val="008000"/>
                </a:solidFill>
                <a:hlinkClick r:id="rId2"/>
              </a:rPr>
              <a:t>Access-SysTeam-Help@wgiss.ceos.org</a:t>
            </a:r>
            <a:r>
              <a:rPr lang="en-US" sz="1800" dirty="0"/>
              <a:t> for questions about any of the systems – e.g. IDN, </a:t>
            </a:r>
            <a:r>
              <a:rPr lang="en-US" sz="1800" dirty="0" err="1"/>
              <a:t>FedEO</a:t>
            </a:r>
            <a:r>
              <a:rPr lang="en-US" sz="1800" dirty="0"/>
              <a:t>, CWIC</a:t>
            </a:r>
          </a:p>
          <a:p>
            <a:r>
              <a:rPr lang="en-US" sz="1800" dirty="0"/>
              <a:t>Will tag </a:t>
            </a:r>
            <a:r>
              <a:rPr lang="en-US" sz="1800" dirty="0" err="1"/>
              <a:t>FedEO</a:t>
            </a:r>
            <a:r>
              <a:rPr lang="en-US" sz="1800" dirty="0"/>
              <a:t> datasets registered in the IDN</a:t>
            </a:r>
          </a:p>
          <a:p>
            <a:r>
              <a:rPr lang="en-US" sz="1800" dirty="0"/>
              <a:t>Identified Interoperability Issues for CEOS OpenSearch implementations </a:t>
            </a:r>
            <a:r>
              <a:rPr lang="en-US" sz="1800" dirty="0" smtClean="0"/>
              <a:t>(</a:t>
            </a:r>
            <a:r>
              <a:rPr lang="en-US" sz="1800" dirty="0" err="1" smtClean="0"/>
              <a:t>e.g</a:t>
            </a:r>
            <a:r>
              <a:rPr lang="en-US" sz="1800" dirty="0" smtClean="0"/>
              <a:t>  pagination handling to be advertised in the OSDD, unify how to distinguish between order/download links, ..)</a:t>
            </a:r>
            <a:endParaRPr lang="en-US" sz="1600" dirty="0"/>
          </a:p>
          <a:p>
            <a:r>
              <a:rPr lang="en-US" sz="1800" dirty="0"/>
              <a:t>Came to agreement on the resolution of the interoperability issues and documented those in the CEOS OpenSearch Best Practices document</a:t>
            </a:r>
          </a:p>
          <a:p>
            <a:r>
              <a:rPr lang="en-US" sz="1800" dirty="0"/>
              <a:t>CWIC Smart Client Validator for CEOS OS conformance testing</a:t>
            </a:r>
          </a:p>
          <a:p>
            <a:r>
              <a:rPr lang="en-US" sz="1800" dirty="0"/>
              <a:t>Future Conformance Test document led by ESA</a:t>
            </a:r>
          </a:p>
          <a:p>
            <a:r>
              <a:rPr lang="en-US" sz="1800" dirty="0"/>
              <a:t>ESA led effort to specify  draft OGC 17-003 EO Dataset </a:t>
            </a:r>
            <a:r>
              <a:rPr lang="en-US" sz="1800" dirty="0" err="1"/>
              <a:t>GeoJSON</a:t>
            </a:r>
            <a:r>
              <a:rPr lang="en-US" sz="1800" dirty="0"/>
              <a:t> Encoding Standards</a:t>
            </a:r>
          </a:p>
          <a:p>
            <a:r>
              <a:rPr lang="en-US" sz="1800" dirty="0"/>
              <a:t>Working with the GEODAB team to integrate with WGISS Connected Assets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3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is Accessible?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WGISS webpage has current list of the data collections accessible from </a:t>
            </a:r>
            <a:r>
              <a:rPr lang="en-US" dirty="0" err="1"/>
              <a:t>FedEO</a:t>
            </a:r>
            <a:r>
              <a:rPr lang="en-US" dirty="0"/>
              <a:t> and CWIC</a:t>
            </a:r>
          </a:p>
          <a:p>
            <a:r>
              <a:rPr lang="en-US" dirty="0"/>
              <a:t>Over 5000 collections </a:t>
            </a:r>
            <a:r>
              <a:rPr lang="en-US" dirty="0" smtClean="0"/>
              <a:t>accessible (collection search)</a:t>
            </a:r>
            <a:endParaRPr lang="en-US" dirty="0"/>
          </a:p>
          <a:p>
            <a:r>
              <a:rPr lang="en-US" dirty="0"/>
              <a:t>Over </a:t>
            </a:r>
            <a:r>
              <a:rPr lang="en-US" dirty="0" smtClean="0"/>
              <a:t>300+ </a:t>
            </a:r>
            <a:r>
              <a:rPr lang="en-US" dirty="0"/>
              <a:t>million granules </a:t>
            </a:r>
            <a:r>
              <a:rPr lang="en-US" dirty="0" smtClean="0"/>
              <a:t>accessible (granule search)</a:t>
            </a:r>
            <a:endParaRPr lang="en-US" dirty="0"/>
          </a:p>
          <a:p>
            <a:r>
              <a:rPr lang="en-US" dirty="0"/>
              <a:t>Additional data collections/granules continuously being added from heritage and current EO missions</a:t>
            </a:r>
          </a:p>
          <a:p>
            <a:r>
              <a:rPr lang="en-US" dirty="0"/>
              <a:t>Additional data partners can be added to </a:t>
            </a:r>
            <a:r>
              <a:rPr lang="en-US" dirty="0" err="1"/>
              <a:t>FedEO</a:t>
            </a:r>
            <a:r>
              <a:rPr lang="en-US" dirty="0"/>
              <a:t> and CWIC federations</a:t>
            </a:r>
          </a:p>
          <a:p>
            <a:r>
              <a:rPr lang="en-US" dirty="0"/>
              <a:t>Independent data partners who support the WGISS standards can be added to the WGISS Connected Data Assets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Connected Data Assets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63" y="1514078"/>
            <a:ext cx="8445500" cy="4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/>
              <a:t>WGISS Interoperability Standards Architecture</a:t>
            </a:r>
            <a:endParaRPr kumimoji="1" lang="ja-JP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092366"/>
            <a:ext cx="3962400" cy="4340225"/>
          </a:xfrm>
        </p:spPr>
        <p:txBody>
          <a:bodyPr/>
          <a:lstStyle/>
          <a:p>
            <a:endParaRPr lang="en-GB" sz="1400" dirty="0"/>
          </a:p>
          <a:p>
            <a:r>
              <a:rPr lang="en-GB" sz="1600" dirty="0"/>
              <a:t>WGISS has adopted the CEOS OpenSearch Best Practices in addition to the Open Geospatial Consortium (OGC) </a:t>
            </a:r>
            <a:r>
              <a:rPr lang="en-GB" sz="1600" dirty="0" err="1"/>
              <a:t>Catalog</a:t>
            </a:r>
            <a:r>
              <a:rPr lang="en-GB" sz="1600" dirty="0"/>
              <a:t> Services for the Web (CSW) v2.0.2 standards for searching EO data </a:t>
            </a:r>
            <a:r>
              <a:rPr lang="en-GB" sz="1600" dirty="0" err="1"/>
              <a:t>catalogs</a:t>
            </a:r>
            <a:r>
              <a:rPr lang="en-GB" sz="1600" dirty="0"/>
              <a:t>, both for collection and inventory information. </a:t>
            </a:r>
          </a:p>
          <a:p>
            <a:endParaRPr lang="en-GB" sz="1600" dirty="0"/>
          </a:p>
          <a:p>
            <a:r>
              <a:rPr lang="en-GB" sz="1600" dirty="0"/>
              <a:t>The IDN, </a:t>
            </a:r>
            <a:r>
              <a:rPr lang="en-GB" sz="1600" dirty="0" err="1"/>
              <a:t>FedEO</a:t>
            </a:r>
            <a:r>
              <a:rPr lang="en-GB" sz="1600" dirty="0"/>
              <a:t>, and CWIC systems have implemented the WGISS supported standards and are providing access to over:</a:t>
            </a:r>
            <a:endParaRPr lang="en-US" sz="9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81000" cy="228600"/>
          </a:xfrm>
          <a:prstGeom prst="rect">
            <a:avLst/>
          </a:prstGeom>
        </p:spPr>
        <p:txBody>
          <a:bodyPr/>
          <a:lstStyle/>
          <a:p>
            <a:fld id="{C238F03A-58E1-4ECA-9024-348A9A81A53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satoko\MIURA\Business\007_利用推進技術\001_WGISS\WGISS36\WGSS-OGC-Joint\2013.09.17 - CWIC FedEO interoperability.png"/>
          <p:cNvPicPr>
            <a:picLocks noChangeAspect="1" noChangeArrowheads="1"/>
          </p:cNvPicPr>
          <p:nvPr/>
        </p:nvPicPr>
        <p:blipFill>
          <a:blip r:embed="rId2" cstate="print"/>
          <a:srcRect r="4698"/>
          <a:stretch>
            <a:fillRect/>
          </a:stretch>
        </p:blipFill>
        <p:spPr bwMode="auto">
          <a:xfrm>
            <a:off x="4071164" y="1861697"/>
            <a:ext cx="5072836" cy="3091303"/>
          </a:xfrm>
          <a:prstGeom prst="rect">
            <a:avLst/>
          </a:prstGeom>
          <a:noFill/>
        </p:spPr>
      </p:pic>
      <p:pic>
        <p:nvPicPr>
          <p:cNvPr id="5" name="Picture 2" descr="http://prajwaldesai.com/wp-content/uploads/2013/09/computer_cli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39985"/>
            <a:ext cx="1197528" cy="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GB" sz="1600" dirty="0"/>
              <a:t>The IDN provides descriptions of data sets (</a:t>
            </a:r>
            <a:r>
              <a:rPr lang="en-GB" sz="1600" b="1" dirty="0">
                <a:solidFill>
                  <a:srgbClr val="0000CC"/>
                </a:solidFill>
              </a:rPr>
              <a:t>collection level</a:t>
            </a:r>
            <a:r>
              <a:rPr lang="en-GB" sz="1600" dirty="0"/>
              <a:t>) of relevance to global change research. Both the CWIC and the </a:t>
            </a:r>
            <a:r>
              <a:rPr lang="en-GB" sz="1600" dirty="0" err="1"/>
              <a:t>FedEO</a:t>
            </a:r>
            <a:r>
              <a:rPr lang="en-GB" sz="1600" dirty="0"/>
              <a:t> systems offer search of inventory data (</a:t>
            </a:r>
            <a:r>
              <a:rPr lang="en-GB" sz="1600" dirty="0">
                <a:solidFill>
                  <a:srgbClr val="0000CC"/>
                </a:solidFill>
              </a:rPr>
              <a:t>granule level</a:t>
            </a:r>
            <a:r>
              <a:rPr lang="en-GB" sz="1600" dirty="0"/>
              <a:t>) and access to the data records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8964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WGISS</a:t>
            </a:r>
            <a:endParaRPr lang="zh-CN" altLang="en-US" dirty="0"/>
          </a:p>
        </p:txBody>
      </p:sp>
      <p:sp>
        <p:nvSpPr>
          <p:cNvPr id="3" name="Shape 180"/>
          <p:cNvSpPr/>
          <p:nvPr/>
        </p:nvSpPr>
        <p:spPr>
          <a:xfrm>
            <a:off x="1337926" y="2590800"/>
            <a:ext cx="6866469" cy="863601"/>
          </a:xfrm>
          <a:prstGeom prst="rect">
            <a:avLst/>
          </a:prstGeom>
          <a:solidFill>
            <a:srgbClr val="0096FF">
              <a:alpha val="80000"/>
            </a:srgbClr>
          </a:solidFill>
          <a:ln w="12700" cap="flat">
            <a:noFill/>
            <a:miter lim="400000"/>
          </a:ln>
          <a:effectLst>
            <a:outerShdw blurRad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6" tIns="33866" rIns="33866" bIns="33866" numCol="1" anchor="ctr">
            <a:noAutofit/>
          </a:bodyPr>
          <a:lstStyle>
            <a:lvl1pPr algn="ctr" defTabSz="825500">
              <a:defRPr sz="4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US" sz="4000" dirty="0"/>
              <a:t>WGISS Connected Data Assets</a:t>
            </a:r>
            <a:endParaRPr sz="4000"/>
          </a:p>
        </p:txBody>
      </p:sp>
      <p:sp>
        <p:nvSpPr>
          <p:cNvPr id="10" name="Shape 180"/>
          <p:cNvSpPr/>
          <p:nvPr/>
        </p:nvSpPr>
        <p:spPr>
          <a:xfrm>
            <a:off x="1540931" y="838200"/>
            <a:ext cx="2667000" cy="863601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 w="12700" cap="flat">
            <a:noFill/>
            <a:miter lim="400000"/>
          </a:ln>
          <a:effectLst>
            <a:outerShdw blurRad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6" tIns="33866" rIns="33866" bIns="33866" numCol="1" anchor="ctr">
            <a:noAutofit/>
          </a:bodyPr>
          <a:lstStyle>
            <a:lvl1pPr algn="ctr" defTabSz="825500">
              <a:defRPr sz="4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US" sz="3000" b="1" dirty="0" smtClean="0"/>
              <a:t>Science/Theme </a:t>
            </a:r>
            <a:r>
              <a:rPr lang="en-US" sz="3000" b="1" dirty="0"/>
              <a:t>clients</a:t>
            </a:r>
            <a:endParaRPr sz="3000" b="1" dirty="0"/>
          </a:p>
        </p:txBody>
      </p:sp>
      <p:sp>
        <p:nvSpPr>
          <p:cNvPr id="11" name="Shape 180"/>
          <p:cNvSpPr/>
          <p:nvPr/>
        </p:nvSpPr>
        <p:spPr>
          <a:xfrm>
            <a:off x="5198531" y="838200"/>
            <a:ext cx="2667000" cy="863601"/>
          </a:xfrm>
          <a:prstGeom prst="rect">
            <a:avLst/>
          </a:prstGeom>
          <a:solidFill>
            <a:schemeClr val="accent6">
              <a:lumMod val="75000"/>
              <a:alpha val="97000"/>
            </a:schemeClr>
          </a:solidFill>
          <a:ln w="12700" cap="flat">
            <a:noFill/>
            <a:miter lim="400000"/>
          </a:ln>
          <a:effectLst>
            <a:outerShdw blurRad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6" tIns="33866" rIns="33866" bIns="33866" numCol="1" anchor="ctr">
            <a:noAutofit/>
          </a:bodyPr>
          <a:lstStyle>
            <a:lvl1pPr algn="ctr" defTabSz="825500">
              <a:defRPr sz="4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US" sz="3000" b="1" dirty="0"/>
              <a:t>GEOSS clients</a:t>
            </a:r>
            <a:endParaRPr sz="3000" b="1" dirty="0"/>
          </a:p>
        </p:txBody>
      </p:sp>
      <p:cxnSp>
        <p:nvCxnSpPr>
          <p:cNvPr id="16" name="Elbow Connector 15"/>
          <p:cNvCxnSpPr>
            <a:stCxn id="11" idx="2"/>
            <a:endCxn id="3" idx="0"/>
          </p:cNvCxnSpPr>
          <p:nvPr/>
        </p:nvCxnSpPr>
        <p:spPr>
          <a:xfrm rot="5400000">
            <a:off x="5207097" y="1265865"/>
            <a:ext cx="888999" cy="1760870"/>
          </a:xfrm>
          <a:prstGeom prst="bent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2"/>
            <a:endCxn id="3" idx="0"/>
          </p:cNvCxnSpPr>
          <p:nvPr/>
        </p:nvCxnSpPr>
        <p:spPr>
          <a:xfrm rot="16200000" flipH="1">
            <a:off x="3378297" y="1197935"/>
            <a:ext cx="888999" cy="1896730"/>
          </a:xfrm>
          <a:prstGeom prst="bent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hape 153"/>
          <p:cNvSpPr/>
          <p:nvPr/>
        </p:nvSpPr>
        <p:spPr>
          <a:xfrm>
            <a:off x="1312331" y="3429000"/>
            <a:ext cx="6917269" cy="2266436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25400" cap="flat">
            <a:solidFill>
              <a:srgbClr val="FFFFFF">
                <a:alpha val="80000"/>
              </a:srgb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33866" tIns="33866" rIns="33866" bIns="33866" numCol="1" anchor="ctr">
            <a:noAutofit/>
          </a:bodyPr>
          <a:lstStyle/>
          <a:p>
            <a:pPr algn="ctr" defTabSz="825500">
              <a:defRPr sz="2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400" b="1"/>
          </a:p>
        </p:txBody>
      </p:sp>
      <p:sp>
        <p:nvSpPr>
          <p:cNvPr id="29" name="Shape 180"/>
          <p:cNvSpPr/>
          <p:nvPr/>
        </p:nvSpPr>
        <p:spPr>
          <a:xfrm>
            <a:off x="1617131" y="3733800"/>
            <a:ext cx="2133600" cy="863601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 w="12700" cap="flat">
            <a:noFill/>
            <a:miter lim="400000"/>
          </a:ln>
          <a:effectLst>
            <a:outerShdw blurRad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6" tIns="33866" rIns="33866" bIns="33866" numCol="1" anchor="ctr">
            <a:noAutofit/>
          </a:bodyPr>
          <a:lstStyle>
            <a:lvl1pPr algn="ctr" defTabSz="825500">
              <a:defRPr sz="4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US" sz="3000" b="1" dirty="0"/>
              <a:t>CWIC</a:t>
            </a:r>
            <a:endParaRPr sz="3000" b="1" dirty="0"/>
          </a:p>
        </p:txBody>
      </p:sp>
      <p:sp>
        <p:nvSpPr>
          <p:cNvPr id="30" name="Shape 180"/>
          <p:cNvSpPr/>
          <p:nvPr/>
        </p:nvSpPr>
        <p:spPr>
          <a:xfrm>
            <a:off x="3750731" y="4572000"/>
            <a:ext cx="2133600" cy="863601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 w="12700" cap="flat">
            <a:noFill/>
            <a:miter lim="400000"/>
          </a:ln>
          <a:effectLst>
            <a:outerShdw blurRad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6" tIns="33866" rIns="33866" bIns="33866" numCol="1" anchor="ctr">
            <a:noAutofit/>
          </a:bodyPr>
          <a:lstStyle>
            <a:lvl1pPr algn="ctr" defTabSz="825500">
              <a:defRPr sz="4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US" sz="3000" b="1" dirty="0"/>
              <a:t>IDN</a:t>
            </a:r>
            <a:endParaRPr sz="3000" b="1" dirty="0"/>
          </a:p>
        </p:txBody>
      </p:sp>
      <p:sp>
        <p:nvSpPr>
          <p:cNvPr id="31" name="Shape 180"/>
          <p:cNvSpPr/>
          <p:nvPr/>
        </p:nvSpPr>
        <p:spPr>
          <a:xfrm>
            <a:off x="5884331" y="3733800"/>
            <a:ext cx="2133600" cy="863601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 w="12700" cap="flat">
            <a:noFill/>
            <a:miter lim="400000"/>
          </a:ln>
          <a:effectLst>
            <a:outerShdw blurRad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6" tIns="33866" rIns="33866" bIns="33866" numCol="1" anchor="ctr">
            <a:noAutofit/>
          </a:bodyPr>
          <a:lstStyle>
            <a:lvl1pPr algn="ctr" defTabSz="825500">
              <a:defRPr sz="4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US" sz="3000" b="1" dirty="0" err="1"/>
              <a:t>FedEO</a:t>
            </a:r>
            <a:endParaRPr sz="3000" b="1"/>
          </a:p>
        </p:txBody>
      </p:sp>
      <p:sp>
        <p:nvSpPr>
          <p:cNvPr id="32" name="Shape 180"/>
          <p:cNvSpPr/>
          <p:nvPr/>
        </p:nvSpPr>
        <p:spPr>
          <a:xfrm>
            <a:off x="3352800" y="6248400"/>
            <a:ext cx="2895600" cy="609600"/>
          </a:xfrm>
          <a:prstGeom prst="rect">
            <a:avLst/>
          </a:prstGeom>
          <a:solidFill>
            <a:srgbClr val="00B050">
              <a:alpha val="80000"/>
            </a:srgbClr>
          </a:solidFill>
          <a:ln w="12700" cap="flat">
            <a:noFill/>
            <a:miter lim="400000"/>
          </a:ln>
          <a:effectLst>
            <a:outerShdw blurRad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6" tIns="33866" rIns="33866" bIns="33866" numCol="1" anchor="ctr">
            <a:noAutofit/>
          </a:bodyPr>
          <a:lstStyle>
            <a:lvl1pPr algn="ctr" defTabSz="825500">
              <a:defRPr sz="4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US" sz="2000" b="1" dirty="0"/>
              <a:t>WGISS Connected Assets System Level Team</a:t>
            </a:r>
            <a:endParaRPr sz="2000" b="1"/>
          </a:p>
        </p:txBody>
      </p:sp>
      <p:sp>
        <p:nvSpPr>
          <p:cNvPr id="33" name="Down Arrow 32"/>
          <p:cNvSpPr/>
          <p:nvPr/>
        </p:nvSpPr>
        <p:spPr>
          <a:xfrm rot="10800000">
            <a:off x="4566725" y="5714999"/>
            <a:ext cx="391551" cy="533399"/>
          </a:xfrm>
          <a:prstGeom prst="downArrow">
            <a:avLst/>
          </a:prstGeom>
          <a:solidFill>
            <a:srgbClr val="00B050"/>
          </a:solidFill>
          <a:ln w="12700">
            <a:miter lim="400000"/>
          </a:ln>
          <a:effectLst>
            <a:outerShdw blurRad="25400" dir="5400000" rotWithShape="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algn="ctr" defTabSz="546100"/>
            <a:endParaRPr lang="zh-CN" altLang="en-US" b="1" dirty="0">
              <a:solidFill>
                <a:srgbClr val="FFFFFF"/>
              </a:solidFill>
              <a:sym typeface="Gill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9200" y="5791200"/>
            <a:ext cx="19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Technical supports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 Level Team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43400" y="1905000"/>
            <a:ext cx="4648200" cy="2210862"/>
          </a:xfrm>
        </p:spPr>
        <p:txBody>
          <a:bodyPr/>
          <a:lstStyle/>
          <a:p>
            <a:r>
              <a:rPr lang="en-US" sz="1400" dirty="0"/>
              <a:t>Coordinate operations, maintenance and evolution activities (e.g. for infrastructure, standards adoption, </a:t>
            </a:r>
            <a:r>
              <a:rPr lang="en-US" sz="1400" dirty="0" err="1"/>
              <a:t>etc</a:t>
            </a:r>
            <a:r>
              <a:rPr lang="en-US" sz="1400" dirty="0"/>
              <a:t>).</a:t>
            </a:r>
          </a:p>
          <a:p>
            <a:endParaRPr lang="en-US" sz="1400" dirty="0"/>
          </a:p>
          <a:p>
            <a:r>
              <a:rPr lang="en-US" sz="1400" dirty="0"/>
              <a:t>On-board new data partners</a:t>
            </a:r>
          </a:p>
          <a:p>
            <a:endParaRPr lang="en-US" sz="1400" dirty="0"/>
          </a:p>
          <a:p>
            <a:r>
              <a:rPr lang="en-US" sz="1400" dirty="0"/>
              <a:t>Provide technical support for client partners</a:t>
            </a:r>
          </a:p>
          <a:p>
            <a:endParaRPr lang="en-US" sz="1400" dirty="0"/>
          </a:p>
          <a:p>
            <a:r>
              <a:rPr lang="en-US" sz="1400" dirty="0"/>
              <a:t>Monitor the health of the federated system and report outages and errors etc. to the partners</a:t>
            </a:r>
          </a:p>
          <a:p>
            <a:endParaRPr lang="en-US" sz="1400" dirty="0"/>
          </a:p>
          <a:p>
            <a:r>
              <a:rPr lang="en-US" sz="1400" dirty="0"/>
              <a:t>Test all the components of the federated system, including end to end search and data access</a:t>
            </a:r>
          </a:p>
          <a:p>
            <a:endParaRPr lang="en-US" sz="1400" dirty="0"/>
          </a:p>
          <a:p>
            <a:r>
              <a:rPr lang="en-US" sz="1400" dirty="0"/>
              <a:t>Work with data and client partners to identify and resolve system and component bugs</a:t>
            </a:r>
          </a:p>
          <a:p>
            <a:endParaRPr lang="en-US" sz="1400" dirty="0"/>
          </a:p>
          <a:p>
            <a:r>
              <a:rPr lang="en-US" sz="1400" dirty="0"/>
              <a:t>Provide support for metrics collection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Created an integrated system team to coordinate and oversee the WGISS integrated system and standards: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2722" y="6642556"/>
            <a:ext cx="26468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Image Source: http://professionbiz.com/archives/7347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90800"/>
            <a:ext cx="40015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1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1"/>
          </p:nvPr>
        </p:nvSpPr>
        <p:spPr>
          <a:xfrm flipH="1">
            <a:off x="-640446" y="1280956"/>
            <a:ext cx="75985" cy="119411"/>
          </a:xfrm>
        </p:spPr>
        <p:txBody>
          <a:bodyPr/>
          <a:lstStyle/>
          <a:p>
            <a:pPr marL="0" indent="0">
              <a:buNone/>
            </a:pPr>
            <a:endParaRPr lang="en-US" altLang="ja-JP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124225" y="252257"/>
            <a:ext cx="5828334" cy="501650"/>
          </a:xfrm>
        </p:spPr>
        <p:txBody>
          <a:bodyPr/>
          <a:lstStyle/>
          <a:p>
            <a:pPr algn="ctr"/>
            <a:r>
              <a:rPr kumimoji="1" lang="en-US" altLang="ja-JP" sz="2800" dirty="0"/>
              <a:t>Current Architecture </a:t>
            </a:r>
            <a:endParaRPr kumimoji="1" lang="ja-JP" altLang="en-US" sz="2800" dirty="0"/>
          </a:p>
        </p:txBody>
      </p:sp>
      <p:sp>
        <p:nvSpPr>
          <p:cNvPr id="8" name="Flowchart: Magnetic Disk 4"/>
          <p:cNvSpPr/>
          <p:nvPr/>
        </p:nvSpPr>
        <p:spPr bwMode="auto">
          <a:xfrm>
            <a:off x="372565" y="4887331"/>
            <a:ext cx="720763" cy="710005"/>
          </a:xfrm>
          <a:prstGeom prst="flowChartMagneticDisk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11" y="5598106"/>
            <a:ext cx="376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European Partner  product catalogues: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ESA, EU Copernicus, DLR, CNES, ROSCOSMOS, VITO, EUMETSAT, ASI, UKSA</a:t>
            </a: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527099" y="4423482"/>
            <a:ext cx="720763" cy="710005"/>
          </a:xfrm>
          <a:prstGeom prst="flowChartMagneticDisk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16" name="Straight Arrow Connector 15"/>
          <p:cNvCxnSpPr>
            <a:endCxn id="8" idx="1"/>
          </p:cNvCxnSpPr>
          <p:nvPr/>
        </p:nvCxnSpPr>
        <p:spPr bwMode="auto">
          <a:xfrm flipH="1">
            <a:off x="732947" y="4423365"/>
            <a:ext cx="9133" cy="463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>
            <a:stCxn id="25" idx="0"/>
            <a:endCxn id="30" idx="1"/>
          </p:cNvCxnSpPr>
          <p:nvPr/>
        </p:nvCxnSpPr>
        <p:spPr bwMode="auto">
          <a:xfrm flipV="1">
            <a:off x="1508671" y="2534843"/>
            <a:ext cx="2370216" cy="5323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6878514" y="3966760"/>
            <a:ext cx="14272" cy="542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05896" y="3067197"/>
            <a:ext cx="2419823" cy="1427507"/>
            <a:chOff x="344244" y="2624866"/>
            <a:chExt cx="3246443" cy="1964905"/>
          </a:xfrm>
        </p:grpSpPr>
        <p:sp>
          <p:nvSpPr>
            <p:cNvPr id="25" name="Flowchart: Alternate Process 16"/>
            <p:cNvSpPr/>
            <p:nvPr/>
          </p:nvSpPr>
          <p:spPr bwMode="auto">
            <a:xfrm>
              <a:off x="344244" y="2624866"/>
              <a:ext cx="3227295" cy="1925619"/>
            </a:xfrm>
            <a:prstGeom prst="flowChartAlternateProcess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1679" y="2693503"/>
              <a:ext cx="3014137" cy="50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/>
                <a:t>FedEO</a:t>
              </a:r>
              <a:r>
                <a:rPr lang="en-GB" dirty="0"/>
                <a:t> Node</a:t>
              </a:r>
            </a:p>
          </p:txBody>
        </p:sp>
        <p:sp>
          <p:nvSpPr>
            <p:cNvPr id="27" name="Flowchart: Magnetic Disk 1039"/>
            <p:cNvSpPr/>
            <p:nvPr/>
          </p:nvSpPr>
          <p:spPr bwMode="auto">
            <a:xfrm>
              <a:off x="2059031" y="3175644"/>
              <a:ext cx="1531656" cy="1414127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rgbClr val="000000"/>
                  </a:solidFill>
                  <a:latin typeface="Tahoma" pitchFamily="34" charset="0"/>
                </a:rPr>
                <a:t>Collection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Directory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>
                  <a:solidFill>
                    <a:srgbClr val="000000"/>
                  </a:solidFill>
                  <a:latin typeface="Tahoma" pitchFamily="34" charset="0"/>
                </a:rPr>
                <a:t>(</a:t>
              </a:r>
              <a:r>
                <a:rPr lang="en-GB" sz="1200" dirty="0" err="1">
                  <a:solidFill>
                    <a:srgbClr val="000000"/>
                  </a:solidFill>
                  <a:latin typeface="Tahoma" pitchFamily="34" charset="0"/>
                </a:rPr>
                <a:t>FedEO</a:t>
              </a:r>
              <a:r>
                <a:rPr lang="en-GB" sz="1200" dirty="0">
                  <a:solidFill>
                    <a:srgbClr val="000000"/>
                  </a:solidFill>
                  <a:latin typeface="Tahoma" pitchFamily="34" charset="0"/>
                </a:rPr>
                <a:t>, CWIC)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29" name="Straight Arrow Connector 28"/>
          <p:cNvCxnSpPr>
            <a:stCxn id="33" idx="0"/>
            <a:endCxn id="30" idx="3"/>
          </p:cNvCxnSpPr>
          <p:nvPr/>
        </p:nvCxnSpPr>
        <p:spPr bwMode="auto">
          <a:xfrm flipH="1" flipV="1">
            <a:off x="5038392" y="2534843"/>
            <a:ext cx="2509089" cy="5341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878887" y="2350177"/>
            <a:ext cx="1159505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CLIENTS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250601" y="3068998"/>
            <a:ext cx="2593760" cy="883493"/>
            <a:chOff x="6207788" y="2626659"/>
            <a:chExt cx="2593760" cy="1368635"/>
          </a:xfrm>
        </p:grpSpPr>
        <p:sp>
          <p:nvSpPr>
            <p:cNvPr id="33" name="Flowchart: Alternate Process 59"/>
            <p:cNvSpPr/>
            <p:nvPr/>
          </p:nvSpPr>
          <p:spPr bwMode="auto">
            <a:xfrm>
              <a:off x="6207788" y="2626659"/>
              <a:ext cx="2593760" cy="1368635"/>
            </a:xfrm>
            <a:prstGeom prst="flowChartAlternateProcess">
              <a:avLst/>
            </a:prstGeom>
            <a:solidFill>
              <a:srgbClr val="40E85C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9445" y="2681432"/>
              <a:ext cx="2398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7434"/>
                  </a:solidFill>
                </a:rPr>
                <a:t>CWIC Node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2711447" y="4195062"/>
            <a:ext cx="1094272" cy="6349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2583011" y="4409097"/>
            <a:ext cx="1056037" cy="5564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Flowchart: Magnetic Disk 1039"/>
          <p:cNvSpPr/>
          <p:nvPr/>
        </p:nvSpPr>
        <p:spPr bwMode="auto">
          <a:xfrm>
            <a:off x="3753213" y="4380559"/>
            <a:ext cx="1698223" cy="1426891"/>
          </a:xfrm>
          <a:prstGeom prst="flowChartMagneticDisk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500" dirty="0">
                <a:solidFill>
                  <a:srgbClr val="000000"/>
                </a:solidFill>
                <a:latin typeface="Tahoma" pitchFamily="34" charset="0"/>
              </a:rPr>
              <a:t>IDN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500" dirty="0">
                <a:solidFill>
                  <a:srgbClr val="000000"/>
                </a:solidFill>
                <a:latin typeface="Tahoma" pitchFamily="34" charset="0"/>
              </a:rPr>
              <a:t>Collection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Directory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rgbClr val="000000"/>
                </a:solidFill>
                <a:latin typeface="Tahoma" pitchFamily="34" charset="0"/>
              </a:rPr>
              <a:t>(CWIC, </a:t>
            </a:r>
            <a:r>
              <a:rPr lang="en-GB" sz="1200" dirty="0" err="1">
                <a:solidFill>
                  <a:srgbClr val="000000"/>
                </a:solidFill>
                <a:latin typeface="Tahoma" pitchFamily="34" charset="0"/>
              </a:rPr>
              <a:t>FedEO</a:t>
            </a:r>
            <a:r>
              <a:rPr lang="en-GB" sz="1200" dirty="0">
                <a:solidFill>
                  <a:srgbClr val="000000"/>
                </a:solidFill>
                <a:latin typeface="Tahoma" pitchFamily="34" charset="0"/>
              </a:rPr>
              <a:t>, Others)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5280187" y="3709920"/>
            <a:ext cx="1041767" cy="9274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5508521" y="3995298"/>
            <a:ext cx="856245" cy="8133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Flowchart: Magnetic Disk 11"/>
          <p:cNvSpPr/>
          <p:nvPr/>
        </p:nvSpPr>
        <p:spPr bwMode="auto">
          <a:xfrm>
            <a:off x="7806891" y="4418924"/>
            <a:ext cx="720763" cy="710005"/>
          </a:xfrm>
          <a:prstGeom prst="flowChartMagneticDisk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>
            <a:off x="8158306" y="3962202"/>
            <a:ext cx="14272" cy="542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0" name="Flowchart: Magnetic Disk 4"/>
          <p:cNvSpPr/>
          <p:nvPr/>
        </p:nvSpPr>
        <p:spPr bwMode="auto">
          <a:xfrm>
            <a:off x="1024442" y="4897042"/>
            <a:ext cx="720763" cy="710005"/>
          </a:xfrm>
          <a:prstGeom prst="flowChartMagneticDisk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61" name="Straight Arrow Connector 60"/>
          <p:cNvCxnSpPr>
            <a:endCxn id="60" idx="1"/>
          </p:cNvCxnSpPr>
          <p:nvPr/>
        </p:nvCxnSpPr>
        <p:spPr bwMode="auto">
          <a:xfrm>
            <a:off x="1369995" y="4437634"/>
            <a:ext cx="14829" cy="4594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761825" y="5293901"/>
            <a:ext cx="3214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CWIC Partners include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0B050"/>
                </a:solidFill>
              </a:rPr>
              <a:t>USGS, NASA, ISRO, NOAA,  NOAA/GHRSST, INPE, AOE, CCMEO, EUMETSAT, Australia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65917" y="4095180"/>
            <a:ext cx="138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Search (1</a:t>
            </a:r>
            <a:r>
              <a:rPr lang="en-US" sz="1200" baseline="30000" dirty="0"/>
              <a:t>st</a:t>
            </a:r>
            <a:r>
              <a:rPr lang="en-US" sz="1200" dirty="0"/>
              <a:t> step)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35409" y="4119160"/>
            <a:ext cx="1160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Collection metadata population &amp; harvesting</a:t>
            </a:r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2711448" y="3381734"/>
            <a:ext cx="3496340" cy="285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91595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4789246" y="5841330"/>
            <a:ext cx="630382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04923" y="5665839"/>
            <a:ext cx="306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CWIC client searches IDN collection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1828801"/>
            <a:ext cx="7467600" cy="3200400"/>
            <a:chOff x="826388" y="2191573"/>
            <a:chExt cx="7098412" cy="2837627"/>
          </a:xfrm>
        </p:grpSpPr>
        <p:sp>
          <p:nvSpPr>
            <p:cNvPr id="13" name="Flowchart: Alternate Process 12"/>
            <p:cNvSpPr/>
            <p:nvPr/>
          </p:nvSpPr>
          <p:spPr bwMode="auto">
            <a:xfrm>
              <a:off x="826388" y="4180779"/>
              <a:ext cx="1804163" cy="419197"/>
            </a:xfrm>
            <a:prstGeom prst="flowChartAlternateProcess">
              <a:avLst/>
            </a:prstGeom>
            <a:solidFill>
              <a:srgbClr val="001E59">
                <a:lumMod val="10000"/>
                <a:lumOff val="90000"/>
              </a:srgbClr>
            </a:solidFill>
            <a:ln w="9525" cap="flat" cmpd="sng" algn="ctr">
              <a:solidFill>
                <a:srgbClr val="0025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FedEO</a:t>
              </a:r>
              <a:r>
                <a:rPr kumimoji="0" lang="en-GB" sz="1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gateway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95926" y="2191573"/>
              <a:ext cx="925497" cy="568171"/>
            </a:xfrm>
            <a:prstGeom prst="rect">
              <a:avLst/>
            </a:prstGeom>
            <a:solidFill>
              <a:srgbClr val="FFFF00"/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FedEO</a:t>
              </a:r>
              <a:r>
                <a: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Client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82623" y="2191574"/>
              <a:ext cx="925497" cy="568171"/>
            </a:xfrm>
            <a:prstGeom prst="rect">
              <a:avLst/>
            </a:prstGeom>
            <a:solidFill>
              <a:srgbClr val="FFFF00"/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CWIC Client</a:t>
              </a:r>
            </a:p>
          </p:txBody>
        </p:sp>
        <p:sp>
          <p:nvSpPr>
            <p:cNvPr id="26" name="Flowchart: Alternate Process 25"/>
            <p:cNvSpPr/>
            <p:nvPr/>
          </p:nvSpPr>
          <p:spPr bwMode="auto">
            <a:xfrm>
              <a:off x="6120637" y="4180779"/>
              <a:ext cx="1804163" cy="419197"/>
            </a:xfrm>
            <a:prstGeom prst="flowChartAlternate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IDN gateway</a:t>
              </a:r>
            </a:p>
          </p:txBody>
        </p:sp>
        <p:cxnSp>
          <p:nvCxnSpPr>
            <p:cNvPr id="34" name="Elbow Connector 33"/>
            <p:cNvCxnSpPr/>
            <p:nvPr/>
          </p:nvCxnSpPr>
          <p:spPr>
            <a:xfrm rot="16200000" flipH="1">
              <a:off x="5719129" y="2634737"/>
              <a:ext cx="1421034" cy="1671048"/>
            </a:xfrm>
            <a:prstGeom prst="bentConnector3">
              <a:avLst>
                <a:gd name="adj1" fmla="val 40029"/>
              </a:avLst>
            </a:prstGeom>
            <a:ln w="38100"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flipV="1">
              <a:off x="2630551" y="4233360"/>
              <a:ext cx="1102995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22" idx="2"/>
              <a:endCxn id="13" idx="0"/>
            </p:cNvCxnSpPr>
            <p:nvPr/>
          </p:nvCxnSpPr>
          <p:spPr>
            <a:xfrm rot="5400000">
              <a:off x="1683055" y="2805158"/>
              <a:ext cx="1421035" cy="133020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Magnetic Disk 40"/>
            <p:cNvSpPr/>
            <p:nvPr/>
          </p:nvSpPr>
          <p:spPr bwMode="auto">
            <a:xfrm>
              <a:off x="3733546" y="3687321"/>
              <a:ext cx="1295580" cy="1341879"/>
            </a:xfrm>
            <a:prstGeom prst="flowChartMagneticDis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IDN Collection</a:t>
              </a:r>
            </a:p>
            <a:p>
              <a:pPr algn="ctr"/>
              <a:r>
                <a:rPr lang="en-GB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(CWIC, </a:t>
              </a:r>
              <a:r>
                <a:rPr lang="en-GB" sz="1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FedEO</a:t>
              </a:r>
              <a:r>
                <a:rPr lang="en-GB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independent)</a:t>
              </a:r>
            </a:p>
          </p:txBody>
        </p:sp>
        <p:cxnSp>
          <p:nvCxnSpPr>
            <p:cNvPr id="49" name="Elbow Connector 48"/>
            <p:cNvCxnSpPr/>
            <p:nvPr/>
          </p:nvCxnSpPr>
          <p:spPr>
            <a:xfrm rot="10800000">
              <a:off x="5029127" y="4270306"/>
              <a:ext cx="1091510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/>
            <p:nvPr/>
          </p:nvCxnSpPr>
          <p:spPr>
            <a:xfrm rot="16200000" flipH="1">
              <a:off x="5454498" y="2634735"/>
              <a:ext cx="1421034" cy="1671048"/>
            </a:xfrm>
            <a:prstGeom prst="bentConnector3">
              <a:avLst>
                <a:gd name="adj1" fmla="val 56257"/>
              </a:avLst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16200000" flipH="1">
              <a:off x="5224929" y="2672407"/>
              <a:ext cx="1421034" cy="1671048"/>
            </a:xfrm>
            <a:prstGeom prst="bentConnector3">
              <a:avLst>
                <a:gd name="adj1" fmla="val 69160"/>
              </a:avLst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rot="10800000">
              <a:off x="5025668" y="4413470"/>
              <a:ext cx="1091510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0800000">
              <a:off x="5032593" y="4561249"/>
              <a:ext cx="1091510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V="1">
              <a:off x="2640943" y="4385760"/>
              <a:ext cx="1102995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flipV="1">
              <a:off x="2634015" y="4542775"/>
              <a:ext cx="1102995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5400000">
              <a:off x="1928973" y="2828252"/>
              <a:ext cx="1421035" cy="1330205"/>
            </a:xfrm>
            <a:prstGeom prst="bentConnector3">
              <a:avLst>
                <a:gd name="adj1" fmla="val 61700"/>
              </a:avLst>
            </a:prstGeom>
            <a:ln w="381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5400000">
              <a:off x="1459000" y="2807488"/>
              <a:ext cx="1421035" cy="1330205"/>
            </a:xfrm>
            <a:prstGeom prst="bentConnector3">
              <a:avLst>
                <a:gd name="adj1" fmla="val 38300"/>
              </a:avLst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>
            <a:off x="4806565" y="6095327"/>
            <a:ext cx="630382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22242" y="5919836"/>
            <a:ext cx="3327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CWIC client searches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FedEO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collection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813490" y="6344714"/>
            <a:ext cx="630382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29167" y="6169223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CWIC client searches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independent collection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33400" y="5794221"/>
            <a:ext cx="630382" cy="0"/>
          </a:xfrm>
          <a:prstGeom prst="straightConnector1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49077" y="5618730"/>
            <a:ext cx="3158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FedEO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client searches IDN collection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50719" y="6048218"/>
            <a:ext cx="630382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266396" y="5872727"/>
            <a:ext cx="3417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FedEO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client searches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FedEO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collection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57645" y="6297605"/>
            <a:ext cx="63038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73322" y="6122114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FedEO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client searches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independent collection</a:t>
            </a:r>
          </a:p>
        </p:txBody>
      </p:sp>
      <p:sp>
        <p:nvSpPr>
          <p:cNvPr id="32" name="タイトル 3"/>
          <p:cNvSpPr>
            <a:spLocks noGrp="1"/>
          </p:cNvSpPr>
          <p:nvPr>
            <p:ph type="title"/>
          </p:nvPr>
        </p:nvSpPr>
        <p:spPr>
          <a:xfrm>
            <a:off x="2124225" y="252257"/>
            <a:ext cx="5828334" cy="501650"/>
          </a:xfrm>
        </p:spPr>
        <p:txBody>
          <a:bodyPr/>
          <a:lstStyle/>
          <a:p>
            <a:pPr algn="ctr"/>
            <a:r>
              <a:rPr kumimoji="1" lang="en-US" altLang="ja-JP" sz="2800" dirty="0"/>
              <a:t>Collection search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9599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>
            <a:off x="304800" y="6175987"/>
            <a:ext cx="630382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72464" y="6132731"/>
            <a:ext cx="63038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32723" y="5675378"/>
            <a:ext cx="3088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CWIC client searches CWIC granule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9257" y="5957082"/>
            <a:ext cx="3178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CWIC client searches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FedEO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granule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2600" y="5683120"/>
            <a:ext cx="3178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FedEO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client searches CWIC granule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9524" y="5990897"/>
            <a:ext cx="326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FedEO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client searches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FedEO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granule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72583" y="6510272"/>
            <a:ext cx="630382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74945" y="6334780"/>
            <a:ext cx="2739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FedEO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client searches granules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independent data partner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13580" y="6469604"/>
            <a:ext cx="630382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29256" y="6294112"/>
            <a:ext cx="2649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CWIC client searches granules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independent data partner</a:t>
            </a:r>
          </a:p>
        </p:txBody>
      </p:sp>
      <p:sp>
        <p:nvSpPr>
          <p:cNvPr id="47" name="タイトル 3"/>
          <p:cNvSpPr>
            <a:spLocks noGrp="1"/>
          </p:cNvSpPr>
          <p:nvPr>
            <p:ph type="title"/>
          </p:nvPr>
        </p:nvSpPr>
        <p:spPr>
          <a:xfrm>
            <a:off x="2124225" y="252257"/>
            <a:ext cx="5828334" cy="501650"/>
          </a:xfrm>
        </p:spPr>
        <p:txBody>
          <a:bodyPr/>
          <a:lstStyle/>
          <a:p>
            <a:pPr algn="ctr"/>
            <a:r>
              <a:rPr kumimoji="1" lang="en-US" altLang="ja-JP" sz="2800" dirty="0"/>
              <a:t>Granule search</a:t>
            </a:r>
            <a:endParaRPr kumimoji="1" lang="ja-JP" alt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57201" y="1219199"/>
            <a:ext cx="8200516" cy="4358371"/>
            <a:chOff x="142395" y="1303110"/>
            <a:chExt cx="8625932" cy="5323966"/>
          </a:xfrm>
        </p:grpSpPr>
        <p:sp>
          <p:nvSpPr>
            <p:cNvPr id="54" name="Flowchart: Alternate Process 53"/>
            <p:cNvSpPr/>
            <p:nvPr/>
          </p:nvSpPr>
          <p:spPr bwMode="auto">
            <a:xfrm>
              <a:off x="142395" y="3292316"/>
              <a:ext cx="2405551" cy="419197"/>
            </a:xfrm>
            <a:prstGeom prst="flowChartAlternateProcess">
              <a:avLst/>
            </a:prstGeom>
            <a:solidFill>
              <a:srgbClr val="001E59">
                <a:lumMod val="10000"/>
                <a:lumOff val="90000"/>
              </a:srgbClr>
            </a:solidFill>
            <a:ln w="9525" cap="flat" cmpd="sng" algn="ctr">
              <a:solidFill>
                <a:srgbClr val="0025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FedEO</a:t>
              </a:r>
              <a:r>
                <a:rPr kumimoji="0" lang="en-GB" sz="1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gateway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01779" y="1303110"/>
              <a:ext cx="1233996" cy="568171"/>
            </a:xfrm>
            <a:prstGeom prst="rect">
              <a:avLst/>
            </a:prstGeom>
            <a:solidFill>
              <a:srgbClr val="FFFF00"/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FedEO</a:t>
              </a:r>
              <a:r>
                <a:rPr lang="en-US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Client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559107" y="1303111"/>
              <a:ext cx="1233996" cy="568171"/>
            </a:xfrm>
            <a:prstGeom prst="rect">
              <a:avLst/>
            </a:prstGeom>
            <a:solidFill>
              <a:srgbClr val="FFFF00"/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CWIC Client</a:t>
              </a:r>
            </a:p>
          </p:txBody>
        </p:sp>
        <p:sp>
          <p:nvSpPr>
            <p:cNvPr id="57" name="Flowchart: Alternate Process 56"/>
            <p:cNvSpPr/>
            <p:nvPr/>
          </p:nvSpPr>
          <p:spPr bwMode="auto">
            <a:xfrm>
              <a:off x="6362776" y="3293061"/>
              <a:ext cx="2405551" cy="419197"/>
            </a:xfrm>
            <a:prstGeom prst="flowChartAlternate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CWIC gateway</a:t>
              </a:r>
            </a:p>
          </p:txBody>
        </p:sp>
        <p:cxnSp>
          <p:nvCxnSpPr>
            <p:cNvPr id="58" name="Elbow Connector 57"/>
            <p:cNvCxnSpPr/>
            <p:nvPr/>
          </p:nvCxnSpPr>
          <p:spPr>
            <a:xfrm rot="5400000">
              <a:off x="2782270" y="166332"/>
              <a:ext cx="1421034" cy="483093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/>
            <p:nvPr/>
          </p:nvCxnSpPr>
          <p:spPr>
            <a:xfrm rot="5400000">
              <a:off x="568276" y="4165188"/>
              <a:ext cx="907351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/>
            <p:nvPr/>
          </p:nvCxnSpPr>
          <p:spPr>
            <a:xfrm rot="5400000">
              <a:off x="1331142" y="1953075"/>
              <a:ext cx="1421034" cy="1280426"/>
            </a:xfrm>
            <a:prstGeom prst="bentConnector3">
              <a:avLst>
                <a:gd name="adj1" fmla="val 33101"/>
              </a:avLst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54" idx="3"/>
              <a:endCxn id="57" idx="1"/>
            </p:cNvCxnSpPr>
            <p:nvPr/>
          </p:nvCxnSpPr>
          <p:spPr>
            <a:xfrm>
              <a:off x="2547946" y="3501915"/>
              <a:ext cx="3814830" cy="74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/>
            <p:nvPr/>
          </p:nvCxnSpPr>
          <p:spPr>
            <a:xfrm rot="5400000">
              <a:off x="1665104" y="1932664"/>
              <a:ext cx="1397785" cy="132301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>
              <a:endCxn id="57" idx="0"/>
            </p:cNvCxnSpPr>
            <p:nvPr/>
          </p:nvCxnSpPr>
          <p:spPr>
            <a:xfrm rot="16200000" flipH="1">
              <a:off x="6253276" y="1980784"/>
              <a:ext cx="1421779" cy="120277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/>
            <p:nvPr/>
          </p:nvCxnSpPr>
          <p:spPr>
            <a:xfrm rot="5400000">
              <a:off x="928958" y="4165188"/>
              <a:ext cx="907351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lowchart: Magnetic Disk 66"/>
            <p:cNvSpPr/>
            <p:nvPr/>
          </p:nvSpPr>
          <p:spPr bwMode="auto">
            <a:xfrm>
              <a:off x="481450" y="4612238"/>
              <a:ext cx="1727440" cy="1341879"/>
            </a:xfrm>
            <a:prstGeom prst="flowChartMagneticDisk">
              <a:avLst/>
            </a:prstGeom>
            <a:solidFill>
              <a:srgbClr val="BDD7EE"/>
            </a:solidFill>
            <a:ln w="9525" cap="flat" cmpd="sng" algn="ctr">
              <a:solidFill>
                <a:srgbClr val="002569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106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FedEO</a:t>
              </a:r>
              <a:r>
                <a:rPr lang="en-GB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Granule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lowchart: Magnetic Disk 67"/>
            <p:cNvSpPr/>
            <p:nvPr/>
          </p:nvSpPr>
          <p:spPr bwMode="auto">
            <a:xfrm>
              <a:off x="6964165" y="4134424"/>
              <a:ext cx="1292861" cy="1172358"/>
            </a:xfrm>
            <a:prstGeom prst="flowChartMagneticDis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CWIC Granule</a:t>
              </a:r>
            </a:p>
          </p:txBody>
        </p:sp>
        <p:sp>
          <p:nvSpPr>
            <p:cNvPr id="69" name="Flowchart: Magnetic Disk 68"/>
            <p:cNvSpPr/>
            <p:nvPr/>
          </p:nvSpPr>
          <p:spPr bwMode="auto">
            <a:xfrm>
              <a:off x="6964165" y="5454718"/>
              <a:ext cx="1292861" cy="1172358"/>
            </a:xfrm>
            <a:prstGeom prst="flowChartMagneticDisk">
              <a:avLst/>
            </a:prstGeom>
            <a:solidFill>
              <a:srgbClr val="05FF76"/>
            </a:solidFill>
            <a:ln w="9525" cap="flat" cmpd="sng" algn="ctr">
              <a:solidFill>
                <a:srgbClr val="002569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2060"/>
                  </a:solidFill>
                  <a:latin typeface="Arial" panose="020B0604020202020204" pitchFamily="34" charset="0"/>
                  <a:ea typeface="ＭＳ Ｐゴシック" pitchFamily="-106" charset="-128"/>
                  <a:cs typeface="Arial" panose="020B0604020202020204" pitchFamily="34" charset="0"/>
                </a:rPr>
                <a:t>Granules of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2060"/>
                  </a:solidFill>
                  <a:latin typeface="Arial" panose="020B0604020202020204" pitchFamily="34" charset="0"/>
                  <a:ea typeface="ＭＳ Ｐゴシック" pitchFamily="-106" charset="-128"/>
                  <a:cs typeface="Arial" panose="020B0604020202020204" pitchFamily="34" charset="0"/>
                </a:rPr>
                <a:t>independent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2060"/>
                  </a:solidFill>
                  <a:latin typeface="Arial" panose="020B0604020202020204" pitchFamily="34" charset="0"/>
                  <a:ea typeface="ＭＳ Ｐゴシック" pitchFamily="-106" charset="-128"/>
                  <a:cs typeface="Arial" panose="020B0604020202020204" pitchFamily="34" charset="0"/>
                </a:rPr>
                <a:t>data partner</a:t>
              </a:r>
            </a:p>
          </p:txBody>
        </p:sp>
        <p:cxnSp>
          <p:nvCxnSpPr>
            <p:cNvPr id="70" name="Elbow Connector 69"/>
            <p:cNvCxnSpPr/>
            <p:nvPr/>
          </p:nvCxnSpPr>
          <p:spPr>
            <a:xfrm rot="16200000" flipH="1">
              <a:off x="7595326" y="3925506"/>
              <a:ext cx="454321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/>
            <p:nvPr/>
          </p:nvCxnSpPr>
          <p:spPr>
            <a:xfrm rot="16200000" flipH="1">
              <a:off x="7076060" y="3925506"/>
              <a:ext cx="454321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/>
            <p:nvPr/>
          </p:nvCxnSpPr>
          <p:spPr>
            <a:xfrm rot="16200000" flipH="1">
              <a:off x="2981391" y="2261315"/>
              <a:ext cx="4327933" cy="3637617"/>
            </a:xfrm>
            <a:prstGeom prst="bentConnector3">
              <a:avLst>
                <a:gd name="adj1" fmla="val 100152"/>
              </a:avLst>
            </a:prstGeom>
            <a:ln w="381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stCxn id="56" idx="2"/>
              <a:endCxn id="69" idx="2"/>
            </p:cNvCxnSpPr>
            <p:nvPr/>
          </p:nvCxnSpPr>
          <p:spPr>
            <a:xfrm rot="16200000" flipH="1">
              <a:off x="4485328" y="3562059"/>
              <a:ext cx="4169615" cy="788060"/>
            </a:xfrm>
            <a:prstGeom prst="bentConnector2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Arrow Connector 73"/>
          <p:cNvCxnSpPr/>
          <p:nvPr/>
        </p:nvCxnSpPr>
        <p:spPr>
          <a:xfrm>
            <a:off x="304800" y="5871187"/>
            <a:ext cx="630382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856018" y="5794987"/>
            <a:ext cx="630382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2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WGISS Federation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Data collection registration at the IDN using the IDN keywords;  Info about how granule search is supported will be included in the data collection registration</a:t>
            </a:r>
          </a:p>
          <a:p>
            <a:r>
              <a:rPr lang="en-US" sz="2000" dirty="0"/>
              <a:t>Data partners need to support 1 of the 2 supported WGISS standards </a:t>
            </a:r>
          </a:p>
          <a:p>
            <a:pPr lvl="1"/>
            <a:r>
              <a:rPr lang="en-US" sz="2000" dirty="0"/>
              <a:t>CEOS OpenSearch Best Practices (v 2)</a:t>
            </a:r>
          </a:p>
          <a:p>
            <a:pPr lvl="1"/>
            <a:r>
              <a:rPr lang="en-US" sz="2000" dirty="0"/>
              <a:t>OGC CSW 2.0.2</a:t>
            </a:r>
          </a:p>
          <a:p>
            <a:r>
              <a:rPr lang="en-US" sz="2000" dirty="0"/>
              <a:t>All searchable data must have a data access path</a:t>
            </a:r>
          </a:p>
          <a:p>
            <a:pPr lvl="1"/>
            <a:r>
              <a:rPr lang="en-US" sz="2000" dirty="0"/>
              <a:t>Data download</a:t>
            </a:r>
          </a:p>
          <a:p>
            <a:pPr lvl="1"/>
            <a:r>
              <a:rPr lang="en-US" sz="2000" dirty="0"/>
              <a:t>Data order  (free or with cost)</a:t>
            </a:r>
          </a:p>
          <a:p>
            <a:pPr lvl="1"/>
            <a:r>
              <a:rPr lang="en-US" sz="2000" dirty="0"/>
              <a:t>Email order (free or with cost)</a:t>
            </a:r>
          </a:p>
          <a:p>
            <a:r>
              <a:rPr lang="en-US" sz="2000" dirty="0"/>
              <a:t>Servers must have high availability (99%?)</a:t>
            </a:r>
          </a:p>
          <a:p>
            <a:r>
              <a:rPr lang="en-US" sz="2000" dirty="0"/>
              <a:t>A technical POC needed for each data partner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8003910"/>
      </p:ext>
    </p:extLst>
  </p:cSld>
  <p:clrMapOvr>
    <a:masterClrMapping/>
  </p:clrMapOvr>
</p:sld>
</file>

<file path=ppt/theme/theme1.xml><?xml version="1.0" encoding="utf-8"?>
<a:theme xmlns:a="http://schemas.openxmlformats.org/drawingml/2006/main" name="4_EUM_template_v03">
  <a:themeElements>
    <a:clrScheme name="1_EUM_template_v03 4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003F80"/>
      </a:accent1>
      <a:accent2>
        <a:srgbClr val="BDD7EE"/>
      </a:accent2>
      <a:accent3>
        <a:srgbClr val="FFFFFF"/>
      </a:accent3>
      <a:accent4>
        <a:srgbClr val="001E59"/>
      </a:accent4>
      <a:accent5>
        <a:srgbClr val="AAAFC0"/>
      </a:accent5>
      <a:accent6>
        <a:srgbClr val="ABC3D8"/>
      </a:accent6>
      <a:hlink>
        <a:srgbClr val="FFD350"/>
      </a:hlink>
      <a:folHlink>
        <a:srgbClr val="EB6F3F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arrow" w="med" len="med"/>
          <a:tailEnd type="arrow"/>
        </a:ln>
        <a:effectLst/>
      </a:spPr>
      <a:bodyPr/>
      <a:lstStyle/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837</Words>
  <Application>Microsoft Office PowerPoint</Application>
  <PresentationFormat>On-screen Show (4:3)</PresentationFormat>
  <Paragraphs>127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4_EUM_template_v03</vt:lpstr>
      <vt:lpstr>WGISS Connected Data Assets  April 5, 2017 Yonsook Enloe </vt:lpstr>
      <vt:lpstr>Connected Data Assets</vt:lpstr>
      <vt:lpstr>WGISS Interoperability Standards Architecture</vt:lpstr>
      <vt:lpstr>WGISS</vt:lpstr>
      <vt:lpstr>System Level Team</vt:lpstr>
      <vt:lpstr>Current Architecture </vt:lpstr>
      <vt:lpstr>Collection search</vt:lpstr>
      <vt:lpstr>Granule search</vt:lpstr>
      <vt:lpstr>Towards a WGISS Federation</vt:lpstr>
      <vt:lpstr>Client Partners</vt:lpstr>
      <vt:lpstr>Recent Accomplishments</vt:lpstr>
      <vt:lpstr>What Data is Accessible?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Anne Kennerley</cp:lastModifiedBy>
  <cp:revision>434</cp:revision>
  <cp:lastPrinted>2013-07-23T19:08:48Z</cp:lastPrinted>
  <dcterms:created xsi:type="dcterms:W3CDTF">2011-11-16T09:23:13Z</dcterms:created>
  <dcterms:modified xsi:type="dcterms:W3CDTF">2017-04-05T12:13:32Z</dcterms:modified>
</cp:coreProperties>
</file>