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colors1.xml" ContentType="application/vnd.ms-office.chartcolorstyle+xml"/>
  <Override PartName="/ppt/charts/style1.xml" ContentType="application/vnd.ms-office.chart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2"/>
  </p:notesMasterIdLst>
  <p:sldIdLst>
    <p:sldId id="256" r:id="rId2"/>
    <p:sldId id="257" r:id="rId3"/>
    <p:sldId id="284" r:id="rId4"/>
    <p:sldId id="258" r:id="rId5"/>
    <p:sldId id="259" r:id="rId6"/>
    <p:sldId id="280" r:id="rId7"/>
    <p:sldId id="279" r:id="rId8"/>
    <p:sldId id="268" r:id="rId9"/>
    <p:sldId id="267" r:id="rId10"/>
    <p:sldId id="260" r:id="rId11"/>
    <p:sldId id="261" r:id="rId12"/>
    <p:sldId id="262" r:id="rId13"/>
    <p:sldId id="282" r:id="rId14"/>
    <p:sldId id="263" r:id="rId15"/>
    <p:sldId id="272" r:id="rId16"/>
    <p:sldId id="281" r:id="rId17"/>
    <p:sldId id="276" r:id="rId18"/>
    <p:sldId id="289" r:id="rId19"/>
    <p:sldId id="285" r:id="rId20"/>
    <p:sldId id="274"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968"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18E67"/>
    <a:srgbClr val="015A78"/>
    <a:srgbClr val="4753E3"/>
    <a:srgbClr val="E98D35"/>
    <a:srgbClr val="D49E4F"/>
    <a:srgbClr val="E88439"/>
    <a:srgbClr val="6FEE60"/>
    <a:srgbClr val="BBBABA"/>
    <a:srgbClr val="025FAA"/>
    <a:srgbClr val="F0F4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120"/>
    <p:restoredTop sz="83672"/>
  </p:normalViewPr>
  <p:slideViewPr>
    <p:cSldViewPr snapToGrid="0" snapToObjects="1" showGuides="1">
      <p:cViewPr>
        <p:scale>
          <a:sx n="164" d="100"/>
          <a:sy n="164" d="100"/>
        </p:scale>
        <p:origin x="3936" y="2082"/>
      </p:cViewPr>
      <p:guideLst>
        <p:guide orient="horz" pos="1968"/>
        <p:guide pos="384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b="1" dirty="0" smtClean="0"/>
              <a:t>GNC Stations in the Americas</a:t>
            </a:r>
            <a:endParaRPr lang="en-US" b="1" dirty="0"/>
          </a:p>
        </c:rich>
      </c:tx>
      <c:layout>
        <c:manualLayout>
          <c:xMode val="edge"/>
          <c:yMode val="edge"/>
          <c:x val="0.32193570470524602"/>
          <c:y val="4.29500369123638E-2"/>
        </c:manualLayout>
      </c:layout>
      <c:overlay val="0"/>
      <c:spPr>
        <a:noFill/>
        <a:ln>
          <a:noFill/>
        </a:ln>
        <a:effectLst/>
      </c:spPr>
    </c:title>
    <c:autoTitleDeleted val="0"/>
    <c:plotArea>
      <c:layout>
        <c:manualLayout>
          <c:layoutTarget val="inner"/>
          <c:xMode val="edge"/>
          <c:yMode val="edge"/>
          <c:x val="0.18364458711323201"/>
          <c:y val="2.9635525469531E-2"/>
          <c:w val="0.786457243858666"/>
          <c:h val="0.82213472624871897"/>
        </c:manualLayout>
      </c:layout>
      <c:barChart>
        <c:barDir val="bar"/>
        <c:grouping val="stacked"/>
        <c:varyColors val="0"/>
        <c:ser>
          <c:idx val="0"/>
          <c:order val="0"/>
          <c:tx>
            <c:strRef>
              <c:f>Sheet1!$B$1</c:f>
              <c:strCache>
                <c:ptCount val="1"/>
                <c:pt idx="0">
                  <c:v>Active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1"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Sheet1!$A$2:$A$17</c:f>
              <c:strCache>
                <c:ptCount val="16"/>
                <c:pt idx="0">
                  <c:v>Argentina</c:v>
                </c:pt>
                <c:pt idx="1">
                  <c:v>Barbados</c:v>
                </c:pt>
                <c:pt idx="2">
                  <c:v>Belize</c:v>
                </c:pt>
                <c:pt idx="3">
                  <c:v>Brazil</c:v>
                </c:pt>
                <c:pt idx="4">
                  <c:v>Canada</c:v>
                </c:pt>
                <c:pt idx="5">
                  <c:v>Chile</c:v>
                </c:pt>
                <c:pt idx="6">
                  <c:v>Columbia</c:v>
                </c:pt>
                <c:pt idx="7">
                  <c:v>Costa Rica</c:v>
                </c:pt>
                <c:pt idx="8">
                  <c:v>Cuba</c:v>
                </c:pt>
                <c:pt idx="9">
                  <c:v>Republic</c:v>
                </c:pt>
                <c:pt idx="10">
                  <c:v>El Salvador</c:v>
                </c:pt>
                <c:pt idx="11">
                  <c:v>Haiti</c:v>
                </c:pt>
                <c:pt idx="12">
                  <c:v>Mexico</c:v>
                </c:pt>
                <c:pt idx="13">
                  <c:v>Panama</c:v>
                </c:pt>
                <c:pt idx="14">
                  <c:v>Puerto Rico</c:v>
                </c:pt>
                <c:pt idx="15">
                  <c:v>US</c:v>
                </c:pt>
              </c:strCache>
            </c:strRef>
          </c:cat>
          <c:val>
            <c:numRef>
              <c:f>Sheet1!$B$2:$B$17</c:f>
              <c:numCache>
                <c:formatCode>General</c:formatCode>
                <c:ptCount val="16"/>
                <c:pt idx="0">
                  <c:v>1</c:v>
                </c:pt>
                <c:pt idx="1">
                  <c:v>1</c:v>
                </c:pt>
                <c:pt idx="2">
                  <c:v>1</c:v>
                </c:pt>
                <c:pt idx="3">
                  <c:v>19</c:v>
                </c:pt>
                <c:pt idx="5">
                  <c:v>1</c:v>
                </c:pt>
                <c:pt idx="6">
                  <c:v>5</c:v>
                </c:pt>
                <c:pt idx="7">
                  <c:v>4</c:v>
                </c:pt>
                <c:pt idx="8">
                  <c:v>1</c:v>
                </c:pt>
                <c:pt idx="10">
                  <c:v>5</c:v>
                </c:pt>
                <c:pt idx="12">
                  <c:v>8</c:v>
                </c:pt>
                <c:pt idx="13">
                  <c:v>1</c:v>
                </c:pt>
                <c:pt idx="14">
                  <c:v>1</c:v>
                </c:pt>
                <c:pt idx="15">
                  <c:v>2</c:v>
                </c:pt>
              </c:numCache>
            </c:numRef>
          </c:val>
        </c:ser>
        <c:ser>
          <c:idx val="1"/>
          <c:order val="1"/>
          <c:tx>
            <c:strRef>
              <c:f>Sheet1!$C$1</c:f>
              <c:strCache>
                <c:ptCount val="1"/>
                <c:pt idx="0">
                  <c:v>Under Construction</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Sheet1!$A$2:$A$17</c:f>
              <c:strCache>
                <c:ptCount val="16"/>
                <c:pt idx="0">
                  <c:v>Argentina</c:v>
                </c:pt>
                <c:pt idx="1">
                  <c:v>Barbados</c:v>
                </c:pt>
                <c:pt idx="2">
                  <c:v>Belize</c:v>
                </c:pt>
                <c:pt idx="3">
                  <c:v>Brazil</c:v>
                </c:pt>
                <c:pt idx="4">
                  <c:v>Canada</c:v>
                </c:pt>
                <c:pt idx="5">
                  <c:v>Chile</c:v>
                </c:pt>
                <c:pt idx="6">
                  <c:v>Columbia</c:v>
                </c:pt>
                <c:pt idx="7">
                  <c:v>Costa Rica</c:v>
                </c:pt>
                <c:pt idx="8">
                  <c:v>Cuba</c:v>
                </c:pt>
                <c:pt idx="9">
                  <c:v>Republic</c:v>
                </c:pt>
                <c:pt idx="10">
                  <c:v>El Salvador</c:v>
                </c:pt>
                <c:pt idx="11">
                  <c:v>Haiti</c:v>
                </c:pt>
                <c:pt idx="12">
                  <c:v>Mexico</c:v>
                </c:pt>
                <c:pt idx="13">
                  <c:v>Panama</c:v>
                </c:pt>
                <c:pt idx="14">
                  <c:v>Puerto Rico</c:v>
                </c:pt>
                <c:pt idx="15">
                  <c:v>US</c:v>
                </c:pt>
              </c:strCache>
            </c:strRef>
          </c:cat>
          <c:val>
            <c:numRef>
              <c:f>Sheet1!$C$2:$C$17</c:f>
              <c:numCache>
                <c:formatCode>General</c:formatCode>
                <c:ptCount val="16"/>
                <c:pt idx="0">
                  <c:v>1</c:v>
                </c:pt>
                <c:pt idx="3">
                  <c:v>12</c:v>
                </c:pt>
                <c:pt idx="4">
                  <c:v>1</c:v>
                </c:pt>
                <c:pt idx="9">
                  <c:v>1</c:v>
                </c:pt>
                <c:pt idx="11">
                  <c:v>1</c:v>
                </c:pt>
                <c:pt idx="12">
                  <c:v>2</c:v>
                </c:pt>
              </c:numCache>
            </c:numRef>
          </c:val>
        </c:ser>
        <c:dLbls>
          <c:showLegendKey val="0"/>
          <c:showVal val="1"/>
          <c:showCatName val="0"/>
          <c:showSerName val="0"/>
          <c:showPercent val="0"/>
          <c:showBubbleSize val="0"/>
        </c:dLbls>
        <c:gapWidth val="10"/>
        <c:overlap val="100"/>
        <c:axId val="187090048"/>
        <c:axId val="187091584"/>
      </c:barChart>
      <c:catAx>
        <c:axId val="187090048"/>
        <c:scaling>
          <c:orientation val="maxMin"/>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crossAx val="187091584"/>
        <c:crosses val="autoZero"/>
        <c:auto val="1"/>
        <c:lblAlgn val="ctr"/>
        <c:lblOffset val="100"/>
        <c:noMultiLvlLbl val="0"/>
      </c:catAx>
      <c:valAx>
        <c:axId val="187091584"/>
        <c:scaling>
          <c:orientation val="minMax"/>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1" u="none" strike="noStrike" kern="1200" baseline="0">
                <a:solidFill>
                  <a:schemeClr val="tx1">
                    <a:lumMod val="65000"/>
                    <a:lumOff val="35000"/>
                  </a:schemeClr>
                </a:solidFill>
                <a:latin typeface="+mn-lt"/>
                <a:ea typeface="+mn-ea"/>
                <a:cs typeface="+mn-cs"/>
              </a:defRPr>
            </a:pPr>
            <a:endParaRPr lang="en-US"/>
          </a:p>
        </c:txPr>
        <c:crossAx val="18709004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068EBB6-1001-0A47-9E8F-6864A1E66D5B}" type="doc">
      <dgm:prSet loTypeId="urn:microsoft.com/office/officeart/2005/8/layout/hList1" loCatId="" qsTypeId="urn:microsoft.com/office/officeart/2005/8/quickstyle/simple4" qsCatId="simple" csTypeId="urn:microsoft.com/office/officeart/2005/8/colors/accent3_2" csCatId="accent3" phldr="1"/>
      <dgm:spPr/>
      <dgm:t>
        <a:bodyPr/>
        <a:lstStyle/>
        <a:p>
          <a:endParaRPr lang="en-US"/>
        </a:p>
      </dgm:t>
    </dgm:pt>
    <dgm:pt modelId="{993BA870-2A12-F441-807D-E1D45254DFBF}">
      <dgm:prSet phldrT="[Text]"/>
      <dgm:spPr>
        <a:solidFill>
          <a:schemeClr val="tx1">
            <a:alpha val="70000"/>
          </a:schemeClr>
        </a:solidFill>
      </dgm:spPr>
      <dgm:t>
        <a:bodyPr/>
        <a:lstStyle/>
        <a:p>
          <a:r>
            <a:rPr lang="en-US" b="1" dirty="0" smtClean="0"/>
            <a:t>Data</a:t>
          </a:r>
          <a:endParaRPr lang="en-US" b="1" dirty="0"/>
        </a:p>
      </dgm:t>
    </dgm:pt>
    <dgm:pt modelId="{43EA2126-0EFA-504D-A646-32D9B7D08A6B}" type="parTrans" cxnId="{C1F1CE89-20A2-594D-BAB2-24417FCDC173}">
      <dgm:prSet/>
      <dgm:spPr/>
      <dgm:t>
        <a:bodyPr/>
        <a:lstStyle/>
        <a:p>
          <a:endParaRPr lang="en-US"/>
        </a:p>
      </dgm:t>
    </dgm:pt>
    <dgm:pt modelId="{F0855640-A97A-E94D-A9EB-5F96A85E496F}" type="sibTrans" cxnId="{C1F1CE89-20A2-594D-BAB2-24417FCDC173}">
      <dgm:prSet/>
      <dgm:spPr/>
      <dgm:t>
        <a:bodyPr/>
        <a:lstStyle/>
        <a:p>
          <a:endParaRPr lang="en-US"/>
        </a:p>
      </dgm:t>
    </dgm:pt>
    <dgm:pt modelId="{003782C6-050D-254B-9E3D-666F30E1A93E}">
      <dgm:prSet phldrT="[Text]"/>
      <dgm:spPr/>
      <dgm:t>
        <a:bodyPr/>
        <a:lstStyle/>
        <a:p>
          <a:r>
            <a:rPr lang="en-US" b="1" i="1" dirty="0" smtClean="0"/>
            <a:t>Catalog</a:t>
          </a:r>
          <a:r>
            <a:rPr lang="en-US" dirty="0" smtClean="0"/>
            <a:t> of Americas EO data assets, </a:t>
          </a:r>
          <a:endParaRPr lang="en-US" dirty="0"/>
        </a:p>
      </dgm:t>
    </dgm:pt>
    <dgm:pt modelId="{08EF38D3-A129-8D4C-A722-7386535C4003}" type="parTrans" cxnId="{06792413-EF8E-E54A-BCD0-F8011000BAEB}">
      <dgm:prSet/>
      <dgm:spPr/>
      <dgm:t>
        <a:bodyPr/>
        <a:lstStyle/>
        <a:p>
          <a:endParaRPr lang="en-US"/>
        </a:p>
      </dgm:t>
    </dgm:pt>
    <dgm:pt modelId="{01AEEF91-A84C-704B-AC40-61F5B1820F7F}" type="sibTrans" cxnId="{06792413-EF8E-E54A-BCD0-F8011000BAEB}">
      <dgm:prSet/>
      <dgm:spPr/>
      <dgm:t>
        <a:bodyPr/>
        <a:lstStyle/>
        <a:p>
          <a:endParaRPr lang="en-US"/>
        </a:p>
      </dgm:t>
    </dgm:pt>
    <dgm:pt modelId="{02D105AD-4BB6-5E49-BDC5-27C8F3A6D27A}">
      <dgm:prSet phldrT="[Text]"/>
      <dgm:spPr>
        <a:solidFill>
          <a:schemeClr val="tx1">
            <a:alpha val="70000"/>
          </a:schemeClr>
        </a:solidFill>
      </dgm:spPr>
      <dgm:t>
        <a:bodyPr/>
        <a:lstStyle/>
        <a:p>
          <a:r>
            <a:rPr lang="en-US" b="1" dirty="0" smtClean="0"/>
            <a:t>Tools</a:t>
          </a:r>
          <a:endParaRPr lang="en-US" b="1" dirty="0"/>
        </a:p>
      </dgm:t>
    </dgm:pt>
    <dgm:pt modelId="{B77FA214-2E9B-FB49-9D6C-583CDA8F7C40}" type="parTrans" cxnId="{5AC18DA8-6F94-EA44-ACE2-5F244FC9B7B1}">
      <dgm:prSet/>
      <dgm:spPr/>
      <dgm:t>
        <a:bodyPr/>
        <a:lstStyle/>
        <a:p>
          <a:endParaRPr lang="en-US"/>
        </a:p>
      </dgm:t>
    </dgm:pt>
    <dgm:pt modelId="{3C2EDEC9-3D17-234C-AD89-31C2AA1B6F23}" type="sibTrans" cxnId="{5AC18DA8-6F94-EA44-ACE2-5F244FC9B7B1}">
      <dgm:prSet/>
      <dgm:spPr/>
      <dgm:t>
        <a:bodyPr/>
        <a:lstStyle/>
        <a:p>
          <a:endParaRPr lang="en-US"/>
        </a:p>
      </dgm:t>
    </dgm:pt>
    <dgm:pt modelId="{FCA1EE63-7690-6B4D-A9F0-55AA273009A4}">
      <dgm:prSet phldrT="[Text]"/>
      <dgm:spPr/>
      <dgm:t>
        <a:bodyPr/>
        <a:lstStyle/>
        <a:p>
          <a:r>
            <a:rPr lang="en-US" b="1" i="1" dirty="0" smtClean="0"/>
            <a:t>Data Visualization and Modeling tools</a:t>
          </a:r>
          <a:endParaRPr lang="en-US" dirty="0"/>
        </a:p>
      </dgm:t>
    </dgm:pt>
    <dgm:pt modelId="{3CA08F7A-A950-B248-AB17-B28A5622BE9E}" type="parTrans" cxnId="{C2BEA30A-7874-FB48-B7FC-9195869BC907}">
      <dgm:prSet/>
      <dgm:spPr/>
      <dgm:t>
        <a:bodyPr/>
        <a:lstStyle/>
        <a:p>
          <a:endParaRPr lang="en-US"/>
        </a:p>
      </dgm:t>
    </dgm:pt>
    <dgm:pt modelId="{1212BE96-A7AF-2848-905B-DC72F9B66810}" type="sibTrans" cxnId="{C2BEA30A-7874-FB48-B7FC-9195869BC907}">
      <dgm:prSet/>
      <dgm:spPr/>
      <dgm:t>
        <a:bodyPr/>
        <a:lstStyle/>
        <a:p>
          <a:endParaRPr lang="en-US"/>
        </a:p>
      </dgm:t>
    </dgm:pt>
    <dgm:pt modelId="{C3EBF5F7-2A5F-B940-A24B-DE3A14F9DF3A}">
      <dgm:prSet phldrT="[Text]"/>
      <dgm:spPr>
        <a:solidFill>
          <a:schemeClr val="tx1">
            <a:alpha val="70000"/>
          </a:schemeClr>
        </a:solidFill>
      </dgm:spPr>
      <dgm:t>
        <a:bodyPr/>
        <a:lstStyle/>
        <a:p>
          <a:r>
            <a:rPr lang="en-US" b="1" dirty="0" smtClean="0"/>
            <a:t>Products</a:t>
          </a:r>
          <a:endParaRPr lang="en-US" b="1" dirty="0"/>
        </a:p>
      </dgm:t>
    </dgm:pt>
    <dgm:pt modelId="{5BB39460-E875-9142-B230-D32CD63DFB08}" type="parTrans" cxnId="{705D7A34-6C4B-C540-9561-22CC7C561B93}">
      <dgm:prSet/>
      <dgm:spPr/>
      <dgm:t>
        <a:bodyPr/>
        <a:lstStyle/>
        <a:p>
          <a:endParaRPr lang="en-US"/>
        </a:p>
      </dgm:t>
    </dgm:pt>
    <dgm:pt modelId="{2F97904A-9A76-684E-85F1-6DA4C88B88C6}" type="sibTrans" cxnId="{705D7A34-6C4B-C540-9561-22CC7C561B93}">
      <dgm:prSet/>
      <dgm:spPr/>
      <dgm:t>
        <a:bodyPr/>
        <a:lstStyle/>
        <a:p>
          <a:endParaRPr lang="en-US"/>
        </a:p>
      </dgm:t>
    </dgm:pt>
    <dgm:pt modelId="{FE3ADD68-CD78-6E4D-AF16-8DAB16819B12}">
      <dgm:prSet phldrT="[Text]"/>
      <dgm:spPr/>
      <dgm:t>
        <a:bodyPr/>
        <a:lstStyle/>
        <a:p>
          <a:r>
            <a:rPr lang="en-US" dirty="0" smtClean="0"/>
            <a:t>Publications (</a:t>
          </a:r>
          <a:r>
            <a:rPr lang="en-US" dirty="0" err="1" smtClean="0"/>
            <a:t>e.g</a:t>
          </a:r>
          <a:r>
            <a:rPr lang="en-US" dirty="0" smtClean="0"/>
            <a:t> Agricultural, Climate Report)</a:t>
          </a:r>
          <a:endParaRPr lang="en-US" dirty="0"/>
        </a:p>
      </dgm:t>
    </dgm:pt>
    <dgm:pt modelId="{55CF0BA4-4AC4-7C4F-B52E-8772C0CD53B8}" type="parTrans" cxnId="{9E37C7CC-65DF-DB40-BA40-B0B55DA8BAE2}">
      <dgm:prSet/>
      <dgm:spPr/>
      <dgm:t>
        <a:bodyPr/>
        <a:lstStyle/>
        <a:p>
          <a:endParaRPr lang="en-US"/>
        </a:p>
      </dgm:t>
    </dgm:pt>
    <dgm:pt modelId="{7D8A7556-2FC0-BA49-A2DD-4A2B31DD9D49}" type="sibTrans" cxnId="{9E37C7CC-65DF-DB40-BA40-B0B55DA8BAE2}">
      <dgm:prSet/>
      <dgm:spPr/>
      <dgm:t>
        <a:bodyPr/>
        <a:lstStyle/>
        <a:p>
          <a:endParaRPr lang="en-US"/>
        </a:p>
      </dgm:t>
    </dgm:pt>
    <dgm:pt modelId="{FD243DB3-CC0D-D045-BF46-8605D2854530}">
      <dgm:prSet phldrT="[Text]"/>
      <dgm:spPr>
        <a:solidFill>
          <a:schemeClr val="tx1">
            <a:alpha val="70000"/>
          </a:schemeClr>
        </a:solidFill>
      </dgm:spPr>
      <dgm:t>
        <a:bodyPr/>
        <a:lstStyle/>
        <a:p>
          <a:r>
            <a:rPr lang="en-US" b="1" dirty="0" smtClean="0"/>
            <a:t>Services</a:t>
          </a:r>
          <a:endParaRPr lang="en-US" b="1" dirty="0"/>
        </a:p>
      </dgm:t>
    </dgm:pt>
    <dgm:pt modelId="{3D7DC5BF-112E-0F4A-86D6-00BED10CB86F}" type="parTrans" cxnId="{65AFBA76-1E12-C84D-9515-9682A118E4CD}">
      <dgm:prSet/>
      <dgm:spPr/>
      <dgm:t>
        <a:bodyPr/>
        <a:lstStyle/>
        <a:p>
          <a:endParaRPr lang="en-US"/>
        </a:p>
      </dgm:t>
    </dgm:pt>
    <dgm:pt modelId="{3F7FD1D7-C1F9-DB44-BE17-44A55199F5F7}" type="sibTrans" cxnId="{65AFBA76-1E12-C84D-9515-9682A118E4CD}">
      <dgm:prSet/>
      <dgm:spPr/>
      <dgm:t>
        <a:bodyPr/>
        <a:lstStyle/>
        <a:p>
          <a:endParaRPr lang="en-US"/>
        </a:p>
      </dgm:t>
    </dgm:pt>
    <dgm:pt modelId="{2585B7A6-C684-F646-9B34-1982D2DC3AE6}">
      <dgm:prSet phldrT="[Text]"/>
      <dgm:spPr>
        <a:solidFill>
          <a:schemeClr val="tx1">
            <a:alpha val="70000"/>
          </a:schemeClr>
        </a:solidFill>
      </dgm:spPr>
      <dgm:t>
        <a:bodyPr/>
        <a:lstStyle/>
        <a:p>
          <a:r>
            <a:rPr lang="en-US" b="1" dirty="0" smtClean="0"/>
            <a:t>Resources</a:t>
          </a:r>
          <a:endParaRPr lang="en-US" b="1" dirty="0"/>
        </a:p>
      </dgm:t>
    </dgm:pt>
    <dgm:pt modelId="{4F25ED02-85F1-2A46-9814-E67022B7BA10}" type="parTrans" cxnId="{C731B3DA-A7D1-934C-8240-8796A0A30DA2}">
      <dgm:prSet/>
      <dgm:spPr/>
      <dgm:t>
        <a:bodyPr/>
        <a:lstStyle/>
        <a:p>
          <a:endParaRPr lang="en-US"/>
        </a:p>
      </dgm:t>
    </dgm:pt>
    <dgm:pt modelId="{96B5FFFA-F1C7-A84C-8F2D-7F86E1731F0B}" type="sibTrans" cxnId="{C731B3DA-A7D1-934C-8240-8796A0A30DA2}">
      <dgm:prSet/>
      <dgm:spPr/>
      <dgm:t>
        <a:bodyPr/>
        <a:lstStyle/>
        <a:p>
          <a:endParaRPr lang="en-US"/>
        </a:p>
      </dgm:t>
    </dgm:pt>
    <dgm:pt modelId="{6EDB4952-A364-3243-9A3B-7AF6D42D1716}">
      <dgm:prSet/>
      <dgm:spPr/>
      <dgm:t>
        <a:bodyPr/>
        <a:lstStyle/>
        <a:p>
          <a:r>
            <a:rPr lang="en-US" b="1" i="1" smtClean="0"/>
            <a:t>Share, Publish, Manage and Use </a:t>
          </a:r>
          <a:r>
            <a:rPr lang="en-US" smtClean="0"/>
            <a:t>data </a:t>
          </a:r>
          <a:endParaRPr lang="en-US" dirty="0"/>
        </a:p>
      </dgm:t>
    </dgm:pt>
    <dgm:pt modelId="{5714FE1E-B9B9-F849-8CAD-CD1167154C56}" type="parTrans" cxnId="{6A2AEAD0-DB61-704B-B8F9-BBC7D982EE9D}">
      <dgm:prSet/>
      <dgm:spPr/>
      <dgm:t>
        <a:bodyPr/>
        <a:lstStyle/>
        <a:p>
          <a:endParaRPr lang="en-US"/>
        </a:p>
      </dgm:t>
    </dgm:pt>
    <dgm:pt modelId="{8483C1DE-AF15-3149-8F2B-B6EAF1CC80BB}" type="sibTrans" cxnId="{6A2AEAD0-DB61-704B-B8F9-BBC7D982EE9D}">
      <dgm:prSet/>
      <dgm:spPr/>
      <dgm:t>
        <a:bodyPr/>
        <a:lstStyle/>
        <a:p>
          <a:endParaRPr lang="en-US"/>
        </a:p>
      </dgm:t>
    </dgm:pt>
    <dgm:pt modelId="{510A51C7-3F09-B241-9DEE-8B31CD33FE08}">
      <dgm:prSet/>
      <dgm:spPr/>
      <dgm:t>
        <a:bodyPr/>
        <a:lstStyle/>
        <a:p>
          <a:r>
            <a:rPr lang="en-US" b="1" i="1" dirty="0" smtClean="0"/>
            <a:t>Co-create</a:t>
          </a:r>
          <a:r>
            <a:rPr lang="en-US" dirty="0" smtClean="0"/>
            <a:t>, Curate, Harmonize, Semantically enrich and tagging</a:t>
          </a:r>
          <a:endParaRPr lang="en-US" b="1" i="1" dirty="0"/>
        </a:p>
      </dgm:t>
    </dgm:pt>
    <dgm:pt modelId="{6002D2D4-3D08-C443-9CFF-FFA618D4D72B}" type="parTrans" cxnId="{2B647ABF-4C36-EE47-8F3A-08286ED190D7}">
      <dgm:prSet/>
      <dgm:spPr/>
      <dgm:t>
        <a:bodyPr/>
        <a:lstStyle/>
        <a:p>
          <a:endParaRPr lang="en-US"/>
        </a:p>
      </dgm:t>
    </dgm:pt>
    <dgm:pt modelId="{EA61CA1A-9AFF-DB46-8533-C12D2CD4CF87}" type="sibTrans" cxnId="{2B647ABF-4C36-EE47-8F3A-08286ED190D7}">
      <dgm:prSet/>
      <dgm:spPr/>
      <dgm:t>
        <a:bodyPr/>
        <a:lstStyle/>
        <a:p>
          <a:endParaRPr lang="en-US"/>
        </a:p>
      </dgm:t>
    </dgm:pt>
    <dgm:pt modelId="{5DE032B6-15AC-FE42-913B-30E5740E6551}">
      <dgm:prSet/>
      <dgm:spPr/>
      <dgm:t>
        <a:bodyPr/>
        <a:lstStyle/>
        <a:p>
          <a:r>
            <a:rPr lang="en-US" b="1" i="1" dirty="0" smtClean="0"/>
            <a:t>Map Viewer  and Thematic Gallery</a:t>
          </a:r>
          <a:endParaRPr lang="en-US" dirty="0"/>
        </a:p>
      </dgm:t>
    </dgm:pt>
    <dgm:pt modelId="{BC5BA6C1-167A-EB44-9392-AB87DB72674B}" type="parTrans" cxnId="{363CF2D1-F90D-834F-9451-DC4B441AA943}">
      <dgm:prSet/>
      <dgm:spPr/>
      <dgm:t>
        <a:bodyPr/>
        <a:lstStyle/>
        <a:p>
          <a:endParaRPr lang="en-US"/>
        </a:p>
      </dgm:t>
    </dgm:pt>
    <dgm:pt modelId="{0307D2BB-2A11-1940-931B-EF871829B927}" type="sibTrans" cxnId="{363CF2D1-F90D-834F-9451-DC4B441AA943}">
      <dgm:prSet/>
      <dgm:spPr/>
      <dgm:t>
        <a:bodyPr/>
        <a:lstStyle/>
        <a:p>
          <a:endParaRPr lang="en-US"/>
        </a:p>
      </dgm:t>
    </dgm:pt>
    <dgm:pt modelId="{770221D8-DBA7-5643-AA30-5857A6F46C7F}">
      <dgm:prSet/>
      <dgm:spPr/>
      <dgm:t>
        <a:bodyPr/>
        <a:lstStyle/>
        <a:p>
          <a:r>
            <a:rPr lang="en-US" b="1" i="1" dirty="0" smtClean="0"/>
            <a:t>Other Tools </a:t>
          </a:r>
          <a:r>
            <a:rPr lang="en-US" dirty="0" smtClean="0"/>
            <a:t>from providers or custom tools can be added</a:t>
          </a:r>
          <a:endParaRPr lang="en-US" dirty="0"/>
        </a:p>
      </dgm:t>
    </dgm:pt>
    <dgm:pt modelId="{2E30E4DE-73FB-D64B-959B-C3DDED7DF820}" type="parTrans" cxnId="{F60D93DA-E30A-6E4C-9239-112B37643748}">
      <dgm:prSet/>
      <dgm:spPr/>
      <dgm:t>
        <a:bodyPr/>
        <a:lstStyle/>
        <a:p>
          <a:endParaRPr lang="en-US"/>
        </a:p>
      </dgm:t>
    </dgm:pt>
    <dgm:pt modelId="{06784CEF-B05E-7347-A0B2-1C8BDD9F7A99}" type="sibTrans" cxnId="{F60D93DA-E30A-6E4C-9239-112B37643748}">
      <dgm:prSet/>
      <dgm:spPr/>
      <dgm:t>
        <a:bodyPr/>
        <a:lstStyle/>
        <a:p>
          <a:endParaRPr lang="en-US"/>
        </a:p>
      </dgm:t>
    </dgm:pt>
    <dgm:pt modelId="{0980EA03-A69A-964E-B50E-2FF88B9675EC}">
      <dgm:prSet/>
      <dgm:spPr/>
      <dgm:t>
        <a:bodyPr/>
        <a:lstStyle/>
        <a:p>
          <a:r>
            <a:rPr lang="en-US" smtClean="0"/>
            <a:t>Reports (e.g. Water Quality)</a:t>
          </a:r>
          <a:endParaRPr lang="en-US" dirty="0"/>
        </a:p>
      </dgm:t>
    </dgm:pt>
    <dgm:pt modelId="{05DF6281-D8D6-554A-B85B-38271BEE1A1A}" type="parTrans" cxnId="{5B1E81F2-A432-B440-A68C-938ABCA95487}">
      <dgm:prSet/>
      <dgm:spPr/>
      <dgm:t>
        <a:bodyPr/>
        <a:lstStyle/>
        <a:p>
          <a:endParaRPr lang="en-US"/>
        </a:p>
      </dgm:t>
    </dgm:pt>
    <dgm:pt modelId="{60A82C84-8EDD-444C-AE8A-560C919B4EDD}" type="sibTrans" cxnId="{5B1E81F2-A432-B440-A68C-938ABCA95487}">
      <dgm:prSet/>
      <dgm:spPr/>
      <dgm:t>
        <a:bodyPr/>
        <a:lstStyle/>
        <a:p>
          <a:endParaRPr lang="en-US"/>
        </a:p>
      </dgm:t>
    </dgm:pt>
    <dgm:pt modelId="{A2AF0CB8-F122-8E4C-B05B-01ACD9D80DE2}">
      <dgm:prSet/>
      <dgm:spPr/>
      <dgm:t>
        <a:bodyPr/>
        <a:lstStyle/>
        <a:p>
          <a:r>
            <a:rPr lang="en-US" smtClean="0"/>
            <a:t>Brochures (Preparing for a disaster)</a:t>
          </a:r>
          <a:endParaRPr lang="en-US" dirty="0"/>
        </a:p>
      </dgm:t>
    </dgm:pt>
    <dgm:pt modelId="{3489E2DC-CF3B-BB45-BEFD-8267A436112E}" type="parTrans" cxnId="{81EB901D-EA2E-6A4A-A133-D6486383D8A4}">
      <dgm:prSet/>
      <dgm:spPr/>
      <dgm:t>
        <a:bodyPr/>
        <a:lstStyle/>
        <a:p>
          <a:endParaRPr lang="en-US"/>
        </a:p>
      </dgm:t>
    </dgm:pt>
    <dgm:pt modelId="{BBA3154A-0932-E04E-A189-08926F6C0F60}" type="sibTrans" cxnId="{81EB901D-EA2E-6A4A-A133-D6486383D8A4}">
      <dgm:prSet/>
      <dgm:spPr/>
      <dgm:t>
        <a:bodyPr/>
        <a:lstStyle/>
        <a:p>
          <a:endParaRPr lang="en-US"/>
        </a:p>
      </dgm:t>
    </dgm:pt>
    <dgm:pt modelId="{DA119897-0682-1649-BC24-8F19FF267920}">
      <dgm:prSet/>
      <dgm:spPr/>
      <dgm:t>
        <a:bodyPr/>
        <a:lstStyle/>
        <a:p>
          <a:r>
            <a:rPr lang="en-US" dirty="0" smtClean="0"/>
            <a:t>Others</a:t>
          </a:r>
          <a:endParaRPr lang="en-US" dirty="0"/>
        </a:p>
      </dgm:t>
    </dgm:pt>
    <dgm:pt modelId="{DAF3F479-6875-FB4B-B237-E3E5A73BB51E}" type="parTrans" cxnId="{0B386D5C-8C1C-4745-B6CD-CC30FE80A3E5}">
      <dgm:prSet/>
      <dgm:spPr/>
      <dgm:t>
        <a:bodyPr/>
        <a:lstStyle/>
        <a:p>
          <a:endParaRPr lang="en-US"/>
        </a:p>
      </dgm:t>
    </dgm:pt>
    <dgm:pt modelId="{2BF1072A-08BD-054F-8E53-DF40A1EFF528}" type="sibTrans" cxnId="{0B386D5C-8C1C-4745-B6CD-CC30FE80A3E5}">
      <dgm:prSet/>
      <dgm:spPr/>
      <dgm:t>
        <a:bodyPr/>
        <a:lstStyle/>
        <a:p>
          <a:endParaRPr lang="en-US"/>
        </a:p>
      </dgm:t>
    </dgm:pt>
    <dgm:pt modelId="{5742817C-CCE4-1F44-887A-C7E7DFD531C9}">
      <dgm:prSet/>
      <dgm:spPr/>
      <dgm:t>
        <a:bodyPr/>
        <a:lstStyle/>
        <a:p>
          <a:r>
            <a:rPr lang="en-US" dirty="0" smtClean="0"/>
            <a:t>Access a variety of </a:t>
          </a:r>
          <a:r>
            <a:rPr lang="en-US" b="1" i="1" dirty="0" smtClean="0"/>
            <a:t>community developed tools</a:t>
          </a:r>
          <a:endParaRPr lang="en-US" dirty="0"/>
        </a:p>
      </dgm:t>
    </dgm:pt>
    <dgm:pt modelId="{0742CBE4-08DE-0347-A14D-2364596859A7}" type="parTrans" cxnId="{E76AAEBB-6A82-464D-990C-824D680C93E6}">
      <dgm:prSet/>
      <dgm:spPr/>
      <dgm:t>
        <a:bodyPr/>
        <a:lstStyle/>
        <a:p>
          <a:endParaRPr lang="en-US"/>
        </a:p>
      </dgm:t>
    </dgm:pt>
    <dgm:pt modelId="{FFAA9AEC-6A6A-EF4B-ACEE-8001195908B0}" type="sibTrans" cxnId="{E76AAEBB-6A82-464D-990C-824D680C93E6}">
      <dgm:prSet/>
      <dgm:spPr/>
      <dgm:t>
        <a:bodyPr/>
        <a:lstStyle/>
        <a:p>
          <a:endParaRPr lang="en-US"/>
        </a:p>
      </dgm:t>
    </dgm:pt>
    <dgm:pt modelId="{27CA7359-F895-CA4A-A21E-C4505A87A7B1}">
      <dgm:prSet phldrT="[Text]"/>
      <dgm:spPr/>
      <dgm:t>
        <a:bodyPr/>
        <a:lstStyle/>
        <a:p>
          <a:r>
            <a:rPr lang="en-US" dirty="0" err="1" smtClean="0"/>
            <a:t>GeoNetCast</a:t>
          </a:r>
          <a:r>
            <a:rPr lang="en-US" dirty="0" smtClean="0"/>
            <a:t> Americas</a:t>
          </a:r>
          <a:endParaRPr lang="en-US" dirty="0"/>
        </a:p>
      </dgm:t>
    </dgm:pt>
    <dgm:pt modelId="{192EEFA4-B06E-4646-B512-546890839888}" type="parTrans" cxnId="{790A6A3C-A18E-8B44-91C6-E533A36464DE}">
      <dgm:prSet/>
      <dgm:spPr/>
      <dgm:t>
        <a:bodyPr/>
        <a:lstStyle/>
        <a:p>
          <a:endParaRPr lang="en-US"/>
        </a:p>
      </dgm:t>
    </dgm:pt>
    <dgm:pt modelId="{F481A15B-2E10-B44F-917E-A30B69F5DA4D}" type="sibTrans" cxnId="{790A6A3C-A18E-8B44-91C6-E533A36464DE}">
      <dgm:prSet/>
      <dgm:spPr/>
      <dgm:t>
        <a:bodyPr/>
        <a:lstStyle/>
        <a:p>
          <a:endParaRPr lang="en-US"/>
        </a:p>
      </dgm:t>
    </dgm:pt>
    <dgm:pt modelId="{19298B6A-7D53-4C43-873A-A3667D42C2EC}">
      <dgm:prSet/>
      <dgm:spPr/>
      <dgm:t>
        <a:bodyPr/>
        <a:lstStyle/>
        <a:p>
          <a:r>
            <a:rPr lang="en-US" smtClean="0"/>
            <a:t>Geohazard Supersites and Natural Laboratories</a:t>
          </a:r>
          <a:endParaRPr lang="en-US" dirty="0"/>
        </a:p>
      </dgm:t>
    </dgm:pt>
    <dgm:pt modelId="{B046D77A-375A-2F44-90E7-9B377C6304F6}" type="parTrans" cxnId="{1959D5A5-5CA5-EC4F-BB1F-F292A35159AD}">
      <dgm:prSet/>
      <dgm:spPr/>
      <dgm:t>
        <a:bodyPr/>
        <a:lstStyle/>
        <a:p>
          <a:endParaRPr lang="en-US"/>
        </a:p>
      </dgm:t>
    </dgm:pt>
    <dgm:pt modelId="{B88C149E-153C-A34C-8265-8847BA64EEC7}" type="sibTrans" cxnId="{1959D5A5-5CA5-EC4F-BB1F-F292A35159AD}">
      <dgm:prSet/>
      <dgm:spPr/>
      <dgm:t>
        <a:bodyPr/>
        <a:lstStyle/>
        <a:p>
          <a:endParaRPr lang="en-US"/>
        </a:p>
      </dgm:t>
    </dgm:pt>
    <dgm:pt modelId="{7FF9E433-5C66-F340-A20E-F7F20F3CA64C}">
      <dgm:prSet/>
      <dgm:spPr/>
      <dgm:t>
        <a:bodyPr/>
        <a:lstStyle/>
        <a:p>
          <a:r>
            <a:rPr lang="en-US" smtClean="0"/>
            <a:t>Training</a:t>
          </a:r>
          <a:endParaRPr lang="en-US" dirty="0"/>
        </a:p>
      </dgm:t>
    </dgm:pt>
    <dgm:pt modelId="{881671E8-F585-CA43-AB9D-5C84182BB898}" type="parTrans" cxnId="{15734920-AA75-7B41-9D5B-929C3EDD5D48}">
      <dgm:prSet/>
      <dgm:spPr/>
      <dgm:t>
        <a:bodyPr/>
        <a:lstStyle/>
        <a:p>
          <a:endParaRPr lang="en-US"/>
        </a:p>
      </dgm:t>
    </dgm:pt>
    <dgm:pt modelId="{7CB88FB7-7CCF-1647-836B-3C89A7332B5E}" type="sibTrans" cxnId="{15734920-AA75-7B41-9D5B-929C3EDD5D48}">
      <dgm:prSet/>
      <dgm:spPr/>
      <dgm:t>
        <a:bodyPr/>
        <a:lstStyle/>
        <a:p>
          <a:endParaRPr lang="en-US"/>
        </a:p>
      </dgm:t>
    </dgm:pt>
    <dgm:pt modelId="{7F6D3468-FA87-2044-9537-F8A76AF4E1A9}">
      <dgm:prSet/>
      <dgm:spPr/>
      <dgm:t>
        <a:bodyPr/>
        <a:lstStyle/>
        <a:p>
          <a:r>
            <a:rPr lang="en-US" smtClean="0"/>
            <a:t>Workshops</a:t>
          </a:r>
          <a:endParaRPr lang="en-US" dirty="0"/>
        </a:p>
      </dgm:t>
    </dgm:pt>
    <dgm:pt modelId="{5ED5DAFE-67F7-1A45-B683-A91ED510FB68}" type="parTrans" cxnId="{3E85A63D-1948-D440-9B8A-122C8559C706}">
      <dgm:prSet/>
      <dgm:spPr/>
      <dgm:t>
        <a:bodyPr/>
        <a:lstStyle/>
        <a:p>
          <a:endParaRPr lang="en-US"/>
        </a:p>
      </dgm:t>
    </dgm:pt>
    <dgm:pt modelId="{77ADA01E-C39E-1446-99E7-7EF2A4EE4784}" type="sibTrans" cxnId="{3E85A63D-1948-D440-9B8A-122C8559C706}">
      <dgm:prSet/>
      <dgm:spPr/>
      <dgm:t>
        <a:bodyPr/>
        <a:lstStyle/>
        <a:p>
          <a:endParaRPr lang="en-US"/>
        </a:p>
      </dgm:t>
    </dgm:pt>
    <dgm:pt modelId="{F5152D64-8837-FA44-BE13-DAD7ED4398BF}">
      <dgm:prSet/>
      <dgm:spPr/>
      <dgm:t>
        <a:bodyPr/>
        <a:lstStyle/>
        <a:p>
          <a:r>
            <a:rPr lang="en-US" smtClean="0"/>
            <a:t>Alerts &amp; Notifications</a:t>
          </a:r>
          <a:endParaRPr lang="en-US" dirty="0"/>
        </a:p>
      </dgm:t>
    </dgm:pt>
    <dgm:pt modelId="{B9360DF3-6314-8C47-B560-AE90CA8AAF5D}" type="parTrans" cxnId="{3458ADFD-5B39-1942-8D4F-04FD031E362A}">
      <dgm:prSet/>
      <dgm:spPr/>
      <dgm:t>
        <a:bodyPr/>
        <a:lstStyle/>
        <a:p>
          <a:endParaRPr lang="en-US"/>
        </a:p>
      </dgm:t>
    </dgm:pt>
    <dgm:pt modelId="{A062D5B9-3208-DB4E-9683-6FBF2F1360F8}" type="sibTrans" cxnId="{3458ADFD-5B39-1942-8D4F-04FD031E362A}">
      <dgm:prSet/>
      <dgm:spPr/>
      <dgm:t>
        <a:bodyPr/>
        <a:lstStyle/>
        <a:p>
          <a:endParaRPr lang="en-US"/>
        </a:p>
      </dgm:t>
    </dgm:pt>
    <dgm:pt modelId="{788452DC-E5BE-C54F-943F-D51A3FF69B28}">
      <dgm:prSet/>
      <dgm:spPr/>
      <dgm:t>
        <a:bodyPr/>
        <a:lstStyle/>
        <a:p>
          <a:r>
            <a:rPr lang="en-US" smtClean="0"/>
            <a:t>Other</a:t>
          </a:r>
          <a:endParaRPr lang="en-US" dirty="0"/>
        </a:p>
      </dgm:t>
    </dgm:pt>
    <dgm:pt modelId="{610429B5-862F-7348-AB57-927986DC0505}" type="parTrans" cxnId="{E4ABC14B-19B3-E746-A145-63511132634A}">
      <dgm:prSet/>
      <dgm:spPr/>
      <dgm:t>
        <a:bodyPr/>
        <a:lstStyle/>
        <a:p>
          <a:endParaRPr lang="en-US"/>
        </a:p>
      </dgm:t>
    </dgm:pt>
    <dgm:pt modelId="{CB47A78D-9FAC-0E45-A2AD-6BC2EEB0240A}" type="sibTrans" cxnId="{E4ABC14B-19B3-E746-A145-63511132634A}">
      <dgm:prSet/>
      <dgm:spPr/>
      <dgm:t>
        <a:bodyPr/>
        <a:lstStyle/>
        <a:p>
          <a:endParaRPr lang="en-US"/>
        </a:p>
      </dgm:t>
    </dgm:pt>
    <dgm:pt modelId="{C024AAD7-B7DB-2B45-BFB4-57E80A79B6C2}">
      <dgm:prSet/>
      <dgm:spPr/>
      <dgm:t>
        <a:bodyPr/>
        <a:lstStyle/>
        <a:p>
          <a:r>
            <a:rPr lang="en-US" smtClean="0"/>
            <a:t>News</a:t>
          </a:r>
          <a:endParaRPr lang="en-US"/>
        </a:p>
      </dgm:t>
    </dgm:pt>
    <dgm:pt modelId="{908CDA0D-E194-6F4B-8683-E3B880E81B85}" type="parTrans" cxnId="{F5AB5C20-718E-0449-883F-D27F7593EBB9}">
      <dgm:prSet/>
      <dgm:spPr/>
      <dgm:t>
        <a:bodyPr/>
        <a:lstStyle/>
        <a:p>
          <a:endParaRPr lang="en-US"/>
        </a:p>
      </dgm:t>
    </dgm:pt>
    <dgm:pt modelId="{1C33BA6F-4719-DB40-8A49-BC7E44608185}" type="sibTrans" cxnId="{F5AB5C20-718E-0449-883F-D27F7593EBB9}">
      <dgm:prSet/>
      <dgm:spPr/>
      <dgm:t>
        <a:bodyPr/>
        <a:lstStyle/>
        <a:p>
          <a:endParaRPr lang="en-US"/>
        </a:p>
      </dgm:t>
    </dgm:pt>
    <dgm:pt modelId="{40FCFFC6-0CE2-1841-8F81-5B88D68D2D2F}">
      <dgm:prSet/>
      <dgm:spPr/>
      <dgm:t>
        <a:bodyPr/>
        <a:lstStyle/>
        <a:p>
          <a:r>
            <a:rPr lang="en-US" smtClean="0"/>
            <a:t>Social Media Resources</a:t>
          </a:r>
          <a:endParaRPr lang="en-US" dirty="0"/>
        </a:p>
      </dgm:t>
    </dgm:pt>
    <dgm:pt modelId="{473A58F3-1C64-7042-B760-32766853C8E9}" type="parTrans" cxnId="{5EE39152-4871-CE48-8FD7-07CCEED2F5BB}">
      <dgm:prSet/>
      <dgm:spPr/>
      <dgm:t>
        <a:bodyPr/>
        <a:lstStyle/>
        <a:p>
          <a:endParaRPr lang="en-US"/>
        </a:p>
      </dgm:t>
    </dgm:pt>
    <dgm:pt modelId="{24EE3F56-E0EC-084F-927A-C40D485768FA}" type="sibTrans" cxnId="{5EE39152-4871-CE48-8FD7-07CCEED2F5BB}">
      <dgm:prSet/>
      <dgm:spPr/>
      <dgm:t>
        <a:bodyPr/>
        <a:lstStyle/>
        <a:p>
          <a:endParaRPr lang="en-US"/>
        </a:p>
      </dgm:t>
    </dgm:pt>
    <dgm:pt modelId="{B8A3C3E4-788D-9C44-8D0D-65E4A8ABAD0D}">
      <dgm:prSet/>
      <dgm:spPr/>
      <dgm:t>
        <a:bodyPr/>
        <a:lstStyle/>
        <a:p>
          <a:r>
            <a:rPr lang="en-US" smtClean="0"/>
            <a:t>Community Calendar</a:t>
          </a:r>
          <a:endParaRPr lang="en-US" dirty="0"/>
        </a:p>
      </dgm:t>
    </dgm:pt>
    <dgm:pt modelId="{2F88DCC4-9E56-304A-82EC-DB7AF68BFE2F}" type="parTrans" cxnId="{31104DA7-0781-5B4F-AA22-BB02FD85C464}">
      <dgm:prSet/>
      <dgm:spPr/>
      <dgm:t>
        <a:bodyPr/>
        <a:lstStyle/>
        <a:p>
          <a:endParaRPr lang="en-US"/>
        </a:p>
      </dgm:t>
    </dgm:pt>
    <dgm:pt modelId="{F2D5BA58-715B-5641-9FA7-E2539C26C3D6}" type="sibTrans" cxnId="{31104DA7-0781-5B4F-AA22-BB02FD85C464}">
      <dgm:prSet/>
      <dgm:spPr/>
      <dgm:t>
        <a:bodyPr/>
        <a:lstStyle/>
        <a:p>
          <a:endParaRPr lang="en-US"/>
        </a:p>
      </dgm:t>
    </dgm:pt>
    <dgm:pt modelId="{7DF4169E-6AED-9D48-AFF7-D8BBB555ADAA}">
      <dgm:prSet/>
      <dgm:spPr/>
      <dgm:t>
        <a:bodyPr/>
        <a:lstStyle/>
        <a:p>
          <a:r>
            <a:rPr lang="en-US" smtClean="0"/>
            <a:t>Collaboration Tools</a:t>
          </a:r>
          <a:endParaRPr lang="en-US" dirty="0"/>
        </a:p>
      </dgm:t>
    </dgm:pt>
    <dgm:pt modelId="{488C64E1-5A30-B14C-BA3A-0BFF2EE32F61}" type="parTrans" cxnId="{BD550EB7-41D9-EE4E-966B-AA45F431C46B}">
      <dgm:prSet/>
      <dgm:spPr/>
      <dgm:t>
        <a:bodyPr/>
        <a:lstStyle/>
        <a:p>
          <a:endParaRPr lang="en-US"/>
        </a:p>
      </dgm:t>
    </dgm:pt>
    <dgm:pt modelId="{8A3453A9-9B17-A34C-B142-1E691AEBC0BD}" type="sibTrans" cxnId="{BD550EB7-41D9-EE4E-966B-AA45F431C46B}">
      <dgm:prSet/>
      <dgm:spPr/>
      <dgm:t>
        <a:bodyPr/>
        <a:lstStyle/>
        <a:p>
          <a:endParaRPr lang="en-US"/>
        </a:p>
      </dgm:t>
    </dgm:pt>
    <dgm:pt modelId="{2742B08D-08B2-DF49-ABE2-845E4A1A2396}">
      <dgm:prSet/>
      <dgm:spPr/>
      <dgm:t>
        <a:bodyPr/>
        <a:lstStyle/>
        <a:p>
          <a:r>
            <a:rPr lang="en-US" smtClean="0"/>
            <a:t>National and Regional Portals and Platforms</a:t>
          </a:r>
          <a:endParaRPr lang="en-US" dirty="0"/>
        </a:p>
      </dgm:t>
    </dgm:pt>
    <dgm:pt modelId="{6D4BDAF5-6206-664C-AF0A-A1FF325E33DC}" type="parTrans" cxnId="{A79064A1-6356-1F46-893B-FF4AEA9FF1E9}">
      <dgm:prSet/>
      <dgm:spPr/>
      <dgm:t>
        <a:bodyPr/>
        <a:lstStyle/>
        <a:p>
          <a:endParaRPr lang="en-US"/>
        </a:p>
      </dgm:t>
    </dgm:pt>
    <dgm:pt modelId="{26A88D5C-C4CA-094A-A885-FC05970B54A9}" type="sibTrans" cxnId="{A79064A1-6356-1F46-893B-FF4AEA9FF1E9}">
      <dgm:prSet/>
      <dgm:spPr/>
      <dgm:t>
        <a:bodyPr/>
        <a:lstStyle/>
        <a:p>
          <a:endParaRPr lang="en-US"/>
        </a:p>
      </dgm:t>
    </dgm:pt>
    <dgm:pt modelId="{99CC656E-38C5-A34D-9883-DD36ABD1C371}">
      <dgm:prSet/>
      <dgm:spPr/>
      <dgm:t>
        <a:bodyPr/>
        <a:lstStyle/>
        <a:p>
          <a:r>
            <a:rPr lang="en-US" smtClean="0"/>
            <a:t>Document Library</a:t>
          </a:r>
          <a:endParaRPr lang="en-US" dirty="0"/>
        </a:p>
      </dgm:t>
    </dgm:pt>
    <dgm:pt modelId="{8B79FCEE-1BE8-3F46-9254-640F87707A6D}" type="parTrans" cxnId="{3898CDE8-309B-9748-BE1E-537A7501C3E4}">
      <dgm:prSet/>
      <dgm:spPr/>
      <dgm:t>
        <a:bodyPr/>
        <a:lstStyle/>
        <a:p>
          <a:endParaRPr lang="en-US"/>
        </a:p>
      </dgm:t>
    </dgm:pt>
    <dgm:pt modelId="{35DDDD0B-F10E-8E40-A401-EFDF8AE8A304}" type="sibTrans" cxnId="{3898CDE8-309B-9748-BE1E-537A7501C3E4}">
      <dgm:prSet/>
      <dgm:spPr/>
      <dgm:t>
        <a:bodyPr/>
        <a:lstStyle/>
        <a:p>
          <a:endParaRPr lang="en-US"/>
        </a:p>
      </dgm:t>
    </dgm:pt>
    <dgm:pt modelId="{6458AF46-E63C-3840-B7CD-6B37E7067B3F}" type="pres">
      <dgm:prSet presAssocID="{3068EBB6-1001-0A47-9E8F-6864A1E66D5B}" presName="Name0" presStyleCnt="0">
        <dgm:presLayoutVars>
          <dgm:dir/>
          <dgm:animLvl val="lvl"/>
          <dgm:resizeHandles val="exact"/>
        </dgm:presLayoutVars>
      </dgm:prSet>
      <dgm:spPr/>
      <dgm:t>
        <a:bodyPr/>
        <a:lstStyle/>
        <a:p>
          <a:endParaRPr lang="en-US"/>
        </a:p>
      </dgm:t>
    </dgm:pt>
    <dgm:pt modelId="{BAA8A3CF-BD6A-7946-B4A6-9FC26913B279}" type="pres">
      <dgm:prSet presAssocID="{993BA870-2A12-F441-807D-E1D45254DFBF}" presName="composite" presStyleCnt="0"/>
      <dgm:spPr/>
    </dgm:pt>
    <dgm:pt modelId="{96B05CD6-84AB-E847-AC83-1C8287674AD0}" type="pres">
      <dgm:prSet presAssocID="{993BA870-2A12-F441-807D-E1D45254DFBF}" presName="parTx" presStyleLbl="alignNode1" presStyleIdx="0" presStyleCnt="5">
        <dgm:presLayoutVars>
          <dgm:chMax val="0"/>
          <dgm:chPref val="0"/>
          <dgm:bulletEnabled val="1"/>
        </dgm:presLayoutVars>
      </dgm:prSet>
      <dgm:spPr/>
      <dgm:t>
        <a:bodyPr/>
        <a:lstStyle/>
        <a:p>
          <a:endParaRPr lang="en-US"/>
        </a:p>
      </dgm:t>
    </dgm:pt>
    <dgm:pt modelId="{4711E5AD-4256-8741-9F33-B8CC88BAF04E}" type="pres">
      <dgm:prSet presAssocID="{993BA870-2A12-F441-807D-E1D45254DFBF}" presName="desTx" presStyleLbl="alignAccFollowNode1" presStyleIdx="0" presStyleCnt="5">
        <dgm:presLayoutVars>
          <dgm:bulletEnabled val="1"/>
        </dgm:presLayoutVars>
      </dgm:prSet>
      <dgm:spPr/>
      <dgm:t>
        <a:bodyPr/>
        <a:lstStyle/>
        <a:p>
          <a:endParaRPr lang="en-US"/>
        </a:p>
      </dgm:t>
    </dgm:pt>
    <dgm:pt modelId="{375A74DB-BFC3-464F-A448-F785B2448A6E}" type="pres">
      <dgm:prSet presAssocID="{F0855640-A97A-E94D-A9EB-5F96A85E496F}" presName="space" presStyleCnt="0"/>
      <dgm:spPr/>
    </dgm:pt>
    <dgm:pt modelId="{D6ECF8AF-0DF0-B347-878D-508B8D0CA34F}" type="pres">
      <dgm:prSet presAssocID="{02D105AD-4BB6-5E49-BDC5-27C8F3A6D27A}" presName="composite" presStyleCnt="0"/>
      <dgm:spPr/>
    </dgm:pt>
    <dgm:pt modelId="{03C2C2D2-90D3-3946-9155-5FD1CA9222BF}" type="pres">
      <dgm:prSet presAssocID="{02D105AD-4BB6-5E49-BDC5-27C8F3A6D27A}" presName="parTx" presStyleLbl="alignNode1" presStyleIdx="1" presStyleCnt="5">
        <dgm:presLayoutVars>
          <dgm:chMax val="0"/>
          <dgm:chPref val="0"/>
          <dgm:bulletEnabled val="1"/>
        </dgm:presLayoutVars>
      </dgm:prSet>
      <dgm:spPr/>
      <dgm:t>
        <a:bodyPr/>
        <a:lstStyle/>
        <a:p>
          <a:endParaRPr lang="en-US"/>
        </a:p>
      </dgm:t>
    </dgm:pt>
    <dgm:pt modelId="{8E739018-4850-4F4E-BDB3-46994BDAC14B}" type="pres">
      <dgm:prSet presAssocID="{02D105AD-4BB6-5E49-BDC5-27C8F3A6D27A}" presName="desTx" presStyleLbl="alignAccFollowNode1" presStyleIdx="1" presStyleCnt="5">
        <dgm:presLayoutVars>
          <dgm:bulletEnabled val="1"/>
        </dgm:presLayoutVars>
      </dgm:prSet>
      <dgm:spPr/>
      <dgm:t>
        <a:bodyPr/>
        <a:lstStyle/>
        <a:p>
          <a:endParaRPr lang="en-US"/>
        </a:p>
      </dgm:t>
    </dgm:pt>
    <dgm:pt modelId="{25825FCD-76F9-2C45-B047-B9DC6C77F5CF}" type="pres">
      <dgm:prSet presAssocID="{3C2EDEC9-3D17-234C-AD89-31C2AA1B6F23}" presName="space" presStyleCnt="0"/>
      <dgm:spPr/>
    </dgm:pt>
    <dgm:pt modelId="{AA0C5A2E-05A5-D846-8BAC-1856414FEA64}" type="pres">
      <dgm:prSet presAssocID="{C3EBF5F7-2A5F-B940-A24B-DE3A14F9DF3A}" presName="composite" presStyleCnt="0"/>
      <dgm:spPr/>
    </dgm:pt>
    <dgm:pt modelId="{515A5912-B446-DE4C-9BB2-420F0498B1B1}" type="pres">
      <dgm:prSet presAssocID="{C3EBF5F7-2A5F-B940-A24B-DE3A14F9DF3A}" presName="parTx" presStyleLbl="alignNode1" presStyleIdx="2" presStyleCnt="5">
        <dgm:presLayoutVars>
          <dgm:chMax val="0"/>
          <dgm:chPref val="0"/>
          <dgm:bulletEnabled val="1"/>
        </dgm:presLayoutVars>
      </dgm:prSet>
      <dgm:spPr/>
      <dgm:t>
        <a:bodyPr/>
        <a:lstStyle/>
        <a:p>
          <a:endParaRPr lang="en-US"/>
        </a:p>
      </dgm:t>
    </dgm:pt>
    <dgm:pt modelId="{9152EB0A-72EE-EE41-8411-62CB039F83B2}" type="pres">
      <dgm:prSet presAssocID="{C3EBF5F7-2A5F-B940-A24B-DE3A14F9DF3A}" presName="desTx" presStyleLbl="alignAccFollowNode1" presStyleIdx="2" presStyleCnt="5">
        <dgm:presLayoutVars>
          <dgm:bulletEnabled val="1"/>
        </dgm:presLayoutVars>
      </dgm:prSet>
      <dgm:spPr/>
      <dgm:t>
        <a:bodyPr/>
        <a:lstStyle/>
        <a:p>
          <a:endParaRPr lang="en-US"/>
        </a:p>
      </dgm:t>
    </dgm:pt>
    <dgm:pt modelId="{761D6737-9077-1049-B720-7C3C6672688C}" type="pres">
      <dgm:prSet presAssocID="{2F97904A-9A76-684E-85F1-6DA4C88B88C6}" presName="space" presStyleCnt="0"/>
      <dgm:spPr/>
    </dgm:pt>
    <dgm:pt modelId="{9B634CF3-4DEF-844C-BB0B-415FF5BF2248}" type="pres">
      <dgm:prSet presAssocID="{FD243DB3-CC0D-D045-BF46-8605D2854530}" presName="composite" presStyleCnt="0"/>
      <dgm:spPr/>
    </dgm:pt>
    <dgm:pt modelId="{8FB38F31-D45C-EA43-8F10-94D18FE33E0D}" type="pres">
      <dgm:prSet presAssocID="{FD243DB3-CC0D-D045-BF46-8605D2854530}" presName="parTx" presStyleLbl="alignNode1" presStyleIdx="3" presStyleCnt="5">
        <dgm:presLayoutVars>
          <dgm:chMax val="0"/>
          <dgm:chPref val="0"/>
          <dgm:bulletEnabled val="1"/>
        </dgm:presLayoutVars>
      </dgm:prSet>
      <dgm:spPr/>
      <dgm:t>
        <a:bodyPr/>
        <a:lstStyle/>
        <a:p>
          <a:endParaRPr lang="en-US"/>
        </a:p>
      </dgm:t>
    </dgm:pt>
    <dgm:pt modelId="{171D8D70-2A71-5648-96A4-8415D62E9776}" type="pres">
      <dgm:prSet presAssocID="{FD243DB3-CC0D-D045-BF46-8605D2854530}" presName="desTx" presStyleLbl="alignAccFollowNode1" presStyleIdx="3" presStyleCnt="5">
        <dgm:presLayoutVars>
          <dgm:bulletEnabled val="1"/>
        </dgm:presLayoutVars>
      </dgm:prSet>
      <dgm:spPr/>
      <dgm:t>
        <a:bodyPr/>
        <a:lstStyle/>
        <a:p>
          <a:endParaRPr lang="en-US"/>
        </a:p>
      </dgm:t>
    </dgm:pt>
    <dgm:pt modelId="{7D73C4B1-A565-194E-8674-093F5F09700D}" type="pres">
      <dgm:prSet presAssocID="{3F7FD1D7-C1F9-DB44-BE17-44A55199F5F7}" presName="space" presStyleCnt="0"/>
      <dgm:spPr/>
    </dgm:pt>
    <dgm:pt modelId="{AB1AD892-59BD-9643-A701-8D0C3361105F}" type="pres">
      <dgm:prSet presAssocID="{2585B7A6-C684-F646-9B34-1982D2DC3AE6}" presName="composite" presStyleCnt="0"/>
      <dgm:spPr/>
    </dgm:pt>
    <dgm:pt modelId="{B4D260AF-70AC-F046-89A0-68725708A0D4}" type="pres">
      <dgm:prSet presAssocID="{2585B7A6-C684-F646-9B34-1982D2DC3AE6}" presName="parTx" presStyleLbl="alignNode1" presStyleIdx="4" presStyleCnt="5">
        <dgm:presLayoutVars>
          <dgm:chMax val="0"/>
          <dgm:chPref val="0"/>
          <dgm:bulletEnabled val="1"/>
        </dgm:presLayoutVars>
      </dgm:prSet>
      <dgm:spPr/>
      <dgm:t>
        <a:bodyPr/>
        <a:lstStyle/>
        <a:p>
          <a:endParaRPr lang="en-US"/>
        </a:p>
      </dgm:t>
    </dgm:pt>
    <dgm:pt modelId="{AA64FAAD-B13D-EB40-B5DE-1CF1322696BC}" type="pres">
      <dgm:prSet presAssocID="{2585B7A6-C684-F646-9B34-1982D2DC3AE6}" presName="desTx" presStyleLbl="alignAccFollowNode1" presStyleIdx="4" presStyleCnt="5">
        <dgm:presLayoutVars>
          <dgm:bulletEnabled val="1"/>
        </dgm:presLayoutVars>
      </dgm:prSet>
      <dgm:spPr/>
      <dgm:t>
        <a:bodyPr/>
        <a:lstStyle/>
        <a:p>
          <a:endParaRPr lang="en-US"/>
        </a:p>
      </dgm:t>
    </dgm:pt>
  </dgm:ptLst>
  <dgm:cxnLst>
    <dgm:cxn modelId="{83781754-1104-FC4C-956C-242B326D7C7A}" type="presOf" srcId="{C024AAD7-B7DB-2B45-BFB4-57E80A79B6C2}" destId="{AA64FAAD-B13D-EB40-B5DE-1CF1322696BC}" srcOrd="0" destOrd="0" presId="urn:microsoft.com/office/officeart/2005/8/layout/hList1"/>
    <dgm:cxn modelId="{1556445F-B984-054B-918A-FD62AFEB461A}" type="presOf" srcId="{770221D8-DBA7-5643-AA30-5857A6F46C7F}" destId="{8E739018-4850-4F4E-BDB3-46994BDAC14B}" srcOrd="0" destOrd="3" presId="urn:microsoft.com/office/officeart/2005/8/layout/hList1"/>
    <dgm:cxn modelId="{A40CF327-ED60-EC4F-85EE-5A7BD1420B9C}" type="presOf" srcId="{FD243DB3-CC0D-D045-BF46-8605D2854530}" destId="{8FB38F31-D45C-EA43-8F10-94D18FE33E0D}" srcOrd="0" destOrd="0" presId="urn:microsoft.com/office/officeart/2005/8/layout/hList1"/>
    <dgm:cxn modelId="{1E974CA0-6E52-4844-97A8-18E7C94B6E0C}" type="presOf" srcId="{A2AF0CB8-F122-8E4C-B05B-01ACD9D80DE2}" destId="{9152EB0A-72EE-EE41-8411-62CB039F83B2}" srcOrd="0" destOrd="2" presId="urn:microsoft.com/office/officeart/2005/8/layout/hList1"/>
    <dgm:cxn modelId="{81EB901D-EA2E-6A4A-A133-D6486383D8A4}" srcId="{C3EBF5F7-2A5F-B940-A24B-DE3A14F9DF3A}" destId="{A2AF0CB8-F122-8E4C-B05B-01ACD9D80DE2}" srcOrd="2" destOrd="0" parTransId="{3489E2DC-CF3B-BB45-BEFD-8267A436112E}" sibTransId="{BBA3154A-0932-E04E-A189-08926F6C0F60}"/>
    <dgm:cxn modelId="{2F24B3D4-CFDB-E243-97E2-029D772A63D1}" type="presOf" srcId="{C3EBF5F7-2A5F-B940-A24B-DE3A14F9DF3A}" destId="{515A5912-B446-DE4C-9BB2-420F0498B1B1}" srcOrd="0" destOrd="0" presId="urn:microsoft.com/office/officeart/2005/8/layout/hList1"/>
    <dgm:cxn modelId="{412E197E-DF4C-5142-8BD8-D11563A8E5CD}" type="presOf" srcId="{7F6D3468-FA87-2044-9537-F8A76AF4E1A9}" destId="{171D8D70-2A71-5648-96A4-8415D62E9776}" srcOrd="0" destOrd="3" presId="urn:microsoft.com/office/officeart/2005/8/layout/hList1"/>
    <dgm:cxn modelId="{D21D3FD1-D595-0747-BC7D-DEF198799D66}" type="presOf" srcId="{F5152D64-8837-FA44-BE13-DAD7ED4398BF}" destId="{171D8D70-2A71-5648-96A4-8415D62E9776}" srcOrd="0" destOrd="4" presId="urn:microsoft.com/office/officeart/2005/8/layout/hList1"/>
    <dgm:cxn modelId="{4D21CFEA-18B0-FC4B-A2FC-C76DA4C00475}" type="presOf" srcId="{5DE032B6-15AC-FE42-913B-30E5740E6551}" destId="{8E739018-4850-4F4E-BDB3-46994BDAC14B}" srcOrd="0" destOrd="1" presId="urn:microsoft.com/office/officeart/2005/8/layout/hList1"/>
    <dgm:cxn modelId="{58C1B009-D924-BE49-85FB-E756D8CFD30A}" type="presOf" srcId="{02D105AD-4BB6-5E49-BDC5-27C8F3A6D27A}" destId="{03C2C2D2-90D3-3946-9155-5FD1CA9222BF}" srcOrd="0" destOrd="0" presId="urn:microsoft.com/office/officeart/2005/8/layout/hList1"/>
    <dgm:cxn modelId="{C2BEA30A-7874-FB48-B7FC-9195869BC907}" srcId="{02D105AD-4BB6-5E49-BDC5-27C8F3A6D27A}" destId="{FCA1EE63-7690-6B4D-A9F0-55AA273009A4}" srcOrd="0" destOrd="0" parTransId="{3CA08F7A-A950-B248-AB17-B28A5622BE9E}" sibTransId="{1212BE96-A7AF-2848-905B-DC72F9B66810}"/>
    <dgm:cxn modelId="{F60D93DA-E30A-6E4C-9239-112B37643748}" srcId="{02D105AD-4BB6-5E49-BDC5-27C8F3A6D27A}" destId="{770221D8-DBA7-5643-AA30-5857A6F46C7F}" srcOrd="3" destOrd="0" parTransId="{2E30E4DE-73FB-D64B-959B-C3DDED7DF820}" sibTransId="{06784CEF-B05E-7347-A0B2-1C8BDD9F7A99}"/>
    <dgm:cxn modelId="{BD550EB7-41D9-EE4E-966B-AA45F431C46B}" srcId="{2585B7A6-C684-F646-9B34-1982D2DC3AE6}" destId="{7DF4169E-6AED-9D48-AFF7-D8BBB555ADAA}" srcOrd="3" destOrd="0" parTransId="{488C64E1-5A30-B14C-BA3A-0BFF2EE32F61}" sibTransId="{8A3453A9-9B17-A34C-B142-1E691AEBC0BD}"/>
    <dgm:cxn modelId="{F5AB5C20-718E-0449-883F-D27F7593EBB9}" srcId="{2585B7A6-C684-F646-9B34-1982D2DC3AE6}" destId="{C024AAD7-B7DB-2B45-BFB4-57E80A79B6C2}" srcOrd="0" destOrd="0" parTransId="{908CDA0D-E194-6F4B-8683-E3B880E81B85}" sibTransId="{1C33BA6F-4719-DB40-8A49-BC7E44608185}"/>
    <dgm:cxn modelId="{63F7C6C1-941F-D44E-B133-CD8B1B599E32}" type="presOf" srcId="{6EDB4952-A364-3243-9A3B-7AF6D42D1716}" destId="{4711E5AD-4256-8741-9F33-B8CC88BAF04E}" srcOrd="0" destOrd="1" presId="urn:microsoft.com/office/officeart/2005/8/layout/hList1"/>
    <dgm:cxn modelId="{363CF2D1-F90D-834F-9451-DC4B441AA943}" srcId="{02D105AD-4BB6-5E49-BDC5-27C8F3A6D27A}" destId="{5DE032B6-15AC-FE42-913B-30E5740E6551}" srcOrd="1" destOrd="0" parTransId="{BC5BA6C1-167A-EB44-9392-AB87DB72674B}" sibTransId="{0307D2BB-2A11-1940-931B-EF871829B927}"/>
    <dgm:cxn modelId="{E4ABC14B-19B3-E746-A145-63511132634A}" srcId="{FD243DB3-CC0D-D045-BF46-8605D2854530}" destId="{788452DC-E5BE-C54F-943F-D51A3FF69B28}" srcOrd="5" destOrd="0" parTransId="{610429B5-862F-7348-AB57-927986DC0505}" sibTransId="{CB47A78D-9FAC-0E45-A2AD-6BC2EEB0240A}"/>
    <dgm:cxn modelId="{0460A299-B0E7-7B4D-B593-721275C50E8E}" type="presOf" srcId="{2585B7A6-C684-F646-9B34-1982D2DC3AE6}" destId="{B4D260AF-70AC-F046-89A0-68725708A0D4}" srcOrd="0" destOrd="0" presId="urn:microsoft.com/office/officeart/2005/8/layout/hList1"/>
    <dgm:cxn modelId="{7EDD40DB-8D0B-CA40-A4D9-9CEADF33373B}" type="presOf" srcId="{7DF4169E-6AED-9D48-AFF7-D8BBB555ADAA}" destId="{AA64FAAD-B13D-EB40-B5DE-1CF1322696BC}" srcOrd="0" destOrd="3" presId="urn:microsoft.com/office/officeart/2005/8/layout/hList1"/>
    <dgm:cxn modelId="{0B386D5C-8C1C-4745-B6CD-CC30FE80A3E5}" srcId="{C3EBF5F7-2A5F-B940-A24B-DE3A14F9DF3A}" destId="{DA119897-0682-1649-BC24-8F19FF267920}" srcOrd="3" destOrd="0" parTransId="{DAF3F479-6875-FB4B-B237-E3E5A73BB51E}" sibTransId="{2BF1072A-08BD-054F-8E53-DF40A1EFF528}"/>
    <dgm:cxn modelId="{A79064A1-6356-1F46-893B-FF4AEA9FF1E9}" srcId="{2585B7A6-C684-F646-9B34-1982D2DC3AE6}" destId="{2742B08D-08B2-DF49-ABE2-845E4A1A2396}" srcOrd="4" destOrd="0" parTransId="{6D4BDAF5-6206-664C-AF0A-A1FF325E33DC}" sibTransId="{26A88D5C-C4CA-094A-A885-FC05970B54A9}"/>
    <dgm:cxn modelId="{3458ADFD-5B39-1942-8D4F-04FD031E362A}" srcId="{FD243DB3-CC0D-D045-BF46-8605D2854530}" destId="{F5152D64-8837-FA44-BE13-DAD7ED4398BF}" srcOrd="4" destOrd="0" parTransId="{B9360DF3-6314-8C47-B560-AE90CA8AAF5D}" sibTransId="{A062D5B9-3208-DB4E-9683-6FBF2F1360F8}"/>
    <dgm:cxn modelId="{3294A796-D1FD-6047-9452-4D0B9B8950D3}" type="presOf" srcId="{19298B6A-7D53-4C43-873A-A3667D42C2EC}" destId="{171D8D70-2A71-5648-96A4-8415D62E9776}" srcOrd="0" destOrd="1" presId="urn:microsoft.com/office/officeart/2005/8/layout/hList1"/>
    <dgm:cxn modelId="{15734920-AA75-7B41-9D5B-929C3EDD5D48}" srcId="{FD243DB3-CC0D-D045-BF46-8605D2854530}" destId="{7FF9E433-5C66-F340-A20E-F7F20F3CA64C}" srcOrd="2" destOrd="0" parTransId="{881671E8-F585-CA43-AB9D-5C84182BB898}" sibTransId="{7CB88FB7-7CCF-1647-836B-3C89A7332B5E}"/>
    <dgm:cxn modelId="{6F8F0314-F738-9F4A-BFAC-0788D1F677F9}" type="presOf" srcId="{99CC656E-38C5-A34D-9883-DD36ABD1C371}" destId="{AA64FAAD-B13D-EB40-B5DE-1CF1322696BC}" srcOrd="0" destOrd="5" presId="urn:microsoft.com/office/officeart/2005/8/layout/hList1"/>
    <dgm:cxn modelId="{635EE871-C187-4542-8F5B-4B159ACA32DC}" type="presOf" srcId="{27CA7359-F895-CA4A-A21E-C4505A87A7B1}" destId="{171D8D70-2A71-5648-96A4-8415D62E9776}" srcOrd="0" destOrd="0" presId="urn:microsoft.com/office/officeart/2005/8/layout/hList1"/>
    <dgm:cxn modelId="{3898CDE8-309B-9748-BE1E-537A7501C3E4}" srcId="{2585B7A6-C684-F646-9B34-1982D2DC3AE6}" destId="{99CC656E-38C5-A34D-9883-DD36ABD1C371}" srcOrd="5" destOrd="0" parTransId="{8B79FCEE-1BE8-3F46-9254-640F87707A6D}" sibTransId="{35DDDD0B-F10E-8E40-A401-EFDF8AE8A304}"/>
    <dgm:cxn modelId="{DEB93E6C-1760-B346-99BC-0A44AA91C338}" type="presOf" srcId="{788452DC-E5BE-C54F-943F-D51A3FF69B28}" destId="{171D8D70-2A71-5648-96A4-8415D62E9776}" srcOrd="0" destOrd="5" presId="urn:microsoft.com/office/officeart/2005/8/layout/hList1"/>
    <dgm:cxn modelId="{E76AAEBB-6A82-464D-990C-824D680C93E6}" srcId="{02D105AD-4BB6-5E49-BDC5-27C8F3A6D27A}" destId="{5742817C-CCE4-1F44-887A-C7E7DFD531C9}" srcOrd="2" destOrd="0" parTransId="{0742CBE4-08DE-0347-A14D-2364596859A7}" sibTransId="{FFAA9AEC-6A6A-EF4B-ACEE-8001195908B0}"/>
    <dgm:cxn modelId="{06792413-EF8E-E54A-BCD0-F8011000BAEB}" srcId="{993BA870-2A12-F441-807D-E1D45254DFBF}" destId="{003782C6-050D-254B-9E3D-666F30E1A93E}" srcOrd="0" destOrd="0" parTransId="{08EF38D3-A129-8D4C-A722-7386535C4003}" sibTransId="{01AEEF91-A84C-704B-AC40-61F5B1820F7F}"/>
    <dgm:cxn modelId="{85FEB819-5606-E045-82B4-D6FCFA6E2C4C}" type="presOf" srcId="{0980EA03-A69A-964E-B50E-2FF88B9675EC}" destId="{9152EB0A-72EE-EE41-8411-62CB039F83B2}" srcOrd="0" destOrd="1" presId="urn:microsoft.com/office/officeart/2005/8/layout/hList1"/>
    <dgm:cxn modelId="{24D20FC6-2031-B944-8C33-1DB3168B1D98}" type="presOf" srcId="{2742B08D-08B2-DF49-ABE2-845E4A1A2396}" destId="{AA64FAAD-B13D-EB40-B5DE-1CF1322696BC}" srcOrd="0" destOrd="4" presId="urn:microsoft.com/office/officeart/2005/8/layout/hList1"/>
    <dgm:cxn modelId="{005AE7ED-D550-DF48-AD1D-30A7E23687AE}" type="presOf" srcId="{DA119897-0682-1649-BC24-8F19FF267920}" destId="{9152EB0A-72EE-EE41-8411-62CB039F83B2}" srcOrd="0" destOrd="3" presId="urn:microsoft.com/office/officeart/2005/8/layout/hList1"/>
    <dgm:cxn modelId="{C1F1CE89-20A2-594D-BAB2-24417FCDC173}" srcId="{3068EBB6-1001-0A47-9E8F-6864A1E66D5B}" destId="{993BA870-2A12-F441-807D-E1D45254DFBF}" srcOrd="0" destOrd="0" parTransId="{43EA2126-0EFA-504D-A646-32D9B7D08A6B}" sibTransId="{F0855640-A97A-E94D-A9EB-5F96A85E496F}"/>
    <dgm:cxn modelId="{705D7A34-6C4B-C540-9561-22CC7C561B93}" srcId="{3068EBB6-1001-0A47-9E8F-6864A1E66D5B}" destId="{C3EBF5F7-2A5F-B940-A24B-DE3A14F9DF3A}" srcOrd="2" destOrd="0" parTransId="{5BB39460-E875-9142-B230-D32CD63DFB08}" sibTransId="{2F97904A-9A76-684E-85F1-6DA4C88B88C6}"/>
    <dgm:cxn modelId="{5EE39152-4871-CE48-8FD7-07CCEED2F5BB}" srcId="{2585B7A6-C684-F646-9B34-1982D2DC3AE6}" destId="{40FCFFC6-0CE2-1841-8F81-5B88D68D2D2F}" srcOrd="1" destOrd="0" parTransId="{473A58F3-1C64-7042-B760-32766853C8E9}" sibTransId="{24EE3F56-E0EC-084F-927A-C40D485768FA}"/>
    <dgm:cxn modelId="{BEC3EE27-681F-8C46-BADB-E9BB2635B03B}" type="presOf" srcId="{993BA870-2A12-F441-807D-E1D45254DFBF}" destId="{96B05CD6-84AB-E847-AC83-1C8287674AD0}" srcOrd="0" destOrd="0" presId="urn:microsoft.com/office/officeart/2005/8/layout/hList1"/>
    <dgm:cxn modelId="{1959D5A5-5CA5-EC4F-BB1F-F292A35159AD}" srcId="{FD243DB3-CC0D-D045-BF46-8605D2854530}" destId="{19298B6A-7D53-4C43-873A-A3667D42C2EC}" srcOrd="1" destOrd="0" parTransId="{B046D77A-375A-2F44-90E7-9B377C6304F6}" sibTransId="{B88C149E-153C-A34C-8265-8847BA64EEC7}"/>
    <dgm:cxn modelId="{65AFBA76-1E12-C84D-9515-9682A118E4CD}" srcId="{3068EBB6-1001-0A47-9E8F-6864A1E66D5B}" destId="{FD243DB3-CC0D-D045-BF46-8605D2854530}" srcOrd="3" destOrd="0" parTransId="{3D7DC5BF-112E-0F4A-86D6-00BED10CB86F}" sibTransId="{3F7FD1D7-C1F9-DB44-BE17-44A55199F5F7}"/>
    <dgm:cxn modelId="{31104DA7-0781-5B4F-AA22-BB02FD85C464}" srcId="{2585B7A6-C684-F646-9B34-1982D2DC3AE6}" destId="{B8A3C3E4-788D-9C44-8D0D-65E4A8ABAD0D}" srcOrd="2" destOrd="0" parTransId="{2F88DCC4-9E56-304A-82EC-DB7AF68BFE2F}" sibTransId="{F2D5BA58-715B-5641-9FA7-E2539C26C3D6}"/>
    <dgm:cxn modelId="{5AC18DA8-6F94-EA44-ACE2-5F244FC9B7B1}" srcId="{3068EBB6-1001-0A47-9E8F-6864A1E66D5B}" destId="{02D105AD-4BB6-5E49-BDC5-27C8F3A6D27A}" srcOrd="1" destOrd="0" parTransId="{B77FA214-2E9B-FB49-9D6C-583CDA8F7C40}" sibTransId="{3C2EDEC9-3D17-234C-AD89-31C2AA1B6F23}"/>
    <dgm:cxn modelId="{D0130BAF-9871-F344-869F-32F49575660B}" type="presOf" srcId="{FE3ADD68-CD78-6E4D-AF16-8DAB16819B12}" destId="{9152EB0A-72EE-EE41-8411-62CB039F83B2}" srcOrd="0" destOrd="0" presId="urn:microsoft.com/office/officeart/2005/8/layout/hList1"/>
    <dgm:cxn modelId="{9E37C7CC-65DF-DB40-BA40-B0B55DA8BAE2}" srcId="{C3EBF5F7-2A5F-B940-A24B-DE3A14F9DF3A}" destId="{FE3ADD68-CD78-6E4D-AF16-8DAB16819B12}" srcOrd="0" destOrd="0" parTransId="{55CF0BA4-4AC4-7C4F-B52E-8772C0CD53B8}" sibTransId="{7D8A7556-2FC0-BA49-A2DD-4A2B31DD9D49}"/>
    <dgm:cxn modelId="{B287CB1A-6FD0-7648-89CB-2FBB301B4F4A}" type="presOf" srcId="{3068EBB6-1001-0A47-9E8F-6864A1E66D5B}" destId="{6458AF46-E63C-3840-B7CD-6B37E7067B3F}" srcOrd="0" destOrd="0" presId="urn:microsoft.com/office/officeart/2005/8/layout/hList1"/>
    <dgm:cxn modelId="{D56984F7-FB32-E644-847B-DD693375E888}" type="presOf" srcId="{7FF9E433-5C66-F340-A20E-F7F20F3CA64C}" destId="{171D8D70-2A71-5648-96A4-8415D62E9776}" srcOrd="0" destOrd="2" presId="urn:microsoft.com/office/officeart/2005/8/layout/hList1"/>
    <dgm:cxn modelId="{790A6A3C-A18E-8B44-91C6-E533A36464DE}" srcId="{FD243DB3-CC0D-D045-BF46-8605D2854530}" destId="{27CA7359-F895-CA4A-A21E-C4505A87A7B1}" srcOrd="0" destOrd="0" parTransId="{192EEFA4-B06E-4646-B512-546890839888}" sibTransId="{F481A15B-2E10-B44F-917E-A30B69F5DA4D}"/>
    <dgm:cxn modelId="{6A2AEAD0-DB61-704B-B8F9-BBC7D982EE9D}" srcId="{993BA870-2A12-F441-807D-E1D45254DFBF}" destId="{6EDB4952-A364-3243-9A3B-7AF6D42D1716}" srcOrd="1" destOrd="0" parTransId="{5714FE1E-B9B9-F849-8CAD-CD1167154C56}" sibTransId="{8483C1DE-AF15-3149-8F2B-B6EAF1CC80BB}"/>
    <dgm:cxn modelId="{5304188D-1E39-2C44-A6D4-BD7F56EA624F}" type="presOf" srcId="{40FCFFC6-0CE2-1841-8F81-5B88D68D2D2F}" destId="{AA64FAAD-B13D-EB40-B5DE-1CF1322696BC}" srcOrd="0" destOrd="1" presId="urn:microsoft.com/office/officeart/2005/8/layout/hList1"/>
    <dgm:cxn modelId="{58D0F741-C1CF-8344-9000-D38EB4383A96}" type="presOf" srcId="{003782C6-050D-254B-9E3D-666F30E1A93E}" destId="{4711E5AD-4256-8741-9F33-B8CC88BAF04E}" srcOrd="0" destOrd="0" presId="urn:microsoft.com/office/officeart/2005/8/layout/hList1"/>
    <dgm:cxn modelId="{E0EDBCBD-C552-A247-9F0C-B7BE852355AF}" type="presOf" srcId="{510A51C7-3F09-B241-9DEE-8B31CD33FE08}" destId="{4711E5AD-4256-8741-9F33-B8CC88BAF04E}" srcOrd="0" destOrd="2" presId="urn:microsoft.com/office/officeart/2005/8/layout/hList1"/>
    <dgm:cxn modelId="{3E85A63D-1948-D440-9B8A-122C8559C706}" srcId="{FD243DB3-CC0D-D045-BF46-8605D2854530}" destId="{7F6D3468-FA87-2044-9537-F8A76AF4E1A9}" srcOrd="3" destOrd="0" parTransId="{5ED5DAFE-67F7-1A45-B683-A91ED510FB68}" sibTransId="{77ADA01E-C39E-1446-99E7-7EF2A4EE4784}"/>
    <dgm:cxn modelId="{5B1E81F2-A432-B440-A68C-938ABCA95487}" srcId="{C3EBF5F7-2A5F-B940-A24B-DE3A14F9DF3A}" destId="{0980EA03-A69A-964E-B50E-2FF88B9675EC}" srcOrd="1" destOrd="0" parTransId="{05DF6281-D8D6-554A-B85B-38271BEE1A1A}" sibTransId="{60A82C84-8EDD-444C-AE8A-560C919B4EDD}"/>
    <dgm:cxn modelId="{CF68AAA4-C8B5-DB43-8B21-35BBBB6E2237}" type="presOf" srcId="{B8A3C3E4-788D-9C44-8D0D-65E4A8ABAD0D}" destId="{AA64FAAD-B13D-EB40-B5DE-1CF1322696BC}" srcOrd="0" destOrd="2" presId="urn:microsoft.com/office/officeart/2005/8/layout/hList1"/>
    <dgm:cxn modelId="{C731B3DA-A7D1-934C-8240-8796A0A30DA2}" srcId="{3068EBB6-1001-0A47-9E8F-6864A1E66D5B}" destId="{2585B7A6-C684-F646-9B34-1982D2DC3AE6}" srcOrd="4" destOrd="0" parTransId="{4F25ED02-85F1-2A46-9814-E67022B7BA10}" sibTransId="{96B5FFFA-F1C7-A84C-8F2D-7F86E1731F0B}"/>
    <dgm:cxn modelId="{0F2AE09A-C1EF-7F42-B729-7778BEFBDF15}" type="presOf" srcId="{FCA1EE63-7690-6B4D-A9F0-55AA273009A4}" destId="{8E739018-4850-4F4E-BDB3-46994BDAC14B}" srcOrd="0" destOrd="0" presId="urn:microsoft.com/office/officeart/2005/8/layout/hList1"/>
    <dgm:cxn modelId="{2B647ABF-4C36-EE47-8F3A-08286ED190D7}" srcId="{993BA870-2A12-F441-807D-E1D45254DFBF}" destId="{510A51C7-3F09-B241-9DEE-8B31CD33FE08}" srcOrd="2" destOrd="0" parTransId="{6002D2D4-3D08-C443-9CFF-FFA618D4D72B}" sibTransId="{EA61CA1A-9AFF-DB46-8533-C12D2CD4CF87}"/>
    <dgm:cxn modelId="{41DB7FD3-0404-DE4F-B52D-79E016BFB485}" type="presOf" srcId="{5742817C-CCE4-1F44-887A-C7E7DFD531C9}" destId="{8E739018-4850-4F4E-BDB3-46994BDAC14B}" srcOrd="0" destOrd="2" presId="urn:microsoft.com/office/officeart/2005/8/layout/hList1"/>
    <dgm:cxn modelId="{F09AD7DD-122E-C142-A009-4D9B0DFA54FC}" type="presParOf" srcId="{6458AF46-E63C-3840-B7CD-6B37E7067B3F}" destId="{BAA8A3CF-BD6A-7946-B4A6-9FC26913B279}" srcOrd="0" destOrd="0" presId="urn:microsoft.com/office/officeart/2005/8/layout/hList1"/>
    <dgm:cxn modelId="{40D1AD44-0E7D-0043-AB3B-97FBBA94AE4C}" type="presParOf" srcId="{BAA8A3CF-BD6A-7946-B4A6-9FC26913B279}" destId="{96B05CD6-84AB-E847-AC83-1C8287674AD0}" srcOrd="0" destOrd="0" presId="urn:microsoft.com/office/officeart/2005/8/layout/hList1"/>
    <dgm:cxn modelId="{63C935DB-A76E-A341-A21B-7E0C14892AF8}" type="presParOf" srcId="{BAA8A3CF-BD6A-7946-B4A6-9FC26913B279}" destId="{4711E5AD-4256-8741-9F33-B8CC88BAF04E}" srcOrd="1" destOrd="0" presId="urn:microsoft.com/office/officeart/2005/8/layout/hList1"/>
    <dgm:cxn modelId="{B2A54C89-6971-BC4C-94B0-3E063585EC7C}" type="presParOf" srcId="{6458AF46-E63C-3840-B7CD-6B37E7067B3F}" destId="{375A74DB-BFC3-464F-A448-F785B2448A6E}" srcOrd="1" destOrd="0" presId="urn:microsoft.com/office/officeart/2005/8/layout/hList1"/>
    <dgm:cxn modelId="{7E69FB4E-AFBA-C54A-8DD6-902D18585963}" type="presParOf" srcId="{6458AF46-E63C-3840-B7CD-6B37E7067B3F}" destId="{D6ECF8AF-0DF0-B347-878D-508B8D0CA34F}" srcOrd="2" destOrd="0" presId="urn:microsoft.com/office/officeart/2005/8/layout/hList1"/>
    <dgm:cxn modelId="{3D9FF011-CA65-564B-ABA0-1CBEEE8D1AE3}" type="presParOf" srcId="{D6ECF8AF-0DF0-B347-878D-508B8D0CA34F}" destId="{03C2C2D2-90D3-3946-9155-5FD1CA9222BF}" srcOrd="0" destOrd="0" presId="urn:microsoft.com/office/officeart/2005/8/layout/hList1"/>
    <dgm:cxn modelId="{50BF9EFB-7FC4-F647-8249-B1EBFEB2BE36}" type="presParOf" srcId="{D6ECF8AF-0DF0-B347-878D-508B8D0CA34F}" destId="{8E739018-4850-4F4E-BDB3-46994BDAC14B}" srcOrd="1" destOrd="0" presId="urn:microsoft.com/office/officeart/2005/8/layout/hList1"/>
    <dgm:cxn modelId="{AF12D1F1-47E3-2C47-A370-8740A0B30DEB}" type="presParOf" srcId="{6458AF46-E63C-3840-B7CD-6B37E7067B3F}" destId="{25825FCD-76F9-2C45-B047-B9DC6C77F5CF}" srcOrd="3" destOrd="0" presId="urn:microsoft.com/office/officeart/2005/8/layout/hList1"/>
    <dgm:cxn modelId="{725E9D1C-B8A7-1E48-A80F-935BA56BB48E}" type="presParOf" srcId="{6458AF46-E63C-3840-B7CD-6B37E7067B3F}" destId="{AA0C5A2E-05A5-D846-8BAC-1856414FEA64}" srcOrd="4" destOrd="0" presId="urn:microsoft.com/office/officeart/2005/8/layout/hList1"/>
    <dgm:cxn modelId="{00592F9D-C28E-C246-8C43-159710D7EF1F}" type="presParOf" srcId="{AA0C5A2E-05A5-D846-8BAC-1856414FEA64}" destId="{515A5912-B446-DE4C-9BB2-420F0498B1B1}" srcOrd="0" destOrd="0" presId="urn:microsoft.com/office/officeart/2005/8/layout/hList1"/>
    <dgm:cxn modelId="{C3E94761-6E8F-4541-A533-908BBB3BEA53}" type="presParOf" srcId="{AA0C5A2E-05A5-D846-8BAC-1856414FEA64}" destId="{9152EB0A-72EE-EE41-8411-62CB039F83B2}" srcOrd="1" destOrd="0" presId="urn:microsoft.com/office/officeart/2005/8/layout/hList1"/>
    <dgm:cxn modelId="{359A8B95-5BD4-5642-87B5-19149748B9E7}" type="presParOf" srcId="{6458AF46-E63C-3840-B7CD-6B37E7067B3F}" destId="{761D6737-9077-1049-B720-7C3C6672688C}" srcOrd="5" destOrd="0" presId="urn:microsoft.com/office/officeart/2005/8/layout/hList1"/>
    <dgm:cxn modelId="{A49818B0-FB7D-D54B-B763-5DA7702AE677}" type="presParOf" srcId="{6458AF46-E63C-3840-B7CD-6B37E7067B3F}" destId="{9B634CF3-4DEF-844C-BB0B-415FF5BF2248}" srcOrd="6" destOrd="0" presId="urn:microsoft.com/office/officeart/2005/8/layout/hList1"/>
    <dgm:cxn modelId="{577A7183-D332-7143-8E17-FAC4E3835D9C}" type="presParOf" srcId="{9B634CF3-4DEF-844C-BB0B-415FF5BF2248}" destId="{8FB38F31-D45C-EA43-8F10-94D18FE33E0D}" srcOrd="0" destOrd="0" presId="urn:microsoft.com/office/officeart/2005/8/layout/hList1"/>
    <dgm:cxn modelId="{5A365C33-4D09-4842-B497-A8D4AA608C88}" type="presParOf" srcId="{9B634CF3-4DEF-844C-BB0B-415FF5BF2248}" destId="{171D8D70-2A71-5648-96A4-8415D62E9776}" srcOrd="1" destOrd="0" presId="urn:microsoft.com/office/officeart/2005/8/layout/hList1"/>
    <dgm:cxn modelId="{868A5523-50EA-AA4A-92EE-91418ECF0648}" type="presParOf" srcId="{6458AF46-E63C-3840-B7CD-6B37E7067B3F}" destId="{7D73C4B1-A565-194E-8674-093F5F09700D}" srcOrd="7" destOrd="0" presId="urn:microsoft.com/office/officeart/2005/8/layout/hList1"/>
    <dgm:cxn modelId="{F18EE818-298A-284D-950B-F9E3F929772F}" type="presParOf" srcId="{6458AF46-E63C-3840-B7CD-6B37E7067B3F}" destId="{AB1AD892-59BD-9643-A701-8D0C3361105F}" srcOrd="8" destOrd="0" presId="urn:microsoft.com/office/officeart/2005/8/layout/hList1"/>
    <dgm:cxn modelId="{41472D09-B05D-7A49-B8C1-75CEB553D737}" type="presParOf" srcId="{AB1AD892-59BD-9643-A701-8D0C3361105F}" destId="{B4D260AF-70AC-F046-89A0-68725708A0D4}" srcOrd="0" destOrd="0" presId="urn:microsoft.com/office/officeart/2005/8/layout/hList1"/>
    <dgm:cxn modelId="{359DFC28-F127-674D-AA4F-EBF8A1C1A672}" type="presParOf" srcId="{AB1AD892-59BD-9643-A701-8D0C3361105F}" destId="{AA64FAAD-B13D-EB40-B5DE-1CF1322696BC}"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FDF51A8-1A79-B641-8C41-7AE62F9F949F}" type="doc">
      <dgm:prSet loTypeId="urn:microsoft.com/office/officeart/2005/8/layout/hProcess9" loCatId="process" qsTypeId="urn:microsoft.com/office/officeart/2005/8/quickstyle/simple5" qsCatId="simple" csTypeId="urn:microsoft.com/office/officeart/2005/8/colors/accent6_5" csCatId="accent6" phldr="1"/>
      <dgm:spPr/>
      <dgm:t>
        <a:bodyPr/>
        <a:lstStyle/>
        <a:p>
          <a:endParaRPr lang="en-US"/>
        </a:p>
      </dgm:t>
    </dgm:pt>
    <dgm:pt modelId="{6993DA92-3FD8-F646-AFF8-100833C40D1D}">
      <dgm:prSet custT="1"/>
      <dgm:spPr>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dgm:spPr>
      <dgm:t>
        <a:bodyPr/>
        <a:lstStyle/>
        <a:p>
          <a:pPr rtl="0"/>
          <a:r>
            <a:rPr lang="en-US" sz="1400" b="1" dirty="0" smtClean="0"/>
            <a:t>Data needs, gap analysis/solution development, linking data</a:t>
          </a:r>
          <a:endParaRPr lang="en-US" sz="1400" b="1" dirty="0"/>
        </a:p>
      </dgm:t>
      <dgm:extLst>
        <a:ext uri="{E40237B7-FDA0-4F09-8148-C483321AD2D9}">
          <dgm14:cNvPr xmlns:dgm14="http://schemas.microsoft.com/office/drawing/2010/diagram" id="0" name="" descr="Presentation Author/Graphics: &#10;Eldrich L. Frazier&#10;Federal Geographic Data Committee&#10;https://www.fgdc.gov "/>
        </a:ext>
      </dgm:extLst>
    </dgm:pt>
    <dgm:pt modelId="{1ABB4299-2112-2346-A381-4387E5A96773}" type="parTrans" cxnId="{8A6589CC-7728-E149-930A-F1F28996B438}">
      <dgm:prSet/>
      <dgm:spPr/>
      <dgm:t>
        <a:bodyPr/>
        <a:lstStyle/>
        <a:p>
          <a:endParaRPr lang="en-US" sz="2000" b="1"/>
        </a:p>
      </dgm:t>
    </dgm:pt>
    <dgm:pt modelId="{D7CD6958-E085-FD41-9FDC-AF88E0291AB0}" type="sibTrans" cxnId="{8A6589CC-7728-E149-930A-F1F28996B438}">
      <dgm:prSet/>
      <dgm:spPr/>
      <dgm:t>
        <a:bodyPr/>
        <a:lstStyle/>
        <a:p>
          <a:endParaRPr lang="en-US" sz="2000" b="1"/>
        </a:p>
      </dgm:t>
    </dgm:pt>
    <dgm:pt modelId="{8973E009-B5E1-AA4B-80D2-619F7DEE20DC}">
      <dgm:prSet custT="1"/>
      <dgm:spPr>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dgm:spPr>
      <dgm:t>
        <a:bodyPr/>
        <a:lstStyle/>
        <a:p>
          <a:pPr rtl="0"/>
          <a:r>
            <a:rPr lang="en-US" sz="1400" b="1" dirty="0" smtClean="0"/>
            <a:t>Enabling Analytical tools for data visualization</a:t>
          </a:r>
          <a:endParaRPr lang="en-US" sz="1400" b="1" dirty="0"/>
        </a:p>
      </dgm:t>
      <dgm:extLst>
        <a:ext uri="{E40237B7-FDA0-4F09-8148-C483321AD2D9}">
          <dgm14:cNvPr xmlns:dgm14="http://schemas.microsoft.com/office/drawing/2010/diagram" id="0" name="" descr="Presentation Author/Graphics: &#10;Eldrich L. Frazier&#10;Federal Geographic Data Committee&#10;https://www.fgdc.gov "/>
        </a:ext>
      </dgm:extLst>
    </dgm:pt>
    <dgm:pt modelId="{22F16285-EB49-0742-B2BC-4E4A46845C3B}" type="parTrans" cxnId="{63B0C4D3-33D1-F947-BE38-9295460193BE}">
      <dgm:prSet/>
      <dgm:spPr/>
      <dgm:t>
        <a:bodyPr/>
        <a:lstStyle/>
        <a:p>
          <a:endParaRPr lang="en-US" sz="2000" b="1"/>
        </a:p>
      </dgm:t>
    </dgm:pt>
    <dgm:pt modelId="{D9E4C9F4-126C-DE4D-B4E0-4B857BF69EDB}" type="sibTrans" cxnId="{63B0C4D3-33D1-F947-BE38-9295460193BE}">
      <dgm:prSet/>
      <dgm:spPr/>
      <dgm:t>
        <a:bodyPr/>
        <a:lstStyle/>
        <a:p>
          <a:endParaRPr lang="en-US" sz="2000" b="1"/>
        </a:p>
      </dgm:t>
    </dgm:pt>
    <dgm:pt modelId="{9B9EDED8-0699-F14E-BACD-BCEF06EC339B}">
      <dgm:prSet custT="1"/>
      <dgm:spPr>
        <a:gradFill flip="none" rotWithShape="0">
          <a:gsLst>
            <a:gs pos="0">
              <a:schemeClr val="accent1">
                <a:lumMod val="40000"/>
                <a:lumOff val="60000"/>
                <a:alpha val="75000"/>
              </a:schemeClr>
            </a:gs>
            <a:gs pos="46000">
              <a:schemeClr val="accent1">
                <a:lumMod val="95000"/>
                <a:lumOff val="5000"/>
                <a:alpha val="65000"/>
              </a:schemeClr>
            </a:gs>
            <a:gs pos="100000">
              <a:schemeClr val="accent1">
                <a:lumMod val="60000"/>
                <a:alpha val="38000"/>
              </a:schemeClr>
            </a:gs>
          </a:gsLst>
          <a:path path="circle">
            <a:fillToRect l="50000" t="130000" r="50000" b="-30000"/>
          </a:path>
          <a:tileRect/>
        </a:gradFill>
      </dgm:spPr>
      <dgm:t>
        <a:bodyPr/>
        <a:lstStyle/>
        <a:p>
          <a:pPr rtl="0"/>
          <a:r>
            <a:rPr lang="en-US" sz="1400" b="1" dirty="0" smtClean="0">
              <a:solidFill>
                <a:srgbClr val="FFFF00"/>
              </a:solidFill>
            </a:rPr>
            <a:t>Establishing Group Curators</a:t>
          </a:r>
          <a:endParaRPr lang="en-US" sz="1400" b="1" dirty="0">
            <a:solidFill>
              <a:srgbClr val="FFFF00"/>
            </a:solidFill>
          </a:endParaRPr>
        </a:p>
      </dgm:t>
      <dgm:extLst>
        <a:ext uri="{E40237B7-FDA0-4F09-8148-C483321AD2D9}">
          <dgm14:cNvPr xmlns:dgm14="http://schemas.microsoft.com/office/drawing/2010/diagram" id="0" name="" descr="Presentation Author/Graphics: &#10;Eldrich L. Frazier&#10;Federal Geographic Data Committee&#10;https://www.fgdc.gov "/>
        </a:ext>
      </dgm:extLst>
    </dgm:pt>
    <dgm:pt modelId="{404A72E1-147C-AF46-A896-DB09C932428F}" type="parTrans" cxnId="{5CDDF04E-1E5B-0E45-8DF6-2AA9E6A8CCB3}">
      <dgm:prSet/>
      <dgm:spPr/>
      <dgm:t>
        <a:bodyPr/>
        <a:lstStyle/>
        <a:p>
          <a:endParaRPr lang="en-US" sz="2000" b="1"/>
        </a:p>
      </dgm:t>
    </dgm:pt>
    <dgm:pt modelId="{A39DEB83-91EB-F34F-9741-8F7F35B8A883}" type="sibTrans" cxnId="{5CDDF04E-1E5B-0E45-8DF6-2AA9E6A8CCB3}">
      <dgm:prSet/>
      <dgm:spPr/>
      <dgm:t>
        <a:bodyPr/>
        <a:lstStyle/>
        <a:p>
          <a:endParaRPr lang="en-US" sz="2000" b="1"/>
        </a:p>
      </dgm:t>
    </dgm:pt>
    <dgm:pt modelId="{0997B63F-C0DE-A142-80B3-17574665B2C2}">
      <dgm:prSet custT="1"/>
      <dgm:spPr>
        <a:gradFill flip="none" rotWithShape="0">
          <a:gsLst>
            <a:gs pos="0">
              <a:schemeClr val="accent1">
                <a:lumMod val="40000"/>
                <a:lumOff val="60000"/>
                <a:alpha val="75000"/>
              </a:schemeClr>
            </a:gs>
            <a:gs pos="46000">
              <a:schemeClr val="accent1">
                <a:lumMod val="95000"/>
                <a:lumOff val="5000"/>
                <a:alpha val="65000"/>
              </a:schemeClr>
            </a:gs>
            <a:gs pos="100000">
              <a:schemeClr val="accent1">
                <a:lumMod val="60000"/>
                <a:alpha val="38000"/>
              </a:schemeClr>
            </a:gs>
          </a:gsLst>
          <a:path path="circle">
            <a:fillToRect l="50000" t="130000" r="50000" b="-30000"/>
          </a:path>
          <a:tileRect/>
        </a:gradFill>
      </dgm:spPr>
      <dgm:t>
        <a:bodyPr/>
        <a:lstStyle/>
        <a:p>
          <a:pPr rtl="0"/>
          <a:r>
            <a:rPr lang="en-US" sz="1400" b="1" dirty="0" smtClean="0">
              <a:solidFill>
                <a:srgbClr val="FFFF00"/>
              </a:solidFill>
            </a:rPr>
            <a:t>Working with thematic working groups on use cases</a:t>
          </a:r>
          <a:endParaRPr lang="en-US" sz="1400" b="1" dirty="0">
            <a:solidFill>
              <a:srgbClr val="FFFF00"/>
            </a:solidFill>
          </a:endParaRPr>
        </a:p>
      </dgm:t>
      <dgm:extLst>
        <a:ext uri="{E40237B7-FDA0-4F09-8148-C483321AD2D9}">
          <dgm14:cNvPr xmlns:dgm14="http://schemas.microsoft.com/office/drawing/2010/diagram" id="0" name="" descr="Presentation Author/Graphics: &#10;Eldrich L. Frazier&#10;Federal Geographic Data Committee&#10;https://www.fgdc.gov "/>
        </a:ext>
      </dgm:extLst>
    </dgm:pt>
    <dgm:pt modelId="{546F50AC-09D6-1646-BBDF-4A7233E9E1F5}" type="parTrans" cxnId="{8470AC6D-EBC9-7C4E-A9FD-CFDB30CFCC26}">
      <dgm:prSet/>
      <dgm:spPr/>
      <dgm:t>
        <a:bodyPr/>
        <a:lstStyle/>
        <a:p>
          <a:endParaRPr lang="en-US" sz="2000" b="1"/>
        </a:p>
      </dgm:t>
    </dgm:pt>
    <dgm:pt modelId="{1F4741DA-5741-8640-B2F3-ABB3AFB37BEF}" type="sibTrans" cxnId="{8470AC6D-EBC9-7C4E-A9FD-CFDB30CFCC26}">
      <dgm:prSet/>
      <dgm:spPr/>
      <dgm:t>
        <a:bodyPr/>
        <a:lstStyle/>
        <a:p>
          <a:endParaRPr lang="en-US" sz="2000" b="1"/>
        </a:p>
      </dgm:t>
    </dgm:pt>
    <dgm:pt modelId="{6C51DF0B-19E6-5249-968F-61A0F90AA0B9}">
      <dgm:prSet custT="1"/>
      <dgm:spPr/>
      <dgm:t>
        <a:bodyPr/>
        <a:lstStyle/>
        <a:p>
          <a:pPr rtl="0"/>
          <a:r>
            <a:rPr lang="en-US" sz="1400" b="1" dirty="0" smtClean="0">
              <a:solidFill>
                <a:srgbClr val="FFFF00"/>
              </a:solidFill>
            </a:rPr>
            <a:t>Present early results at the Work </a:t>
          </a:r>
          <a:r>
            <a:rPr lang="en-US" sz="1400" b="1" dirty="0" err="1" smtClean="0">
              <a:solidFill>
                <a:srgbClr val="FFFF00"/>
              </a:solidFill>
            </a:rPr>
            <a:t>Programme</a:t>
          </a:r>
          <a:r>
            <a:rPr lang="en-US" sz="1400" b="1" dirty="0" smtClean="0">
              <a:solidFill>
                <a:srgbClr val="FFFF00"/>
              </a:solidFill>
            </a:rPr>
            <a:t> Symposium and Plenary</a:t>
          </a:r>
          <a:endParaRPr lang="en-US" sz="1400" b="1" dirty="0">
            <a:solidFill>
              <a:srgbClr val="FFFF00"/>
            </a:solidFill>
          </a:endParaRPr>
        </a:p>
      </dgm:t>
      <dgm:extLst>
        <a:ext uri="{E40237B7-FDA0-4F09-8148-C483321AD2D9}">
          <dgm14:cNvPr xmlns:dgm14="http://schemas.microsoft.com/office/drawing/2010/diagram" id="0" name="" descr="Presentation Author/Graphics: &#10;Eldrich L. Frazier&#10;Federal Geographic Data Committee&#10;https://www.fgdc.gov "/>
        </a:ext>
      </dgm:extLst>
    </dgm:pt>
    <dgm:pt modelId="{A87E0637-3B7E-F142-85E8-04E02FEA3401}" type="parTrans" cxnId="{6DB93C87-3F37-3E48-A133-8F7BB02ACEE2}">
      <dgm:prSet/>
      <dgm:spPr/>
      <dgm:t>
        <a:bodyPr/>
        <a:lstStyle/>
        <a:p>
          <a:endParaRPr lang="en-US" sz="2000" b="1"/>
        </a:p>
      </dgm:t>
    </dgm:pt>
    <dgm:pt modelId="{ECE45E26-045B-4045-8FBC-15B255D75FB2}" type="sibTrans" cxnId="{6DB93C87-3F37-3E48-A133-8F7BB02ACEE2}">
      <dgm:prSet/>
      <dgm:spPr/>
      <dgm:t>
        <a:bodyPr/>
        <a:lstStyle/>
        <a:p>
          <a:endParaRPr lang="en-US" sz="2000" b="1"/>
        </a:p>
      </dgm:t>
    </dgm:pt>
    <dgm:pt modelId="{805C4BEA-9E21-614C-8BC6-61858D8F6291}">
      <dgm:prSet custT="1"/>
      <dgm:spPr>
        <a:gradFill flip="none" rotWithShape="0">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dgm:spPr>
      <dgm:t>
        <a:bodyPr/>
        <a:lstStyle/>
        <a:p>
          <a:pPr rtl="0"/>
          <a:r>
            <a:rPr lang="en-US" sz="1400" b="1" dirty="0" smtClean="0"/>
            <a:t>Building Partnerships</a:t>
          </a:r>
          <a:endParaRPr lang="en-US" sz="1400" b="1" dirty="0"/>
        </a:p>
      </dgm:t>
      <dgm:extLst>
        <a:ext uri="{E40237B7-FDA0-4F09-8148-C483321AD2D9}">
          <dgm14:cNvPr xmlns:dgm14="http://schemas.microsoft.com/office/drawing/2010/diagram" id="0" name="" descr="Presentation Author/Graphics: &#10;Eldrich L. Frazier&#10;Federal Geographic Data Committee&#10;https://www.fgdc.gov "/>
        </a:ext>
      </dgm:extLst>
    </dgm:pt>
    <dgm:pt modelId="{B2B9FFFB-8F7C-9E4D-9C22-9A7892099823}" type="parTrans" cxnId="{661606B6-F37B-5E4A-ACE4-A2A5C866C6AE}">
      <dgm:prSet/>
      <dgm:spPr/>
      <dgm:t>
        <a:bodyPr/>
        <a:lstStyle/>
        <a:p>
          <a:endParaRPr lang="en-US" sz="2000" b="1"/>
        </a:p>
      </dgm:t>
    </dgm:pt>
    <dgm:pt modelId="{7F284641-9E91-E541-B18B-EE42D5E3B030}" type="sibTrans" cxnId="{661606B6-F37B-5E4A-ACE4-A2A5C866C6AE}">
      <dgm:prSet/>
      <dgm:spPr/>
      <dgm:t>
        <a:bodyPr/>
        <a:lstStyle/>
        <a:p>
          <a:endParaRPr lang="en-US" sz="2000" b="1"/>
        </a:p>
      </dgm:t>
    </dgm:pt>
    <dgm:pt modelId="{33217F19-AF03-0D49-8E62-5245C2B606B5}" type="pres">
      <dgm:prSet presAssocID="{CFDF51A8-1A79-B641-8C41-7AE62F9F949F}" presName="CompostProcess" presStyleCnt="0">
        <dgm:presLayoutVars>
          <dgm:dir/>
          <dgm:resizeHandles val="exact"/>
        </dgm:presLayoutVars>
      </dgm:prSet>
      <dgm:spPr/>
      <dgm:t>
        <a:bodyPr/>
        <a:lstStyle/>
        <a:p>
          <a:endParaRPr lang="en-US"/>
        </a:p>
      </dgm:t>
    </dgm:pt>
    <dgm:pt modelId="{2760F6FE-1DFA-C242-82B8-3AF0CBD3DA39}" type="pres">
      <dgm:prSet presAssocID="{CFDF51A8-1A79-B641-8C41-7AE62F9F949F}" presName="arrow" presStyleLbl="bgShp" presStyleIdx="0" presStyleCnt="1"/>
      <dgm:spPr/>
      <dgm:t>
        <a:bodyPr/>
        <a:lstStyle/>
        <a:p>
          <a:endParaRPr lang="en-US"/>
        </a:p>
      </dgm:t>
      <dgm:extLst>
        <a:ext uri="{E40237B7-FDA0-4F09-8148-C483321AD2D9}">
          <dgm14:cNvPr xmlns:dgm14="http://schemas.microsoft.com/office/drawing/2010/diagram" id="0" name="" descr="Presentation Author/Graphics: &#10;Eldrich L. Frazier&#10;Federal Geographic Data Committee&#10;https://www.fgdc.gov "/>
        </a:ext>
      </dgm:extLst>
    </dgm:pt>
    <dgm:pt modelId="{1A79EBB6-38DA-F149-9C96-76DA931FC39A}" type="pres">
      <dgm:prSet presAssocID="{CFDF51A8-1A79-B641-8C41-7AE62F9F949F}" presName="linearProcess" presStyleCnt="0"/>
      <dgm:spPr/>
      <dgm:t>
        <a:bodyPr/>
        <a:lstStyle/>
        <a:p>
          <a:endParaRPr lang="en-US"/>
        </a:p>
      </dgm:t>
    </dgm:pt>
    <dgm:pt modelId="{F4F541B8-E4BE-4A49-ADE5-B7A7294993F1}" type="pres">
      <dgm:prSet presAssocID="{805C4BEA-9E21-614C-8BC6-61858D8F6291}" presName="textNode" presStyleLbl="node1" presStyleIdx="0" presStyleCnt="6">
        <dgm:presLayoutVars>
          <dgm:bulletEnabled val="1"/>
        </dgm:presLayoutVars>
      </dgm:prSet>
      <dgm:spPr/>
      <dgm:t>
        <a:bodyPr/>
        <a:lstStyle/>
        <a:p>
          <a:endParaRPr lang="en-US"/>
        </a:p>
      </dgm:t>
    </dgm:pt>
    <dgm:pt modelId="{9B2C9833-72A2-044E-B2AF-B4CEBDB14AA6}" type="pres">
      <dgm:prSet presAssocID="{7F284641-9E91-E541-B18B-EE42D5E3B030}" presName="sibTrans" presStyleCnt="0"/>
      <dgm:spPr/>
      <dgm:t>
        <a:bodyPr/>
        <a:lstStyle/>
        <a:p>
          <a:endParaRPr lang="en-US"/>
        </a:p>
      </dgm:t>
    </dgm:pt>
    <dgm:pt modelId="{C43996B3-C47C-2E4E-A97A-4137D201B7CD}" type="pres">
      <dgm:prSet presAssocID="{6993DA92-3FD8-F646-AFF8-100833C40D1D}" presName="textNode" presStyleLbl="node1" presStyleIdx="1" presStyleCnt="6">
        <dgm:presLayoutVars>
          <dgm:bulletEnabled val="1"/>
        </dgm:presLayoutVars>
      </dgm:prSet>
      <dgm:spPr/>
      <dgm:t>
        <a:bodyPr/>
        <a:lstStyle/>
        <a:p>
          <a:endParaRPr lang="en-US"/>
        </a:p>
      </dgm:t>
    </dgm:pt>
    <dgm:pt modelId="{4FBEE798-6505-5947-AADA-59C1F0F88FB9}" type="pres">
      <dgm:prSet presAssocID="{D7CD6958-E085-FD41-9FDC-AF88E0291AB0}" presName="sibTrans" presStyleCnt="0"/>
      <dgm:spPr/>
      <dgm:t>
        <a:bodyPr/>
        <a:lstStyle/>
        <a:p>
          <a:endParaRPr lang="en-US"/>
        </a:p>
      </dgm:t>
    </dgm:pt>
    <dgm:pt modelId="{57E353BA-2F79-B240-907B-5E33A31FECDD}" type="pres">
      <dgm:prSet presAssocID="{8973E009-B5E1-AA4B-80D2-619F7DEE20DC}" presName="textNode" presStyleLbl="node1" presStyleIdx="2" presStyleCnt="6">
        <dgm:presLayoutVars>
          <dgm:bulletEnabled val="1"/>
        </dgm:presLayoutVars>
      </dgm:prSet>
      <dgm:spPr/>
      <dgm:t>
        <a:bodyPr/>
        <a:lstStyle/>
        <a:p>
          <a:endParaRPr lang="en-US"/>
        </a:p>
      </dgm:t>
    </dgm:pt>
    <dgm:pt modelId="{9A2EC525-06E7-7643-A7C8-33FE52D11862}" type="pres">
      <dgm:prSet presAssocID="{D9E4C9F4-126C-DE4D-B4E0-4B857BF69EDB}" presName="sibTrans" presStyleCnt="0"/>
      <dgm:spPr/>
      <dgm:t>
        <a:bodyPr/>
        <a:lstStyle/>
        <a:p>
          <a:endParaRPr lang="en-US"/>
        </a:p>
      </dgm:t>
    </dgm:pt>
    <dgm:pt modelId="{3F1F3570-7992-EC4C-9A3F-B7D5E84B17A9}" type="pres">
      <dgm:prSet presAssocID="{9B9EDED8-0699-F14E-BACD-BCEF06EC339B}" presName="textNode" presStyleLbl="node1" presStyleIdx="3" presStyleCnt="6">
        <dgm:presLayoutVars>
          <dgm:bulletEnabled val="1"/>
        </dgm:presLayoutVars>
      </dgm:prSet>
      <dgm:spPr/>
      <dgm:t>
        <a:bodyPr/>
        <a:lstStyle/>
        <a:p>
          <a:endParaRPr lang="en-US"/>
        </a:p>
      </dgm:t>
    </dgm:pt>
    <dgm:pt modelId="{CF842F97-2ADC-5B44-A0ED-B4C18286AF47}" type="pres">
      <dgm:prSet presAssocID="{A39DEB83-91EB-F34F-9741-8F7F35B8A883}" presName="sibTrans" presStyleCnt="0"/>
      <dgm:spPr/>
      <dgm:t>
        <a:bodyPr/>
        <a:lstStyle/>
        <a:p>
          <a:endParaRPr lang="en-US"/>
        </a:p>
      </dgm:t>
    </dgm:pt>
    <dgm:pt modelId="{73791D54-3AEA-3549-A809-A9E0029629A0}" type="pres">
      <dgm:prSet presAssocID="{0997B63F-C0DE-A142-80B3-17574665B2C2}" presName="textNode" presStyleLbl="node1" presStyleIdx="4" presStyleCnt="6">
        <dgm:presLayoutVars>
          <dgm:bulletEnabled val="1"/>
        </dgm:presLayoutVars>
      </dgm:prSet>
      <dgm:spPr/>
      <dgm:t>
        <a:bodyPr/>
        <a:lstStyle/>
        <a:p>
          <a:endParaRPr lang="en-US"/>
        </a:p>
      </dgm:t>
    </dgm:pt>
    <dgm:pt modelId="{EF9A3B3F-1B09-A042-8169-5262D256F95A}" type="pres">
      <dgm:prSet presAssocID="{1F4741DA-5741-8640-B2F3-ABB3AFB37BEF}" presName="sibTrans" presStyleCnt="0"/>
      <dgm:spPr/>
      <dgm:t>
        <a:bodyPr/>
        <a:lstStyle/>
        <a:p>
          <a:endParaRPr lang="en-US"/>
        </a:p>
      </dgm:t>
    </dgm:pt>
    <dgm:pt modelId="{549938BB-6EC7-0B4D-9C38-C95D1BF62342}" type="pres">
      <dgm:prSet presAssocID="{6C51DF0B-19E6-5249-968F-61A0F90AA0B9}" presName="textNode" presStyleLbl="node1" presStyleIdx="5" presStyleCnt="6">
        <dgm:presLayoutVars>
          <dgm:bulletEnabled val="1"/>
        </dgm:presLayoutVars>
      </dgm:prSet>
      <dgm:spPr/>
      <dgm:t>
        <a:bodyPr/>
        <a:lstStyle/>
        <a:p>
          <a:endParaRPr lang="en-US"/>
        </a:p>
      </dgm:t>
    </dgm:pt>
  </dgm:ptLst>
  <dgm:cxnLst>
    <dgm:cxn modelId="{661606B6-F37B-5E4A-ACE4-A2A5C866C6AE}" srcId="{CFDF51A8-1A79-B641-8C41-7AE62F9F949F}" destId="{805C4BEA-9E21-614C-8BC6-61858D8F6291}" srcOrd="0" destOrd="0" parTransId="{B2B9FFFB-8F7C-9E4D-9C22-9A7892099823}" sibTransId="{7F284641-9E91-E541-B18B-EE42D5E3B030}"/>
    <dgm:cxn modelId="{5CDDF04E-1E5B-0E45-8DF6-2AA9E6A8CCB3}" srcId="{CFDF51A8-1A79-B641-8C41-7AE62F9F949F}" destId="{9B9EDED8-0699-F14E-BACD-BCEF06EC339B}" srcOrd="3" destOrd="0" parTransId="{404A72E1-147C-AF46-A896-DB09C932428F}" sibTransId="{A39DEB83-91EB-F34F-9741-8F7F35B8A883}"/>
    <dgm:cxn modelId="{8A6589CC-7728-E149-930A-F1F28996B438}" srcId="{CFDF51A8-1A79-B641-8C41-7AE62F9F949F}" destId="{6993DA92-3FD8-F646-AFF8-100833C40D1D}" srcOrd="1" destOrd="0" parTransId="{1ABB4299-2112-2346-A381-4387E5A96773}" sibTransId="{D7CD6958-E085-FD41-9FDC-AF88E0291AB0}"/>
    <dgm:cxn modelId="{8009F89E-EFA2-F246-A509-E484837386B8}" type="presOf" srcId="{6993DA92-3FD8-F646-AFF8-100833C40D1D}" destId="{C43996B3-C47C-2E4E-A97A-4137D201B7CD}" srcOrd="0" destOrd="0" presId="urn:microsoft.com/office/officeart/2005/8/layout/hProcess9"/>
    <dgm:cxn modelId="{B2E43543-3B6B-0F4E-8460-4A5DE677DFAD}" type="presOf" srcId="{805C4BEA-9E21-614C-8BC6-61858D8F6291}" destId="{F4F541B8-E4BE-4A49-ADE5-B7A7294993F1}" srcOrd="0" destOrd="0" presId="urn:microsoft.com/office/officeart/2005/8/layout/hProcess9"/>
    <dgm:cxn modelId="{6DB93C87-3F37-3E48-A133-8F7BB02ACEE2}" srcId="{CFDF51A8-1A79-B641-8C41-7AE62F9F949F}" destId="{6C51DF0B-19E6-5249-968F-61A0F90AA0B9}" srcOrd="5" destOrd="0" parTransId="{A87E0637-3B7E-F142-85E8-04E02FEA3401}" sibTransId="{ECE45E26-045B-4045-8FBC-15B255D75FB2}"/>
    <dgm:cxn modelId="{988F2C0F-A0F0-B440-820D-C9523520CF7D}" type="presOf" srcId="{8973E009-B5E1-AA4B-80D2-619F7DEE20DC}" destId="{57E353BA-2F79-B240-907B-5E33A31FECDD}" srcOrd="0" destOrd="0" presId="urn:microsoft.com/office/officeart/2005/8/layout/hProcess9"/>
    <dgm:cxn modelId="{22A8A850-1968-E443-9050-ED40992F4F55}" type="presOf" srcId="{6C51DF0B-19E6-5249-968F-61A0F90AA0B9}" destId="{549938BB-6EC7-0B4D-9C38-C95D1BF62342}" srcOrd="0" destOrd="0" presId="urn:microsoft.com/office/officeart/2005/8/layout/hProcess9"/>
    <dgm:cxn modelId="{8470AC6D-EBC9-7C4E-A9FD-CFDB30CFCC26}" srcId="{CFDF51A8-1A79-B641-8C41-7AE62F9F949F}" destId="{0997B63F-C0DE-A142-80B3-17574665B2C2}" srcOrd="4" destOrd="0" parTransId="{546F50AC-09D6-1646-BBDF-4A7233E9E1F5}" sibTransId="{1F4741DA-5741-8640-B2F3-ABB3AFB37BEF}"/>
    <dgm:cxn modelId="{C6073D42-58B0-7646-92E0-7A5D6F3C536B}" type="presOf" srcId="{CFDF51A8-1A79-B641-8C41-7AE62F9F949F}" destId="{33217F19-AF03-0D49-8E62-5245C2B606B5}" srcOrd="0" destOrd="0" presId="urn:microsoft.com/office/officeart/2005/8/layout/hProcess9"/>
    <dgm:cxn modelId="{63B0C4D3-33D1-F947-BE38-9295460193BE}" srcId="{CFDF51A8-1A79-B641-8C41-7AE62F9F949F}" destId="{8973E009-B5E1-AA4B-80D2-619F7DEE20DC}" srcOrd="2" destOrd="0" parTransId="{22F16285-EB49-0742-B2BC-4E4A46845C3B}" sibTransId="{D9E4C9F4-126C-DE4D-B4E0-4B857BF69EDB}"/>
    <dgm:cxn modelId="{01601EEE-B9FD-404B-A66C-03D59E9EC75F}" type="presOf" srcId="{9B9EDED8-0699-F14E-BACD-BCEF06EC339B}" destId="{3F1F3570-7992-EC4C-9A3F-B7D5E84B17A9}" srcOrd="0" destOrd="0" presId="urn:microsoft.com/office/officeart/2005/8/layout/hProcess9"/>
    <dgm:cxn modelId="{AF62DFA3-1BE9-6C45-AE31-4F65C2E77741}" type="presOf" srcId="{0997B63F-C0DE-A142-80B3-17574665B2C2}" destId="{73791D54-3AEA-3549-A809-A9E0029629A0}" srcOrd="0" destOrd="0" presId="urn:microsoft.com/office/officeart/2005/8/layout/hProcess9"/>
    <dgm:cxn modelId="{CDF4D9B3-A6CE-9946-9F65-26A90AD65443}" type="presParOf" srcId="{33217F19-AF03-0D49-8E62-5245C2B606B5}" destId="{2760F6FE-1DFA-C242-82B8-3AF0CBD3DA39}" srcOrd="0" destOrd="0" presId="urn:microsoft.com/office/officeart/2005/8/layout/hProcess9"/>
    <dgm:cxn modelId="{63AC7541-2FE3-A042-B82F-99424EC11CC1}" type="presParOf" srcId="{33217F19-AF03-0D49-8E62-5245C2B606B5}" destId="{1A79EBB6-38DA-F149-9C96-76DA931FC39A}" srcOrd="1" destOrd="0" presId="urn:microsoft.com/office/officeart/2005/8/layout/hProcess9"/>
    <dgm:cxn modelId="{92751004-C8AE-8B43-8C98-6FE9E5085929}" type="presParOf" srcId="{1A79EBB6-38DA-F149-9C96-76DA931FC39A}" destId="{F4F541B8-E4BE-4A49-ADE5-B7A7294993F1}" srcOrd="0" destOrd="0" presId="urn:microsoft.com/office/officeart/2005/8/layout/hProcess9"/>
    <dgm:cxn modelId="{5F963A16-A48F-E043-9D21-BF299F44DF3B}" type="presParOf" srcId="{1A79EBB6-38DA-F149-9C96-76DA931FC39A}" destId="{9B2C9833-72A2-044E-B2AF-B4CEBDB14AA6}" srcOrd="1" destOrd="0" presId="urn:microsoft.com/office/officeart/2005/8/layout/hProcess9"/>
    <dgm:cxn modelId="{B358AAAE-7E4B-2D43-A4FE-8D2BAA329DDE}" type="presParOf" srcId="{1A79EBB6-38DA-F149-9C96-76DA931FC39A}" destId="{C43996B3-C47C-2E4E-A97A-4137D201B7CD}" srcOrd="2" destOrd="0" presId="urn:microsoft.com/office/officeart/2005/8/layout/hProcess9"/>
    <dgm:cxn modelId="{94308220-04AA-024D-B8CB-B55C92208434}" type="presParOf" srcId="{1A79EBB6-38DA-F149-9C96-76DA931FC39A}" destId="{4FBEE798-6505-5947-AADA-59C1F0F88FB9}" srcOrd="3" destOrd="0" presId="urn:microsoft.com/office/officeart/2005/8/layout/hProcess9"/>
    <dgm:cxn modelId="{EBE163CD-6B64-1543-A12B-0599E9263DC4}" type="presParOf" srcId="{1A79EBB6-38DA-F149-9C96-76DA931FC39A}" destId="{57E353BA-2F79-B240-907B-5E33A31FECDD}" srcOrd="4" destOrd="0" presId="urn:microsoft.com/office/officeart/2005/8/layout/hProcess9"/>
    <dgm:cxn modelId="{456460B4-7AC5-404D-9656-15CA5C9194CD}" type="presParOf" srcId="{1A79EBB6-38DA-F149-9C96-76DA931FC39A}" destId="{9A2EC525-06E7-7643-A7C8-33FE52D11862}" srcOrd="5" destOrd="0" presId="urn:microsoft.com/office/officeart/2005/8/layout/hProcess9"/>
    <dgm:cxn modelId="{A774CAA6-C4EC-184C-922A-5A10DC801135}" type="presParOf" srcId="{1A79EBB6-38DA-F149-9C96-76DA931FC39A}" destId="{3F1F3570-7992-EC4C-9A3F-B7D5E84B17A9}" srcOrd="6" destOrd="0" presId="urn:microsoft.com/office/officeart/2005/8/layout/hProcess9"/>
    <dgm:cxn modelId="{ECE830EB-C025-C949-B739-F5644BB83B82}" type="presParOf" srcId="{1A79EBB6-38DA-F149-9C96-76DA931FC39A}" destId="{CF842F97-2ADC-5B44-A0ED-B4C18286AF47}" srcOrd="7" destOrd="0" presId="urn:microsoft.com/office/officeart/2005/8/layout/hProcess9"/>
    <dgm:cxn modelId="{49C706FD-4848-B141-940A-DC1B958EC9D2}" type="presParOf" srcId="{1A79EBB6-38DA-F149-9C96-76DA931FC39A}" destId="{73791D54-3AEA-3549-A809-A9E0029629A0}" srcOrd="8" destOrd="0" presId="urn:microsoft.com/office/officeart/2005/8/layout/hProcess9"/>
    <dgm:cxn modelId="{CE6E79C5-E380-D34C-BA6E-C4D8C9092292}" type="presParOf" srcId="{1A79EBB6-38DA-F149-9C96-76DA931FC39A}" destId="{EF9A3B3F-1B09-A042-8169-5262D256F95A}" srcOrd="9" destOrd="0" presId="urn:microsoft.com/office/officeart/2005/8/layout/hProcess9"/>
    <dgm:cxn modelId="{710BFAF3-A5DE-834F-BFA7-3F90BEF1BB7B}" type="presParOf" srcId="{1A79EBB6-38DA-F149-9C96-76DA931FC39A}" destId="{549938BB-6EC7-0B4D-9C38-C95D1BF62342}" srcOrd="10"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1584F5A-9ABD-F842-BA75-0CFC2B537BCB}" type="doc">
      <dgm:prSet loTypeId="urn:microsoft.com/office/officeart/2005/8/layout/hList1" loCatId="" qsTypeId="urn:microsoft.com/office/officeart/2005/8/quickstyle/simple5" qsCatId="simple" csTypeId="urn:microsoft.com/office/officeart/2005/8/colors/accent1_2" csCatId="accent1" phldr="1"/>
      <dgm:spPr/>
      <dgm:t>
        <a:bodyPr/>
        <a:lstStyle/>
        <a:p>
          <a:endParaRPr lang="en-US"/>
        </a:p>
      </dgm:t>
    </dgm:pt>
    <dgm:pt modelId="{A927547E-6897-3D40-AA29-E1CB97D86007}">
      <dgm:prSet phldrT="[Text]" custT="1"/>
      <dgm:spPr/>
      <dgm:t>
        <a:bodyPr/>
        <a:lstStyle/>
        <a:p>
          <a:r>
            <a:rPr lang="en-US" sz="2400" b="1" dirty="0" smtClean="0"/>
            <a:t>Outreach &amp; Education</a:t>
          </a:r>
          <a:endParaRPr lang="en-US" sz="2400" b="1" dirty="0"/>
        </a:p>
      </dgm:t>
    </dgm:pt>
    <dgm:pt modelId="{EF1B5D0A-B42C-764C-B9C5-2ED293E916D1}" type="parTrans" cxnId="{DCD33D0F-E4DC-0F4A-83B1-02D1522C67EB}">
      <dgm:prSet/>
      <dgm:spPr/>
      <dgm:t>
        <a:bodyPr/>
        <a:lstStyle/>
        <a:p>
          <a:endParaRPr lang="en-US" sz="1800" b="1"/>
        </a:p>
      </dgm:t>
    </dgm:pt>
    <dgm:pt modelId="{496B30B1-6329-C345-839F-46C4F75FE453}" type="sibTrans" cxnId="{DCD33D0F-E4DC-0F4A-83B1-02D1522C67EB}">
      <dgm:prSet/>
      <dgm:spPr/>
      <dgm:t>
        <a:bodyPr/>
        <a:lstStyle/>
        <a:p>
          <a:endParaRPr lang="en-US" sz="1800" b="1"/>
        </a:p>
      </dgm:t>
    </dgm:pt>
    <dgm:pt modelId="{FBDF42C1-3178-DC45-8DF9-DE6C6D109653}">
      <dgm:prSet phldrT="[Text]" custT="1"/>
      <dgm:spPr>
        <a:effectLst>
          <a:outerShdw blurRad="50800" dist="38100" dir="2700000" algn="tl" rotWithShape="0">
            <a:prstClr val="black">
              <a:alpha val="40000"/>
            </a:prstClr>
          </a:outerShdw>
        </a:effectLst>
      </dgm:spPr>
      <dgm:t>
        <a:bodyPr/>
        <a:lstStyle/>
        <a:p>
          <a:r>
            <a:rPr lang="en-US" sz="1800" b="1" dirty="0" smtClean="0"/>
            <a:t>Coordinate Communication</a:t>
          </a:r>
          <a:endParaRPr lang="en-US" sz="1800" b="1" dirty="0"/>
        </a:p>
      </dgm:t>
    </dgm:pt>
    <dgm:pt modelId="{4D8D61C7-92C0-1C46-B4E1-C3AE0072D1CA}" type="parTrans" cxnId="{291B952C-38C7-6848-BBF8-9345747ADEDD}">
      <dgm:prSet/>
      <dgm:spPr/>
      <dgm:t>
        <a:bodyPr/>
        <a:lstStyle/>
        <a:p>
          <a:endParaRPr lang="en-US" sz="1800" b="1"/>
        </a:p>
      </dgm:t>
    </dgm:pt>
    <dgm:pt modelId="{C115F981-CA21-3C4E-A28D-0B7D92FAD9E8}" type="sibTrans" cxnId="{291B952C-38C7-6848-BBF8-9345747ADEDD}">
      <dgm:prSet/>
      <dgm:spPr/>
      <dgm:t>
        <a:bodyPr/>
        <a:lstStyle/>
        <a:p>
          <a:endParaRPr lang="en-US" sz="1800" b="1"/>
        </a:p>
      </dgm:t>
    </dgm:pt>
    <dgm:pt modelId="{EDCBF364-70A5-3E4C-B1C9-B7754A1BF94D}">
      <dgm:prSet phldrT="[Text]" custT="1"/>
      <dgm:spPr/>
      <dgm:t>
        <a:bodyPr/>
        <a:lstStyle/>
        <a:p>
          <a:r>
            <a:rPr lang="en-US" sz="2400" b="1" dirty="0" smtClean="0"/>
            <a:t>Use Cases</a:t>
          </a:r>
          <a:endParaRPr lang="en-US" sz="2400" b="1" dirty="0"/>
        </a:p>
      </dgm:t>
    </dgm:pt>
    <dgm:pt modelId="{9FBFA6F6-4069-004A-9D7B-5133A48843D3}" type="parTrans" cxnId="{B0A5BFF2-385D-FE46-8B94-3DFA89C717AB}">
      <dgm:prSet/>
      <dgm:spPr/>
      <dgm:t>
        <a:bodyPr/>
        <a:lstStyle/>
        <a:p>
          <a:endParaRPr lang="en-US" sz="1800" b="1"/>
        </a:p>
      </dgm:t>
    </dgm:pt>
    <dgm:pt modelId="{53429543-1A51-3B43-B35E-D804E564AC95}" type="sibTrans" cxnId="{B0A5BFF2-385D-FE46-8B94-3DFA89C717AB}">
      <dgm:prSet/>
      <dgm:spPr/>
      <dgm:t>
        <a:bodyPr/>
        <a:lstStyle/>
        <a:p>
          <a:endParaRPr lang="en-US" sz="1800" b="1"/>
        </a:p>
      </dgm:t>
    </dgm:pt>
    <dgm:pt modelId="{13CB493E-60FE-A74F-B58C-C63B1EE477BF}">
      <dgm:prSet phldrT="[Text]" custT="1"/>
      <dgm:spPr>
        <a:effectLst>
          <a:outerShdw blurRad="50800" dist="38100" dir="2700000" algn="tl" rotWithShape="0">
            <a:prstClr val="black">
              <a:alpha val="40000"/>
            </a:prstClr>
          </a:outerShdw>
        </a:effectLst>
      </dgm:spPr>
      <dgm:t>
        <a:bodyPr/>
        <a:lstStyle/>
        <a:p>
          <a:r>
            <a:rPr lang="en-US" sz="1800" b="1" dirty="0" smtClean="0"/>
            <a:t>Support efforts to Identify opportunities</a:t>
          </a:r>
          <a:endParaRPr lang="en-US" sz="1800" b="1" dirty="0"/>
        </a:p>
      </dgm:t>
    </dgm:pt>
    <dgm:pt modelId="{36447550-CFC4-6147-A6D2-95D935278290}" type="parTrans" cxnId="{26538C4A-61F9-F345-BD53-F9C7576A16F4}">
      <dgm:prSet/>
      <dgm:spPr/>
      <dgm:t>
        <a:bodyPr/>
        <a:lstStyle/>
        <a:p>
          <a:endParaRPr lang="en-US" sz="1800" b="1"/>
        </a:p>
      </dgm:t>
    </dgm:pt>
    <dgm:pt modelId="{B7D0F163-A2AE-A640-A87A-66A61B451F1F}" type="sibTrans" cxnId="{26538C4A-61F9-F345-BD53-F9C7576A16F4}">
      <dgm:prSet/>
      <dgm:spPr/>
      <dgm:t>
        <a:bodyPr/>
        <a:lstStyle/>
        <a:p>
          <a:endParaRPr lang="en-US" sz="1800" b="1"/>
        </a:p>
      </dgm:t>
    </dgm:pt>
    <dgm:pt modelId="{0B0B6377-57DE-5B46-BA12-B481872639A9}">
      <dgm:prSet phldrT="[Text]" custT="1"/>
      <dgm:spPr/>
      <dgm:t>
        <a:bodyPr/>
        <a:lstStyle/>
        <a:p>
          <a:r>
            <a:rPr lang="en-US" sz="2400" b="1" dirty="0" smtClean="0"/>
            <a:t>Applications &amp; Tools</a:t>
          </a:r>
          <a:endParaRPr lang="en-US" sz="2400" b="1" dirty="0"/>
        </a:p>
      </dgm:t>
    </dgm:pt>
    <dgm:pt modelId="{E3A839B8-8B23-7940-8C59-C3836B44DA15}" type="parTrans" cxnId="{9F2959EB-C765-664C-A60E-9177734BE4B3}">
      <dgm:prSet/>
      <dgm:spPr/>
      <dgm:t>
        <a:bodyPr/>
        <a:lstStyle/>
        <a:p>
          <a:endParaRPr lang="en-US" sz="1800" b="1"/>
        </a:p>
      </dgm:t>
    </dgm:pt>
    <dgm:pt modelId="{9DF1F829-BA25-A747-BCFF-4934A743DF96}" type="sibTrans" cxnId="{9F2959EB-C765-664C-A60E-9177734BE4B3}">
      <dgm:prSet/>
      <dgm:spPr/>
      <dgm:t>
        <a:bodyPr/>
        <a:lstStyle/>
        <a:p>
          <a:endParaRPr lang="en-US" sz="1800" b="1"/>
        </a:p>
      </dgm:t>
    </dgm:pt>
    <dgm:pt modelId="{C5E71E42-026D-904E-AB89-5FACA936F8ED}">
      <dgm:prSet phldrT="[Text]" custT="1"/>
      <dgm:spPr>
        <a:effectLst>
          <a:outerShdw blurRad="50800" dist="38100" dir="2700000" algn="tl" rotWithShape="0">
            <a:prstClr val="black">
              <a:alpha val="40000"/>
            </a:prstClr>
          </a:outerShdw>
        </a:effectLst>
      </dgm:spPr>
      <dgm:t>
        <a:bodyPr/>
        <a:lstStyle/>
        <a:p>
          <a:r>
            <a:rPr lang="en-US" sz="1800" b="1" dirty="0" smtClean="0"/>
            <a:t>Thematic Tools and resources (</a:t>
          </a:r>
          <a:r>
            <a:rPr lang="en-US" sz="1800" b="1" i="1" dirty="0" smtClean="0"/>
            <a:t>e.g. Water Portal</a:t>
          </a:r>
          <a:r>
            <a:rPr lang="en-US" sz="1800" b="1" dirty="0" smtClean="0"/>
            <a:t>)</a:t>
          </a:r>
          <a:endParaRPr lang="en-US" sz="1800" b="1" dirty="0"/>
        </a:p>
      </dgm:t>
    </dgm:pt>
    <dgm:pt modelId="{183994D1-1BCF-4943-9162-38CC004B1DE5}" type="parTrans" cxnId="{8B52157E-7C1F-904F-ABBC-96C6F80BF549}">
      <dgm:prSet/>
      <dgm:spPr/>
      <dgm:t>
        <a:bodyPr/>
        <a:lstStyle/>
        <a:p>
          <a:endParaRPr lang="en-US" sz="1800" b="1"/>
        </a:p>
      </dgm:t>
    </dgm:pt>
    <dgm:pt modelId="{E6B4D6AE-6479-274F-983A-73D96ABED37F}" type="sibTrans" cxnId="{8B52157E-7C1F-904F-ABBC-96C6F80BF549}">
      <dgm:prSet/>
      <dgm:spPr/>
      <dgm:t>
        <a:bodyPr/>
        <a:lstStyle/>
        <a:p>
          <a:endParaRPr lang="en-US" sz="1800" b="1"/>
        </a:p>
      </dgm:t>
    </dgm:pt>
    <dgm:pt modelId="{BD1C2AAA-236C-114D-B8EA-5BE2689E3279}">
      <dgm:prSet phldrT="[Text]" custT="1"/>
      <dgm:spPr/>
      <dgm:t>
        <a:bodyPr/>
        <a:lstStyle/>
        <a:p>
          <a:r>
            <a:rPr lang="en-US" sz="2400" b="1" dirty="0" smtClean="0"/>
            <a:t>Data &amp; Products</a:t>
          </a:r>
          <a:endParaRPr lang="en-US" sz="2400" b="1" dirty="0"/>
        </a:p>
      </dgm:t>
    </dgm:pt>
    <dgm:pt modelId="{C8C4E859-EA4B-4B44-A3C4-070F0F2C706C}" type="parTrans" cxnId="{AD8F536E-4016-5741-BC03-F32D211CCA99}">
      <dgm:prSet/>
      <dgm:spPr/>
      <dgm:t>
        <a:bodyPr/>
        <a:lstStyle/>
        <a:p>
          <a:endParaRPr lang="en-US" sz="1800" b="1"/>
        </a:p>
      </dgm:t>
    </dgm:pt>
    <dgm:pt modelId="{C8C2244C-5779-8A4D-B7C2-275FB394246E}" type="sibTrans" cxnId="{AD8F536E-4016-5741-BC03-F32D211CCA99}">
      <dgm:prSet/>
      <dgm:spPr/>
      <dgm:t>
        <a:bodyPr/>
        <a:lstStyle/>
        <a:p>
          <a:endParaRPr lang="en-US" sz="1800" b="1"/>
        </a:p>
      </dgm:t>
    </dgm:pt>
    <dgm:pt modelId="{43EBF31F-F3D6-4E49-A34A-86D0EB2E3B13}">
      <dgm:prSet phldrT="[Text]" custT="1"/>
      <dgm:spPr>
        <a:effectLst>
          <a:outerShdw blurRad="50800" dist="38100" dir="2700000" algn="tl" rotWithShape="0">
            <a:prstClr val="black">
              <a:alpha val="40000"/>
            </a:prstClr>
          </a:outerShdw>
        </a:effectLst>
      </dgm:spPr>
      <dgm:t>
        <a:bodyPr/>
        <a:lstStyle/>
        <a:p>
          <a:r>
            <a:rPr lang="en-US" sz="1800" b="1" dirty="0" smtClean="0"/>
            <a:t>Coordinated User Needs Assessments</a:t>
          </a:r>
          <a:endParaRPr lang="en-US" sz="1800" b="1" dirty="0"/>
        </a:p>
      </dgm:t>
    </dgm:pt>
    <dgm:pt modelId="{EB660519-A5CE-3B40-9900-BCFF9391B6A2}" type="parTrans" cxnId="{4DC2FCCC-36F6-F44B-BE49-3ABD97E6866A}">
      <dgm:prSet/>
      <dgm:spPr/>
      <dgm:t>
        <a:bodyPr/>
        <a:lstStyle/>
        <a:p>
          <a:endParaRPr lang="en-US" sz="1800" b="1"/>
        </a:p>
      </dgm:t>
    </dgm:pt>
    <dgm:pt modelId="{F1CE5579-5A41-9E4B-83B3-F83AEED9914A}" type="sibTrans" cxnId="{4DC2FCCC-36F6-F44B-BE49-3ABD97E6866A}">
      <dgm:prSet/>
      <dgm:spPr/>
      <dgm:t>
        <a:bodyPr/>
        <a:lstStyle/>
        <a:p>
          <a:endParaRPr lang="en-US" sz="1800" b="1"/>
        </a:p>
      </dgm:t>
    </dgm:pt>
    <dgm:pt modelId="{522EB06F-B22F-514A-A734-E622F7B0BDEE}">
      <dgm:prSet phldrT="[Text]" custT="1"/>
      <dgm:spPr>
        <a:effectLst>
          <a:outerShdw blurRad="50800" dist="38100" dir="2700000" algn="tl" rotWithShape="0">
            <a:prstClr val="black">
              <a:alpha val="40000"/>
            </a:prstClr>
          </a:outerShdw>
        </a:effectLst>
      </dgm:spPr>
      <dgm:t>
        <a:bodyPr/>
        <a:lstStyle/>
        <a:p>
          <a:r>
            <a:rPr lang="en-US" sz="1800" b="1" dirty="0" smtClean="0"/>
            <a:t>Harmonized Thematic Regional Products</a:t>
          </a:r>
          <a:endParaRPr lang="en-US" sz="1800" b="1" dirty="0"/>
        </a:p>
      </dgm:t>
    </dgm:pt>
    <dgm:pt modelId="{B20E1B73-1927-8C45-B93A-463BEE197D17}" type="parTrans" cxnId="{3399A582-4FFF-3642-B0E5-EE22E74681E0}">
      <dgm:prSet/>
      <dgm:spPr/>
      <dgm:t>
        <a:bodyPr/>
        <a:lstStyle/>
        <a:p>
          <a:endParaRPr lang="en-US" sz="1800" b="1"/>
        </a:p>
      </dgm:t>
    </dgm:pt>
    <dgm:pt modelId="{24C85F7E-1DC2-4C49-AB11-BEDE481F2390}" type="sibTrans" cxnId="{3399A582-4FFF-3642-B0E5-EE22E74681E0}">
      <dgm:prSet/>
      <dgm:spPr/>
      <dgm:t>
        <a:bodyPr/>
        <a:lstStyle/>
        <a:p>
          <a:endParaRPr lang="en-US" sz="1800" b="1"/>
        </a:p>
      </dgm:t>
    </dgm:pt>
    <dgm:pt modelId="{CEC2AEE9-4939-B74B-88E9-05FC9CAFA377}">
      <dgm:prSet phldrT="[Text]" custT="1"/>
      <dgm:spPr>
        <a:effectLst>
          <a:outerShdw blurRad="50800" dist="38100" dir="2700000" algn="tl" rotWithShape="0">
            <a:prstClr val="black">
              <a:alpha val="40000"/>
            </a:prstClr>
          </a:outerShdw>
        </a:effectLst>
      </dgm:spPr>
      <dgm:t>
        <a:bodyPr/>
        <a:lstStyle/>
        <a:p>
          <a:r>
            <a:rPr lang="en-US" sz="1800" b="1" dirty="0" smtClean="0"/>
            <a:t>Thematic datasets</a:t>
          </a:r>
          <a:endParaRPr lang="en-US" sz="1800" b="1" dirty="0"/>
        </a:p>
      </dgm:t>
    </dgm:pt>
    <dgm:pt modelId="{7F5ED69F-B619-944B-84C5-80EDAE041120}" type="parTrans" cxnId="{092FA341-542A-8B4D-B1CC-BAFA4CECB154}">
      <dgm:prSet/>
      <dgm:spPr/>
      <dgm:t>
        <a:bodyPr/>
        <a:lstStyle/>
        <a:p>
          <a:endParaRPr lang="en-US" sz="1800" b="1"/>
        </a:p>
      </dgm:t>
    </dgm:pt>
    <dgm:pt modelId="{D17325EE-96D5-8445-B769-FC3A86E721CC}" type="sibTrans" cxnId="{092FA341-542A-8B4D-B1CC-BAFA4CECB154}">
      <dgm:prSet/>
      <dgm:spPr/>
      <dgm:t>
        <a:bodyPr/>
        <a:lstStyle/>
        <a:p>
          <a:endParaRPr lang="en-US" sz="1800" b="1"/>
        </a:p>
      </dgm:t>
    </dgm:pt>
    <dgm:pt modelId="{61B9ABD5-05A6-BD4F-B7B5-1015A43676A6}">
      <dgm:prSet phldrT="[Text]" custT="1"/>
      <dgm:spPr>
        <a:effectLst>
          <a:outerShdw blurRad="50800" dist="38100" dir="2700000" algn="tl" rotWithShape="0">
            <a:prstClr val="black">
              <a:alpha val="40000"/>
            </a:prstClr>
          </a:outerShdw>
        </a:effectLst>
      </dgm:spPr>
      <dgm:t>
        <a:bodyPr/>
        <a:lstStyle/>
        <a:p>
          <a:r>
            <a:rPr lang="en-US" sz="1800" b="1" i="1" dirty="0" smtClean="0"/>
            <a:t>Hands-on</a:t>
          </a:r>
          <a:endParaRPr lang="en-US" sz="1800" b="1" i="1" dirty="0"/>
        </a:p>
      </dgm:t>
    </dgm:pt>
    <dgm:pt modelId="{E9B89DCB-453C-DC46-8B51-EEF500DE6BCD}" type="parTrans" cxnId="{21166A5C-1CFB-A442-B997-4FAB542C0A72}">
      <dgm:prSet/>
      <dgm:spPr/>
      <dgm:t>
        <a:bodyPr/>
        <a:lstStyle/>
        <a:p>
          <a:endParaRPr lang="en-US" sz="1800" b="1"/>
        </a:p>
      </dgm:t>
    </dgm:pt>
    <dgm:pt modelId="{0279ED16-8C7B-9743-9ADB-90E8CF05AA7A}" type="sibTrans" cxnId="{21166A5C-1CFB-A442-B997-4FAB542C0A72}">
      <dgm:prSet/>
      <dgm:spPr/>
      <dgm:t>
        <a:bodyPr/>
        <a:lstStyle/>
        <a:p>
          <a:endParaRPr lang="en-US" sz="1800" b="1"/>
        </a:p>
      </dgm:t>
    </dgm:pt>
    <dgm:pt modelId="{EB039139-1DE0-3449-B9BD-22BFDE74F0F1}">
      <dgm:prSet phldrT="[Text]" custT="1"/>
      <dgm:spPr>
        <a:effectLst>
          <a:outerShdw blurRad="50800" dist="38100" dir="2700000" algn="tl" rotWithShape="0">
            <a:prstClr val="black">
              <a:alpha val="40000"/>
            </a:prstClr>
          </a:outerShdw>
        </a:effectLst>
      </dgm:spPr>
      <dgm:t>
        <a:bodyPr/>
        <a:lstStyle/>
        <a:p>
          <a:r>
            <a:rPr lang="en-US" sz="1800" b="1" i="1" dirty="0" smtClean="0"/>
            <a:t>Computer Base</a:t>
          </a:r>
          <a:endParaRPr lang="en-US" sz="1800" b="1" i="1" dirty="0"/>
        </a:p>
      </dgm:t>
    </dgm:pt>
    <dgm:pt modelId="{0C7E661A-1191-AA4B-B9DF-D81A4987F264}" type="parTrans" cxnId="{7E2DD360-F35D-A244-825F-217E8408381B}">
      <dgm:prSet/>
      <dgm:spPr/>
      <dgm:t>
        <a:bodyPr/>
        <a:lstStyle/>
        <a:p>
          <a:endParaRPr lang="en-US" sz="1800" b="1"/>
        </a:p>
      </dgm:t>
    </dgm:pt>
    <dgm:pt modelId="{57B7FB25-FD1E-A04A-A227-2551E6D58EDB}" type="sibTrans" cxnId="{7E2DD360-F35D-A244-825F-217E8408381B}">
      <dgm:prSet/>
      <dgm:spPr/>
      <dgm:t>
        <a:bodyPr/>
        <a:lstStyle/>
        <a:p>
          <a:endParaRPr lang="en-US" sz="1800" b="1"/>
        </a:p>
      </dgm:t>
    </dgm:pt>
    <dgm:pt modelId="{AA273452-DA67-0D40-BC5B-67867202A029}">
      <dgm:prSet phldrT="[Text]" custT="1"/>
      <dgm:spPr>
        <a:effectLst>
          <a:outerShdw blurRad="50800" dist="38100" dir="2700000" algn="tl" rotWithShape="0">
            <a:prstClr val="black">
              <a:alpha val="40000"/>
            </a:prstClr>
          </a:outerShdw>
        </a:effectLst>
      </dgm:spPr>
      <dgm:t>
        <a:bodyPr/>
        <a:lstStyle/>
        <a:p>
          <a:r>
            <a:rPr lang="en-US" sz="1800" b="1" dirty="0" smtClean="0"/>
            <a:t>Workshops</a:t>
          </a:r>
          <a:endParaRPr lang="en-US" sz="1800" b="1" dirty="0"/>
        </a:p>
      </dgm:t>
    </dgm:pt>
    <dgm:pt modelId="{9DE9FCE0-48FC-C249-8BB6-D5BBCBFCF7FD}" type="parTrans" cxnId="{5648B2A4-945C-C848-8AD0-1FDC9832CD8D}">
      <dgm:prSet/>
      <dgm:spPr/>
      <dgm:t>
        <a:bodyPr/>
        <a:lstStyle/>
        <a:p>
          <a:endParaRPr lang="en-US" sz="1800" b="1"/>
        </a:p>
      </dgm:t>
    </dgm:pt>
    <dgm:pt modelId="{97265D74-5905-C143-8F19-B80EA18C2892}" type="sibTrans" cxnId="{5648B2A4-945C-C848-8AD0-1FDC9832CD8D}">
      <dgm:prSet/>
      <dgm:spPr/>
      <dgm:t>
        <a:bodyPr/>
        <a:lstStyle/>
        <a:p>
          <a:endParaRPr lang="en-US" sz="1800" b="1"/>
        </a:p>
      </dgm:t>
    </dgm:pt>
    <dgm:pt modelId="{48872D03-1C95-174C-AD4A-A098A563DB53}">
      <dgm:prSet phldrT="[Text]" custT="1"/>
      <dgm:spPr>
        <a:effectLst>
          <a:outerShdw blurRad="50800" dist="38100" dir="2700000" algn="tl" rotWithShape="0">
            <a:prstClr val="black">
              <a:alpha val="40000"/>
            </a:prstClr>
          </a:outerShdw>
        </a:effectLst>
      </dgm:spPr>
      <dgm:t>
        <a:bodyPr/>
        <a:lstStyle/>
        <a:p>
          <a:r>
            <a:rPr lang="en-US" sz="1800" b="1" dirty="0" smtClean="0"/>
            <a:t>Coordinate Training </a:t>
          </a:r>
          <a:endParaRPr lang="en-US" sz="1800" b="1" dirty="0"/>
        </a:p>
      </dgm:t>
    </dgm:pt>
    <dgm:pt modelId="{78924467-FC6D-B348-9055-B88FC50A618F}" type="parTrans" cxnId="{27FD238C-6426-9849-AD9E-8043C9B3FA67}">
      <dgm:prSet/>
      <dgm:spPr/>
      <dgm:t>
        <a:bodyPr/>
        <a:lstStyle/>
        <a:p>
          <a:endParaRPr lang="en-US" sz="1800" b="1"/>
        </a:p>
      </dgm:t>
    </dgm:pt>
    <dgm:pt modelId="{D2A9C825-7760-7A40-B134-25F35D4AE0A4}" type="sibTrans" cxnId="{27FD238C-6426-9849-AD9E-8043C9B3FA67}">
      <dgm:prSet/>
      <dgm:spPr/>
      <dgm:t>
        <a:bodyPr/>
        <a:lstStyle/>
        <a:p>
          <a:endParaRPr lang="en-US" sz="1800" b="1"/>
        </a:p>
      </dgm:t>
    </dgm:pt>
    <dgm:pt modelId="{81623E58-6349-DF40-8974-4C3EB4B7B80A}">
      <dgm:prSet phldrT="[Text]" custT="1"/>
      <dgm:spPr>
        <a:effectLst>
          <a:outerShdw blurRad="50800" dist="38100" dir="2700000" algn="tl" rotWithShape="0">
            <a:prstClr val="black">
              <a:alpha val="40000"/>
            </a:prstClr>
          </a:outerShdw>
        </a:effectLst>
      </dgm:spPr>
      <dgm:t>
        <a:bodyPr/>
        <a:lstStyle/>
        <a:p>
          <a:r>
            <a:rPr lang="en-US" sz="1800" b="1" i="1" dirty="0" smtClean="0"/>
            <a:t>Videos</a:t>
          </a:r>
          <a:endParaRPr lang="en-US" sz="1800" b="1" i="1" dirty="0"/>
        </a:p>
      </dgm:t>
    </dgm:pt>
    <dgm:pt modelId="{975CF57B-1E6E-FF43-9041-DEBAA7261D24}" type="parTrans" cxnId="{69389258-2026-3A46-8BE1-67A803172474}">
      <dgm:prSet/>
      <dgm:spPr/>
      <dgm:t>
        <a:bodyPr/>
        <a:lstStyle/>
        <a:p>
          <a:endParaRPr lang="en-US" sz="1800" b="1"/>
        </a:p>
      </dgm:t>
    </dgm:pt>
    <dgm:pt modelId="{DE59E46D-14D4-F743-BE72-5AFAAECA210B}" type="sibTrans" cxnId="{69389258-2026-3A46-8BE1-67A803172474}">
      <dgm:prSet/>
      <dgm:spPr/>
      <dgm:t>
        <a:bodyPr/>
        <a:lstStyle/>
        <a:p>
          <a:endParaRPr lang="en-US" sz="1800" b="1"/>
        </a:p>
      </dgm:t>
    </dgm:pt>
    <dgm:pt modelId="{7B9317E6-8032-CA4F-AF2A-DDBDCD8D8584}">
      <dgm:prSet phldrT="[Text]" custT="1"/>
      <dgm:spPr>
        <a:effectLst>
          <a:outerShdw blurRad="50800" dist="38100" dir="2700000" algn="tl" rotWithShape="0">
            <a:prstClr val="black">
              <a:alpha val="40000"/>
            </a:prstClr>
          </a:outerShdw>
        </a:effectLst>
      </dgm:spPr>
      <dgm:t>
        <a:bodyPr/>
        <a:lstStyle/>
        <a:p>
          <a:r>
            <a:rPr lang="en-US" sz="1800" b="1" dirty="0" smtClean="0"/>
            <a:t>Participation in development</a:t>
          </a:r>
          <a:endParaRPr lang="en-US" sz="1800" b="1" dirty="0"/>
        </a:p>
      </dgm:t>
    </dgm:pt>
    <dgm:pt modelId="{F793A0D4-B451-BE4D-9ACF-16122025FC4D}" type="parTrans" cxnId="{5ACA7C4C-10B7-1341-BC3B-B84C478F37C5}">
      <dgm:prSet/>
      <dgm:spPr/>
      <dgm:t>
        <a:bodyPr/>
        <a:lstStyle/>
        <a:p>
          <a:endParaRPr lang="en-US" sz="2000" b="1"/>
        </a:p>
      </dgm:t>
    </dgm:pt>
    <dgm:pt modelId="{2D79C9B1-F34C-B34D-A183-6EA61B772EB9}" type="sibTrans" cxnId="{5ACA7C4C-10B7-1341-BC3B-B84C478F37C5}">
      <dgm:prSet/>
      <dgm:spPr/>
      <dgm:t>
        <a:bodyPr/>
        <a:lstStyle/>
        <a:p>
          <a:endParaRPr lang="en-US" sz="2000" b="1"/>
        </a:p>
      </dgm:t>
    </dgm:pt>
    <dgm:pt modelId="{5DF45C2F-D0F6-5448-B246-B8E0287C2DC9}">
      <dgm:prSet phldrT="[Text]" custT="1"/>
      <dgm:spPr>
        <a:effectLst>
          <a:outerShdw blurRad="50800" dist="38100" dir="2700000" algn="tl" rotWithShape="0">
            <a:prstClr val="black">
              <a:alpha val="40000"/>
            </a:prstClr>
          </a:outerShdw>
        </a:effectLst>
      </dgm:spPr>
      <dgm:t>
        <a:bodyPr/>
        <a:lstStyle/>
        <a:p>
          <a:r>
            <a:rPr lang="en-US" sz="1800" b="1" dirty="0" smtClean="0"/>
            <a:t>Thematic pilots, prototypes</a:t>
          </a:r>
          <a:endParaRPr lang="en-US" sz="1800" b="1" dirty="0"/>
        </a:p>
      </dgm:t>
    </dgm:pt>
    <dgm:pt modelId="{A49C9ED7-23B4-AA4D-99F5-F10052E5EB06}" type="parTrans" cxnId="{FC80F5CA-6003-654A-9609-32B0796D7F69}">
      <dgm:prSet/>
      <dgm:spPr/>
      <dgm:t>
        <a:bodyPr/>
        <a:lstStyle/>
        <a:p>
          <a:endParaRPr lang="en-US" sz="2000" b="1"/>
        </a:p>
      </dgm:t>
    </dgm:pt>
    <dgm:pt modelId="{47C5B60B-EE11-8B4F-A2CF-321853B1924A}" type="sibTrans" cxnId="{FC80F5CA-6003-654A-9609-32B0796D7F69}">
      <dgm:prSet/>
      <dgm:spPr/>
      <dgm:t>
        <a:bodyPr/>
        <a:lstStyle/>
        <a:p>
          <a:endParaRPr lang="en-US" sz="2000" b="1"/>
        </a:p>
      </dgm:t>
    </dgm:pt>
    <dgm:pt modelId="{FFC88F3C-1504-0442-A0F2-AAAB01333643}">
      <dgm:prSet phldrT="[Text]" custT="1"/>
      <dgm:spPr>
        <a:effectLst>
          <a:outerShdw blurRad="50800" dist="38100" dir="2700000" algn="tl" rotWithShape="0">
            <a:prstClr val="black">
              <a:alpha val="40000"/>
            </a:prstClr>
          </a:outerShdw>
        </a:effectLst>
      </dgm:spPr>
      <dgm:t>
        <a:bodyPr/>
        <a:lstStyle/>
        <a:p>
          <a:r>
            <a:rPr lang="en-US" sz="1800" b="1" dirty="0" smtClean="0"/>
            <a:t>Coordinated Gap Analysis</a:t>
          </a:r>
          <a:endParaRPr lang="en-US" sz="1800" b="1" dirty="0"/>
        </a:p>
      </dgm:t>
    </dgm:pt>
    <dgm:pt modelId="{34F4F875-F48E-714D-B149-FE86973228C3}" type="parTrans" cxnId="{1B57FE27-EFB9-544F-A0FD-212E97AD1B15}">
      <dgm:prSet/>
      <dgm:spPr/>
      <dgm:t>
        <a:bodyPr/>
        <a:lstStyle/>
        <a:p>
          <a:endParaRPr lang="en-US" sz="2000" b="1"/>
        </a:p>
      </dgm:t>
    </dgm:pt>
    <dgm:pt modelId="{74045940-0EFC-3142-9534-D88984D83D8B}" type="sibTrans" cxnId="{1B57FE27-EFB9-544F-A0FD-212E97AD1B15}">
      <dgm:prSet/>
      <dgm:spPr/>
      <dgm:t>
        <a:bodyPr/>
        <a:lstStyle/>
        <a:p>
          <a:endParaRPr lang="en-US" sz="2000" b="1"/>
        </a:p>
      </dgm:t>
    </dgm:pt>
    <dgm:pt modelId="{B23FB3E3-E8ED-6B4C-9DFA-FF345AFB3D5B}" type="pres">
      <dgm:prSet presAssocID="{01584F5A-9ABD-F842-BA75-0CFC2B537BCB}" presName="Name0" presStyleCnt="0">
        <dgm:presLayoutVars>
          <dgm:dir/>
          <dgm:animLvl val="lvl"/>
          <dgm:resizeHandles val="exact"/>
        </dgm:presLayoutVars>
      </dgm:prSet>
      <dgm:spPr/>
      <dgm:t>
        <a:bodyPr/>
        <a:lstStyle/>
        <a:p>
          <a:endParaRPr lang="en-US"/>
        </a:p>
      </dgm:t>
    </dgm:pt>
    <dgm:pt modelId="{344278E9-FDF9-294F-A38E-93845A97744F}" type="pres">
      <dgm:prSet presAssocID="{A927547E-6897-3D40-AA29-E1CB97D86007}" presName="composite" presStyleCnt="0"/>
      <dgm:spPr/>
      <dgm:t>
        <a:bodyPr/>
        <a:lstStyle/>
        <a:p>
          <a:endParaRPr lang="en-US"/>
        </a:p>
      </dgm:t>
    </dgm:pt>
    <dgm:pt modelId="{22218481-BA1E-AB4B-A720-9C9B8E91C42E}" type="pres">
      <dgm:prSet presAssocID="{A927547E-6897-3D40-AA29-E1CB97D86007}" presName="parTx" presStyleLbl="alignNode1" presStyleIdx="0" presStyleCnt="4">
        <dgm:presLayoutVars>
          <dgm:chMax val="0"/>
          <dgm:chPref val="0"/>
          <dgm:bulletEnabled val="1"/>
        </dgm:presLayoutVars>
      </dgm:prSet>
      <dgm:spPr/>
      <dgm:t>
        <a:bodyPr/>
        <a:lstStyle/>
        <a:p>
          <a:endParaRPr lang="en-US"/>
        </a:p>
      </dgm:t>
    </dgm:pt>
    <dgm:pt modelId="{01C1811E-4A1B-D542-BCA5-D5FCD9357F71}" type="pres">
      <dgm:prSet presAssocID="{A927547E-6897-3D40-AA29-E1CB97D86007}" presName="desTx" presStyleLbl="alignAccFollowNode1" presStyleIdx="0" presStyleCnt="4">
        <dgm:presLayoutVars>
          <dgm:bulletEnabled val="1"/>
        </dgm:presLayoutVars>
      </dgm:prSet>
      <dgm:spPr/>
      <dgm:t>
        <a:bodyPr/>
        <a:lstStyle/>
        <a:p>
          <a:endParaRPr lang="en-US"/>
        </a:p>
      </dgm:t>
    </dgm:pt>
    <dgm:pt modelId="{907B2D38-4605-2248-A72E-41E6121D96D7}" type="pres">
      <dgm:prSet presAssocID="{496B30B1-6329-C345-839F-46C4F75FE453}" presName="space" presStyleCnt="0"/>
      <dgm:spPr/>
      <dgm:t>
        <a:bodyPr/>
        <a:lstStyle/>
        <a:p>
          <a:endParaRPr lang="en-US"/>
        </a:p>
      </dgm:t>
    </dgm:pt>
    <dgm:pt modelId="{9A8DFD1D-3B37-1145-9EE7-2B2563B8984C}" type="pres">
      <dgm:prSet presAssocID="{BD1C2AAA-236C-114D-B8EA-5BE2689E3279}" presName="composite" presStyleCnt="0"/>
      <dgm:spPr/>
      <dgm:t>
        <a:bodyPr/>
        <a:lstStyle/>
        <a:p>
          <a:endParaRPr lang="en-US"/>
        </a:p>
      </dgm:t>
    </dgm:pt>
    <dgm:pt modelId="{7BC7137C-64C1-354D-AF30-FD3D58A139DA}" type="pres">
      <dgm:prSet presAssocID="{BD1C2AAA-236C-114D-B8EA-5BE2689E3279}" presName="parTx" presStyleLbl="alignNode1" presStyleIdx="1" presStyleCnt="4">
        <dgm:presLayoutVars>
          <dgm:chMax val="0"/>
          <dgm:chPref val="0"/>
          <dgm:bulletEnabled val="1"/>
        </dgm:presLayoutVars>
      </dgm:prSet>
      <dgm:spPr/>
      <dgm:t>
        <a:bodyPr/>
        <a:lstStyle/>
        <a:p>
          <a:endParaRPr lang="en-US"/>
        </a:p>
      </dgm:t>
    </dgm:pt>
    <dgm:pt modelId="{9E8EC3CF-ECB0-CF49-AD46-EC1FA956CC12}" type="pres">
      <dgm:prSet presAssocID="{BD1C2AAA-236C-114D-B8EA-5BE2689E3279}" presName="desTx" presStyleLbl="alignAccFollowNode1" presStyleIdx="1" presStyleCnt="4">
        <dgm:presLayoutVars>
          <dgm:bulletEnabled val="1"/>
        </dgm:presLayoutVars>
      </dgm:prSet>
      <dgm:spPr/>
      <dgm:t>
        <a:bodyPr/>
        <a:lstStyle/>
        <a:p>
          <a:endParaRPr lang="en-US"/>
        </a:p>
      </dgm:t>
    </dgm:pt>
    <dgm:pt modelId="{26277E08-4C27-CB46-8575-679DEEC38AAC}" type="pres">
      <dgm:prSet presAssocID="{C8C2244C-5779-8A4D-B7C2-275FB394246E}" presName="space" presStyleCnt="0"/>
      <dgm:spPr/>
      <dgm:t>
        <a:bodyPr/>
        <a:lstStyle/>
        <a:p>
          <a:endParaRPr lang="en-US"/>
        </a:p>
      </dgm:t>
    </dgm:pt>
    <dgm:pt modelId="{2616DE02-DB36-0F40-BD79-CB974F6721A7}" type="pres">
      <dgm:prSet presAssocID="{0B0B6377-57DE-5B46-BA12-B481872639A9}" presName="composite" presStyleCnt="0"/>
      <dgm:spPr/>
      <dgm:t>
        <a:bodyPr/>
        <a:lstStyle/>
        <a:p>
          <a:endParaRPr lang="en-US"/>
        </a:p>
      </dgm:t>
    </dgm:pt>
    <dgm:pt modelId="{8CAE8281-AD0A-AA49-AC68-46EADC08CA51}" type="pres">
      <dgm:prSet presAssocID="{0B0B6377-57DE-5B46-BA12-B481872639A9}" presName="parTx" presStyleLbl="alignNode1" presStyleIdx="2" presStyleCnt="4">
        <dgm:presLayoutVars>
          <dgm:chMax val="0"/>
          <dgm:chPref val="0"/>
          <dgm:bulletEnabled val="1"/>
        </dgm:presLayoutVars>
      </dgm:prSet>
      <dgm:spPr/>
      <dgm:t>
        <a:bodyPr/>
        <a:lstStyle/>
        <a:p>
          <a:endParaRPr lang="en-US"/>
        </a:p>
      </dgm:t>
    </dgm:pt>
    <dgm:pt modelId="{D0DEE70E-879A-F247-BF1F-EB4A4EC301D1}" type="pres">
      <dgm:prSet presAssocID="{0B0B6377-57DE-5B46-BA12-B481872639A9}" presName="desTx" presStyleLbl="alignAccFollowNode1" presStyleIdx="2" presStyleCnt="4">
        <dgm:presLayoutVars>
          <dgm:bulletEnabled val="1"/>
        </dgm:presLayoutVars>
      </dgm:prSet>
      <dgm:spPr/>
      <dgm:t>
        <a:bodyPr/>
        <a:lstStyle/>
        <a:p>
          <a:endParaRPr lang="en-US"/>
        </a:p>
      </dgm:t>
    </dgm:pt>
    <dgm:pt modelId="{05F2E6F6-F81D-6C43-83C1-2FE02770EB19}" type="pres">
      <dgm:prSet presAssocID="{9DF1F829-BA25-A747-BCFF-4934A743DF96}" presName="space" presStyleCnt="0"/>
      <dgm:spPr/>
      <dgm:t>
        <a:bodyPr/>
        <a:lstStyle/>
        <a:p>
          <a:endParaRPr lang="en-US"/>
        </a:p>
      </dgm:t>
    </dgm:pt>
    <dgm:pt modelId="{3BFEA84B-3224-6B46-8BD4-4F96ED654505}" type="pres">
      <dgm:prSet presAssocID="{EDCBF364-70A5-3E4C-B1C9-B7754A1BF94D}" presName="composite" presStyleCnt="0"/>
      <dgm:spPr/>
      <dgm:t>
        <a:bodyPr/>
        <a:lstStyle/>
        <a:p>
          <a:endParaRPr lang="en-US"/>
        </a:p>
      </dgm:t>
    </dgm:pt>
    <dgm:pt modelId="{702CA1E2-55C9-614D-B270-7ED7C1C93B70}" type="pres">
      <dgm:prSet presAssocID="{EDCBF364-70A5-3E4C-B1C9-B7754A1BF94D}" presName="parTx" presStyleLbl="alignNode1" presStyleIdx="3" presStyleCnt="4">
        <dgm:presLayoutVars>
          <dgm:chMax val="0"/>
          <dgm:chPref val="0"/>
          <dgm:bulletEnabled val="1"/>
        </dgm:presLayoutVars>
      </dgm:prSet>
      <dgm:spPr/>
      <dgm:t>
        <a:bodyPr/>
        <a:lstStyle/>
        <a:p>
          <a:endParaRPr lang="en-US"/>
        </a:p>
      </dgm:t>
    </dgm:pt>
    <dgm:pt modelId="{C62CE520-DC83-7440-8280-5F82F7854884}" type="pres">
      <dgm:prSet presAssocID="{EDCBF364-70A5-3E4C-B1C9-B7754A1BF94D}" presName="desTx" presStyleLbl="alignAccFollowNode1" presStyleIdx="3" presStyleCnt="4">
        <dgm:presLayoutVars>
          <dgm:bulletEnabled val="1"/>
        </dgm:presLayoutVars>
      </dgm:prSet>
      <dgm:spPr/>
      <dgm:t>
        <a:bodyPr/>
        <a:lstStyle/>
        <a:p>
          <a:endParaRPr lang="en-US"/>
        </a:p>
      </dgm:t>
    </dgm:pt>
  </dgm:ptLst>
  <dgm:cxnLst>
    <dgm:cxn modelId="{C76175B2-2603-A440-B220-C7EDEDB874F7}" type="presOf" srcId="{AA273452-DA67-0D40-BC5B-67867202A029}" destId="{01C1811E-4A1B-D542-BCA5-D5FCD9357F71}" srcOrd="0" destOrd="5" presId="urn:microsoft.com/office/officeart/2005/8/layout/hList1"/>
    <dgm:cxn modelId="{BCC1140F-F976-D44D-8527-7D30ECDA2BC8}" type="presOf" srcId="{EB039139-1DE0-3449-B9BD-22BFDE74F0F1}" destId="{01C1811E-4A1B-D542-BCA5-D5FCD9357F71}" srcOrd="0" destOrd="4" presId="urn:microsoft.com/office/officeart/2005/8/layout/hList1"/>
    <dgm:cxn modelId="{B358486C-EDC0-9445-B46D-CB841D1BB72E}" type="presOf" srcId="{61B9ABD5-05A6-BD4F-B7B5-1015A43676A6}" destId="{01C1811E-4A1B-D542-BCA5-D5FCD9357F71}" srcOrd="0" destOrd="2" presId="urn:microsoft.com/office/officeart/2005/8/layout/hList1"/>
    <dgm:cxn modelId="{1B57FE27-EFB9-544F-A0FD-212E97AD1B15}" srcId="{BD1C2AAA-236C-114D-B8EA-5BE2689E3279}" destId="{FFC88F3C-1504-0442-A0F2-AAAB01333643}" srcOrd="1" destOrd="0" parTransId="{34F4F875-F48E-714D-B149-FE86973228C3}" sibTransId="{74045940-0EFC-3142-9534-D88984D83D8B}"/>
    <dgm:cxn modelId="{AD8F536E-4016-5741-BC03-F32D211CCA99}" srcId="{01584F5A-9ABD-F842-BA75-0CFC2B537BCB}" destId="{BD1C2AAA-236C-114D-B8EA-5BE2689E3279}" srcOrd="1" destOrd="0" parTransId="{C8C4E859-EA4B-4B44-A3C4-070F0F2C706C}" sibTransId="{C8C2244C-5779-8A4D-B7C2-275FB394246E}"/>
    <dgm:cxn modelId="{5ACA7C4C-10B7-1341-BC3B-B84C478F37C5}" srcId="{EDCBF364-70A5-3E4C-B1C9-B7754A1BF94D}" destId="{7B9317E6-8032-CA4F-AF2A-DDBDCD8D8584}" srcOrd="1" destOrd="0" parTransId="{F793A0D4-B451-BE4D-9ACF-16122025FC4D}" sibTransId="{2D79C9B1-F34C-B34D-A183-6EA61B772EB9}"/>
    <dgm:cxn modelId="{21166A5C-1CFB-A442-B997-4FAB542C0A72}" srcId="{48872D03-1C95-174C-AD4A-A098A563DB53}" destId="{61B9ABD5-05A6-BD4F-B7B5-1015A43676A6}" srcOrd="0" destOrd="0" parTransId="{E9B89DCB-453C-DC46-8B51-EEF500DE6BCD}" sibTransId="{0279ED16-8C7B-9743-9ADB-90E8CF05AA7A}"/>
    <dgm:cxn modelId="{26538C4A-61F9-F345-BD53-F9C7576A16F4}" srcId="{EDCBF364-70A5-3E4C-B1C9-B7754A1BF94D}" destId="{13CB493E-60FE-A74F-B58C-C63B1EE477BF}" srcOrd="0" destOrd="0" parTransId="{36447550-CFC4-6147-A6D2-95D935278290}" sibTransId="{B7D0F163-A2AE-A640-A87A-66A61B451F1F}"/>
    <dgm:cxn modelId="{549E035B-9A9E-AC4A-BB83-F00338A761DD}" type="presOf" srcId="{81623E58-6349-DF40-8974-4C3EB4B7B80A}" destId="{01C1811E-4A1B-D542-BCA5-D5FCD9357F71}" srcOrd="0" destOrd="3" presId="urn:microsoft.com/office/officeart/2005/8/layout/hList1"/>
    <dgm:cxn modelId="{9F2BDA2F-8436-7B48-B51C-101B7FDA8BAB}" type="presOf" srcId="{A927547E-6897-3D40-AA29-E1CB97D86007}" destId="{22218481-BA1E-AB4B-A720-9C9B8E91C42E}" srcOrd="0" destOrd="0" presId="urn:microsoft.com/office/officeart/2005/8/layout/hList1"/>
    <dgm:cxn modelId="{5648B2A4-945C-C848-8AD0-1FDC9832CD8D}" srcId="{A927547E-6897-3D40-AA29-E1CB97D86007}" destId="{AA273452-DA67-0D40-BC5B-67867202A029}" srcOrd="2" destOrd="0" parTransId="{9DE9FCE0-48FC-C249-8BB6-D5BBCBFCF7FD}" sibTransId="{97265D74-5905-C143-8F19-B80EA18C2892}"/>
    <dgm:cxn modelId="{4A0B26B1-CB10-EF43-8177-309CF710CCD2}" type="presOf" srcId="{FBDF42C1-3178-DC45-8DF9-DE6C6D109653}" destId="{01C1811E-4A1B-D542-BCA5-D5FCD9357F71}" srcOrd="0" destOrd="0" presId="urn:microsoft.com/office/officeart/2005/8/layout/hList1"/>
    <dgm:cxn modelId="{05911188-590C-214F-A613-BA20386F4430}" type="presOf" srcId="{CEC2AEE9-4939-B74B-88E9-05FC9CAFA377}" destId="{9E8EC3CF-ECB0-CF49-AD46-EC1FA956CC12}" srcOrd="0" destOrd="2" presId="urn:microsoft.com/office/officeart/2005/8/layout/hList1"/>
    <dgm:cxn modelId="{8CF4E1B2-987D-1C41-B371-C058C0B77980}" type="presOf" srcId="{43EBF31F-F3D6-4E49-A34A-86D0EB2E3B13}" destId="{9E8EC3CF-ECB0-CF49-AD46-EC1FA956CC12}" srcOrd="0" destOrd="0" presId="urn:microsoft.com/office/officeart/2005/8/layout/hList1"/>
    <dgm:cxn modelId="{FC80F5CA-6003-654A-9609-32B0796D7F69}" srcId="{EDCBF364-70A5-3E4C-B1C9-B7754A1BF94D}" destId="{5DF45C2F-D0F6-5448-B246-B8E0287C2DC9}" srcOrd="2" destOrd="0" parTransId="{A49C9ED7-23B4-AA4D-99F5-F10052E5EB06}" sibTransId="{47C5B60B-EE11-8B4F-A2CF-321853B1924A}"/>
    <dgm:cxn modelId="{291B952C-38C7-6848-BBF8-9345747ADEDD}" srcId="{A927547E-6897-3D40-AA29-E1CB97D86007}" destId="{FBDF42C1-3178-DC45-8DF9-DE6C6D109653}" srcOrd="0" destOrd="0" parTransId="{4D8D61C7-92C0-1C46-B4E1-C3AE0072D1CA}" sibTransId="{C115F981-CA21-3C4E-A28D-0B7D92FAD9E8}"/>
    <dgm:cxn modelId="{3A1ADD0C-3437-BF48-B244-9F62EA15C21E}" type="presOf" srcId="{FFC88F3C-1504-0442-A0F2-AAAB01333643}" destId="{9E8EC3CF-ECB0-CF49-AD46-EC1FA956CC12}" srcOrd="0" destOrd="1" presId="urn:microsoft.com/office/officeart/2005/8/layout/hList1"/>
    <dgm:cxn modelId="{8B52157E-7C1F-904F-ABBC-96C6F80BF549}" srcId="{0B0B6377-57DE-5B46-BA12-B481872639A9}" destId="{C5E71E42-026D-904E-AB89-5FACA936F8ED}" srcOrd="0" destOrd="0" parTransId="{183994D1-1BCF-4943-9162-38CC004B1DE5}" sibTransId="{E6B4D6AE-6479-274F-983A-73D96ABED37F}"/>
    <dgm:cxn modelId="{5D676BAA-29A0-8640-BF5E-6084535535BD}" type="presOf" srcId="{7B9317E6-8032-CA4F-AF2A-DDBDCD8D8584}" destId="{C62CE520-DC83-7440-8280-5F82F7854884}" srcOrd="0" destOrd="1" presId="urn:microsoft.com/office/officeart/2005/8/layout/hList1"/>
    <dgm:cxn modelId="{E826718C-6D3A-2348-8908-33C9E4640406}" type="presOf" srcId="{01584F5A-9ABD-F842-BA75-0CFC2B537BCB}" destId="{B23FB3E3-E8ED-6B4C-9DFA-FF345AFB3D5B}" srcOrd="0" destOrd="0" presId="urn:microsoft.com/office/officeart/2005/8/layout/hList1"/>
    <dgm:cxn modelId="{4DC2FCCC-36F6-F44B-BE49-3ABD97E6866A}" srcId="{BD1C2AAA-236C-114D-B8EA-5BE2689E3279}" destId="{43EBF31F-F3D6-4E49-A34A-86D0EB2E3B13}" srcOrd="0" destOrd="0" parTransId="{EB660519-A5CE-3B40-9900-BCFF9391B6A2}" sibTransId="{F1CE5579-5A41-9E4B-83B3-F83AEED9914A}"/>
    <dgm:cxn modelId="{838AF5F1-CBAA-2D4E-A4C0-223D39618926}" type="presOf" srcId="{BD1C2AAA-236C-114D-B8EA-5BE2689E3279}" destId="{7BC7137C-64C1-354D-AF30-FD3D58A139DA}" srcOrd="0" destOrd="0" presId="urn:microsoft.com/office/officeart/2005/8/layout/hList1"/>
    <dgm:cxn modelId="{A7CD16E5-2241-EC40-94D1-8CBD19EE1816}" type="presOf" srcId="{5DF45C2F-D0F6-5448-B246-B8E0287C2DC9}" destId="{C62CE520-DC83-7440-8280-5F82F7854884}" srcOrd="0" destOrd="2" presId="urn:microsoft.com/office/officeart/2005/8/layout/hList1"/>
    <dgm:cxn modelId="{7E22BBD9-499F-084A-B6CC-B33213F11242}" type="presOf" srcId="{522EB06F-B22F-514A-A734-E622F7B0BDEE}" destId="{9E8EC3CF-ECB0-CF49-AD46-EC1FA956CC12}" srcOrd="0" destOrd="3" presId="urn:microsoft.com/office/officeart/2005/8/layout/hList1"/>
    <dgm:cxn modelId="{4A46A989-62C5-0947-9B83-0CA642D48736}" type="presOf" srcId="{C5E71E42-026D-904E-AB89-5FACA936F8ED}" destId="{D0DEE70E-879A-F247-BF1F-EB4A4EC301D1}" srcOrd="0" destOrd="0" presId="urn:microsoft.com/office/officeart/2005/8/layout/hList1"/>
    <dgm:cxn modelId="{27FD238C-6426-9849-AD9E-8043C9B3FA67}" srcId="{A927547E-6897-3D40-AA29-E1CB97D86007}" destId="{48872D03-1C95-174C-AD4A-A098A563DB53}" srcOrd="1" destOrd="0" parTransId="{78924467-FC6D-B348-9055-B88FC50A618F}" sibTransId="{D2A9C825-7760-7A40-B134-25F35D4AE0A4}"/>
    <dgm:cxn modelId="{DCD33D0F-E4DC-0F4A-83B1-02D1522C67EB}" srcId="{01584F5A-9ABD-F842-BA75-0CFC2B537BCB}" destId="{A927547E-6897-3D40-AA29-E1CB97D86007}" srcOrd="0" destOrd="0" parTransId="{EF1B5D0A-B42C-764C-B9C5-2ED293E916D1}" sibTransId="{496B30B1-6329-C345-839F-46C4F75FE453}"/>
    <dgm:cxn modelId="{69389258-2026-3A46-8BE1-67A803172474}" srcId="{48872D03-1C95-174C-AD4A-A098A563DB53}" destId="{81623E58-6349-DF40-8974-4C3EB4B7B80A}" srcOrd="1" destOrd="0" parTransId="{975CF57B-1E6E-FF43-9041-DEBAA7261D24}" sibTransId="{DE59E46D-14D4-F743-BE72-5AFAAECA210B}"/>
    <dgm:cxn modelId="{1C120E79-6312-E741-B1BB-ECE6D4ADA759}" type="presOf" srcId="{13CB493E-60FE-A74F-B58C-C63B1EE477BF}" destId="{C62CE520-DC83-7440-8280-5F82F7854884}" srcOrd="0" destOrd="0" presId="urn:microsoft.com/office/officeart/2005/8/layout/hList1"/>
    <dgm:cxn modelId="{9F2959EB-C765-664C-A60E-9177734BE4B3}" srcId="{01584F5A-9ABD-F842-BA75-0CFC2B537BCB}" destId="{0B0B6377-57DE-5B46-BA12-B481872639A9}" srcOrd="2" destOrd="0" parTransId="{E3A839B8-8B23-7940-8C59-C3836B44DA15}" sibTransId="{9DF1F829-BA25-A747-BCFF-4934A743DF96}"/>
    <dgm:cxn modelId="{B0A5BFF2-385D-FE46-8B94-3DFA89C717AB}" srcId="{01584F5A-9ABD-F842-BA75-0CFC2B537BCB}" destId="{EDCBF364-70A5-3E4C-B1C9-B7754A1BF94D}" srcOrd="3" destOrd="0" parTransId="{9FBFA6F6-4069-004A-9D7B-5133A48843D3}" sibTransId="{53429543-1A51-3B43-B35E-D804E564AC95}"/>
    <dgm:cxn modelId="{3399A582-4FFF-3642-B0E5-EE22E74681E0}" srcId="{BD1C2AAA-236C-114D-B8EA-5BE2689E3279}" destId="{522EB06F-B22F-514A-A734-E622F7B0BDEE}" srcOrd="3" destOrd="0" parTransId="{B20E1B73-1927-8C45-B93A-463BEE197D17}" sibTransId="{24C85F7E-1DC2-4C49-AB11-BEDE481F2390}"/>
    <dgm:cxn modelId="{AE27AFDE-E708-F946-BF01-389472A034B7}" type="presOf" srcId="{48872D03-1C95-174C-AD4A-A098A563DB53}" destId="{01C1811E-4A1B-D542-BCA5-D5FCD9357F71}" srcOrd="0" destOrd="1" presId="urn:microsoft.com/office/officeart/2005/8/layout/hList1"/>
    <dgm:cxn modelId="{7B6EB055-CA1B-A444-AB5D-F87FA3650917}" type="presOf" srcId="{EDCBF364-70A5-3E4C-B1C9-B7754A1BF94D}" destId="{702CA1E2-55C9-614D-B270-7ED7C1C93B70}" srcOrd="0" destOrd="0" presId="urn:microsoft.com/office/officeart/2005/8/layout/hList1"/>
    <dgm:cxn modelId="{7E2DD360-F35D-A244-825F-217E8408381B}" srcId="{48872D03-1C95-174C-AD4A-A098A563DB53}" destId="{EB039139-1DE0-3449-B9BD-22BFDE74F0F1}" srcOrd="2" destOrd="0" parTransId="{0C7E661A-1191-AA4B-B9DF-D81A4987F264}" sibTransId="{57B7FB25-FD1E-A04A-A227-2551E6D58EDB}"/>
    <dgm:cxn modelId="{092FA341-542A-8B4D-B1CC-BAFA4CECB154}" srcId="{BD1C2AAA-236C-114D-B8EA-5BE2689E3279}" destId="{CEC2AEE9-4939-B74B-88E9-05FC9CAFA377}" srcOrd="2" destOrd="0" parTransId="{7F5ED69F-B619-944B-84C5-80EDAE041120}" sibTransId="{D17325EE-96D5-8445-B769-FC3A86E721CC}"/>
    <dgm:cxn modelId="{3F5EF7D2-48DD-E846-8DA7-B4DCEDE57581}" type="presOf" srcId="{0B0B6377-57DE-5B46-BA12-B481872639A9}" destId="{8CAE8281-AD0A-AA49-AC68-46EADC08CA51}" srcOrd="0" destOrd="0" presId="urn:microsoft.com/office/officeart/2005/8/layout/hList1"/>
    <dgm:cxn modelId="{0907135C-F603-4E43-AAE9-01CC8C96DC70}" type="presParOf" srcId="{B23FB3E3-E8ED-6B4C-9DFA-FF345AFB3D5B}" destId="{344278E9-FDF9-294F-A38E-93845A97744F}" srcOrd="0" destOrd="0" presId="urn:microsoft.com/office/officeart/2005/8/layout/hList1"/>
    <dgm:cxn modelId="{2979ADCC-55F5-AE45-AF68-B9905216E2E4}" type="presParOf" srcId="{344278E9-FDF9-294F-A38E-93845A97744F}" destId="{22218481-BA1E-AB4B-A720-9C9B8E91C42E}" srcOrd="0" destOrd="0" presId="urn:microsoft.com/office/officeart/2005/8/layout/hList1"/>
    <dgm:cxn modelId="{4A1B786B-2BA9-9A4C-A096-12C65419B532}" type="presParOf" srcId="{344278E9-FDF9-294F-A38E-93845A97744F}" destId="{01C1811E-4A1B-D542-BCA5-D5FCD9357F71}" srcOrd="1" destOrd="0" presId="urn:microsoft.com/office/officeart/2005/8/layout/hList1"/>
    <dgm:cxn modelId="{87577BA9-0DF9-A945-81AD-A2264B02C261}" type="presParOf" srcId="{B23FB3E3-E8ED-6B4C-9DFA-FF345AFB3D5B}" destId="{907B2D38-4605-2248-A72E-41E6121D96D7}" srcOrd="1" destOrd="0" presId="urn:microsoft.com/office/officeart/2005/8/layout/hList1"/>
    <dgm:cxn modelId="{939619FC-D047-E647-B54F-C61064AFFDA4}" type="presParOf" srcId="{B23FB3E3-E8ED-6B4C-9DFA-FF345AFB3D5B}" destId="{9A8DFD1D-3B37-1145-9EE7-2B2563B8984C}" srcOrd="2" destOrd="0" presId="urn:microsoft.com/office/officeart/2005/8/layout/hList1"/>
    <dgm:cxn modelId="{3310C625-C3D9-AC4C-9B8E-B984EF368DB4}" type="presParOf" srcId="{9A8DFD1D-3B37-1145-9EE7-2B2563B8984C}" destId="{7BC7137C-64C1-354D-AF30-FD3D58A139DA}" srcOrd="0" destOrd="0" presId="urn:microsoft.com/office/officeart/2005/8/layout/hList1"/>
    <dgm:cxn modelId="{ABE0AB72-FCB5-7242-B474-463D1BEA5EA5}" type="presParOf" srcId="{9A8DFD1D-3B37-1145-9EE7-2B2563B8984C}" destId="{9E8EC3CF-ECB0-CF49-AD46-EC1FA956CC12}" srcOrd="1" destOrd="0" presId="urn:microsoft.com/office/officeart/2005/8/layout/hList1"/>
    <dgm:cxn modelId="{54C23090-FDDF-4048-BCB9-194A1186C3CF}" type="presParOf" srcId="{B23FB3E3-E8ED-6B4C-9DFA-FF345AFB3D5B}" destId="{26277E08-4C27-CB46-8575-679DEEC38AAC}" srcOrd="3" destOrd="0" presId="urn:microsoft.com/office/officeart/2005/8/layout/hList1"/>
    <dgm:cxn modelId="{EAC2D8CB-CB3E-F941-94F7-BE1ECC90DD44}" type="presParOf" srcId="{B23FB3E3-E8ED-6B4C-9DFA-FF345AFB3D5B}" destId="{2616DE02-DB36-0F40-BD79-CB974F6721A7}" srcOrd="4" destOrd="0" presId="urn:microsoft.com/office/officeart/2005/8/layout/hList1"/>
    <dgm:cxn modelId="{E4C82029-B8FB-CF41-9E79-2B2F4EBF152A}" type="presParOf" srcId="{2616DE02-DB36-0F40-BD79-CB974F6721A7}" destId="{8CAE8281-AD0A-AA49-AC68-46EADC08CA51}" srcOrd="0" destOrd="0" presId="urn:microsoft.com/office/officeart/2005/8/layout/hList1"/>
    <dgm:cxn modelId="{2BED19CC-7753-AD44-994E-2F8BB9318823}" type="presParOf" srcId="{2616DE02-DB36-0F40-BD79-CB974F6721A7}" destId="{D0DEE70E-879A-F247-BF1F-EB4A4EC301D1}" srcOrd="1" destOrd="0" presId="urn:microsoft.com/office/officeart/2005/8/layout/hList1"/>
    <dgm:cxn modelId="{8B78A439-31D1-154A-A424-F687475A3817}" type="presParOf" srcId="{B23FB3E3-E8ED-6B4C-9DFA-FF345AFB3D5B}" destId="{05F2E6F6-F81D-6C43-83C1-2FE02770EB19}" srcOrd="5" destOrd="0" presId="urn:microsoft.com/office/officeart/2005/8/layout/hList1"/>
    <dgm:cxn modelId="{CE6097E2-8B3F-E24D-B705-B54A684F1026}" type="presParOf" srcId="{B23FB3E3-E8ED-6B4C-9DFA-FF345AFB3D5B}" destId="{3BFEA84B-3224-6B46-8BD4-4F96ED654505}" srcOrd="6" destOrd="0" presId="urn:microsoft.com/office/officeart/2005/8/layout/hList1"/>
    <dgm:cxn modelId="{C760C194-45F3-B243-99AC-F771866CC542}" type="presParOf" srcId="{3BFEA84B-3224-6B46-8BD4-4F96ED654505}" destId="{702CA1E2-55C9-614D-B270-7ED7C1C93B70}" srcOrd="0" destOrd="0" presId="urn:microsoft.com/office/officeart/2005/8/layout/hList1"/>
    <dgm:cxn modelId="{A40914D6-D403-E349-A7B3-79BCBE7EE0A5}" type="presParOf" srcId="{3BFEA84B-3224-6B46-8BD4-4F96ED654505}" destId="{C62CE520-DC83-7440-8280-5F82F7854884}"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E570DB-3506-5A47-ABFE-4873DC100DFC}" type="datetimeFigureOut">
              <a:rPr lang="en-US" smtClean="0"/>
              <a:t>4/5/2017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42E30C-C01C-0942-BCBE-E1B941F4DF12}" type="slidenum">
              <a:rPr lang="en-US" smtClean="0"/>
              <a:t>‹#›</a:t>
            </a:fld>
            <a:endParaRPr lang="en-US"/>
          </a:p>
        </p:txBody>
      </p:sp>
    </p:spTree>
    <p:extLst>
      <p:ext uri="{BB962C8B-B14F-4D97-AF65-F5344CB8AC3E}">
        <p14:creationId xmlns:p14="http://schemas.microsoft.com/office/powerpoint/2010/main" val="6188070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42E30C-C01C-0942-BCBE-E1B941F4DF12}" type="slidenum">
              <a:rPr lang="en-US" smtClean="0"/>
              <a:t>1</a:t>
            </a:fld>
            <a:endParaRPr lang="en-US"/>
          </a:p>
        </p:txBody>
      </p:sp>
    </p:spTree>
    <p:extLst>
      <p:ext uri="{BB962C8B-B14F-4D97-AF65-F5344CB8AC3E}">
        <p14:creationId xmlns:p14="http://schemas.microsoft.com/office/powerpoint/2010/main" val="6036413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r>
              <a:rPr lang="en-US" dirty="0" smtClean="0"/>
              <a:t>A key objective of our engagement is to evolve</a:t>
            </a:r>
            <a:r>
              <a:rPr lang="en-US" baseline="0" dirty="0" smtClean="0"/>
              <a:t> beyond data to support usability of data to support understanding and decision-making. </a:t>
            </a:r>
          </a:p>
          <a:p>
            <a:endParaRPr lang="en-US" dirty="0" smtClean="0"/>
          </a:p>
          <a:p>
            <a:r>
              <a:rPr lang="en-US" dirty="0" smtClean="0"/>
              <a:t>Through the</a:t>
            </a:r>
            <a:r>
              <a:rPr lang="en-US" baseline="0" dirty="0" smtClean="0"/>
              <a:t> user engagement and needs assessment we agreed to establish the </a:t>
            </a:r>
            <a:r>
              <a:rPr lang="en-US" baseline="0" dirty="0" err="1" smtClean="0"/>
              <a:t>AmeriGEOSS</a:t>
            </a:r>
            <a:r>
              <a:rPr lang="en-US" baseline="0" dirty="0" smtClean="0"/>
              <a:t> community platform as an Americas caucus capacity building mechanism to support sharing, finding, discovering, learning and participating in the use of EO resources to support understanding and decision-making.</a:t>
            </a:r>
          </a:p>
          <a:p>
            <a:endParaRPr lang="en-US" baseline="0" dirty="0" smtClean="0"/>
          </a:p>
          <a:p>
            <a:r>
              <a:rPr lang="en-US" baseline="0" dirty="0" smtClean="0"/>
              <a:t>This is a snapshot of the platform.  I will provide more context on the envisioned capabilities and services on the following slides. </a:t>
            </a:r>
          </a:p>
        </p:txBody>
      </p:sp>
      <p:sp>
        <p:nvSpPr>
          <p:cNvPr id="4" name="Slide Number Placeholder 3"/>
          <p:cNvSpPr>
            <a:spLocks noGrp="1"/>
          </p:cNvSpPr>
          <p:nvPr>
            <p:ph type="sldNum" sz="quarter" idx="10"/>
          </p:nvPr>
        </p:nvSpPr>
        <p:spPr/>
        <p:txBody>
          <a:bodyPr/>
          <a:lstStyle/>
          <a:p>
            <a:pPr>
              <a:defRPr/>
            </a:pPr>
            <a:fld id="{A1709E57-6E7A-488E-A672-085C9194CF9D}" type="slidenum">
              <a:rPr lang="en-US" altLang="en-US" smtClean="0"/>
              <a:pPr>
                <a:defRPr/>
              </a:pPr>
              <a:t>10</a:t>
            </a:fld>
            <a:endParaRPr lang="en-US" altLang="en-US"/>
          </a:p>
        </p:txBody>
      </p:sp>
    </p:spTree>
    <p:extLst>
      <p:ext uri="{BB962C8B-B14F-4D97-AF65-F5344CB8AC3E}">
        <p14:creationId xmlns:p14="http://schemas.microsoft.com/office/powerpoint/2010/main" val="78414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r>
              <a:rPr lang="en-US" baseline="0" dirty="0" smtClean="0"/>
              <a:t>The platform is being developed to provide a variety of collaborative services and capabilities to use data and tools to co-create in the development of products and resources to support understanding and decision making. </a:t>
            </a:r>
          </a:p>
          <a:p>
            <a:r>
              <a:rPr lang="en-US" baseline="0" dirty="0" smtClean="0"/>
              <a:t> </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pPr>
              <a:defRPr/>
            </a:pPr>
            <a:fld id="{A1709E57-6E7A-488E-A672-085C9194CF9D}" type="slidenum">
              <a:rPr lang="en-US" altLang="en-US" smtClean="0"/>
              <a:pPr>
                <a:defRPr/>
              </a:pPr>
              <a:t>11</a:t>
            </a:fld>
            <a:endParaRPr lang="en-US" altLang="en-US"/>
          </a:p>
        </p:txBody>
      </p:sp>
    </p:spTree>
    <p:extLst>
      <p:ext uri="{BB962C8B-B14F-4D97-AF65-F5344CB8AC3E}">
        <p14:creationId xmlns:p14="http://schemas.microsoft.com/office/powerpoint/2010/main" val="17325516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buSzPct val="25000"/>
              <a:buNone/>
            </a:pPr>
            <a:r>
              <a:rPr lang="es-CO" sz="1200" dirty="0" smtClean="0"/>
              <a:t>Through the AmeriGEOSS we have been mobilizing data and resources to provide the capacity to support the use of social economic and environmental data through</a:t>
            </a:r>
            <a:r>
              <a:rPr lang="es-CO" sz="1200" baseline="0" dirty="0" smtClean="0"/>
              <a:t> open data portals at the national, regional and global scale.  </a:t>
            </a:r>
          </a:p>
          <a:p>
            <a:pPr marL="0" marR="0" lvl="0" indent="0" algn="l" rtl="0">
              <a:spcBef>
                <a:spcPts val="0"/>
              </a:spcBef>
              <a:buSzPct val="25000"/>
              <a:buNone/>
            </a:pPr>
            <a:endParaRPr lang="es-CO" sz="1200" baseline="0" dirty="0" smtClean="0"/>
          </a:p>
          <a:p>
            <a:pPr marL="0" marR="0" lvl="0" indent="0" algn="l" rtl="0">
              <a:spcBef>
                <a:spcPts val="0"/>
              </a:spcBef>
              <a:buSzPct val="25000"/>
              <a:buNone/>
            </a:pPr>
            <a:r>
              <a:rPr lang="es-CO" sz="1200" dirty="0" smtClean="0"/>
              <a:t>These are snapshots of the national portals. </a:t>
            </a:r>
          </a:p>
          <a:p>
            <a:pPr marL="0" marR="0" lvl="0" indent="0" algn="l" rtl="0">
              <a:spcBef>
                <a:spcPts val="0"/>
              </a:spcBef>
              <a:buSzPct val="25000"/>
              <a:buNone/>
            </a:pPr>
            <a:r>
              <a:rPr lang="es-CO" sz="1200" dirty="0" smtClean="0"/>
              <a:t>We also have regional portal like the</a:t>
            </a:r>
            <a:r>
              <a:rPr lang="es-CO" sz="1200" baseline="0" dirty="0" smtClean="0"/>
              <a:t> </a:t>
            </a:r>
            <a:r>
              <a:rPr lang="es-CO" sz="1200" dirty="0" smtClean="0"/>
              <a:t>Artic SDI</a:t>
            </a:r>
            <a:r>
              <a:rPr lang="es-CO" sz="1200" baseline="0" dirty="0" smtClean="0"/>
              <a:t> and </a:t>
            </a:r>
            <a:r>
              <a:rPr lang="es-CO" sz="1200" dirty="0" smtClean="0"/>
              <a:t>GEOSUR and  </a:t>
            </a:r>
          </a:p>
          <a:p>
            <a:pPr marL="0" marR="0" lvl="0" indent="0" algn="l" rtl="0">
              <a:spcBef>
                <a:spcPts val="0"/>
              </a:spcBef>
              <a:buSzPct val="25000"/>
              <a:buNone/>
            </a:pPr>
            <a:r>
              <a:rPr lang="es-CO" sz="1200" dirty="0" smtClean="0"/>
              <a:t>Global</a:t>
            </a:r>
            <a:r>
              <a:rPr lang="es-CO" sz="1200" baseline="0" dirty="0" smtClean="0"/>
              <a:t> resources like the UN Human Data Exchange and the integrated ocean observing system.  </a:t>
            </a:r>
            <a:endParaRPr lang="en-US" dirty="0"/>
          </a:p>
        </p:txBody>
      </p:sp>
      <p:sp>
        <p:nvSpPr>
          <p:cNvPr id="4" name="Slide Number Placeholder 3"/>
          <p:cNvSpPr>
            <a:spLocks noGrp="1"/>
          </p:cNvSpPr>
          <p:nvPr>
            <p:ph type="sldNum" sz="quarter" idx="10"/>
          </p:nvPr>
        </p:nvSpPr>
        <p:spPr/>
        <p:txBody>
          <a:bodyPr/>
          <a:lstStyle/>
          <a:p>
            <a:fld id="{8C42E30C-C01C-0942-BCBE-E1B941F4DF12}" type="slidenum">
              <a:rPr lang="en-US" smtClean="0"/>
              <a:t>12</a:t>
            </a:fld>
            <a:endParaRPr lang="en-US"/>
          </a:p>
        </p:txBody>
      </p:sp>
    </p:spTree>
    <p:extLst>
      <p:ext uri="{BB962C8B-B14F-4D97-AF65-F5344CB8AC3E}">
        <p14:creationId xmlns:p14="http://schemas.microsoft.com/office/powerpoint/2010/main" val="7277049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Using</a:t>
            </a:r>
            <a:r>
              <a:rPr lang="en-US" sz="1200" b="0" i="0" kern="1200" baseline="0" dirty="0" smtClean="0">
                <a:solidFill>
                  <a:schemeClr val="tx1"/>
                </a:solidFill>
                <a:effectLst/>
                <a:latin typeface="+mn-lt"/>
                <a:ea typeface="+mn-ea"/>
                <a:cs typeface="+mn-cs"/>
              </a:rPr>
              <a:t> the platform users can discover, access and use data and tools from national, regional and global data sources.  Our community can access economic, social and environmental data on a variety of topics related biodiversity, ecosystem health, food security,  water use, availability, quality and other indicators that will support the communities ability to develop products and services that support understanding and decision-making.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B96FF7A-5CD5-4C43-B108-D8B1436E8A72}" type="slidenum">
              <a:rPr lang="en-US" smtClean="0"/>
              <a:t>13</a:t>
            </a:fld>
            <a:endParaRPr lang="en-US"/>
          </a:p>
        </p:txBody>
      </p:sp>
    </p:spTree>
    <p:extLst>
      <p:ext uri="{BB962C8B-B14F-4D97-AF65-F5344CB8AC3E}">
        <p14:creationId xmlns:p14="http://schemas.microsoft.com/office/powerpoint/2010/main" val="7200601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r>
              <a:rPr lang="en-US" baseline="0" dirty="0" smtClean="0"/>
              <a:t>The platform provides a variety of methods to search for data, find data in various formats and use the resources from a variety of platforms and devices.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a:t>
            </a:r>
            <a:r>
              <a:rPr lang="en-US" dirty="0" err="1" smtClean="0"/>
              <a:t>AmeriGEOSS</a:t>
            </a:r>
            <a:r>
              <a:rPr lang="en-US" dirty="0" smtClean="0"/>
              <a:t> Data-Hub</a:t>
            </a:r>
            <a:r>
              <a:rPr lang="en-US" baseline="0" dirty="0" smtClean="0"/>
              <a:t> uses the CKAN open source platform to link resources in the region.  </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8C42E30C-C01C-0942-BCBE-E1B941F4DF12}" type="slidenum">
              <a:rPr lang="en-US" smtClean="0"/>
              <a:t>14</a:t>
            </a:fld>
            <a:endParaRPr lang="en-US"/>
          </a:p>
        </p:txBody>
      </p:sp>
    </p:spTree>
    <p:extLst>
      <p:ext uri="{BB962C8B-B14F-4D97-AF65-F5344CB8AC3E}">
        <p14:creationId xmlns:p14="http://schemas.microsoft.com/office/powerpoint/2010/main" val="1909082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are now in the use case development phase working with the community to leverage the platform around societal issues such as food security.  </a:t>
            </a:r>
          </a:p>
          <a:p>
            <a:endParaRPr lang="en-US" baseline="0" dirty="0" smtClean="0"/>
          </a:p>
          <a:p>
            <a:r>
              <a:rPr lang="en-US" baseline="0" dirty="0" smtClean="0"/>
              <a:t>Using the platform the community can access a variety of social, economic and environmental resources from providers to understand causes and develop knowledge based products and services to model, forecast and respond.</a:t>
            </a:r>
            <a:endParaRPr lang="en-US" dirty="0"/>
          </a:p>
        </p:txBody>
      </p:sp>
      <p:sp>
        <p:nvSpPr>
          <p:cNvPr id="4" name="Slide Number Placeholder 3"/>
          <p:cNvSpPr>
            <a:spLocks noGrp="1"/>
          </p:cNvSpPr>
          <p:nvPr>
            <p:ph type="sldNum" sz="quarter" idx="10"/>
          </p:nvPr>
        </p:nvSpPr>
        <p:spPr/>
        <p:txBody>
          <a:bodyPr/>
          <a:lstStyle/>
          <a:p>
            <a:fld id="{8C42E30C-C01C-0942-BCBE-E1B941F4DF12}" type="slidenum">
              <a:rPr lang="en-US" smtClean="0"/>
              <a:t>15</a:t>
            </a:fld>
            <a:endParaRPr lang="en-US"/>
          </a:p>
        </p:txBody>
      </p:sp>
    </p:spTree>
    <p:extLst>
      <p:ext uri="{BB962C8B-B14F-4D97-AF65-F5344CB8AC3E}">
        <p14:creationId xmlns:p14="http://schemas.microsoft.com/office/powerpoint/2010/main" val="8550070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of our community initiatives </a:t>
            </a:r>
            <a:r>
              <a:rPr lang="en-US" baseline="0" dirty="0" err="1" smtClean="0"/>
              <a:t>GEOGlows</a:t>
            </a:r>
            <a:r>
              <a:rPr lang="en-US" baseline="0" dirty="0" smtClean="0"/>
              <a:t> is initiating efforts to support capacity building to understand water use, water availability, and water quality.  The outcomes of these activities will support clean water and sanitation efforts under SDG 6.</a:t>
            </a:r>
          </a:p>
          <a:p>
            <a:endParaRPr lang="en-US" baseline="0" dirty="0" smtClean="0"/>
          </a:p>
          <a:p>
            <a:r>
              <a:rPr lang="en-US" baseline="0" dirty="0" smtClean="0"/>
              <a:t>Through the platform a researcher or analyst can find water data  - Click</a:t>
            </a:r>
          </a:p>
          <a:p>
            <a:r>
              <a:rPr lang="en-US" baseline="0" dirty="0" smtClean="0"/>
              <a:t>Access a variety of hydrometric data to understand variables and – click </a:t>
            </a:r>
          </a:p>
          <a:p>
            <a:r>
              <a:rPr lang="en-US" baseline="0" dirty="0" smtClean="0"/>
              <a:t>Access reports, community developed maps, applications and analytical tools to support understanding and decision-making. </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8C42E30C-C01C-0942-BCBE-E1B941F4DF12}" type="slidenum">
              <a:rPr lang="en-US" smtClean="0"/>
              <a:t>16</a:t>
            </a:fld>
            <a:endParaRPr lang="en-US"/>
          </a:p>
        </p:txBody>
      </p:sp>
    </p:spTree>
    <p:extLst>
      <p:ext uri="{BB962C8B-B14F-4D97-AF65-F5344CB8AC3E}">
        <p14:creationId xmlns:p14="http://schemas.microsoft.com/office/powerpoint/2010/main" val="19748735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2016 - </a:t>
            </a:r>
            <a:r>
              <a:rPr lang="en-US" b="1" baseline="0" dirty="0" smtClean="0"/>
              <a:t>building the foundational services and capabilities</a:t>
            </a:r>
          </a:p>
          <a:p>
            <a:r>
              <a:rPr lang="en-US" baseline="0" dirty="0" smtClean="0"/>
              <a:t>2017 - focus on implementing - working with a small group of users to develop use cases</a:t>
            </a:r>
          </a:p>
          <a:p>
            <a:r>
              <a:rPr lang="en-US" baseline="0" dirty="0" smtClean="0"/>
              <a:t>In may the prototype will be made available to the community</a:t>
            </a:r>
          </a:p>
          <a:p>
            <a:endParaRPr lang="en-US" baseline="0" smtClean="0"/>
          </a:p>
          <a:p>
            <a:r>
              <a:rPr lang="en-US" baseline="0" smtClean="0"/>
              <a:t>Invite </a:t>
            </a:r>
            <a:r>
              <a:rPr lang="en-US" baseline="0" dirty="0" smtClean="0"/>
              <a:t>to </a:t>
            </a:r>
            <a:r>
              <a:rPr lang="en-US" baseline="0" dirty="0" err="1" smtClean="0"/>
              <a:t>AmeriGEOSS</a:t>
            </a:r>
            <a:r>
              <a:rPr lang="en-US" baseline="0" dirty="0" smtClean="0"/>
              <a:t> Week.</a:t>
            </a:r>
            <a:endParaRPr lang="en-US" dirty="0"/>
          </a:p>
        </p:txBody>
      </p:sp>
      <p:sp>
        <p:nvSpPr>
          <p:cNvPr id="4" name="Slide Number Placeholder 3"/>
          <p:cNvSpPr>
            <a:spLocks noGrp="1"/>
          </p:cNvSpPr>
          <p:nvPr>
            <p:ph type="sldNum" sz="quarter" idx="10"/>
          </p:nvPr>
        </p:nvSpPr>
        <p:spPr/>
        <p:txBody>
          <a:bodyPr/>
          <a:lstStyle/>
          <a:p>
            <a:fld id="{FCF10621-C725-6941-B290-185CD63322E1}" type="slidenum">
              <a:rPr lang="en-US" smtClean="0"/>
              <a:t>17</a:t>
            </a:fld>
            <a:endParaRPr lang="en-US" dirty="0"/>
          </a:p>
        </p:txBody>
      </p:sp>
    </p:spTree>
    <p:extLst>
      <p:ext uri="{BB962C8B-B14F-4D97-AF65-F5344CB8AC3E}">
        <p14:creationId xmlns:p14="http://schemas.microsoft.com/office/powerpoint/2010/main" val="10775848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Identified</a:t>
            </a:r>
            <a:r>
              <a:rPr lang="en-US" baseline="0" dirty="0" smtClean="0"/>
              <a:t> synergies between CEOS work plan and </a:t>
            </a:r>
            <a:r>
              <a:rPr lang="en-US" baseline="0" dirty="0" err="1" smtClean="0"/>
              <a:t>AmeriGEOSS</a:t>
            </a:r>
            <a:r>
              <a:rPr lang="en-US" baseline="0" dirty="0" smtClean="0"/>
              <a:t> efforts.</a:t>
            </a:r>
            <a:endParaRPr lang="en-US" dirty="0"/>
          </a:p>
        </p:txBody>
      </p:sp>
      <p:sp>
        <p:nvSpPr>
          <p:cNvPr id="4" name="Slide Number Placeholder 3"/>
          <p:cNvSpPr>
            <a:spLocks noGrp="1"/>
          </p:cNvSpPr>
          <p:nvPr>
            <p:ph type="sldNum" sz="quarter" idx="10"/>
          </p:nvPr>
        </p:nvSpPr>
        <p:spPr/>
        <p:txBody>
          <a:bodyPr/>
          <a:lstStyle/>
          <a:p>
            <a:fld id="{8C42E30C-C01C-0942-BCBE-E1B941F4DF12}" type="slidenum">
              <a:rPr lang="en-US" smtClean="0"/>
              <a:t>18</a:t>
            </a:fld>
            <a:endParaRPr lang="en-US"/>
          </a:p>
        </p:txBody>
      </p:sp>
    </p:spTree>
    <p:extLst>
      <p:ext uri="{BB962C8B-B14F-4D97-AF65-F5344CB8AC3E}">
        <p14:creationId xmlns:p14="http://schemas.microsoft.com/office/powerpoint/2010/main" val="4822080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42E30C-C01C-0942-BCBE-E1B941F4DF12}" type="slidenum">
              <a:rPr lang="en-US" smtClean="0"/>
              <a:t>19</a:t>
            </a:fld>
            <a:endParaRPr lang="en-US"/>
          </a:p>
        </p:txBody>
      </p:sp>
    </p:spTree>
    <p:extLst>
      <p:ext uri="{BB962C8B-B14F-4D97-AF65-F5344CB8AC3E}">
        <p14:creationId xmlns:p14="http://schemas.microsoft.com/office/powerpoint/2010/main" val="9172032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Shape 358"/>
          <p:cNvSpPr txBox="1">
            <a:spLocks noGrp="1"/>
          </p:cNvSpPr>
          <p:nvPr>
            <p:ph type="body" idx="1"/>
          </p:nvPr>
        </p:nvSpPr>
        <p:spPr>
          <a:xfrm>
            <a:off x="685480" y="4343144"/>
            <a:ext cx="5487000" cy="4115100"/>
          </a:xfrm>
          <a:prstGeom prst="rect">
            <a:avLst/>
          </a:prstGeom>
        </p:spPr>
        <p:txBody>
          <a:bodyPr lIns="86175" tIns="86175" rIns="86175" bIns="86175" anchor="t" anchorCtr="0">
            <a:noAutofit/>
          </a:bodyPr>
          <a:lstStyle/>
          <a:p>
            <a:pPr lvl="0">
              <a:spcBef>
                <a:spcPts val="0"/>
              </a:spcBef>
              <a:buNone/>
            </a:pPr>
            <a:r>
              <a:rPr lang="es-CO" sz="1200" dirty="0">
                <a:solidFill>
                  <a:srgbClr val="000000"/>
                </a:solidFill>
                <a:latin typeface="Times New Roman"/>
                <a:ea typeface="Times New Roman"/>
                <a:cs typeface="Times New Roman"/>
                <a:sym typeface="Times New Roman"/>
              </a:rPr>
              <a:t>Talking points: </a:t>
            </a:r>
          </a:p>
          <a:p>
            <a:pPr lvl="0" rtl="0">
              <a:spcBef>
                <a:spcPts val="0"/>
              </a:spcBef>
              <a:buNone/>
            </a:pPr>
            <a:endParaRPr lang="es-CO" sz="1200" dirty="0" smtClean="0">
              <a:solidFill>
                <a:srgbClr val="000000"/>
              </a:solidFill>
              <a:latin typeface="Times New Roman"/>
              <a:ea typeface="Times New Roman"/>
              <a:cs typeface="Times New Roman"/>
              <a:sym typeface="Times New Roman"/>
            </a:endParaRPr>
          </a:p>
          <a:p>
            <a:pPr lvl="0" rtl="0">
              <a:spcBef>
                <a:spcPts val="0"/>
              </a:spcBef>
              <a:buNone/>
            </a:pPr>
            <a:r>
              <a:rPr lang="es-CO" sz="1200" dirty="0" smtClean="0">
                <a:solidFill>
                  <a:srgbClr val="000000"/>
                </a:solidFill>
                <a:latin typeface="Times New Roman"/>
                <a:ea typeface="Times New Roman"/>
                <a:cs typeface="Times New Roman"/>
                <a:sym typeface="Times New Roman"/>
              </a:rPr>
              <a:t>AmeriGEOSS</a:t>
            </a:r>
            <a:r>
              <a:rPr lang="es-CO" sz="1200" baseline="0" dirty="0" smtClean="0">
                <a:solidFill>
                  <a:srgbClr val="000000"/>
                </a:solidFill>
                <a:latin typeface="Times New Roman"/>
                <a:ea typeface="Times New Roman"/>
                <a:cs typeface="Times New Roman"/>
                <a:sym typeface="Times New Roman"/>
              </a:rPr>
              <a:t> is a Group on Earth Observations initiative</a:t>
            </a:r>
          </a:p>
          <a:p>
            <a:pPr lvl="0" rtl="0">
              <a:spcBef>
                <a:spcPts val="0"/>
              </a:spcBef>
              <a:buNone/>
            </a:pPr>
            <a:endParaRPr lang="es-CO" sz="1200" baseline="0" dirty="0" smtClean="0">
              <a:solidFill>
                <a:srgbClr val="000000"/>
              </a:solidFill>
              <a:latin typeface="Times New Roman"/>
              <a:ea typeface="Times New Roman"/>
              <a:cs typeface="Times New Roman"/>
              <a:sym typeface="Times New Roman"/>
            </a:endParaRPr>
          </a:p>
          <a:p>
            <a:pPr marL="171450" lvl="0" indent="-171450" rtl="0">
              <a:spcBef>
                <a:spcPts val="0"/>
              </a:spcBef>
              <a:buFont typeface="Arial" charset="0"/>
              <a:buChar char="•"/>
            </a:pPr>
            <a:r>
              <a:rPr lang="es-CO" sz="1200" dirty="0" smtClean="0">
                <a:solidFill>
                  <a:srgbClr val="000000"/>
                </a:solidFill>
                <a:latin typeface="Times New Roman"/>
                <a:ea typeface="Times New Roman"/>
                <a:cs typeface="Times New Roman"/>
                <a:sym typeface="Times New Roman"/>
              </a:rPr>
              <a:t>This </a:t>
            </a:r>
            <a:r>
              <a:rPr lang="es-CO" sz="1200" dirty="0">
                <a:solidFill>
                  <a:srgbClr val="000000"/>
                </a:solidFill>
                <a:latin typeface="Times New Roman"/>
                <a:ea typeface="Times New Roman"/>
                <a:cs typeface="Times New Roman"/>
                <a:sym typeface="Times New Roman"/>
              </a:rPr>
              <a:t>is an adaptable framework that can be leveraged </a:t>
            </a:r>
            <a:r>
              <a:rPr lang="es-CO" sz="1200" dirty="0" smtClean="0">
                <a:solidFill>
                  <a:srgbClr val="000000"/>
                </a:solidFill>
                <a:latin typeface="Times New Roman"/>
                <a:ea typeface="Times New Roman"/>
                <a:cs typeface="Times New Roman"/>
                <a:sym typeface="Times New Roman"/>
              </a:rPr>
              <a:t>for </a:t>
            </a:r>
            <a:r>
              <a:rPr lang="es-CO" sz="1200" dirty="0">
                <a:solidFill>
                  <a:srgbClr val="000000"/>
                </a:solidFill>
                <a:latin typeface="Times New Roman"/>
                <a:ea typeface="Times New Roman"/>
                <a:cs typeface="Times New Roman"/>
                <a:sym typeface="Times New Roman"/>
              </a:rPr>
              <a:t>capacity building. </a:t>
            </a:r>
            <a:endParaRPr lang="es-CO" sz="1200" dirty="0" smtClean="0">
              <a:solidFill>
                <a:srgbClr val="000000"/>
              </a:solidFill>
              <a:latin typeface="Times New Roman"/>
              <a:ea typeface="Times New Roman"/>
              <a:cs typeface="Times New Roman"/>
              <a:sym typeface="Times New Roman"/>
            </a:endParaRPr>
          </a:p>
          <a:p>
            <a:pPr marL="171450" lvl="0" indent="-171450" rtl="0">
              <a:spcBef>
                <a:spcPts val="0"/>
              </a:spcBef>
              <a:buFont typeface="Arial" charset="0"/>
              <a:buChar char="•"/>
            </a:pPr>
            <a:r>
              <a:rPr lang="es-CO" sz="1200" dirty="0" smtClean="0">
                <a:solidFill>
                  <a:srgbClr val="000000"/>
                </a:solidFill>
                <a:latin typeface="Times New Roman"/>
                <a:ea typeface="Times New Roman"/>
                <a:cs typeface="Times New Roman"/>
                <a:sym typeface="Times New Roman"/>
              </a:rPr>
              <a:t>16 nations in the Americas currently participates</a:t>
            </a:r>
          </a:p>
          <a:p>
            <a:pPr marL="171450" lvl="0" indent="-171450" rtl="0">
              <a:spcBef>
                <a:spcPts val="0"/>
              </a:spcBef>
              <a:buFont typeface="Arial" charset="0"/>
              <a:buChar char="•"/>
            </a:pPr>
            <a:r>
              <a:rPr lang="es-CO" sz="1200" dirty="0" smtClean="0">
                <a:solidFill>
                  <a:srgbClr val="000000"/>
                </a:solidFill>
                <a:latin typeface="Times New Roman"/>
                <a:ea typeface="Times New Roman"/>
                <a:cs typeface="Times New Roman"/>
                <a:sym typeface="Times New Roman"/>
              </a:rPr>
              <a:t>Work</a:t>
            </a:r>
            <a:r>
              <a:rPr lang="es-CO" sz="1200" baseline="0" dirty="0" smtClean="0">
                <a:solidFill>
                  <a:srgbClr val="000000"/>
                </a:solidFill>
                <a:latin typeface="Times New Roman"/>
                <a:ea typeface="Times New Roman"/>
                <a:cs typeface="Times New Roman"/>
                <a:sym typeface="Times New Roman"/>
              </a:rPr>
              <a:t> with regional and global partners to advance the use of EO data</a:t>
            </a:r>
          </a:p>
          <a:p>
            <a:pPr marL="171450" lvl="0" indent="-171450" rtl="0">
              <a:spcBef>
                <a:spcPts val="0"/>
              </a:spcBef>
              <a:buFont typeface="Arial" charset="0"/>
              <a:buChar char="•"/>
            </a:pPr>
            <a:r>
              <a:rPr lang="es-CO" sz="1200" baseline="0" dirty="0" smtClean="0">
                <a:solidFill>
                  <a:srgbClr val="000000"/>
                </a:solidFill>
                <a:latin typeface="Times New Roman"/>
                <a:ea typeface="Times New Roman"/>
                <a:cs typeface="Times New Roman"/>
                <a:sym typeface="Times New Roman"/>
              </a:rPr>
              <a:t>Develop and leverage member capacities to support stakehoder and decision-maker needs.</a:t>
            </a:r>
          </a:p>
          <a:p>
            <a:pPr marL="171450" lvl="0" indent="-171450" rtl="0">
              <a:spcBef>
                <a:spcPts val="0"/>
              </a:spcBef>
              <a:buFont typeface="Arial" charset="0"/>
              <a:buChar char="•"/>
            </a:pPr>
            <a:endParaRPr lang="es-CO" sz="1200" dirty="0" smtClean="0">
              <a:solidFill>
                <a:srgbClr val="000000"/>
              </a:solidFill>
              <a:latin typeface="Times New Roman"/>
              <a:ea typeface="Times New Roman"/>
              <a:cs typeface="Times New Roman"/>
              <a:sym typeface="Times New Roman"/>
            </a:endParaRPr>
          </a:p>
        </p:txBody>
      </p:sp>
      <p:sp>
        <p:nvSpPr>
          <p:cNvPr id="359" name="Shape 3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7454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42E30C-C01C-0942-BCBE-E1B941F4DF12}" type="slidenum">
              <a:rPr lang="en-US" smtClean="0"/>
              <a:t>20</a:t>
            </a:fld>
            <a:endParaRPr lang="en-US"/>
          </a:p>
        </p:txBody>
      </p:sp>
    </p:spTree>
    <p:extLst>
      <p:ext uri="{BB962C8B-B14F-4D97-AF65-F5344CB8AC3E}">
        <p14:creationId xmlns:p14="http://schemas.microsoft.com/office/powerpoint/2010/main" val="840150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Each nation has an assigned principle who represents the national interest and coordinates</a:t>
            </a:r>
            <a:r>
              <a:rPr lang="en-US" baseline="0" dirty="0" smtClean="0"/>
              <a:t> contributions to GEO and the community. </a:t>
            </a:r>
            <a:endParaRPr lang="en-US" dirty="0"/>
          </a:p>
        </p:txBody>
      </p:sp>
      <p:sp>
        <p:nvSpPr>
          <p:cNvPr id="4" name="Slide Number Placeholder 3"/>
          <p:cNvSpPr>
            <a:spLocks noGrp="1"/>
          </p:cNvSpPr>
          <p:nvPr>
            <p:ph type="sldNum" sz="quarter" idx="10"/>
          </p:nvPr>
        </p:nvSpPr>
        <p:spPr/>
        <p:txBody>
          <a:bodyPr/>
          <a:lstStyle/>
          <a:p>
            <a:fld id="{8C42E30C-C01C-0942-BCBE-E1B941F4DF12}" type="slidenum">
              <a:rPr lang="en-US" smtClean="0"/>
              <a:t>3</a:t>
            </a:fld>
            <a:endParaRPr lang="en-US"/>
          </a:p>
        </p:txBody>
      </p:sp>
    </p:spTree>
    <p:extLst>
      <p:ext uri="{BB962C8B-B14F-4D97-AF65-F5344CB8AC3E}">
        <p14:creationId xmlns:p14="http://schemas.microsoft.com/office/powerpoint/2010/main" val="20438745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err="1" smtClean="0"/>
              <a:t>AmeriGEOSS</a:t>
            </a:r>
            <a:r>
              <a:rPr lang="en-US" baseline="0" dirty="0" smtClean="0"/>
              <a:t> is a regional initiative that promotes collaboration and coordination among GEO Members of the American Continent.  </a:t>
            </a:r>
          </a:p>
          <a:p>
            <a:endParaRPr lang="en-US" baseline="0" dirty="0" smtClean="0"/>
          </a:p>
          <a:p>
            <a:r>
              <a:rPr lang="en-US" b="1" baseline="0" dirty="0" smtClean="0"/>
              <a:t>[Space bar for Animation]</a:t>
            </a:r>
          </a:p>
          <a:p>
            <a:endParaRPr lang="en-US" baseline="0" dirty="0" smtClean="0"/>
          </a:p>
          <a:p>
            <a:r>
              <a:rPr lang="en-US" baseline="0" dirty="0" smtClean="0"/>
              <a:t>The community is currently focusing its efforts in the following thematic areas</a:t>
            </a:r>
          </a:p>
          <a:p>
            <a:pPr marL="171450" indent="-171450">
              <a:buFont typeface="Arial" charset="0"/>
              <a:buChar char="•"/>
            </a:pPr>
            <a:r>
              <a:rPr lang="en-US" baseline="0" dirty="0" smtClean="0"/>
              <a:t>Agriculture</a:t>
            </a:r>
          </a:p>
          <a:p>
            <a:pPr marL="171450" indent="-171450">
              <a:buFont typeface="Arial" charset="0"/>
              <a:buChar char="•"/>
            </a:pPr>
            <a:r>
              <a:rPr lang="en-US" baseline="0" dirty="0" smtClean="0"/>
              <a:t>Water</a:t>
            </a:r>
          </a:p>
          <a:p>
            <a:pPr marL="171450" indent="-171450">
              <a:buFont typeface="Arial" charset="0"/>
              <a:buChar char="•"/>
            </a:pPr>
            <a:r>
              <a:rPr lang="en-US" baseline="0" dirty="0" smtClean="0"/>
              <a:t>Disaster and </a:t>
            </a:r>
          </a:p>
          <a:p>
            <a:pPr marL="171450" indent="-171450">
              <a:buFont typeface="Arial" charset="0"/>
              <a:buChar char="•"/>
            </a:pPr>
            <a:r>
              <a:rPr lang="en-US" baseline="0" dirty="0" smtClean="0"/>
              <a:t>Biodiversity Societal Benefit areas.</a:t>
            </a:r>
          </a:p>
          <a:p>
            <a:pPr marL="171450" indent="-171450">
              <a:buFont typeface="Arial" charset="0"/>
              <a:buChar char="•"/>
            </a:pPr>
            <a:endParaRPr lang="en-US" baseline="0" dirty="0" smtClean="0"/>
          </a:p>
          <a:p>
            <a:pPr marL="171450" indent="-171450">
              <a:buFont typeface="Arial" charset="0"/>
              <a:buChar char="•"/>
            </a:pPr>
            <a:endParaRPr lang="en-US" baseline="0" dirty="0" smtClean="0"/>
          </a:p>
          <a:p>
            <a:pPr marL="171450" indent="-171450">
              <a:buFont typeface="Arial" charset="0"/>
              <a:buChar char="•"/>
            </a:pPr>
            <a:endParaRPr lang="en-US" baseline="0" dirty="0" smtClean="0"/>
          </a:p>
          <a:p>
            <a:pPr marL="171450" indent="-171450">
              <a:buFont typeface="Arial" charset="0"/>
              <a:buChar char="•"/>
            </a:pPr>
            <a:endParaRPr lang="en-US" baseline="0" dirty="0" smtClean="0"/>
          </a:p>
        </p:txBody>
      </p:sp>
      <p:sp>
        <p:nvSpPr>
          <p:cNvPr id="4" name="Slide Number Placeholder 3"/>
          <p:cNvSpPr>
            <a:spLocks noGrp="1"/>
          </p:cNvSpPr>
          <p:nvPr>
            <p:ph type="sldNum" sz="quarter" idx="10"/>
          </p:nvPr>
        </p:nvSpPr>
        <p:spPr/>
        <p:txBody>
          <a:bodyPr/>
          <a:lstStyle/>
          <a:p>
            <a:fld id="{FCF10621-C725-6941-B290-185CD63322E1}" type="slidenum">
              <a:rPr lang="en-US" smtClean="0"/>
              <a:t>4</a:t>
            </a:fld>
            <a:endParaRPr lang="en-US" dirty="0"/>
          </a:p>
        </p:txBody>
      </p:sp>
    </p:spTree>
    <p:extLst>
      <p:ext uri="{BB962C8B-B14F-4D97-AF65-F5344CB8AC3E}">
        <p14:creationId xmlns:p14="http://schemas.microsoft.com/office/powerpoint/2010/main" val="3404941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Framework</a:t>
            </a:r>
            <a:r>
              <a:rPr lang="en-US" baseline="0" dirty="0" smtClean="0"/>
              <a:t> = Partner -&gt; Mobilize -&gt;Implement</a:t>
            </a:r>
          </a:p>
          <a:p>
            <a:endParaRPr lang="en-US" dirty="0" smtClean="0"/>
          </a:p>
          <a:p>
            <a:r>
              <a:rPr lang="en-US" dirty="0" smtClean="0"/>
              <a:t>We have been strengthening current</a:t>
            </a:r>
            <a:r>
              <a:rPr lang="en-US" baseline="0" dirty="0" smtClean="0"/>
              <a:t> partnerships and creating new ones in the four thematic areas.</a:t>
            </a:r>
          </a:p>
          <a:p>
            <a:endParaRPr lang="en-US" baseline="0" dirty="0" smtClean="0"/>
          </a:p>
          <a:p>
            <a:r>
              <a:rPr lang="en-US" baseline="0" dirty="0" smtClean="0"/>
              <a:t>We have been engaging users of flagships, initiatives and community activities to understand their needs and conducting a gap analysis to mobilize resources through the </a:t>
            </a:r>
            <a:r>
              <a:rPr lang="en-US" baseline="0" dirty="0" err="1" smtClean="0"/>
              <a:t>AmeriGEOSS</a:t>
            </a:r>
            <a:r>
              <a:rPr lang="en-US" baseline="0" dirty="0" smtClean="0"/>
              <a:t> Community Platform</a:t>
            </a:r>
          </a:p>
          <a:p>
            <a:endParaRPr lang="en-US" baseline="0" dirty="0" smtClean="0"/>
          </a:p>
          <a:p>
            <a:r>
              <a:rPr lang="en-US" baseline="0" dirty="0" smtClean="0"/>
              <a:t>Through these efforts we are </a:t>
            </a:r>
          </a:p>
          <a:p>
            <a:pPr marL="171450" indent="-171450">
              <a:buFont typeface="Arial" charset="0"/>
              <a:buChar char="•"/>
            </a:pPr>
            <a:r>
              <a:rPr lang="en-US" baseline="0" dirty="0" smtClean="0"/>
              <a:t>supporting the launch of new initiatives such as GEOGLOWS</a:t>
            </a:r>
          </a:p>
          <a:p>
            <a:pPr marL="171450" indent="-171450">
              <a:buFont typeface="Arial" charset="0"/>
              <a:buChar char="•"/>
            </a:pPr>
            <a:r>
              <a:rPr lang="en-US" baseline="0" dirty="0" smtClean="0"/>
              <a:t>engaging and linking new partners like </a:t>
            </a:r>
            <a:r>
              <a:rPr lang="en-US" baseline="0" dirty="0" err="1" smtClean="0"/>
              <a:t>GeoSur</a:t>
            </a:r>
            <a:r>
              <a:rPr lang="en-US" baseline="0" dirty="0" smtClean="0"/>
              <a:t> (Support Latin America/Caribbean) who is now sharing over 18000 datasets through the </a:t>
            </a:r>
            <a:r>
              <a:rPr lang="en-US" baseline="0" dirty="0" err="1" smtClean="0"/>
              <a:t>GeoPortal</a:t>
            </a:r>
            <a:r>
              <a:rPr lang="en-US" baseline="0" dirty="0" smtClean="0"/>
              <a:t> and we have integrated the GEO-DAB API into the </a:t>
            </a:r>
            <a:r>
              <a:rPr lang="en-US" baseline="0" dirty="0" err="1" smtClean="0"/>
              <a:t>GEOSur</a:t>
            </a:r>
            <a:r>
              <a:rPr lang="en-US" baseline="0" dirty="0" smtClean="0"/>
              <a:t> Portal</a:t>
            </a:r>
          </a:p>
          <a:p>
            <a:pPr marL="171450" indent="-171450">
              <a:buFont typeface="Arial" charset="0"/>
              <a:buChar char="•"/>
            </a:pPr>
            <a:r>
              <a:rPr lang="en-US" baseline="0" dirty="0" smtClean="0"/>
              <a:t>We are working with the </a:t>
            </a:r>
            <a:r>
              <a:rPr lang="en-US" baseline="0" dirty="0" err="1" smtClean="0"/>
              <a:t>arcticsdi</a:t>
            </a:r>
            <a:r>
              <a:rPr lang="en-US" baseline="0" dirty="0" smtClean="0"/>
              <a:t> to register resources in the GCI to support cold region and a use case pilot on EO and food security scenario monitoring that crosses many SBAs.</a:t>
            </a:r>
          </a:p>
          <a:p>
            <a:pPr marL="171450" indent="-171450">
              <a:buFont typeface="Arial" charset="0"/>
              <a:buChar char="•"/>
            </a:pPr>
            <a:r>
              <a:rPr lang="en-US" baseline="0" dirty="0" smtClean="0"/>
              <a:t>We are working with several Latin American countries on use cases to showcase our efforts in the water and disasters communities</a:t>
            </a:r>
          </a:p>
          <a:p>
            <a:pPr marL="171450" indent="-171450">
              <a:buFont typeface="Arial" charset="0"/>
              <a:buChar char="•"/>
            </a:pPr>
            <a:r>
              <a:rPr lang="en-US" baseline="0" dirty="0" smtClean="0"/>
              <a:t>We are linking data and resources from providers like the UN Human Data Exchange, CEOS and others.</a:t>
            </a:r>
          </a:p>
        </p:txBody>
      </p:sp>
      <p:sp>
        <p:nvSpPr>
          <p:cNvPr id="4" name="Slide Number Placeholder 3"/>
          <p:cNvSpPr>
            <a:spLocks noGrp="1"/>
          </p:cNvSpPr>
          <p:nvPr>
            <p:ph type="sldNum" sz="quarter" idx="10"/>
          </p:nvPr>
        </p:nvSpPr>
        <p:spPr/>
        <p:txBody>
          <a:bodyPr/>
          <a:lstStyle/>
          <a:p>
            <a:fld id="{8C42E30C-C01C-0942-BCBE-E1B941F4DF12}" type="slidenum">
              <a:rPr lang="en-US" smtClean="0"/>
              <a:t>5</a:t>
            </a:fld>
            <a:endParaRPr lang="en-US"/>
          </a:p>
        </p:txBody>
      </p:sp>
    </p:spTree>
    <p:extLst>
      <p:ext uri="{BB962C8B-B14F-4D97-AF65-F5344CB8AC3E}">
        <p14:creationId xmlns:p14="http://schemas.microsoft.com/office/powerpoint/2010/main" val="16382398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42E30C-C01C-0942-BCBE-E1B941F4DF12}" type="slidenum">
              <a:rPr lang="en-US" smtClean="0"/>
              <a:t>6</a:t>
            </a:fld>
            <a:endParaRPr lang="en-US"/>
          </a:p>
        </p:txBody>
      </p:sp>
    </p:spTree>
    <p:extLst>
      <p:ext uri="{BB962C8B-B14F-4D97-AF65-F5344CB8AC3E}">
        <p14:creationId xmlns:p14="http://schemas.microsoft.com/office/powerpoint/2010/main" val="5822059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The near real-time, global network of satellite-based data dissemination systems is designed to distribute space-based, airborne and in situ data, metadata, and products to diverse communities lacking in high speed internet access.</a:t>
            </a:r>
            <a:endParaRPr lang="en-US" dirty="0"/>
          </a:p>
        </p:txBody>
      </p:sp>
      <p:sp>
        <p:nvSpPr>
          <p:cNvPr id="4" name="Slide Number Placeholder 3"/>
          <p:cNvSpPr>
            <a:spLocks noGrp="1"/>
          </p:cNvSpPr>
          <p:nvPr>
            <p:ph type="sldNum" sz="quarter" idx="10"/>
          </p:nvPr>
        </p:nvSpPr>
        <p:spPr/>
        <p:txBody>
          <a:bodyPr/>
          <a:lstStyle/>
          <a:p>
            <a:fld id="{8C42E30C-C01C-0942-BCBE-E1B941F4DF12}" type="slidenum">
              <a:rPr lang="en-US" smtClean="0"/>
              <a:t>7</a:t>
            </a:fld>
            <a:endParaRPr lang="en-US"/>
          </a:p>
        </p:txBody>
      </p:sp>
    </p:spTree>
    <p:extLst>
      <p:ext uri="{BB962C8B-B14F-4D97-AF65-F5344CB8AC3E}">
        <p14:creationId xmlns:p14="http://schemas.microsoft.com/office/powerpoint/2010/main" val="8766090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Example:</a:t>
            </a:r>
          </a:p>
          <a:p>
            <a:endParaRPr lang="en-US" dirty="0" smtClean="0"/>
          </a:p>
          <a:p>
            <a:r>
              <a:rPr lang="en-US" dirty="0" smtClean="0"/>
              <a:t>As part of the capacity</a:t>
            </a:r>
            <a:r>
              <a:rPr lang="en-US" baseline="0" dirty="0" smtClean="0"/>
              <a:t> building efforts we work with communities to provide access to data.  In 2016 we partnered with </a:t>
            </a:r>
            <a:r>
              <a:rPr lang="en-US" baseline="0" dirty="0" err="1" smtClean="0"/>
              <a:t>GEOSur</a:t>
            </a:r>
            <a:r>
              <a:rPr lang="en-US" baseline="0" dirty="0" smtClean="0"/>
              <a:t> to provide integrated discovery, access and </a:t>
            </a:r>
            <a:r>
              <a:rPr lang="en-US" baseline="0" dirty="0" err="1" smtClean="0"/>
              <a:t>useablity</a:t>
            </a:r>
            <a:r>
              <a:rPr lang="en-US" baseline="0" dirty="0" smtClean="0"/>
              <a:t> of EO resources from community providers:</a:t>
            </a:r>
          </a:p>
          <a:p>
            <a:endParaRPr lang="en-US" baseline="0" dirty="0" smtClean="0"/>
          </a:p>
          <a:p>
            <a:r>
              <a:rPr lang="en-US" b="1" dirty="0" smtClean="0"/>
              <a:t>We linked:</a:t>
            </a:r>
          </a:p>
          <a:p>
            <a:endParaRPr lang="en-US" dirty="0" smtClean="0"/>
          </a:p>
          <a:p>
            <a:r>
              <a:rPr lang="en-US" dirty="0" smtClean="0"/>
              <a:t>GEOSS</a:t>
            </a:r>
          </a:p>
          <a:p>
            <a:r>
              <a:rPr lang="en-US" dirty="0" smtClean="0"/>
              <a:t>US</a:t>
            </a:r>
            <a:r>
              <a:rPr lang="en-US" baseline="0" dirty="0" smtClean="0"/>
              <a:t> </a:t>
            </a:r>
            <a:r>
              <a:rPr lang="en-US" baseline="0" dirty="0" err="1" smtClean="0"/>
              <a:t>Data.gov</a:t>
            </a:r>
            <a:endParaRPr lang="en-US" baseline="0" dirty="0" smtClean="0"/>
          </a:p>
          <a:p>
            <a:r>
              <a:rPr lang="en-US" baseline="0" dirty="0" smtClean="0"/>
              <a:t>CEOSS and other resources. </a:t>
            </a:r>
          </a:p>
          <a:p>
            <a:endParaRPr lang="en-US" baseline="0" dirty="0" smtClean="0"/>
          </a:p>
          <a:p>
            <a:r>
              <a:rPr lang="en-US" baseline="0" dirty="0" smtClean="0"/>
              <a:t>Click remote for zoom:</a:t>
            </a:r>
            <a:endParaRPr lang="en-US" baseline="0" dirty="0"/>
          </a:p>
          <a:p>
            <a:r>
              <a:rPr lang="en-US" baseline="0" dirty="0" smtClean="0"/>
              <a:t>A previous search provided 118 results now users can have access to an additional 70,000 resources that include imagery, files, documents, reports etc.</a:t>
            </a:r>
          </a:p>
        </p:txBody>
      </p:sp>
      <p:sp>
        <p:nvSpPr>
          <p:cNvPr id="4" name="Slide Number Placeholder 3"/>
          <p:cNvSpPr>
            <a:spLocks noGrp="1"/>
          </p:cNvSpPr>
          <p:nvPr>
            <p:ph type="sldNum" sz="quarter" idx="10"/>
          </p:nvPr>
        </p:nvSpPr>
        <p:spPr/>
        <p:txBody>
          <a:bodyPr/>
          <a:lstStyle/>
          <a:p>
            <a:fld id="{BB96FF7A-5CD5-4C43-B108-D8B1436E8A72}" type="slidenum">
              <a:rPr lang="en-US" smtClean="0"/>
              <a:t>8</a:t>
            </a:fld>
            <a:endParaRPr lang="en-US"/>
          </a:p>
        </p:txBody>
      </p:sp>
    </p:spTree>
    <p:extLst>
      <p:ext uri="{BB962C8B-B14F-4D97-AF65-F5344CB8AC3E}">
        <p14:creationId xmlns:p14="http://schemas.microsoft.com/office/powerpoint/2010/main" val="3262535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of the strategic</a:t>
            </a:r>
            <a:r>
              <a:rPr lang="en-US" baseline="0" dirty="0" smtClean="0"/>
              <a:t> objectives of </a:t>
            </a:r>
            <a:r>
              <a:rPr lang="en-US" baseline="0" dirty="0" err="1" smtClean="0"/>
              <a:t>AmeriGEOSS</a:t>
            </a:r>
            <a:r>
              <a:rPr lang="en-US" baseline="0" dirty="0" smtClean="0"/>
              <a:t> is to provide capacity to use EO resources in decision-making. </a:t>
            </a:r>
          </a:p>
          <a:p>
            <a:endParaRPr lang="en-US" baseline="0" dirty="0" smtClean="0"/>
          </a:p>
          <a:p>
            <a:r>
              <a:rPr lang="en-US" baseline="0" dirty="0" smtClean="0"/>
              <a:t>The platform is being developed to bring together social, economic and environmental data to support understanding and decision-making around a variety of topics</a:t>
            </a:r>
          </a:p>
          <a:p>
            <a:endParaRPr lang="en-US" baseline="0" dirty="0" smtClean="0"/>
          </a:p>
        </p:txBody>
      </p:sp>
      <p:sp>
        <p:nvSpPr>
          <p:cNvPr id="4" name="Slide Number Placeholder 3"/>
          <p:cNvSpPr>
            <a:spLocks noGrp="1"/>
          </p:cNvSpPr>
          <p:nvPr>
            <p:ph type="sldNum" sz="quarter" idx="10"/>
          </p:nvPr>
        </p:nvSpPr>
        <p:spPr/>
        <p:txBody>
          <a:bodyPr/>
          <a:lstStyle/>
          <a:p>
            <a:fld id="{8C42E30C-C01C-0942-BCBE-E1B941F4DF12}" type="slidenum">
              <a:rPr lang="en-US" smtClean="0"/>
              <a:t>9</a:t>
            </a:fld>
            <a:endParaRPr lang="en-US"/>
          </a:p>
        </p:txBody>
      </p:sp>
    </p:spTree>
    <p:extLst>
      <p:ext uri="{BB962C8B-B14F-4D97-AF65-F5344CB8AC3E}">
        <p14:creationId xmlns:p14="http://schemas.microsoft.com/office/powerpoint/2010/main" val="2692200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2458"/>
          <a:stretch/>
        </p:blipFill>
        <p:spPr bwMode="auto">
          <a:xfrm>
            <a:off x="5985164" y="0"/>
            <a:ext cx="620683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0945ADF-299D-A24F-ADAB-1C36BBF0EFF7}" type="datetime1">
              <a:rPr lang="en-US" smtClean="0"/>
              <a:t>4/5/2017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AED9FE-A794-6340-A106-71E1AD4C19A3}" type="slidenum">
              <a:rPr lang="en-US" smtClean="0"/>
              <a:t>‹#›</a:t>
            </a:fld>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B538A8-9DDB-B645-812C-028543FA9C51}" type="datetime1">
              <a:rPr lang="en-US" smtClean="0"/>
              <a:t>4/5/2017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AED9FE-A794-6340-A106-71E1AD4C19A3}" type="slidenum">
              <a:rPr lang="en-US" smtClean="0"/>
              <a:t>‹#›</a:t>
            </a:fld>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02FF82-C831-144D-8B56-FFC4E0280BF0}" type="datetime1">
              <a:rPr lang="en-US" smtClean="0"/>
              <a:t>4/5/2017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AED9FE-A794-6340-A106-71E1AD4C19A3}" type="slidenum">
              <a:rPr lang="en-US" smtClean="0"/>
              <a:t>‹#›</a:t>
            </a:fld>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A7EAA0-A6F5-EF4A-AFF3-4B5DFD9DF0CE}" type="datetime1">
              <a:rPr lang="en-US" smtClean="0"/>
              <a:t>4/5/2017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AED9FE-A794-6340-A106-71E1AD4C19A3}" type="slidenum">
              <a:rPr lang="en-US" smtClean="0"/>
              <a:t>‹#›</a:t>
            </a:fld>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539480" y="6356352"/>
            <a:ext cx="2743200" cy="365125"/>
          </a:xfrm>
        </p:spPr>
        <p:txBody>
          <a:bodyPr/>
          <a:lstStyle/>
          <a:p>
            <a:fld id="{C1143F85-D312-184F-9C08-8081E9346C9F}" type="slidenum">
              <a:rPr lang="en-US" smtClean="0"/>
              <a:t>‹#›</a:t>
            </a:fld>
            <a:endParaRPr lang="en-US"/>
          </a:p>
        </p:txBody>
      </p:sp>
      <p:sp>
        <p:nvSpPr>
          <p:cNvPr id="11" name="Title 1"/>
          <p:cNvSpPr>
            <a:spLocks noGrp="1"/>
          </p:cNvSpPr>
          <p:nvPr>
            <p:ph type="title" hasCustomPrompt="1"/>
          </p:nvPr>
        </p:nvSpPr>
        <p:spPr>
          <a:xfrm>
            <a:off x="1146543" y="304805"/>
            <a:ext cx="10136140" cy="714251"/>
          </a:xfrm>
        </p:spPr>
        <p:txBody>
          <a:bodyPr>
            <a:normAutofit/>
          </a:bodyPr>
          <a:lstStyle>
            <a:lvl1pPr>
              <a:defRPr sz="4267">
                <a:solidFill>
                  <a:srgbClr val="002060"/>
                </a:solidFill>
                <a:latin typeface="Times New Roman" panose="02020603050405020304" pitchFamily="18" charset="0"/>
                <a:cs typeface="Times New Roman" panose="02020603050405020304" pitchFamily="18" charset="0"/>
              </a:defRPr>
            </a:lvl1pPr>
          </a:lstStyle>
          <a:p>
            <a:r>
              <a:rPr lang="en-US" dirty="0" smtClean="0"/>
              <a:t>Slide Title Goes Here</a:t>
            </a:r>
            <a:endParaRPr lang="en-US" dirty="0"/>
          </a:p>
        </p:txBody>
      </p:sp>
      <p:pic>
        <p:nvPicPr>
          <p:cNvPr id="12" name="Picture 1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01637" y="1044488"/>
            <a:ext cx="10825951" cy="100595"/>
          </a:xfrm>
          <a:prstGeom prst="rect">
            <a:avLst/>
          </a:prstGeom>
        </p:spPr>
      </p:pic>
    </p:spTree>
    <p:extLst>
      <p:ext uri="{BB962C8B-B14F-4D97-AF65-F5344CB8AC3E}">
        <p14:creationId xmlns:p14="http://schemas.microsoft.com/office/powerpoint/2010/main" val="1773384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8488482-32FE-334F-8935-528D8F807259}" type="datetime1">
              <a:rPr lang="en-US" smtClean="0"/>
              <a:t>4/5/2017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AED9FE-A794-6340-A106-71E1AD4C19A3}" type="slidenum">
              <a:rPr lang="en-US" smtClean="0"/>
              <a:t>‹#›</a:t>
            </a:fld>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1BC892F-E4DA-1941-95E0-120F3EF47E6D}" type="datetime1">
              <a:rPr lang="en-US" smtClean="0"/>
              <a:t>4/5/2017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AED9FE-A794-6340-A106-71E1AD4C19A3}" type="slidenum">
              <a:rPr lang="en-US" smtClean="0"/>
              <a:t>‹#›</a:t>
            </a:fld>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5B18746-15B4-2747-8CEB-0FF6A7F780BB}" type="datetime1">
              <a:rPr lang="en-US" smtClean="0"/>
              <a:t>4/5/2017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AED9FE-A794-6340-A106-71E1AD4C19A3}" type="slidenum">
              <a:rPr lang="en-US" smtClean="0"/>
              <a:t>‹#›</a:t>
            </a:fld>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29CB501-0E7A-B047-86F7-550D3E162BED}" type="datetime1">
              <a:rPr lang="en-US" smtClean="0"/>
              <a:t>4/5/2017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AAED9FE-A794-6340-A106-71E1AD4C19A3}" type="slidenum">
              <a:rPr lang="en-US" smtClean="0"/>
              <a:t>‹#›</a:t>
            </a:fld>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55B279C-3661-5145-AC17-F623B480DD45}" type="datetime1">
              <a:rPr lang="en-US" smtClean="0"/>
              <a:t>4/5/2017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AAED9FE-A794-6340-A106-71E1AD4C19A3}" type="slidenum">
              <a:rPr lang="en-US" smtClean="0"/>
              <a:t>‹#›</a:t>
            </a:fld>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8B334E-154A-0C4A-A27D-E0C76D4F46E7}" type="datetime1">
              <a:rPr lang="en-US" smtClean="0"/>
              <a:t>4/5/2017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AAED9FE-A794-6340-A106-71E1AD4C19A3}" type="slidenum">
              <a:rPr lang="en-US" smtClean="0"/>
              <a:t>‹#›</a:t>
            </a:fld>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8B334E-154A-0C4A-A27D-E0C76D4F46E7}" type="datetime1">
              <a:rPr lang="en-US" smtClean="0"/>
              <a:t>4/5/2017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9448800" y="6492875"/>
            <a:ext cx="2743200" cy="365125"/>
          </a:xfrm>
        </p:spPr>
        <p:txBody>
          <a:bodyPr/>
          <a:lstStyle>
            <a:lvl1pPr>
              <a:defRPr b="1"/>
            </a:lvl1pPr>
          </a:lstStyle>
          <a:p>
            <a:fld id="{2AAED9FE-A794-6340-A106-71E1AD4C19A3}" type="slidenum">
              <a:rPr lang="en-US" smtClean="0"/>
              <a:pPr/>
              <a:t>‹#›</a:t>
            </a:fld>
            <a:endParaRPr lang="en-US"/>
          </a:p>
        </p:txBody>
      </p:sp>
      <p:grpSp>
        <p:nvGrpSpPr>
          <p:cNvPr id="8" name="Group 7"/>
          <p:cNvGrpSpPr/>
          <p:nvPr userDrawn="1"/>
        </p:nvGrpSpPr>
        <p:grpSpPr>
          <a:xfrm>
            <a:off x="0" y="4991856"/>
            <a:ext cx="3145220" cy="1920240"/>
            <a:chOff x="0" y="4991856"/>
            <a:chExt cx="3145220" cy="1920240"/>
          </a:xfrm>
        </p:grpSpPr>
        <p:pic>
          <p:nvPicPr>
            <p:cNvPr id="9" name="Picture 8"/>
            <p:cNvPicPr>
              <a:picLocks noChangeAspect="1"/>
            </p:cNvPicPr>
            <p:nvPr/>
          </p:nvPicPr>
          <p:blipFill>
            <a:blip r:embed="rId2">
              <a:alphaModFix amt="95000"/>
              <a:extLst>
                <a:ext uri="{28A0092B-C50C-407E-A947-70E740481C1C}">
                  <a14:useLocalDpi xmlns:a14="http://schemas.microsoft.com/office/drawing/2010/main" val="0"/>
                </a:ext>
              </a:extLst>
            </a:blip>
            <a:stretch>
              <a:fillRect/>
            </a:stretch>
          </p:blipFill>
          <p:spPr>
            <a:xfrm>
              <a:off x="0" y="4991856"/>
              <a:ext cx="3145220" cy="1920240"/>
            </a:xfrm>
            <a:prstGeom prst="rect">
              <a:avLst/>
            </a:prstGeom>
            <a:effectLst>
              <a:softEdge rad="38100"/>
            </a:effectLst>
          </p:spPr>
        </p:pic>
        <p:pic>
          <p:nvPicPr>
            <p:cNvPr id="10" name="Shape 341"/>
            <p:cNvPicPr preferRelativeResize="0"/>
            <p:nvPr/>
          </p:nvPicPr>
          <p:blipFill rotWithShape="1">
            <a:blip r:embed="rId3" cstate="print">
              <a:alphaModFix/>
              <a:extLst>
                <a:ext uri="{BEBA8EAE-BF5A-486C-A8C5-ECC9F3942E4B}">
                  <a14:imgProps xmlns:a14="http://schemas.microsoft.com/office/drawing/2010/main">
                    <a14:imgLayer r:embed="rId4">
                      <a14:imgEffect>
                        <a14:backgroundRemoval t="0" b="100000" l="0" r="99903">
                          <a14:foregroundMark x1="64990" y1="69146" x2="64990" y2="69146"/>
                          <a14:foregroundMark x1="58511" y1="57437" x2="58511" y2="57437"/>
                          <a14:foregroundMark x1="70890" y1="61867" x2="70890" y2="61867"/>
                          <a14:foregroundMark x1="86170" y1="63133" x2="86170" y2="63133"/>
                          <a14:foregroundMark x1="24952" y1="29430" x2="24952" y2="29430"/>
                          <a14:foregroundMark x1="27273" y1="30380" x2="27273" y2="30380"/>
                          <a14:foregroundMark x1="35590" y1="32911" x2="35590" y2="32911"/>
                          <a14:foregroundMark x1="39942" y1="27532" x2="39942" y2="27532"/>
                          <a14:foregroundMark x1="39652" y1="21519" x2="39652" y2="21519"/>
                          <a14:foregroundMark x1="9188" y1="23576" x2="9188" y2="23576"/>
                          <a14:foregroundMark x1="53288" y1="21519" x2="53288" y2="21519"/>
                          <a14:foregroundMark x1="56480" y1="3323" x2="56480" y2="3323"/>
                          <a14:foregroundMark x1="70213" y1="14241" x2="70213" y2="14241"/>
                          <a14:foregroundMark x1="63443" y1="18038" x2="63443" y2="18038"/>
                          <a14:foregroundMark x1="48936" y1="36551" x2="48936" y2="36551"/>
                          <a14:foregroundMark x1="48162" y1="57437" x2="48162" y2="57437"/>
                          <a14:foregroundMark x1="50290" y1="40823" x2="50290" y2="40823"/>
                          <a14:foregroundMark x1="46712" y1="5222" x2="46712" y2="5222"/>
                          <a14:foregroundMark x1="42940" y1="28323" x2="42940" y2="28323"/>
                          <a14:foregroundMark x1="53482" y1="31487" x2="53482" y2="31487"/>
                          <a14:foregroundMark x1="75822" y1="21677" x2="75822" y2="21677"/>
                          <a14:foregroundMark x1="78046" y1="28323" x2="78046" y2="28323"/>
                          <a14:foregroundMark x1="76692" y1="23892" x2="76692" y2="23892"/>
                          <a14:foregroundMark x1="77369" y1="26108" x2="77369" y2="26108"/>
                          <a14:foregroundMark x1="77660" y1="27373" x2="77660" y2="27373"/>
                          <a14:foregroundMark x1="42166" y1="13924" x2="42166" y2="13924"/>
                          <a14:foregroundMark x1="43037" y1="13608" x2="43037" y2="13608"/>
                          <a14:foregroundMark x1="43810" y1="12816" x2="43810" y2="12816"/>
                          <a14:foregroundMark x1="50000" y1="33228" x2="50000" y2="33228"/>
                          <a14:foregroundMark x1="65764" y1="7120" x2="65764" y2="7120"/>
                          <a14:foregroundMark x1="60542" y1="4272" x2="60542" y2="4272"/>
                          <a14:foregroundMark x1="61896" y1="4589" x2="61896" y2="4589"/>
                          <a14:foregroundMark x1="64217" y1="6329" x2="64217" y2="6329"/>
                          <a14:foregroundMark x1="60735" y1="10918" x2="60735" y2="10918"/>
                          <a14:foregroundMark x1="57544" y1="7753" x2="57544" y2="7753"/>
                          <a14:foregroundMark x1="65474" y1="12658" x2="65474" y2="12658"/>
                          <a14:foregroundMark x1="44294" y1="6646" x2="44294" y2="6646"/>
                          <a14:foregroundMark x1="54449" y1="3165" x2="54449" y2="3165"/>
                          <a14:foregroundMark x1="50000" y1="3639" x2="50000" y2="3639"/>
                          <a14:foregroundMark x1="58607" y1="3481" x2="58607" y2="3481"/>
                          <a14:foregroundMark x1="51547" y1="3323" x2="51547" y2="3323"/>
                          <a14:foregroundMark x1="47872" y1="4430" x2="47872" y2="4430"/>
                          <a14:foregroundMark x1="53772" y1="34177" x2="53772" y2="34177"/>
                          <a14:foregroundMark x1="52708" y1="33070" x2="52708" y2="33070"/>
                          <a14:foregroundMark x1="54352" y1="35127" x2="54352" y2="35127"/>
                          <a14:foregroundMark x1="53191" y1="33544" x2="53191" y2="33544"/>
                          <a14:foregroundMark x1="42843" y1="26266" x2="42843" y2="26266"/>
                          <a14:foregroundMark x1="43037" y1="29747" x2="43037" y2="29747"/>
                          <a14:foregroundMark x1="63830" y1="13449" x2="63830" y2="13449"/>
                          <a14:foregroundMark x1="66634" y1="14241" x2="66634" y2="14241"/>
                          <a14:foregroundMark x1="51064" y1="41772" x2="51064" y2="41772"/>
                          <a14:foregroundMark x1="51934" y1="41456" x2="51934" y2="41456"/>
                          <a14:foregroundMark x1="78723" y1="31487" x2="78723" y2="31487"/>
                          <a14:foregroundMark x1="78337" y1="30063" x2="78337" y2="30063"/>
                          <a14:foregroundMark x1="78820" y1="32911" x2="78820" y2="32911"/>
                          <a14:foregroundMark x1="79207" y1="34494" x2="79207" y2="34494"/>
                          <a14:foregroundMark x1="79400" y1="36234" x2="79400" y2="36234"/>
                          <a14:foregroundMark x1="79691" y1="38608" x2="79691" y2="38608"/>
                          <a14:foregroundMark x1="79497" y1="37342" x2="79497" y2="37342"/>
                          <a14:foregroundMark x1="79787" y1="40032" x2="79787" y2="40032"/>
                          <a14:foregroundMark x1="65087" y1="22468" x2="65087" y2="22468"/>
                          <a14:foregroundMark x1="65957" y1="22785" x2="65957" y2="22785"/>
                          <a14:foregroundMark x1="63346" y1="23101" x2="63346" y2="23101"/>
                          <a14:foregroundMark x1="65764" y1="20570" x2="65764" y2="20570"/>
                          <a14:foregroundMark x1="44874" y1="6013" x2="44874" y2="6013"/>
                          <a14:foregroundMark x1="58801" y1="6329" x2="58801" y2="6329"/>
                          <a14:foregroundMark x1="61412" y1="10601" x2="61412" y2="10601"/>
                          <a14:foregroundMark x1="58027" y1="5854" x2="58027" y2="5854"/>
                          <a14:foregroundMark x1="60251" y1="6804" x2="60251" y2="6804"/>
                          <a14:foregroundMark x1="42263" y1="7911" x2="42263" y2="7911"/>
                          <a14:foregroundMark x1="43037" y1="7120" x2="43037" y2="7120"/>
                          <a14:foregroundMark x1="45551" y1="5380" x2="45551" y2="5380"/>
                          <a14:foregroundMark x1="39845" y1="10443" x2="39845" y2="10443"/>
                          <a14:foregroundMark x1="41006" y1="9177" x2="41006" y2="9177"/>
                          <a14:foregroundMark x1="40522" y1="9652" x2="40522" y2="9652"/>
                          <a14:foregroundMark x1="38685" y1="11867" x2="38685" y2="11867"/>
                          <a14:foregroundMark x1="37234" y1="13608" x2="37234" y2="13608"/>
                          <a14:foregroundMark x1="37911" y1="12816" x2="37911" y2="12816"/>
                          <a14:foregroundMark x1="35977" y1="15665" x2="35977" y2="15665"/>
                          <a14:foregroundMark x1="36654" y1="14557" x2="36654" y2="14557"/>
                          <a14:foregroundMark x1="35106" y1="17247" x2="35106" y2="17247"/>
                          <a14:foregroundMark x1="35590" y1="16614" x2="35590" y2="16614"/>
                          <a14:foregroundMark x1="41393" y1="14873" x2="41393" y2="14873"/>
                          <a14:foregroundMark x1="40716" y1="15506" x2="40716" y2="15506"/>
                          <a14:foregroundMark x1="34236" y1="18671" x2="34236" y2="18671"/>
                          <a14:foregroundMark x1="34720" y1="18196" x2="34720" y2="18196"/>
                          <a14:foregroundMark x1="79884" y1="42089" x2="79884" y2="42089"/>
                          <a14:foregroundMark x1="79787" y1="41139" x2="79787" y2="41139"/>
                          <a14:foregroundMark x1="79981" y1="43987" x2="79981" y2="43987"/>
                          <a14:foregroundMark x1="55996" y1="7278" x2="55996" y2="7278"/>
                          <a14:foregroundMark x1="60735" y1="8386" x2="60735" y2="8386"/>
                          <a14:foregroundMark x1="62669" y1="11234" x2="62669" y2="11234"/>
                          <a14:foregroundMark x1="62476" y1="8228" x2="62476" y2="8228"/>
                          <a14:backgroundMark x1="64217" y1="61076" x2="64217" y2="61076"/>
                          <a14:backgroundMark x1="65184" y1="58544" x2="65184" y2="58544"/>
                          <a14:backgroundMark x1="63540" y1="63291" x2="63540" y2="63291"/>
                          <a14:backgroundMark x1="51547" y1="57120" x2="51547" y2="57120"/>
                          <a14:backgroundMark x1="50484" y1="52848" x2="50484" y2="52848"/>
                          <a14:backgroundMark x1="50580" y1="54430" x2="50580" y2="54430"/>
                          <a14:backgroundMark x1="59574" y1="17563" x2="59574" y2="17563"/>
                          <a14:backgroundMark x1="43327" y1="26899" x2="43327" y2="26899"/>
                          <a14:backgroundMark x1="53385" y1="32753" x2="53385" y2="32753"/>
                          <a14:backgroundMark x1="43520" y1="26108" x2="43520" y2="26108"/>
                          <a14:backgroundMark x1="43424" y1="28639" x2="43424" y2="28639"/>
                          <a14:backgroundMark x1="64797" y1="15823" x2="64797" y2="15823"/>
                          <a14:backgroundMark x1="64217" y1="14873" x2="64217" y2="14873"/>
                          <a14:backgroundMark x1="63250" y1="13924" x2="63250" y2="13924"/>
                          <a14:backgroundMark x1="63926" y1="21677" x2="63926" y2="21677"/>
                          <a14:backgroundMark x1="62959" y1="20570" x2="62959" y2="20570"/>
                          <a14:backgroundMark x1="64797" y1="21361" x2="64797" y2="21361"/>
                          <a14:backgroundMark x1="61122" y1="5696" x2="61122" y2="5696"/>
                          <a14:backgroundMark x1="63153" y1="6804" x2="63153" y2="6804"/>
                          <a14:backgroundMark x1="58704" y1="7278" x2="58704" y2="7278"/>
                          <a14:backgroundMark x1="60155" y1="9177" x2="60155" y2="9177"/>
                          <a14:backgroundMark x1="64797" y1="59335" x2="64797" y2="59335"/>
                          <a14:backgroundMark x1="55609" y1="8228" x2="55609" y2="8228"/>
                          <a14:backgroundMark x1="62089" y1="9652" x2="62089" y2="9652"/>
                          <a14:backgroundMark x1="64217" y1="16297" x2="64217" y2="16297"/>
                          <a14:backgroundMark x1="65377" y1="10127" x2="65377" y2="10127"/>
                          <a14:backgroundMark x1="63636" y1="6804" x2="63636" y2="6804"/>
                        </a14:backgroundRemoval>
                      </a14:imgEffect>
                    </a14:imgLayer>
                  </a14:imgProps>
                </a:ext>
                <a:ext uri="{28A0092B-C50C-407E-A947-70E740481C1C}">
                  <a14:useLocalDpi xmlns:a14="http://schemas.microsoft.com/office/drawing/2010/main"/>
                </a:ext>
              </a:extLst>
            </a:blip>
            <a:srcRect/>
            <a:stretch/>
          </p:blipFill>
          <p:spPr>
            <a:xfrm>
              <a:off x="179759" y="5547060"/>
              <a:ext cx="1480592" cy="899569"/>
            </a:xfrm>
            <a:prstGeom prst="rect">
              <a:avLst/>
            </a:prstGeom>
            <a:noFill/>
            <a:ln>
              <a:noFill/>
            </a:ln>
            <a:effectLst>
              <a:outerShdw blurRad="50800" dist="38100" dir="5400000" algn="t" rotWithShape="0">
                <a:prstClr val="black">
                  <a:alpha val="40000"/>
                </a:prstClr>
              </a:outerShdw>
              <a:reflection blurRad="6350" stA="52000" endA="300" endPos="35000" dir="5400000" sy="-100000" algn="bl" rotWithShape="0"/>
            </a:effectLst>
          </p:spPr>
        </p:pic>
      </p:grpSp>
    </p:spTree>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D1F0A0F-2102-1B47-B7B4-FE2E6F53B640}" type="datetime1">
              <a:rPr lang="en-US" smtClean="0"/>
              <a:t>4/5/2017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AED9FE-A794-6340-A106-71E1AD4C19A3}" type="slidenum">
              <a:rPr lang="en-US" smtClean="0"/>
              <a:t>‹#›</a:t>
            </a:fld>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13"/>
          <p:cNvPicPr>
            <a:picLocks noChangeAspect="1" noChangeArrowheads="1"/>
          </p:cNvPicPr>
          <p:nvPr/>
        </p:nvPicPr>
        <p:blipFill rotWithShape="1">
          <a:blip r:embed="rId15">
            <a:extLst>
              <a:ext uri="{28A0092B-C50C-407E-A947-70E740481C1C}">
                <a14:useLocalDpi xmlns:a14="http://schemas.microsoft.com/office/drawing/2010/main" val="0"/>
              </a:ext>
            </a:extLst>
          </a:blip>
          <a:srcRect t="3" r="64651" b="87774"/>
          <a:stretch/>
        </p:blipFill>
        <p:spPr bwMode="auto">
          <a:xfrm>
            <a:off x="0" y="0"/>
            <a:ext cx="323229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3"/>
          <p:cNvPicPr>
            <a:picLocks noChangeAspect="1" noChangeArrowheads="1"/>
          </p:cNvPicPr>
          <p:nvPr/>
        </p:nvPicPr>
        <p:blipFill rotWithShape="1">
          <a:blip r:embed="rId15">
            <a:extLst>
              <a:ext uri="{28A0092B-C50C-407E-A947-70E740481C1C}">
                <a14:useLocalDpi xmlns:a14="http://schemas.microsoft.com/office/drawing/2010/main" val="0"/>
              </a:ext>
            </a:extLst>
          </a:blip>
          <a:srcRect l="74070" b="85581"/>
          <a:stretch/>
        </p:blipFill>
        <p:spPr bwMode="auto">
          <a:xfrm>
            <a:off x="9820940" y="0"/>
            <a:ext cx="2371060" cy="98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DCF227-B8AD-0D43-8E12-352D1FC347DA}" type="datetime1">
              <a:rPr lang="en-US" smtClean="0"/>
              <a:t>4/5/2017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AED9FE-A794-6340-A106-71E1AD4C19A3}" type="slidenum">
              <a:rPr lang="en-US" smtClean="0"/>
              <a:t>‹#›</a:t>
            </a:fld>
            <a:endParaRPr lang="en-US"/>
          </a:p>
        </p:txBody>
      </p:sp>
    </p:spTree>
    <p:extLst>
      <p:ext uri="{BB962C8B-B14F-4D97-AF65-F5344CB8AC3E}">
        <p14:creationId xmlns:p14="http://schemas.microsoft.com/office/powerpoint/2010/main" val="3147300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3" r:id="rId8"/>
    <p:sldLayoutId id="2147483668" r:id="rId9"/>
    <p:sldLayoutId id="2147483669" r:id="rId10"/>
    <p:sldLayoutId id="2147483670" r:id="rId11"/>
    <p:sldLayoutId id="2147483671" r:id="rId12"/>
    <p:sldLayoutId id="2147483672" r:id="rId13"/>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0.png"/><Relationship Id="rId3" Type="http://schemas.openxmlformats.org/officeDocument/2006/relationships/image" Target="../media/image6.png"/><Relationship Id="rId21" Type="http://schemas.openxmlformats.org/officeDocument/2006/relationships/image" Target="../media/image23.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19.png"/><Relationship Id="rId2" Type="http://schemas.openxmlformats.org/officeDocument/2006/relationships/notesSlide" Target="../notesSlides/notesSlide1.xml"/><Relationship Id="rId16" Type="http://schemas.microsoft.com/office/2007/relationships/hdphoto" Target="../media/hdphoto1.wdp"/><Relationship Id="rId20"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png"/><Relationship Id="rId19" Type="http://schemas.openxmlformats.org/officeDocument/2006/relationships/image" Target="../media/image21.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 Id="rId22" Type="http://schemas.openxmlformats.org/officeDocument/2006/relationships/image" Target="../media/image24.png"/></Relationships>
</file>

<file path=ppt/slides/_rels/slide10.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103.png"/><Relationship Id="rId7" Type="http://schemas.openxmlformats.org/officeDocument/2006/relationships/image" Target="../media/image40.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microsoft.com/office/2007/relationships/hdphoto" Target="../media/hdphoto1.wdp"/><Relationship Id="rId11" Type="http://schemas.microsoft.com/office/2007/relationships/hdphoto" Target="../media/hdphoto9.wdp"/><Relationship Id="rId5" Type="http://schemas.openxmlformats.org/officeDocument/2006/relationships/image" Target="../media/image4.png"/><Relationship Id="rId10" Type="http://schemas.openxmlformats.org/officeDocument/2006/relationships/image" Target="../media/image104.jpeg"/><Relationship Id="rId4" Type="http://schemas.openxmlformats.org/officeDocument/2006/relationships/image" Target="../media/image39.jpg"/><Relationship Id="rId9" Type="http://schemas.openxmlformats.org/officeDocument/2006/relationships/image" Target="../media/image43.jpeg"/></Relationships>
</file>

<file path=ppt/slides/_rels/slide11.xml.rels><?xml version="1.0" encoding="UTF-8" standalone="yes"?>
<Relationships xmlns="http://schemas.openxmlformats.org/package/2006/relationships"><Relationship Id="rId8" Type="http://schemas.openxmlformats.org/officeDocument/2006/relationships/image" Target="../media/image39.jpg"/><Relationship Id="rId13" Type="http://schemas.openxmlformats.org/officeDocument/2006/relationships/image" Target="../media/image43.jpe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41.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image" Target="../media/image40.jpeg"/><Relationship Id="rId5" Type="http://schemas.openxmlformats.org/officeDocument/2006/relationships/diagramQuickStyle" Target="../diagrams/quickStyle1.xml"/><Relationship Id="rId15" Type="http://schemas.microsoft.com/office/2007/relationships/hdphoto" Target="../media/hdphoto10.wdp"/><Relationship Id="rId10" Type="http://schemas.microsoft.com/office/2007/relationships/hdphoto" Target="../media/hdphoto1.wdp"/><Relationship Id="rId4" Type="http://schemas.openxmlformats.org/officeDocument/2006/relationships/diagramLayout" Target="../diagrams/layout1.xml"/><Relationship Id="rId9" Type="http://schemas.openxmlformats.org/officeDocument/2006/relationships/image" Target="../media/image4.png"/><Relationship Id="rId14" Type="http://schemas.openxmlformats.org/officeDocument/2006/relationships/image" Target="../media/image104.jpeg"/></Relationships>
</file>

<file path=ppt/slides/_rels/slide12.xml.rels><?xml version="1.0" encoding="UTF-8" standalone="yes"?>
<Relationships xmlns="http://schemas.openxmlformats.org/package/2006/relationships"><Relationship Id="rId8" Type="http://schemas.openxmlformats.org/officeDocument/2006/relationships/image" Target="../media/image110.png"/><Relationship Id="rId13" Type="http://schemas.openxmlformats.org/officeDocument/2006/relationships/image" Target="../media/image114.png"/><Relationship Id="rId18" Type="http://schemas.openxmlformats.org/officeDocument/2006/relationships/image" Target="../media/image118.png"/><Relationship Id="rId26" Type="http://schemas.openxmlformats.org/officeDocument/2006/relationships/image" Target="../media/image125.png"/><Relationship Id="rId3" Type="http://schemas.openxmlformats.org/officeDocument/2006/relationships/image" Target="../media/image105.jpeg"/><Relationship Id="rId21" Type="http://schemas.openxmlformats.org/officeDocument/2006/relationships/image" Target="../media/image121.png"/><Relationship Id="rId34" Type="http://schemas.openxmlformats.org/officeDocument/2006/relationships/image" Target="../media/image130.png"/><Relationship Id="rId7" Type="http://schemas.openxmlformats.org/officeDocument/2006/relationships/image" Target="../media/image109.png"/><Relationship Id="rId12" Type="http://schemas.microsoft.com/office/2007/relationships/hdphoto" Target="../media/hdphoto11.wdp"/><Relationship Id="rId17" Type="http://schemas.openxmlformats.org/officeDocument/2006/relationships/image" Target="../media/image117.tiff"/><Relationship Id="rId25" Type="http://schemas.openxmlformats.org/officeDocument/2006/relationships/image" Target="../media/image124.png"/><Relationship Id="rId33" Type="http://schemas.openxmlformats.org/officeDocument/2006/relationships/image" Target="../media/image129.png"/><Relationship Id="rId2" Type="http://schemas.openxmlformats.org/officeDocument/2006/relationships/notesSlide" Target="../notesSlides/notesSlide12.xml"/><Relationship Id="rId16" Type="http://schemas.openxmlformats.org/officeDocument/2006/relationships/image" Target="../media/image116.png"/><Relationship Id="rId20" Type="http://schemas.openxmlformats.org/officeDocument/2006/relationships/image" Target="../media/image120.png"/><Relationship Id="rId29" Type="http://schemas.microsoft.com/office/2007/relationships/hdphoto" Target="../media/hdphoto1.wdp"/><Relationship Id="rId1" Type="http://schemas.openxmlformats.org/officeDocument/2006/relationships/slideLayout" Target="../slideLayouts/slideLayout7.xml"/><Relationship Id="rId6" Type="http://schemas.openxmlformats.org/officeDocument/2006/relationships/image" Target="../media/image108.png"/><Relationship Id="rId11" Type="http://schemas.openxmlformats.org/officeDocument/2006/relationships/image" Target="../media/image113.png"/><Relationship Id="rId24" Type="http://schemas.openxmlformats.org/officeDocument/2006/relationships/image" Target="../media/image123.tiff"/><Relationship Id="rId32" Type="http://schemas.microsoft.com/office/2007/relationships/hdphoto" Target="../media/hdphoto3.wdp"/><Relationship Id="rId5" Type="http://schemas.openxmlformats.org/officeDocument/2006/relationships/image" Target="../media/image107.png"/><Relationship Id="rId15" Type="http://schemas.openxmlformats.org/officeDocument/2006/relationships/hyperlink" Target="http://dados.gov.br/dataset" TargetMode="External"/><Relationship Id="rId23" Type="http://schemas.openxmlformats.org/officeDocument/2006/relationships/image" Target="../media/image122.png"/><Relationship Id="rId28" Type="http://schemas.openxmlformats.org/officeDocument/2006/relationships/image" Target="../media/image18.png"/><Relationship Id="rId36" Type="http://schemas.openxmlformats.org/officeDocument/2006/relationships/image" Target="../media/image61.tiff"/><Relationship Id="rId10" Type="http://schemas.openxmlformats.org/officeDocument/2006/relationships/image" Target="../media/image112.png"/><Relationship Id="rId19" Type="http://schemas.openxmlformats.org/officeDocument/2006/relationships/image" Target="../media/image119.png"/><Relationship Id="rId31" Type="http://schemas.openxmlformats.org/officeDocument/2006/relationships/image" Target="../media/image128.png"/><Relationship Id="rId4" Type="http://schemas.openxmlformats.org/officeDocument/2006/relationships/image" Target="../media/image106.png"/><Relationship Id="rId9" Type="http://schemas.openxmlformats.org/officeDocument/2006/relationships/image" Target="../media/image111.png"/><Relationship Id="rId14" Type="http://schemas.openxmlformats.org/officeDocument/2006/relationships/image" Target="../media/image115.png"/><Relationship Id="rId22" Type="http://schemas.openxmlformats.org/officeDocument/2006/relationships/hyperlink" Target="http://datos.gob.cl/dataset" TargetMode="External"/><Relationship Id="rId27" Type="http://schemas.openxmlformats.org/officeDocument/2006/relationships/image" Target="../media/image126.png"/><Relationship Id="rId30" Type="http://schemas.openxmlformats.org/officeDocument/2006/relationships/image" Target="../media/image127.png"/><Relationship Id="rId35" Type="http://schemas.openxmlformats.org/officeDocument/2006/relationships/image" Target="../media/image60.png"/></Relationships>
</file>

<file path=ppt/slides/_rels/slide13.xml.rels><?xml version="1.0" encoding="UTF-8" standalone="yes"?>
<Relationships xmlns="http://schemas.openxmlformats.org/package/2006/relationships"><Relationship Id="rId8" Type="http://schemas.openxmlformats.org/officeDocument/2006/relationships/image" Target="../media/image136.jpg"/><Relationship Id="rId13" Type="http://schemas.openxmlformats.org/officeDocument/2006/relationships/image" Target="../media/image139.jpg"/><Relationship Id="rId3" Type="http://schemas.openxmlformats.org/officeDocument/2006/relationships/image" Target="../media/image131.jpg"/><Relationship Id="rId7" Type="http://schemas.openxmlformats.org/officeDocument/2006/relationships/image" Target="../media/image135.jpeg"/><Relationship Id="rId12" Type="http://schemas.microsoft.com/office/2007/relationships/hdphoto" Target="../media/hdphoto1.wdp"/><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34.jpg"/><Relationship Id="rId11" Type="http://schemas.openxmlformats.org/officeDocument/2006/relationships/image" Target="../media/image4.png"/><Relationship Id="rId5" Type="http://schemas.openxmlformats.org/officeDocument/2006/relationships/image" Target="../media/image133.jpg"/><Relationship Id="rId10" Type="http://schemas.openxmlformats.org/officeDocument/2006/relationships/image" Target="../media/image138.jpg"/><Relationship Id="rId4" Type="http://schemas.openxmlformats.org/officeDocument/2006/relationships/image" Target="../media/image132.jpeg"/><Relationship Id="rId9" Type="http://schemas.openxmlformats.org/officeDocument/2006/relationships/image" Target="../media/image137.jpg"/></Relationships>
</file>

<file path=ppt/slides/_rels/slide14.xml.rels><?xml version="1.0" encoding="UTF-8" standalone="yes"?>
<Relationships xmlns="http://schemas.openxmlformats.org/package/2006/relationships"><Relationship Id="rId8" Type="http://schemas.openxmlformats.org/officeDocument/2006/relationships/image" Target="../media/image143.jpeg"/><Relationship Id="rId13" Type="http://schemas.openxmlformats.org/officeDocument/2006/relationships/image" Target="../media/image148.png"/><Relationship Id="rId18" Type="http://schemas.openxmlformats.org/officeDocument/2006/relationships/image" Target="../media/image153.png"/><Relationship Id="rId3" Type="http://schemas.openxmlformats.org/officeDocument/2006/relationships/image" Target="../media/image39.jpg"/><Relationship Id="rId21" Type="http://schemas.openxmlformats.org/officeDocument/2006/relationships/image" Target="../media/image155.png"/><Relationship Id="rId7" Type="http://schemas.openxmlformats.org/officeDocument/2006/relationships/image" Target="../media/image142.jpeg"/><Relationship Id="rId12" Type="http://schemas.openxmlformats.org/officeDocument/2006/relationships/image" Target="../media/image147.png"/><Relationship Id="rId17" Type="http://schemas.openxmlformats.org/officeDocument/2006/relationships/image" Target="../media/image152.png"/><Relationship Id="rId2" Type="http://schemas.openxmlformats.org/officeDocument/2006/relationships/notesSlide" Target="../notesSlides/notesSlide14.xml"/><Relationship Id="rId16" Type="http://schemas.openxmlformats.org/officeDocument/2006/relationships/image" Target="../media/image151.png"/><Relationship Id="rId20" Type="http://schemas.openxmlformats.org/officeDocument/2006/relationships/image" Target="../media/image154.png"/><Relationship Id="rId1" Type="http://schemas.openxmlformats.org/officeDocument/2006/relationships/slideLayout" Target="../slideLayouts/slideLayout7.xml"/><Relationship Id="rId6" Type="http://schemas.openxmlformats.org/officeDocument/2006/relationships/image" Target="../media/image141.png"/><Relationship Id="rId11" Type="http://schemas.openxmlformats.org/officeDocument/2006/relationships/image" Target="../media/image146.png"/><Relationship Id="rId5" Type="http://schemas.openxmlformats.org/officeDocument/2006/relationships/image" Target="../media/image140.jpeg"/><Relationship Id="rId15" Type="http://schemas.openxmlformats.org/officeDocument/2006/relationships/image" Target="../media/image150.png"/><Relationship Id="rId23" Type="http://schemas.openxmlformats.org/officeDocument/2006/relationships/image" Target="../media/image27.png"/><Relationship Id="rId10" Type="http://schemas.openxmlformats.org/officeDocument/2006/relationships/image" Target="../media/image145.jpg"/><Relationship Id="rId19" Type="http://schemas.microsoft.com/office/2007/relationships/hdphoto" Target="../media/hdphoto3.wdp"/><Relationship Id="rId4" Type="http://schemas.openxmlformats.org/officeDocument/2006/relationships/image" Target="../media/image132.jpeg"/><Relationship Id="rId9" Type="http://schemas.openxmlformats.org/officeDocument/2006/relationships/image" Target="../media/image144.jpeg"/><Relationship Id="rId14" Type="http://schemas.openxmlformats.org/officeDocument/2006/relationships/image" Target="../media/image149.png"/><Relationship Id="rId22" Type="http://schemas.openxmlformats.org/officeDocument/2006/relationships/image" Target="../media/image61.tiff"/></Relationships>
</file>

<file path=ppt/slides/_rels/slide15.xml.rels><?xml version="1.0" encoding="UTF-8" standalone="yes"?>
<Relationships xmlns="http://schemas.openxmlformats.org/package/2006/relationships"><Relationship Id="rId8" Type="http://schemas.openxmlformats.org/officeDocument/2006/relationships/image" Target="../media/image160.jpg"/><Relationship Id="rId13" Type="http://schemas.openxmlformats.org/officeDocument/2006/relationships/image" Target="../media/image165.jpeg"/><Relationship Id="rId3" Type="http://schemas.openxmlformats.org/officeDocument/2006/relationships/image" Target="../media/image39.jpg"/><Relationship Id="rId7" Type="http://schemas.openxmlformats.org/officeDocument/2006/relationships/image" Target="../media/image159.jpeg"/><Relationship Id="rId12" Type="http://schemas.openxmlformats.org/officeDocument/2006/relationships/image" Target="../media/image164.jp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58.jpg"/><Relationship Id="rId11" Type="http://schemas.openxmlformats.org/officeDocument/2006/relationships/image" Target="../media/image163.jpg"/><Relationship Id="rId5" Type="http://schemas.openxmlformats.org/officeDocument/2006/relationships/image" Target="../media/image157.jpg"/><Relationship Id="rId10" Type="http://schemas.openxmlformats.org/officeDocument/2006/relationships/image" Target="../media/image162.jpeg"/><Relationship Id="rId4" Type="http://schemas.openxmlformats.org/officeDocument/2006/relationships/image" Target="../media/image156.jpg"/><Relationship Id="rId9" Type="http://schemas.openxmlformats.org/officeDocument/2006/relationships/image" Target="../media/image161.jpeg"/></Relationships>
</file>

<file path=ppt/slides/_rels/slide16.xml.rels><?xml version="1.0" encoding="UTF-8" standalone="yes"?>
<Relationships xmlns="http://schemas.openxmlformats.org/package/2006/relationships"><Relationship Id="rId8" Type="http://schemas.openxmlformats.org/officeDocument/2006/relationships/image" Target="../media/image170.jpg"/><Relationship Id="rId13" Type="http://schemas.openxmlformats.org/officeDocument/2006/relationships/image" Target="../media/image173.jpeg"/><Relationship Id="rId3" Type="http://schemas.openxmlformats.org/officeDocument/2006/relationships/image" Target="../media/image39.jpg"/><Relationship Id="rId7" Type="http://schemas.openxmlformats.org/officeDocument/2006/relationships/image" Target="../media/image169.jpeg"/><Relationship Id="rId12" Type="http://schemas.openxmlformats.org/officeDocument/2006/relationships/image" Target="../media/image53.png"/><Relationship Id="rId17" Type="http://schemas.openxmlformats.org/officeDocument/2006/relationships/image" Target="../media/image177.jpg"/><Relationship Id="rId2" Type="http://schemas.openxmlformats.org/officeDocument/2006/relationships/notesSlide" Target="../notesSlides/notesSlide16.xml"/><Relationship Id="rId16" Type="http://schemas.openxmlformats.org/officeDocument/2006/relationships/image" Target="../media/image176.jpg"/><Relationship Id="rId1" Type="http://schemas.openxmlformats.org/officeDocument/2006/relationships/slideLayout" Target="../slideLayouts/slideLayout7.xml"/><Relationship Id="rId6" Type="http://schemas.openxmlformats.org/officeDocument/2006/relationships/image" Target="../media/image168.PNG"/><Relationship Id="rId11" Type="http://schemas.microsoft.com/office/2007/relationships/hdphoto" Target="../media/hdphoto12.wdp"/><Relationship Id="rId5" Type="http://schemas.openxmlformats.org/officeDocument/2006/relationships/image" Target="../media/image167.jpg"/><Relationship Id="rId15" Type="http://schemas.openxmlformats.org/officeDocument/2006/relationships/image" Target="../media/image175.jpg"/><Relationship Id="rId10" Type="http://schemas.openxmlformats.org/officeDocument/2006/relationships/image" Target="../media/image172.jpeg"/><Relationship Id="rId4" Type="http://schemas.openxmlformats.org/officeDocument/2006/relationships/image" Target="../media/image166.PNG"/><Relationship Id="rId9" Type="http://schemas.openxmlformats.org/officeDocument/2006/relationships/image" Target="../media/image171.jpeg"/><Relationship Id="rId14" Type="http://schemas.openxmlformats.org/officeDocument/2006/relationships/image" Target="../media/image174.jpg"/></Relationships>
</file>

<file path=ppt/slides/_rels/slide17.xml.rels><?xml version="1.0" encoding="UTF-8" standalone="yes"?>
<Relationships xmlns="http://schemas.openxmlformats.org/package/2006/relationships"><Relationship Id="rId8" Type="http://schemas.openxmlformats.org/officeDocument/2006/relationships/image" Target="../media/image45.jp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diagramColors" Target="../diagrams/colors2.xml"/><Relationship Id="rId11" Type="http://schemas.openxmlformats.org/officeDocument/2006/relationships/image" Target="../media/image21.png"/><Relationship Id="rId5" Type="http://schemas.openxmlformats.org/officeDocument/2006/relationships/diagramQuickStyle" Target="../diagrams/quickStyle2.xml"/><Relationship Id="rId10" Type="http://schemas.openxmlformats.org/officeDocument/2006/relationships/image" Target="../media/image46.jpg"/><Relationship Id="rId4" Type="http://schemas.openxmlformats.org/officeDocument/2006/relationships/diagramLayout" Target="../diagrams/layout2.xml"/><Relationship Id="rId9" Type="http://schemas.openxmlformats.org/officeDocument/2006/relationships/image" Target="../media/image44.jpg"/></Relationships>
</file>

<file path=ppt/slides/_rels/slide18.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82.png"/><Relationship Id="rId18" Type="http://schemas.openxmlformats.org/officeDocument/2006/relationships/image" Target="../media/image187.png"/><Relationship Id="rId3" Type="http://schemas.openxmlformats.org/officeDocument/2006/relationships/image" Target="../media/image40.jpeg"/><Relationship Id="rId7" Type="http://schemas.openxmlformats.org/officeDocument/2006/relationships/image" Target="../media/image178.png"/><Relationship Id="rId12" Type="http://schemas.openxmlformats.org/officeDocument/2006/relationships/image" Target="../media/image181.png"/><Relationship Id="rId17" Type="http://schemas.openxmlformats.org/officeDocument/2006/relationships/image" Target="../media/image186.png"/><Relationship Id="rId2" Type="http://schemas.openxmlformats.org/officeDocument/2006/relationships/notesSlide" Target="../notesSlides/notesSlide18.xml"/><Relationship Id="rId16" Type="http://schemas.openxmlformats.org/officeDocument/2006/relationships/image" Target="../media/image185.png"/><Relationship Id="rId1" Type="http://schemas.openxmlformats.org/officeDocument/2006/relationships/slideLayout" Target="../slideLayouts/slideLayout8.xml"/><Relationship Id="rId6" Type="http://schemas.openxmlformats.org/officeDocument/2006/relationships/image" Target="../media/image43.jpeg"/><Relationship Id="rId11" Type="http://schemas.openxmlformats.org/officeDocument/2006/relationships/image" Target="../media/image180.png"/><Relationship Id="rId5" Type="http://schemas.openxmlformats.org/officeDocument/2006/relationships/image" Target="../media/image41.jpeg"/><Relationship Id="rId15" Type="http://schemas.openxmlformats.org/officeDocument/2006/relationships/image" Target="../media/image184.png"/><Relationship Id="rId10" Type="http://schemas.openxmlformats.org/officeDocument/2006/relationships/image" Target="../media/image179.jpg"/><Relationship Id="rId19" Type="http://schemas.openxmlformats.org/officeDocument/2006/relationships/image" Target="../media/image24.png"/><Relationship Id="rId4" Type="http://schemas.openxmlformats.org/officeDocument/2006/relationships/image" Target="../media/image42.jpeg"/><Relationship Id="rId9" Type="http://schemas.microsoft.com/office/2007/relationships/hdphoto" Target="../media/hdphoto1.wdp"/><Relationship Id="rId14" Type="http://schemas.openxmlformats.org/officeDocument/2006/relationships/image" Target="../media/image183.png"/></Relationships>
</file>

<file path=ppt/slides/_rels/slide19.xml.rels><?xml version="1.0" encoding="UTF-8" standalone="yes"?>
<Relationships xmlns="http://schemas.openxmlformats.org/package/2006/relationships"><Relationship Id="rId8" Type="http://schemas.openxmlformats.org/officeDocument/2006/relationships/image" Target="../media/image177.jp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24.png"/></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31.png"/><Relationship Id="rId18" Type="http://schemas.openxmlformats.org/officeDocument/2006/relationships/image" Target="../media/image35.png"/><Relationship Id="rId3" Type="http://schemas.openxmlformats.org/officeDocument/2006/relationships/image" Target="../media/image25.png"/><Relationship Id="rId21" Type="http://schemas.openxmlformats.org/officeDocument/2006/relationships/image" Target="../media/image38.png"/><Relationship Id="rId7" Type="http://schemas.openxmlformats.org/officeDocument/2006/relationships/image" Target="../media/image11.png"/><Relationship Id="rId12" Type="http://schemas.openxmlformats.org/officeDocument/2006/relationships/image" Target="../media/image30.png"/><Relationship Id="rId17" Type="http://schemas.openxmlformats.org/officeDocument/2006/relationships/image" Target="../media/image34.png"/><Relationship Id="rId2" Type="http://schemas.openxmlformats.org/officeDocument/2006/relationships/notesSlide" Target="../notesSlides/notesSlide2.xml"/><Relationship Id="rId16" Type="http://schemas.openxmlformats.org/officeDocument/2006/relationships/image" Target="../media/image33.png"/><Relationship Id="rId20" Type="http://schemas.openxmlformats.org/officeDocument/2006/relationships/image" Target="../media/image37.png"/><Relationship Id="rId1" Type="http://schemas.openxmlformats.org/officeDocument/2006/relationships/slideLayout" Target="../slideLayouts/slideLayout8.xml"/><Relationship Id="rId6" Type="http://schemas.openxmlformats.org/officeDocument/2006/relationships/image" Target="../media/image10.png"/><Relationship Id="rId11" Type="http://schemas.openxmlformats.org/officeDocument/2006/relationships/image" Target="../media/image29.png"/><Relationship Id="rId5" Type="http://schemas.openxmlformats.org/officeDocument/2006/relationships/image" Target="../media/image26.png"/><Relationship Id="rId15" Type="http://schemas.openxmlformats.org/officeDocument/2006/relationships/image" Target="../media/image32.png"/><Relationship Id="rId23" Type="http://schemas.microsoft.com/office/2007/relationships/hdphoto" Target="../media/hdphoto1.wdp"/><Relationship Id="rId10" Type="http://schemas.openxmlformats.org/officeDocument/2006/relationships/image" Target="../media/image28.png"/><Relationship Id="rId19" Type="http://schemas.openxmlformats.org/officeDocument/2006/relationships/image" Target="../media/image36.png"/><Relationship Id="rId4" Type="http://schemas.microsoft.com/office/2007/relationships/hdphoto" Target="../media/hdphoto2.wdp"/><Relationship Id="rId9" Type="http://schemas.openxmlformats.org/officeDocument/2006/relationships/image" Target="../media/image27.png"/><Relationship Id="rId14" Type="http://schemas.openxmlformats.org/officeDocument/2006/relationships/image" Target="../media/image9.png"/><Relationship Id="rId22" Type="http://schemas.openxmlformats.org/officeDocument/2006/relationships/image" Target="../media/image18.png"/></Relationships>
</file>

<file path=ppt/slides/_rels/slide20.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0.png"/><Relationship Id="rId3" Type="http://schemas.openxmlformats.org/officeDocument/2006/relationships/image" Target="../media/image188.png"/><Relationship Id="rId21" Type="http://schemas.openxmlformats.org/officeDocument/2006/relationships/image" Target="../media/image23.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19.png"/><Relationship Id="rId2" Type="http://schemas.openxmlformats.org/officeDocument/2006/relationships/notesSlide" Target="../notesSlides/notesSlide20.xml"/><Relationship Id="rId16" Type="http://schemas.microsoft.com/office/2007/relationships/hdphoto" Target="../media/hdphoto1.wdp"/><Relationship Id="rId20"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png"/><Relationship Id="rId19" Type="http://schemas.openxmlformats.org/officeDocument/2006/relationships/image" Target="../media/image21.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 Id="rId22" Type="http://schemas.openxmlformats.org/officeDocument/2006/relationships/image" Target="../media/image103.png"/></Relationships>
</file>

<file path=ppt/slides/_rels/slide3.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21.png"/><Relationship Id="rId18" Type="http://schemas.openxmlformats.org/officeDocument/2006/relationships/image" Target="../media/image31.png"/><Relationship Id="rId3" Type="http://schemas.openxmlformats.org/officeDocument/2006/relationships/image" Target="../media/image9.png"/><Relationship Id="rId7" Type="http://schemas.openxmlformats.org/officeDocument/2006/relationships/image" Target="../media/image35.png"/><Relationship Id="rId12" Type="http://schemas.openxmlformats.org/officeDocument/2006/relationships/image" Target="../media/image11.png"/><Relationship Id="rId17" Type="http://schemas.openxmlformats.org/officeDocument/2006/relationships/image" Target="../media/image30.png"/><Relationship Id="rId2" Type="http://schemas.openxmlformats.org/officeDocument/2006/relationships/notesSlide" Target="../notesSlides/notesSlide3.xml"/><Relationship Id="rId16" Type="http://schemas.openxmlformats.org/officeDocument/2006/relationships/image" Target="../media/image29.png"/><Relationship Id="rId1" Type="http://schemas.openxmlformats.org/officeDocument/2006/relationships/slideLayout" Target="../slideLayouts/slideLayout8.xml"/><Relationship Id="rId6" Type="http://schemas.openxmlformats.org/officeDocument/2006/relationships/image" Target="../media/image34.png"/><Relationship Id="rId11" Type="http://schemas.openxmlformats.org/officeDocument/2006/relationships/image" Target="../media/image10.png"/><Relationship Id="rId5" Type="http://schemas.openxmlformats.org/officeDocument/2006/relationships/image" Target="../media/image33.png"/><Relationship Id="rId15" Type="http://schemas.openxmlformats.org/officeDocument/2006/relationships/image" Target="../media/image28.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27.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2.png"/><Relationship Id="rId3" Type="http://schemas.openxmlformats.org/officeDocument/2006/relationships/image" Target="../media/image39.jpg"/><Relationship Id="rId21" Type="http://schemas.openxmlformats.org/officeDocument/2006/relationships/image" Target="../media/image41.jpe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1.png"/><Relationship Id="rId25" Type="http://schemas.microsoft.com/office/2007/relationships/hdphoto" Target="../media/hdphoto1.wdp"/><Relationship Id="rId2" Type="http://schemas.openxmlformats.org/officeDocument/2006/relationships/notesSlide" Target="../notesSlides/notesSlide4.xml"/><Relationship Id="rId16" Type="http://schemas.openxmlformats.org/officeDocument/2006/relationships/image" Target="../media/image20.png"/><Relationship Id="rId20"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png"/><Relationship Id="rId24" Type="http://schemas.openxmlformats.org/officeDocument/2006/relationships/image" Target="../media/image4.png"/><Relationship Id="rId5" Type="http://schemas.openxmlformats.org/officeDocument/2006/relationships/image" Target="../media/image8.png"/><Relationship Id="rId15" Type="http://schemas.openxmlformats.org/officeDocument/2006/relationships/image" Target="../media/image19.png"/><Relationship Id="rId23" Type="http://schemas.openxmlformats.org/officeDocument/2006/relationships/image" Target="../media/image43.jpeg"/><Relationship Id="rId10" Type="http://schemas.openxmlformats.org/officeDocument/2006/relationships/image" Target="../media/image13.png"/><Relationship Id="rId19" Type="http://schemas.openxmlformats.org/officeDocument/2006/relationships/image" Target="../media/image2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 Id="rId22" Type="http://schemas.openxmlformats.org/officeDocument/2006/relationships/image" Target="../media/image42.jpeg"/></Relationships>
</file>

<file path=ppt/slides/_rels/slide5.xml.rels><?xml version="1.0" encoding="UTF-8" standalone="yes"?>
<Relationships xmlns="http://schemas.openxmlformats.org/package/2006/relationships"><Relationship Id="rId8" Type="http://schemas.openxmlformats.org/officeDocument/2006/relationships/image" Target="../media/image49.jpeg"/><Relationship Id="rId13" Type="http://schemas.openxmlformats.org/officeDocument/2006/relationships/image" Target="../media/image53.png"/><Relationship Id="rId18" Type="http://schemas.openxmlformats.org/officeDocument/2006/relationships/image" Target="../media/image57.png"/><Relationship Id="rId26" Type="http://schemas.openxmlformats.org/officeDocument/2006/relationships/image" Target="../media/image10.png"/><Relationship Id="rId39" Type="http://schemas.openxmlformats.org/officeDocument/2006/relationships/image" Target="../media/image22.png"/><Relationship Id="rId3" Type="http://schemas.openxmlformats.org/officeDocument/2006/relationships/image" Target="../media/image44.jpg"/><Relationship Id="rId21" Type="http://schemas.openxmlformats.org/officeDocument/2006/relationships/image" Target="../media/image59.jpeg"/><Relationship Id="rId34" Type="http://schemas.openxmlformats.org/officeDocument/2006/relationships/image" Target="../media/image18.png"/><Relationship Id="rId42" Type="http://schemas.openxmlformats.org/officeDocument/2006/relationships/image" Target="../media/image61.tiff"/><Relationship Id="rId7" Type="http://schemas.openxmlformats.org/officeDocument/2006/relationships/image" Target="../media/image48.png"/><Relationship Id="rId12" Type="http://schemas.openxmlformats.org/officeDocument/2006/relationships/image" Target="../media/image24.png"/><Relationship Id="rId17" Type="http://schemas.openxmlformats.org/officeDocument/2006/relationships/image" Target="../media/image56.png"/><Relationship Id="rId25" Type="http://schemas.openxmlformats.org/officeDocument/2006/relationships/image" Target="../media/image9.png"/><Relationship Id="rId33" Type="http://schemas.openxmlformats.org/officeDocument/2006/relationships/image" Target="../media/image17.png"/><Relationship Id="rId38" Type="http://schemas.openxmlformats.org/officeDocument/2006/relationships/image" Target="../media/image21.png"/><Relationship Id="rId2" Type="http://schemas.openxmlformats.org/officeDocument/2006/relationships/notesSlide" Target="../notesSlides/notesSlide5.xml"/><Relationship Id="rId16" Type="http://schemas.openxmlformats.org/officeDocument/2006/relationships/image" Target="../media/image55.jpg"/><Relationship Id="rId20" Type="http://schemas.openxmlformats.org/officeDocument/2006/relationships/image" Target="../media/image58.png"/><Relationship Id="rId29" Type="http://schemas.openxmlformats.org/officeDocument/2006/relationships/image" Target="../media/image13.png"/><Relationship Id="rId41" Type="http://schemas.openxmlformats.org/officeDocument/2006/relationships/image" Target="../media/image60.png"/><Relationship Id="rId1" Type="http://schemas.openxmlformats.org/officeDocument/2006/relationships/slideLayout" Target="../slideLayouts/slideLayout8.xml"/><Relationship Id="rId6" Type="http://schemas.openxmlformats.org/officeDocument/2006/relationships/image" Target="../media/image47.jpg"/><Relationship Id="rId11" Type="http://schemas.openxmlformats.org/officeDocument/2006/relationships/image" Target="../media/image52.tiff"/><Relationship Id="rId24" Type="http://schemas.openxmlformats.org/officeDocument/2006/relationships/image" Target="../media/image8.png"/><Relationship Id="rId32" Type="http://schemas.openxmlformats.org/officeDocument/2006/relationships/image" Target="../media/image16.png"/><Relationship Id="rId37" Type="http://schemas.openxmlformats.org/officeDocument/2006/relationships/image" Target="../media/image20.png"/><Relationship Id="rId40" Type="http://schemas.openxmlformats.org/officeDocument/2006/relationships/image" Target="../media/image23.png"/><Relationship Id="rId5" Type="http://schemas.openxmlformats.org/officeDocument/2006/relationships/image" Target="../media/image46.jpg"/><Relationship Id="rId15" Type="http://schemas.microsoft.com/office/2007/relationships/hdphoto" Target="../media/hdphoto3.wdp"/><Relationship Id="rId23" Type="http://schemas.openxmlformats.org/officeDocument/2006/relationships/image" Target="../media/image7.png"/><Relationship Id="rId28" Type="http://schemas.openxmlformats.org/officeDocument/2006/relationships/image" Target="../media/image12.png"/><Relationship Id="rId36" Type="http://schemas.openxmlformats.org/officeDocument/2006/relationships/image" Target="../media/image19.png"/><Relationship Id="rId10" Type="http://schemas.openxmlformats.org/officeDocument/2006/relationships/image" Target="../media/image51.jpeg"/><Relationship Id="rId19" Type="http://schemas.microsoft.com/office/2007/relationships/hdphoto" Target="../media/hdphoto4.wdp"/><Relationship Id="rId31" Type="http://schemas.openxmlformats.org/officeDocument/2006/relationships/image" Target="../media/image15.png"/><Relationship Id="rId4" Type="http://schemas.openxmlformats.org/officeDocument/2006/relationships/image" Target="../media/image45.jpg"/><Relationship Id="rId9" Type="http://schemas.openxmlformats.org/officeDocument/2006/relationships/image" Target="../media/image50.png"/><Relationship Id="rId14" Type="http://schemas.openxmlformats.org/officeDocument/2006/relationships/image" Target="../media/image54.png"/><Relationship Id="rId22" Type="http://schemas.microsoft.com/office/2007/relationships/hdphoto" Target="../media/hdphoto5.wdp"/><Relationship Id="rId27" Type="http://schemas.openxmlformats.org/officeDocument/2006/relationships/image" Target="../media/image11.png"/><Relationship Id="rId30" Type="http://schemas.openxmlformats.org/officeDocument/2006/relationships/image" Target="../media/image14.png"/><Relationship Id="rId35"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55.jpg"/><Relationship Id="rId5" Type="http://schemas.openxmlformats.org/officeDocument/2006/relationships/image" Target="../media/image27.png"/><Relationship Id="rId4" Type="http://schemas.microsoft.com/office/2007/relationships/hdphoto" Target="../media/hdphoto5.wdp"/></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5.png"/><Relationship Id="rId18" Type="http://schemas.openxmlformats.org/officeDocument/2006/relationships/image" Target="../media/image67.png"/><Relationship Id="rId3" Type="http://schemas.openxmlformats.org/officeDocument/2006/relationships/image" Target="../media/image62.tiff"/><Relationship Id="rId21" Type="http://schemas.openxmlformats.org/officeDocument/2006/relationships/image" Target="../media/image70.png"/><Relationship Id="rId7" Type="http://schemas.openxmlformats.org/officeDocument/2006/relationships/image" Target="../media/image30.png"/><Relationship Id="rId12" Type="http://schemas.openxmlformats.org/officeDocument/2006/relationships/image" Target="../media/image11.png"/><Relationship Id="rId17" Type="http://schemas.openxmlformats.org/officeDocument/2006/relationships/image" Target="../media/image66.png"/><Relationship Id="rId2" Type="http://schemas.openxmlformats.org/officeDocument/2006/relationships/notesSlide" Target="../notesSlides/notesSlide7.xml"/><Relationship Id="rId16" Type="http://schemas.openxmlformats.org/officeDocument/2006/relationships/image" Target="../media/image65.png"/><Relationship Id="rId20" Type="http://schemas.openxmlformats.org/officeDocument/2006/relationships/image" Target="../media/image69.png"/><Relationship Id="rId1" Type="http://schemas.openxmlformats.org/officeDocument/2006/relationships/slideLayout" Target="../slideLayouts/slideLayout8.xml"/><Relationship Id="rId6" Type="http://schemas.openxmlformats.org/officeDocument/2006/relationships/image" Target="../media/image29.png"/><Relationship Id="rId11" Type="http://schemas.openxmlformats.org/officeDocument/2006/relationships/image" Target="../media/image31.png"/><Relationship Id="rId5" Type="http://schemas.openxmlformats.org/officeDocument/2006/relationships/image" Target="../media/image63.tiff"/><Relationship Id="rId15" Type="http://schemas.openxmlformats.org/officeDocument/2006/relationships/image" Target="../media/image64.png"/><Relationship Id="rId10" Type="http://schemas.openxmlformats.org/officeDocument/2006/relationships/image" Target="../media/image27.png"/><Relationship Id="rId19" Type="http://schemas.openxmlformats.org/officeDocument/2006/relationships/image" Target="../media/image68.png"/><Relationship Id="rId4" Type="http://schemas.openxmlformats.org/officeDocument/2006/relationships/chart" Target="../charts/chart1.xml"/><Relationship Id="rId9" Type="http://schemas.openxmlformats.org/officeDocument/2006/relationships/image" Target="../media/image21.png"/><Relationship Id="rId14" Type="http://schemas.openxmlformats.org/officeDocument/2006/relationships/image" Target="../media/image38.png"/></Relationships>
</file>

<file path=ppt/slides/_rels/slide8.xml.rels><?xml version="1.0" encoding="UTF-8" standalone="yes"?>
<Relationships xmlns="http://schemas.openxmlformats.org/package/2006/relationships"><Relationship Id="rId8" Type="http://schemas.openxmlformats.org/officeDocument/2006/relationships/image" Target="../media/image75.jpeg"/><Relationship Id="rId13" Type="http://schemas.openxmlformats.org/officeDocument/2006/relationships/image" Target="../media/image80.jpeg"/><Relationship Id="rId18" Type="http://schemas.openxmlformats.org/officeDocument/2006/relationships/image" Target="../media/image85.jpeg"/><Relationship Id="rId3" Type="http://schemas.openxmlformats.org/officeDocument/2006/relationships/image" Target="../media/image71.jpeg"/><Relationship Id="rId7" Type="http://schemas.openxmlformats.org/officeDocument/2006/relationships/image" Target="../media/image74.png"/><Relationship Id="rId12" Type="http://schemas.openxmlformats.org/officeDocument/2006/relationships/image" Target="../media/image79.tiff"/><Relationship Id="rId17" Type="http://schemas.openxmlformats.org/officeDocument/2006/relationships/image" Target="../media/image84.jpeg"/><Relationship Id="rId2" Type="http://schemas.openxmlformats.org/officeDocument/2006/relationships/notesSlide" Target="../notesSlides/notesSlide8.xml"/><Relationship Id="rId16" Type="http://schemas.openxmlformats.org/officeDocument/2006/relationships/image" Target="../media/image83.jpeg"/><Relationship Id="rId1" Type="http://schemas.openxmlformats.org/officeDocument/2006/relationships/slideLayout" Target="../slideLayouts/slideLayout8.xml"/><Relationship Id="rId6" Type="http://schemas.microsoft.com/office/2007/relationships/hdphoto" Target="../media/hdphoto6.wdp"/><Relationship Id="rId11" Type="http://schemas.openxmlformats.org/officeDocument/2006/relationships/image" Target="../media/image78.tiff"/><Relationship Id="rId5" Type="http://schemas.openxmlformats.org/officeDocument/2006/relationships/image" Target="../media/image73.png"/><Relationship Id="rId15" Type="http://schemas.openxmlformats.org/officeDocument/2006/relationships/image" Target="../media/image82.png"/><Relationship Id="rId10" Type="http://schemas.openxmlformats.org/officeDocument/2006/relationships/image" Target="../media/image77.jpeg"/><Relationship Id="rId4" Type="http://schemas.openxmlformats.org/officeDocument/2006/relationships/image" Target="../media/image72.jpeg"/><Relationship Id="rId9" Type="http://schemas.openxmlformats.org/officeDocument/2006/relationships/image" Target="../media/image76.png"/><Relationship Id="rId14" Type="http://schemas.openxmlformats.org/officeDocument/2006/relationships/image" Target="../media/image81.jpeg"/></Relationships>
</file>

<file path=ppt/slides/_rels/slide9.xml.rels><?xml version="1.0" encoding="UTF-8" standalone="yes"?>
<Relationships xmlns="http://schemas.openxmlformats.org/package/2006/relationships"><Relationship Id="rId8" Type="http://schemas.openxmlformats.org/officeDocument/2006/relationships/hyperlink" Target="https://www.earthobservations.org/area.php?a=itm" TargetMode="External"/><Relationship Id="rId13" Type="http://schemas.openxmlformats.org/officeDocument/2006/relationships/image" Target="../media/image93.png"/><Relationship Id="rId18" Type="http://schemas.openxmlformats.org/officeDocument/2006/relationships/image" Target="../media/image97.png"/><Relationship Id="rId3" Type="http://schemas.openxmlformats.org/officeDocument/2006/relationships/image" Target="../media/image86.png"/><Relationship Id="rId21" Type="http://schemas.microsoft.com/office/2007/relationships/hdphoto" Target="../media/hdphoto7.wdp"/><Relationship Id="rId7" Type="http://schemas.openxmlformats.org/officeDocument/2006/relationships/image" Target="../media/image89.png"/><Relationship Id="rId12" Type="http://schemas.openxmlformats.org/officeDocument/2006/relationships/image" Target="../media/image92.png"/><Relationship Id="rId17" Type="http://schemas.openxmlformats.org/officeDocument/2006/relationships/image" Target="../media/image96.png"/><Relationship Id="rId25" Type="http://schemas.openxmlformats.org/officeDocument/2006/relationships/image" Target="../media/image102.png"/><Relationship Id="rId2" Type="http://schemas.openxmlformats.org/officeDocument/2006/relationships/notesSlide" Target="../notesSlides/notesSlide9.xml"/><Relationship Id="rId16" Type="http://schemas.openxmlformats.org/officeDocument/2006/relationships/image" Target="../media/image95.png"/><Relationship Id="rId20" Type="http://schemas.openxmlformats.org/officeDocument/2006/relationships/image" Target="../media/image99.png"/><Relationship Id="rId1" Type="http://schemas.openxmlformats.org/officeDocument/2006/relationships/slideLayout" Target="../slideLayouts/slideLayout8.xml"/><Relationship Id="rId6" Type="http://schemas.openxmlformats.org/officeDocument/2006/relationships/hyperlink" Target="https://www.earthobservations.org/area.php?a=emrm" TargetMode="External"/><Relationship Id="rId11" Type="http://schemas.openxmlformats.org/officeDocument/2006/relationships/image" Target="../media/image91.png"/><Relationship Id="rId24" Type="http://schemas.openxmlformats.org/officeDocument/2006/relationships/image" Target="../media/image101.png"/><Relationship Id="rId5" Type="http://schemas.openxmlformats.org/officeDocument/2006/relationships/image" Target="../media/image88.png"/><Relationship Id="rId15" Type="http://schemas.openxmlformats.org/officeDocument/2006/relationships/image" Target="../media/image94.png"/><Relationship Id="rId23" Type="http://schemas.microsoft.com/office/2007/relationships/hdphoto" Target="../media/hdphoto8.wdp"/><Relationship Id="rId10" Type="http://schemas.openxmlformats.org/officeDocument/2006/relationships/hyperlink" Target="https://www.earthobservations.org/area.php?a=bes" TargetMode="External"/><Relationship Id="rId19" Type="http://schemas.openxmlformats.org/officeDocument/2006/relationships/image" Target="../media/image98.png"/><Relationship Id="rId4" Type="http://schemas.openxmlformats.org/officeDocument/2006/relationships/image" Target="../media/image87.png"/><Relationship Id="rId9" Type="http://schemas.openxmlformats.org/officeDocument/2006/relationships/image" Target="../media/image90.png"/><Relationship Id="rId14" Type="http://schemas.openxmlformats.org/officeDocument/2006/relationships/hyperlink" Target="https://www.earthobservations.org/area.php?a=sud" TargetMode="External"/><Relationship Id="rId22" Type="http://schemas.openxmlformats.org/officeDocument/2006/relationships/image" Target="../media/image10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7117" y="2606355"/>
            <a:ext cx="11314836" cy="1550534"/>
          </a:xfrm>
        </p:spPr>
        <p:txBody>
          <a:bodyPr>
            <a:noAutofit/>
          </a:bodyPr>
          <a:lstStyle/>
          <a:p>
            <a:pPr algn="l"/>
            <a:r>
              <a:rPr lang="en-US" sz="3200" b="1" dirty="0" err="1" smtClean="0">
                <a:latin typeface="Arial" charset="0"/>
                <a:ea typeface="Arial" charset="0"/>
                <a:cs typeface="Arial" charset="0"/>
              </a:rPr>
              <a:t>AmeriGEOSS</a:t>
            </a:r>
            <a:r>
              <a:rPr lang="en-US" sz="3200" b="1" dirty="0" smtClean="0">
                <a:latin typeface="Arial" charset="0"/>
                <a:ea typeface="Arial" charset="0"/>
                <a:cs typeface="Arial" charset="0"/>
              </a:rPr>
              <a:t> Regional Initiative</a:t>
            </a:r>
            <a:br>
              <a:rPr lang="en-US" sz="3200" b="1" dirty="0" smtClean="0">
                <a:latin typeface="Arial" charset="0"/>
                <a:ea typeface="Arial" charset="0"/>
                <a:cs typeface="Arial" charset="0"/>
              </a:rPr>
            </a:br>
            <a:r>
              <a:rPr lang="en-US" sz="2400" i="1" dirty="0" smtClean="0"/>
              <a:t>A </a:t>
            </a:r>
            <a:r>
              <a:rPr lang="en-US" sz="2400" i="1" dirty="0"/>
              <a:t>framework that seeks to promote collaboration and coordination among the </a:t>
            </a:r>
            <a:r>
              <a:rPr lang="en-US" sz="2400" i="1" dirty="0" smtClean="0"/>
              <a:t/>
            </a:r>
            <a:br>
              <a:rPr lang="en-US" sz="2400" i="1" dirty="0" smtClean="0"/>
            </a:br>
            <a:r>
              <a:rPr lang="en-US" sz="2400" i="1" dirty="0" smtClean="0"/>
              <a:t>GEO </a:t>
            </a:r>
            <a:r>
              <a:rPr lang="en-US" sz="2400" i="1" dirty="0"/>
              <a:t>Members of the American Continent</a:t>
            </a:r>
            <a:r>
              <a:rPr lang="en-US" sz="2000" dirty="0"/>
              <a:t/>
            </a:r>
            <a:br>
              <a:rPr lang="en-US" sz="2000" dirty="0"/>
            </a:br>
            <a:endParaRPr lang="en-US" sz="2000" i="1" dirty="0">
              <a:latin typeface="Arial" charset="0"/>
              <a:ea typeface="Arial" charset="0"/>
              <a:cs typeface="Arial" charset="0"/>
            </a:endParaRPr>
          </a:p>
        </p:txBody>
      </p:sp>
      <p:sp>
        <p:nvSpPr>
          <p:cNvPr id="3" name="Subtitle 2"/>
          <p:cNvSpPr>
            <a:spLocks noGrp="1"/>
          </p:cNvSpPr>
          <p:nvPr>
            <p:ph type="subTitle" idx="1"/>
          </p:nvPr>
        </p:nvSpPr>
        <p:spPr>
          <a:xfrm>
            <a:off x="227117" y="4092965"/>
            <a:ext cx="9144000" cy="1075270"/>
          </a:xfrm>
        </p:spPr>
        <p:txBody>
          <a:bodyPr>
            <a:normAutofit/>
          </a:bodyPr>
          <a:lstStyle/>
          <a:p>
            <a:pPr algn="l">
              <a:lnSpc>
                <a:spcPct val="100000"/>
              </a:lnSpc>
              <a:spcBef>
                <a:spcPts val="0"/>
              </a:spcBef>
            </a:pPr>
            <a:r>
              <a:rPr lang="en-US" dirty="0" smtClean="0">
                <a:effectLst>
                  <a:outerShdw blurRad="50800" dist="38100" dir="2700000" algn="tl" rotWithShape="0">
                    <a:prstClr val="black">
                      <a:alpha val="40000"/>
                    </a:prstClr>
                  </a:outerShdw>
                </a:effectLst>
              </a:rPr>
              <a:t>Angelica Gutierrez, Rich Frazier</a:t>
            </a:r>
            <a:endParaRPr lang="en-US" dirty="0">
              <a:effectLst>
                <a:outerShdw blurRad="50800" dist="38100" dir="2700000" algn="tl" rotWithShape="0">
                  <a:prstClr val="black">
                    <a:alpha val="40000"/>
                  </a:prstClr>
                </a:outerShdw>
              </a:effectLst>
            </a:endParaRPr>
          </a:p>
          <a:p>
            <a:pPr algn="l">
              <a:lnSpc>
                <a:spcPct val="100000"/>
              </a:lnSpc>
              <a:spcBef>
                <a:spcPts val="0"/>
              </a:spcBef>
            </a:pPr>
            <a:r>
              <a:rPr lang="en-US" i="1" dirty="0" smtClean="0">
                <a:effectLst>
                  <a:outerShdw blurRad="50800" dist="38100" dir="2700000" algn="tl" rotWithShape="0">
                    <a:prstClr val="black">
                      <a:alpha val="40000"/>
                    </a:prstClr>
                  </a:outerShdw>
                </a:effectLst>
              </a:rPr>
              <a:t>April 5, 2017</a:t>
            </a:r>
            <a:endParaRPr lang="en-US" i="1" dirty="0">
              <a:effectLst>
                <a:outerShdw blurRad="50800" dist="38100" dir="2700000" algn="tl" rotWithShape="0">
                  <a:prstClr val="black">
                    <a:alpha val="40000"/>
                  </a:prstClr>
                </a:outerShdw>
              </a:effectLst>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901" y="1030288"/>
            <a:ext cx="4646656" cy="1598944"/>
          </a:xfrm>
          <a:prstGeom prst="rect">
            <a:avLst/>
          </a:prstGeom>
        </p:spPr>
      </p:pic>
      <p:pic>
        <p:nvPicPr>
          <p:cNvPr id="24" name="Picture 2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21324" y="5065717"/>
            <a:ext cx="1541782" cy="871443"/>
          </a:xfrm>
          <a:prstGeom prst="rect">
            <a:avLst/>
          </a:prstGeom>
          <a:effectLst>
            <a:reflection blurRad="6350" stA="52000" endA="300" endPos="35000" dir="5400000" sy="-100000" algn="bl" rotWithShape="0"/>
          </a:effectLst>
          <a:scene3d>
            <a:camera prst="isometricOffAxis1Top">
              <a:rot lat="18906181" lon="18660706" rev="3298962"/>
            </a:camera>
            <a:lightRig rig="chilly" dir="t"/>
          </a:scene3d>
          <a:sp3d prstMaterial="powder"/>
        </p:spPr>
      </p:pic>
      <p:pic>
        <p:nvPicPr>
          <p:cNvPr id="25" name="Picture 24"/>
          <p:cNvPicPr>
            <a:picLocks noChangeAspect="1"/>
          </p:cNvPicPr>
          <p:nvPr/>
        </p:nvPicPr>
        <p:blipFill>
          <a:blip r:embed="rId5" cstate="screen">
            <a:alphaModFix amt="96000"/>
            <a:extLst>
              <a:ext uri="{28A0092B-C50C-407E-A947-70E740481C1C}">
                <a14:useLocalDpi xmlns:a14="http://schemas.microsoft.com/office/drawing/2010/main"/>
              </a:ext>
            </a:extLst>
          </a:blip>
          <a:stretch>
            <a:fillRect/>
          </a:stretch>
        </p:blipFill>
        <p:spPr>
          <a:xfrm>
            <a:off x="4118916" y="5067114"/>
            <a:ext cx="1541782" cy="871443"/>
          </a:xfrm>
          <a:prstGeom prst="rect">
            <a:avLst/>
          </a:prstGeom>
          <a:effectLst>
            <a:reflection blurRad="6350" stA="52000" endA="300" endPos="35000" dir="5400000" sy="-100000" algn="bl" rotWithShape="0"/>
          </a:effectLst>
          <a:scene3d>
            <a:camera prst="isometricOffAxis1Top">
              <a:rot lat="18906181" lon="18660706" rev="3298962"/>
            </a:camera>
            <a:lightRig rig="chilly" dir="t"/>
          </a:scene3d>
          <a:sp3d prstMaterial="powder"/>
        </p:spPr>
      </p:pic>
      <p:pic>
        <p:nvPicPr>
          <p:cNvPr id="26" name="Picture 25"/>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351319" y="5813587"/>
            <a:ext cx="1541782" cy="871443"/>
          </a:xfrm>
          <a:prstGeom prst="rect">
            <a:avLst/>
          </a:prstGeom>
          <a:effectLst>
            <a:reflection blurRad="6350" stA="52000" endA="300" endPos="35000" dir="5400000" sy="-100000" algn="bl" rotWithShape="0"/>
          </a:effectLst>
          <a:scene3d>
            <a:camera prst="isometricOffAxis1Top">
              <a:rot lat="18906181" lon="18660706" rev="3298962"/>
            </a:camera>
            <a:lightRig rig="chilly" dir="t"/>
          </a:scene3d>
          <a:sp3d prstMaterial="powder"/>
        </p:spPr>
      </p:pic>
      <p:pic>
        <p:nvPicPr>
          <p:cNvPr id="27" name="Picture 26"/>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013948" y="5065717"/>
            <a:ext cx="1541782" cy="871443"/>
          </a:xfrm>
          <a:prstGeom prst="rect">
            <a:avLst/>
          </a:prstGeom>
          <a:effectLst>
            <a:reflection blurRad="6350" stA="52000" endA="300" endPos="35000" dir="5400000" sy="-100000" algn="bl" rotWithShape="0"/>
          </a:effectLst>
          <a:scene3d>
            <a:camera prst="isometricOffAxis1Top">
              <a:rot lat="18906181" lon="18660706" rev="3298962"/>
            </a:camera>
            <a:lightRig rig="chilly" dir="t"/>
          </a:scene3d>
          <a:sp3d prstMaterial="powder"/>
        </p:spPr>
      </p:pic>
      <p:pic>
        <p:nvPicPr>
          <p:cNvPr id="28" name="Picture 27"/>
          <p:cNvPicPr>
            <a:picLocks noChangeAspect="1"/>
          </p:cNvPicPr>
          <p:nvPr/>
        </p:nvPicPr>
        <p:blipFill>
          <a:blip r:embed="rId8" cstate="screen">
            <a:alphaModFix amt="90000"/>
            <a:extLst>
              <a:ext uri="{28A0092B-C50C-407E-A947-70E740481C1C}">
                <a14:useLocalDpi xmlns:a14="http://schemas.microsoft.com/office/drawing/2010/main"/>
              </a:ext>
            </a:extLst>
          </a:blip>
          <a:stretch>
            <a:fillRect/>
          </a:stretch>
        </p:blipFill>
        <p:spPr>
          <a:xfrm>
            <a:off x="1927398" y="5067114"/>
            <a:ext cx="1541782" cy="871443"/>
          </a:xfrm>
          <a:prstGeom prst="rect">
            <a:avLst/>
          </a:prstGeom>
          <a:effectLst>
            <a:reflection blurRad="6350" stA="52000" endA="300" endPos="35000" dir="5400000" sy="-100000" algn="bl" rotWithShape="0"/>
          </a:effectLst>
          <a:scene3d>
            <a:camera prst="isometricOffAxis1Top">
              <a:rot lat="18906181" lon="18660706" rev="3298962"/>
            </a:camera>
            <a:lightRig rig="chilly" dir="t"/>
          </a:scene3d>
          <a:sp3d prstMaterial="powder"/>
        </p:spPr>
      </p:pic>
      <p:pic>
        <p:nvPicPr>
          <p:cNvPr id="29" name="Picture 28"/>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450587" y="5818107"/>
            <a:ext cx="1541782" cy="871443"/>
          </a:xfrm>
          <a:prstGeom prst="rect">
            <a:avLst/>
          </a:prstGeom>
          <a:effectLst>
            <a:reflection blurRad="6350" stA="52000" endA="300" endPos="35000" dir="5400000" sy="-100000" algn="bl" rotWithShape="0"/>
          </a:effectLst>
          <a:scene3d>
            <a:camera prst="isometricOffAxis1Top">
              <a:rot lat="18906181" lon="18660706" rev="3298962"/>
            </a:camera>
            <a:lightRig rig="chilly" dir="t"/>
          </a:scene3d>
          <a:sp3d prstMaterial="powder"/>
        </p:spPr>
      </p:pic>
      <p:pic>
        <p:nvPicPr>
          <p:cNvPr id="30" name="Picture 29"/>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22430" y="5067648"/>
            <a:ext cx="1541782" cy="871443"/>
          </a:xfrm>
          <a:prstGeom prst="rect">
            <a:avLst/>
          </a:prstGeom>
          <a:effectLst>
            <a:reflection blurRad="6350" stA="52000" endA="300" endPos="35000" dir="5400000" sy="-100000" algn="bl" rotWithShape="0"/>
          </a:effectLst>
          <a:scene3d>
            <a:camera prst="isometricOffAxis1Top">
              <a:rot lat="18906181" lon="18660706" rev="3298962"/>
            </a:camera>
            <a:lightRig rig="chilly" dir="t"/>
          </a:scene3d>
          <a:sp3d prstMaterial="powder"/>
        </p:spPr>
      </p:pic>
      <p:pic>
        <p:nvPicPr>
          <p:cNvPr id="31" name="Picture 30"/>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549855" y="5811656"/>
            <a:ext cx="1541782" cy="871443"/>
          </a:xfrm>
          <a:prstGeom prst="rect">
            <a:avLst/>
          </a:prstGeom>
          <a:effectLst>
            <a:reflection blurRad="6350" stA="52000" endA="300" endPos="35000" dir="5400000" sy="-100000" algn="bl" rotWithShape="0"/>
          </a:effectLst>
          <a:scene3d>
            <a:camera prst="isometricOffAxis1Top">
              <a:rot lat="18906181" lon="18660706" rev="3298962"/>
            </a:camera>
            <a:lightRig rig="chilly" dir="t"/>
          </a:scene3d>
          <a:sp3d prstMaterial="powder"/>
        </p:spPr>
      </p:pic>
      <p:pic>
        <p:nvPicPr>
          <p:cNvPr id="32" name="Picture 31"/>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243501" y="5818107"/>
            <a:ext cx="1541782" cy="871443"/>
          </a:xfrm>
          <a:prstGeom prst="rect">
            <a:avLst/>
          </a:prstGeom>
          <a:effectLst>
            <a:reflection blurRad="6350" stA="52000" endA="300" endPos="35000" dir="5400000" sy="-100000" algn="bl" rotWithShape="0"/>
          </a:effectLst>
          <a:scene3d>
            <a:camera prst="isometricOffAxis1Top">
              <a:rot lat="18906181" lon="18660706" rev="3298962"/>
            </a:camera>
            <a:lightRig rig="chilly" dir="t"/>
          </a:scene3d>
          <a:sp3d prstMaterial="powder"/>
        </p:spPr>
      </p:pic>
      <p:pic>
        <p:nvPicPr>
          <p:cNvPr id="33" name="Picture 32"/>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141383" y="5813587"/>
            <a:ext cx="1541782" cy="871443"/>
          </a:xfrm>
          <a:prstGeom prst="rect">
            <a:avLst/>
          </a:prstGeom>
          <a:effectLst>
            <a:reflection blurRad="6350" stA="52000" endA="300" endPos="35000" dir="5400000" sy="-100000" algn="bl" rotWithShape="0"/>
          </a:effectLst>
          <a:scene3d>
            <a:camera prst="isometricOffAxis1Top">
              <a:rot lat="18906181" lon="18660706" rev="3298962"/>
            </a:camera>
            <a:lightRig rig="chilly" dir="t"/>
          </a:scene3d>
          <a:sp3d prstMaterial="powder"/>
        </p:spPr>
      </p:pic>
      <p:pic>
        <p:nvPicPr>
          <p:cNvPr id="34" name="Picture 33"/>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2030715" y="5802945"/>
            <a:ext cx="1541782" cy="871443"/>
          </a:xfrm>
          <a:prstGeom prst="rect">
            <a:avLst/>
          </a:prstGeom>
          <a:effectLst>
            <a:reflection blurRad="6350" stA="52000" endA="300" endPos="35000" dir="5400000" sy="-100000" algn="bl" rotWithShape="0"/>
          </a:effectLst>
          <a:scene3d>
            <a:camera prst="isometricOffAxis1Top">
              <a:rot lat="18906181" lon="18660706" rev="3298962"/>
            </a:camera>
            <a:lightRig rig="chilly" dir="t"/>
          </a:scene3d>
          <a:sp3d prstMaterial="powder"/>
        </p:spPr>
      </p:pic>
      <p:grpSp>
        <p:nvGrpSpPr>
          <p:cNvPr id="35" name="Group 34"/>
          <p:cNvGrpSpPr/>
          <p:nvPr/>
        </p:nvGrpSpPr>
        <p:grpSpPr>
          <a:xfrm>
            <a:off x="397819" y="5639792"/>
            <a:ext cx="1406154" cy="984720"/>
            <a:chOff x="7717116" y="1140194"/>
            <a:chExt cx="2528800" cy="1770901"/>
          </a:xfrm>
        </p:grpSpPr>
        <p:pic>
          <p:nvPicPr>
            <p:cNvPr id="36" name="Shape 341"/>
            <p:cNvPicPr preferRelativeResize="0"/>
            <p:nvPr/>
          </p:nvPicPr>
          <p:blipFill rotWithShape="1">
            <a:blip r:embed="rId15" cstate="print">
              <a:alphaModFix/>
              <a:extLst>
                <a:ext uri="{BEBA8EAE-BF5A-486C-A8C5-ECC9F3942E4B}">
                  <a14:imgProps xmlns:a14="http://schemas.microsoft.com/office/drawing/2010/main">
                    <a14:imgLayer r:embed="rId16">
                      <a14:imgEffect>
                        <a14:backgroundRemoval t="0" b="100000" l="0" r="99903">
                          <a14:foregroundMark x1="64990" y1="69146" x2="64990" y2="69146"/>
                          <a14:foregroundMark x1="58511" y1="57437" x2="58511" y2="57437"/>
                          <a14:foregroundMark x1="70890" y1="61867" x2="70890" y2="61867"/>
                          <a14:foregroundMark x1="86170" y1="63133" x2="86170" y2="63133"/>
                          <a14:foregroundMark x1="24952" y1="29430" x2="24952" y2="29430"/>
                          <a14:foregroundMark x1="27273" y1="30380" x2="27273" y2="30380"/>
                          <a14:foregroundMark x1="35590" y1="32911" x2="35590" y2="32911"/>
                          <a14:foregroundMark x1="39942" y1="27532" x2="39942" y2="27532"/>
                          <a14:foregroundMark x1="39652" y1="21519" x2="39652" y2="21519"/>
                          <a14:foregroundMark x1="9188" y1="23576" x2="9188" y2="23576"/>
                          <a14:foregroundMark x1="53288" y1="21519" x2="53288" y2="21519"/>
                          <a14:foregroundMark x1="56480" y1="3323" x2="56480" y2="3323"/>
                          <a14:foregroundMark x1="70213" y1="14241" x2="70213" y2="14241"/>
                          <a14:foregroundMark x1="63443" y1="18038" x2="63443" y2="18038"/>
                          <a14:foregroundMark x1="48936" y1="36551" x2="48936" y2="36551"/>
                          <a14:foregroundMark x1="48162" y1="57437" x2="48162" y2="57437"/>
                          <a14:foregroundMark x1="50290" y1="40823" x2="50290" y2="40823"/>
                          <a14:foregroundMark x1="46712" y1="5222" x2="46712" y2="5222"/>
                          <a14:foregroundMark x1="42940" y1="28323" x2="42940" y2="28323"/>
                          <a14:foregroundMark x1="53482" y1="31487" x2="53482" y2="31487"/>
                          <a14:foregroundMark x1="75822" y1="21677" x2="75822" y2="21677"/>
                          <a14:foregroundMark x1="78046" y1="28323" x2="78046" y2="28323"/>
                          <a14:foregroundMark x1="76692" y1="23892" x2="76692" y2="23892"/>
                          <a14:foregroundMark x1="77369" y1="26108" x2="77369" y2="26108"/>
                          <a14:foregroundMark x1="77660" y1="27373" x2="77660" y2="27373"/>
                          <a14:foregroundMark x1="42166" y1="13924" x2="42166" y2="13924"/>
                          <a14:foregroundMark x1="43037" y1="13608" x2="43037" y2="13608"/>
                          <a14:foregroundMark x1="43810" y1="12816" x2="43810" y2="12816"/>
                          <a14:foregroundMark x1="50000" y1="33228" x2="50000" y2="33228"/>
                          <a14:foregroundMark x1="65764" y1="7120" x2="65764" y2="7120"/>
                          <a14:foregroundMark x1="60542" y1="4272" x2="60542" y2="4272"/>
                          <a14:foregroundMark x1="61896" y1="4589" x2="61896" y2="4589"/>
                          <a14:foregroundMark x1="64217" y1="6329" x2="64217" y2="6329"/>
                          <a14:foregroundMark x1="60735" y1="10918" x2="60735" y2="10918"/>
                          <a14:foregroundMark x1="57544" y1="7753" x2="57544" y2="7753"/>
                          <a14:foregroundMark x1="65474" y1="12658" x2="65474" y2="12658"/>
                          <a14:foregroundMark x1="44294" y1="6646" x2="44294" y2="6646"/>
                          <a14:foregroundMark x1="54449" y1="3165" x2="54449" y2="3165"/>
                          <a14:foregroundMark x1="50000" y1="3639" x2="50000" y2="3639"/>
                          <a14:foregroundMark x1="58607" y1="3481" x2="58607" y2="3481"/>
                          <a14:foregroundMark x1="51547" y1="3323" x2="51547" y2="3323"/>
                          <a14:foregroundMark x1="47872" y1="4430" x2="47872" y2="4430"/>
                          <a14:foregroundMark x1="53772" y1="34177" x2="53772" y2="34177"/>
                          <a14:foregroundMark x1="52708" y1="33070" x2="52708" y2="33070"/>
                          <a14:foregroundMark x1="54352" y1="35127" x2="54352" y2="35127"/>
                          <a14:foregroundMark x1="53191" y1="33544" x2="53191" y2="33544"/>
                          <a14:foregroundMark x1="42843" y1="26266" x2="42843" y2="26266"/>
                          <a14:foregroundMark x1="43037" y1="29747" x2="43037" y2="29747"/>
                          <a14:foregroundMark x1="63830" y1="13449" x2="63830" y2="13449"/>
                          <a14:foregroundMark x1="66634" y1="14241" x2="66634" y2="14241"/>
                          <a14:foregroundMark x1="51064" y1="41772" x2="51064" y2="41772"/>
                          <a14:foregroundMark x1="51934" y1="41456" x2="51934" y2="41456"/>
                          <a14:foregroundMark x1="78723" y1="31487" x2="78723" y2="31487"/>
                          <a14:foregroundMark x1="78337" y1="30063" x2="78337" y2="30063"/>
                          <a14:foregroundMark x1="78820" y1="32911" x2="78820" y2="32911"/>
                          <a14:foregroundMark x1="79207" y1="34494" x2="79207" y2="34494"/>
                          <a14:foregroundMark x1="79400" y1="36234" x2="79400" y2="36234"/>
                          <a14:foregroundMark x1="79691" y1="38608" x2="79691" y2="38608"/>
                          <a14:foregroundMark x1="79497" y1="37342" x2="79497" y2="37342"/>
                          <a14:foregroundMark x1="79787" y1="40032" x2="79787" y2="40032"/>
                          <a14:foregroundMark x1="65087" y1="22468" x2="65087" y2="22468"/>
                          <a14:foregroundMark x1="65957" y1="22785" x2="65957" y2="22785"/>
                          <a14:foregroundMark x1="63346" y1="23101" x2="63346" y2="23101"/>
                          <a14:foregroundMark x1="65764" y1="20570" x2="65764" y2="20570"/>
                          <a14:foregroundMark x1="44874" y1="6013" x2="44874" y2="6013"/>
                          <a14:foregroundMark x1="58801" y1="6329" x2="58801" y2="6329"/>
                          <a14:foregroundMark x1="61412" y1="10601" x2="61412" y2="10601"/>
                          <a14:foregroundMark x1="58027" y1="5854" x2="58027" y2="5854"/>
                          <a14:foregroundMark x1="60251" y1="6804" x2="60251" y2="6804"/>
                          <a14:foregroundMark x1="42263" y1="7911" x2="42263" y2="7911"/>
                          <a14:foregroundMark x1="43037" y1="7120" x2="43037" y2="7120"/>
                          <a14:foregroundMark x1="45551" y1="5380" x2="45551" y2="5380"/>
                          <a14:foregroundMark x1="39845" y1="10443" x2="39845" y2="10443"/>
                          <a14:foregroundMark x1="41006" y1="9177" x2="41006" y2="9177"/>
                          <a14:foregroundMark x1="40522" y1="9652" x2="40522" y2="9652"/>
                          <a14:foregroundMark x1="38685" y1="11867" x2="38685" y2="11867"/>
                          <a14:foregroundMark x1="37234" y1="13608" x2="37234" y2="13608"/>
                          <a14:foregroundMark x1="37911" y1="12816" x2="37911" y2="12816"/>
                          <a14:foregroundMark x1="35977" y1="15665" x2="35977" y2="15665"/>
                          <a14:foregroundMark x1="36654" y1="14557" x2="36654" y2="14557"/>
                          <a14:foregroundMark x1="35106" y1="17247" x2="35106" y2="17247"/>
                          <a14:foregroundMark x1="35590" y1="16614" x2="35590" y2="16614"/>
                          <a14:foregroundMark x1="41393" y1="14873" x2="41393" y2="14873"/>
                          <a14:foregroundMark x1="40716" y1="15506" x2="40716" y2="15506"/>
                          <a14:foregroundMark x1="34236" y1="18671" x2="34236" y2="18671"/>
                          <a14:foregroundMark x1="34720" y1="18196" x2="34720" y2="18196"/>
                          <a14:foregroundMark x1="79884" y1="42089" x2="79884" y2="42089"/>
                          <a14:foregroundMark x1="79787" y1="41139" x2="79787" y2="41139"/>
                          <a14:foregroundMark x1="79981" y1="43987" x2="79981" y2="43987"/>
                          <a14:foregroundMark x1="55996" y1="7278" x2="55996" y2="7278"/>
                          <a14:foregroundMark x1="60735" y1="8386" x2="60735" y2="8386"/>
                          <a14:foregroundMark x1="62669" y1="11234" x2="62669" y2="11234"/>
                          <a14:foregroundMark x1="62476" y1="8228" x2="62476" y2="8228"/>
                          <a14:backgroundMark x1="64217" y1="61076" x2="64217" y2="61076"/>
                          <a14:backgroundMark x1="65184" y1="58544" x2="65184" y2="58544"/>
                          <a14:backgroundMark x1="63540" y1="63291" x2="63540" y2="63291"/>
                          <a14:backgroundMark x1="51547" y1="57120" x2="51547" y2="57120"/>
                          <a14:backgroundMark x1="50484" y1="52848" x2="50484" y2="52848"/>
                          <a14:backgroundMark x1="50580" y1="54430" x2="50580" y2="54430"/>
                          <a14:backgroundMark x1="59574" y1="17563" x2="59574" y2="17563"/>
                          <a14:backgroundMark x1="43327" y1="26899" x2="43327" y2="26899"/>
                          <a14:backgroundMark x1="53385" y1="32753" x2="53385" y2="32753"/>
                          <a14:backgroundMark x1="43520" y1="26108" x2="43520" y2="26108"/>
                          <a14:backgroundMark x1="43424" y1="28639" x2="43424" y2="28639"/>
                          <a14:backgroundMark x1="64797" y1="15823" x2="64797" y2="15823"/>
                          <a14:backgroundMark x1="64217" y1="14873" x2="64217" y2="14873"/>
                          <a14:backgroundMark x1="63250" y1="13924" x2="63250" y2="13924"/>
                          <a14:backgroundMark x1="63926" y1="21677" x2="63926" y2="21677"/>
                          <a14:backgroundMark x1="62959" y1="20570" x2="62959" y2="20570"/>
                          <a14:backgroundMark x1="64797" y1="21361" x2="64797" y2="21361"/>
                          <a14:backgroundMark x1="61122" y1="5696" x2="61122" y2="5696"/>
                          <a14:backgroundMark x1="63153" y1="6804" x2="63153" y2="6804"/>
                          <a14:backgroundMark x1="58704" y1="7278" x2="58704" y2="7278"/>
                          <a14:backgroundMark x1="60155" y1="9177" x2="60155" y2="9177"/>
                          <a14:backgroundMark x1="64797" y1="59335" x2="64797" y2="59335"/>
                          <a14:backgroundMark x1="55609" y1="8228" x2="55609" y2="8228"/>
                          <a14:backgroundMark x1="62089" y1="9652" x2="62089" y2="9652"/>
                          <a14:backgroundMark x1="64217" y1="16297" x2="64217" y2="16297"/>
                          <a14:backgroundMark x1="65377" y1="10127" x2="65377" y2="10127"/>
                          <a14:backgroundMark x1="63636" y1="6804" x2="63636" y2="6804"/>
                        </a14:backgroundRemoval>
                      </a14:imgEffect>
                      <a14:imgEffect>
                        <a14:sharpenSoften amount="92000"/>
                      </a14:imgEffect>
                    </a14:imgLayer>
                  </a14:imgProps>
                </a:ext>
                <a:ext uri="{28A0092B-C50C-407E-A947-70E740481C1C}">
                  <a14:useLocalDpi xmlns:a14="http://schemas.microsoft.com/office/drawing/2010/main"/>
                </a:ext>
              </a:extLst>
            </a:blip>
            <a:srcRect/>
            <a:stretch/>
          </p:blipFill>
          <p:spPr>
            <a:xfrm>
              <a:off x="7717116" y="1140194"/>
              <a:ext cx="2416114" cy="1463538"/>
            </a:xfrm>
            <a:prstGeom prst="rect">
              <a:avLst/>
            </a:prstGeom>
            <a:noFill/>
            <a:ln>
              <a:noFill/>
            </a:ln>
            <a:effectLst>
              <a:glow rad="63500">
                <a:schemeClr val="bg1">
                  <a:alpha val="40000"/>
                </a:schemeClr>
              </a:glow>
              <a:reflection blurRad="6350" stA="52000" endA="300" endPos="35000" dir="5400000" sy="-100000" algn="bl" rotWithShape="0"/>
            </a:effectLst>
            <a:scene3d>
              <a:camera prst="orthographicFront"/>
              <a:lightRig rig="threePt" dir="t"/>
            </a:scene3d>
            <a:sp3d prstMaterial="matte"/>
          </p:spPr>
        </p:pic>
        <p:sp>
          <p:nvSpPr>
            <p:cNvPr id="37" name="TextBox 36"/>
            <p:cNvSpPr txBox="1"/>
            <p:nvPr/>
          </p:nvSpPr>
          <p:spPr>
            <a:xfrm>
              <a:off x="7717116" y="2440621"/>
              <a:ext cx="2528800" cy="470474"/>
            </a:xfrm>
            <a:prstGeom prst="rect">
              <a:avLst/>
            </a:prstGeom>
            <a:noFill/>
          </p:spPr>
          <p:txBody>
            <a:bodyPr wrap="none" rtlCol="0">
              <a:spAutoFit/>
            </a:bodyPr>
            <a:lstStyle/>
            <a:p>
              <a:r>
                <a:rPr lang="en-US" sz="1100" b="1" i="1" smtClean="0"/>
                <a:t>Community Platform</a:t>
              </a:r>
              <a:endParaRPr lang="en-US" sz="1100" b="1" i="1" dirty="0"/>
            </a:p>
          </p:txBody>
        </p:sp>
      </p:grpSp>
      <p:pic>
        <p:nvPicPr>
          <p:cNvPr id="38" name="Picture 37"/>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6323732" y="5065717"/>
            <a:ext cx="1541782" cy="871443"/>
          </a:xfrm>
          <a:prstGeom prst="rect">
            <a:avLst/>
          </a:prstGeom>
          <a:effectLst>
            <a:reflection blurRad="6350" stA="52000" endA="300" endPos="35000" dir="5400000" sy="-100000" algn="bl" rotWithShape="0"/>
          </a:effectLst>
          <a:scene3d>
            <a:camera prst="isometricOffAxis1Top">
              <a:rot lat="18906181" lon="18660706" rev="3298962"/>
            </a:camera>
            <a:lightRig rig="chilly" dir="t"/>
          </a:scene3d>
          <a:sp3d prstMaterial="powder"/>
        </p:spPr>
      </p:pic>
      <p:pic>
        <p:nvPicPr>
          <p:cNvPr id="39" name="Picture 38"/>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7429280" y="5065717"/>
            <a:ext cx="1541782" cy="871443"/>
          </a:xfrm>
          <a:prstGeom prst="rect">
            <a:avLst/>
          </a:prstGeom>
          <a:effectLst>
            <a:reflection blurRad="6350" stA="52000" endA="300" endPos="35000" dir="5400000" sy="-100000" algn="bl" rotWithShape="0"/>
          </a:effectLst>
          <a:scene3d>
            <a:camera prst="isometricOffAxis1Top">
              <a:rot lat="18906181" lon="18660706" rev="3298962"/>
            </a:camera>
            <a:lightRig rig="chilly" dir="t"/>
          </a:scene3d>
          <a:sp3d prstMaterial="powder"/>
        </p:spPr>
      </p:pic>
      <p:pic>
        <p:nvPicPr>
          <p:cNvPr id="40" name="Picture 39"/>
          <p:cNvPicPr>
            <a:picLocks noChangeAspect="1"/>
          </p:cNvPicPr>
          <p:nvPr/>
        </p:nvPicPr>
        <p:blipFill>
          <a:blip r:embed="rId19">
            <a:extLst>
              <a:ext uri="{28A0092B-C50C-407E-A947-70E740481C1C}">
                <a14:useLocalDpi xmlns:a14="http://schemas.microsoft.com/office/drawing/2010/main"/>
              </a:ext>
            </a:extLst>
          </a:blip>
          <a:stretch>
            <a:fillRect/>
          </a:stretch>
        </p:blipFill>
        <p:spPr>
          <a:xfrm>
            <a:off x="8528548" y="5065717"/>
            <a:ext cx="1541782" cy="871443"/>
          </a:xfrm>
          <a:prstGeom prst="rect">
            <a:avLst/>
          </a:prstGeom>
          <a:effectLst>
            <a:reflection blurRad="6350" stA="52000" endA="300" endPos="35000" dir="5400000" sy="-100000" algn="bl" rotWithShape="0"/>
          </a:effectLst>
          <a:scene3d>
            <a:camera prst="isometricOffAxis1Top">
              <a:rot lat="18906181" lon="18660706" rev="3298962"/>
            </a:camera>
            <a:lightRig rig="chilly" dir="t"/>
          </a:scene3d>
          <a:sp3d prstMaterial="powder"/>
        </p:spPr>
      </p:pic>
      <p:pic>
        <p:nvPicPr>
          <p:cNvPr id="41" name="Picture 40"/>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8651973" y="5818107"/>
            <a:ext cx="1541782" cy="871443"/>
          </a:xfrm>
          <a:prstGeom prst="rect">
            <a:avLst/>
          </a:prstGeom>
          <a:effectLst>
            <a:reflection blurRad="6350" stA="52000" endA="300" endPos="35000" dir="5400000" sy="-100000" algn="bl" rotWithShape="0"/>
          </a:effectLst>
          <a:scene3d>
            <a:camera prst="isometricOffAxis1Top">
              <a:rot lat="18906181" lon="18660706" rev="3298962"/>
            </a:camera>
            <a:lightRig rig="chilly" dir="t"/>
          </a:scene3d>
          <a:sp3d prstMaterial="powder"/>
        </p:spPr>
      </p:pic>
      <p:pic>
        <p:nvPicPr>
          <p:cNvPr id="42" name="Picture 41"/>
          <p:cNvPicPr>
            <a:picLocks noChangeAspect="1"/>
          </p:cNvPicPr>
          <p:nvPr/>
        </p:nvPicPr>
        <p:blipFill>
          <a:blip r:embed="rId21" cstate="screen">
            <a:alphaModFix amt="92000"/>
            <a:extLst>
              <a:ext uri="{28A0092B-C50C-407E-A947-70E740481C1C}">
                <a14:useLocalDpi xmlns:a14="http://schemas.microsoft.com/office/drawing/2010/main"/>
              </a:ext>
            </a:extLst>
          </a:blip>
          <a:stretch>
            <a:fillRect/>
          </a:stretch>
        </p:blipFill>
        <p:spPr>
          <a:xfrm>
            <a:off x="9769659" y="5818107"/>
            <a:ext cx="1541782" cy="871443"/>
          </a:xfrm>
          <a:prstGeom prst="rect">
            <a:avLst/>
          </a:prstGeom>
          <a:effectLst>
            <a:reflection blurRad="6350" stA="52000" endA="300" endPos="35000" dir="5400000" sy="-100000" algn="bl" rotWithShape="0"/>
          </a:effectLst>
          <a:scene3d>
            <a:camera prst="isometricOffAxis1Top">
              <a:rot lat="18906181" lon="18660706" rev="3298962"/>
            </a:camera>
            <a:lightRig rig="chilly" dir="t"/>
          </a:scene3d>
          <a:sp3d prstMaterial="powder"/>
        </p:spPr>
      </p:pic>
      <p:sp>
        <p:nvSpPr>
          <p:cNvPr id="5" name="Slide Number Placeholder 4"/>
          <p:cNvSpPr>
            <a:spLocks noGrp="1"/>
          </p:cNvSpPr>
          <p:nvPr>
            <p:ph type="sldNum" sz="quarter" idx="12"/>
          </p:nvPr>
        </p:nvSpPr>
        <p:spPr/>
        <p:txBody>
          <a:bodyPr/>
          <a:lstStyle/>
          <a:p>
            <a:fld id="{2AAED9FE-A794-6340-A106-71E1AD4C19A3}" type="slidenum">
              <a:rPr lang="en-US" smtClean="0"/>
              <a:t>1</a:t>
            </a:fld>
            <a:endParaRPr lang="en-US"/>
          </a:p>
        </p:txBody>
      </p:sp>
      <p:pic>
        <p:nvPicPr>
          <p:cNvPr id="44" name="Picture 43"/>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9101650" y="1208332"/>
            <a:ext cx="2252150" cy="910544"/>
          </a:xfrm>
          <a:prstGeom prst="rect">
            <a:avLst/>
          </a:prstGeom>
          <a:effectLst>
            <a:reflection blurRad="6350" stA="50000" endA="300" endPos="55000" dir="5400000" sy="-100000" algn="bl" rotWithShape="0"/>
          </a:effectLst>
        </p:spPr>
      </p:pic>
      <p:sp>
        <p:nvSpPr>
          <p:cNvPr id="6" name="TextBox 5"/>
          <p:cNvSpPr txBox="1"/>
          <p:nvPr/>
        </p:nvSpPr>
        <p:spPr>
          <a:xfrm>
            <a:off x="9146127" y="2039450"/>
            <a:ext cx="2246889" cy="646331"/>
          </a:xfrm>
          <a:prstGeom prst="rect">
            <a:avLst/>
          </a:prstGeom>
          <a:noFill/>
        </p:spPr>
        <p:txBody>
          <a:bodyPr wrap="square" rtlCol="0">
            <a:spAutoFit/>
          </a:bodyPr>
          <a:lstStyle/>
          <a:p>
            <a:r>
              <a:rPr lang="en-US" sz="1200" b="1" dirty="0" smtClean="0"/>
              <a:t>Working Group On Information Systems and Services (WGISS)</a:t>
            </a:r>
          </a:p>
          <a:p>
            <a:r>
              <a:rPr lang="en-US" sz="1200" b="1" dirty="0" smtClean="0"/>
              <a:t>WGISS-43 Meeting</a:t>
            </a:r>
            <a:endParaRPr lang="en-US" sz="1200" b="1" dirty="0"/>
          </a:p>
        </p:txBody>
      </p:sp>
    </p:spTree>
    <p:extLst>
      <p:ext uri="{BB962C8B-B14F-4D97-AF65-F5344CB8AC3E}">
        <p14:creationId xmlns:p14="http://schemas.microsoft.com/office/powerpoint/2010/main" val="19677374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p:cNvSpPr/>
          <p:nvPr/>
        </p:nvSpPr>
        <p:spPr>
          <a:xfrm>
            <a:off x="748492" y="4344938"/>
            <a:ext cx="6640689" cy="2031325"/>
          </a:xfrm>
          <a:prstGeom prst="rect">
            <a:avLst/>
          </a:prstGeom>
        </p:spPr>
        <p:txBody>
          <a:bodyPr wrap="square">
            <a:spAutoFit/>
          </a:bodyPr>
          <a:lstStyle/>
          <a:p>
            <a:r>
              <a:rPr lang="en-US" dirty="0"/>
              <a:t>The </a:t>
            </a:r>
            <a:r>
              <a:rPr lang="en-US" dirty="0" err="1"/>
              <a:t>AmeriGEOSS</a:t>
            </a:r>
            <a:r>
              <a:rPr lang="en-US" dirty="0"/>
              <a:t> Platform is a regional community resource to </a:t>
            </a:r>
            <a:r>
              <a:rPr lang="en-US" i="1" dirty="0"/>
              <a:t>promote collaboration </a:t>
            </a:r>
            <a:r>
              <a:rPr lang="en-US" dirty="0"/>
              <a:t>and </a:t>
            </a:r>
            <a:r>
              <a:rPr lang="en-US" i="1" dirty="0"/>
              <a:t>coordination </a:t>
            </a:r>
            <a:r>
              <a:rPr lang="en-US" dirty="0"/>
              <a:t>among the GEO members in the American continent. </a:t>
            </a:r>
          </a:p>
          <a:p>
            <a:endParaRPr lang="en-US" i="1" dirty="0">
              <a:solidFill>
                <a:srgbClr val="0072C0"/>
              </a:solidFill>
            </a:endParaRPr>
          </a:p>
          <a:p>
            <a:r>
              <a:rPr lang="en-US" i="1" dirty="0">
                <a:solidFill>
                  <a:schemeClr val="accent6">
                    <a:lumMod val="75000"/>
                  </a:schemeClr>
                </a:solidFill>
                <a:effectLst>
                  <a:outerShdw blurRad="50800" dist="50800" dir="5400000" algn="ctr" rotWithShape="0">
                    <a:srgbClr val="0070C0"/>
                  </a:outerShdw>
                </a:effectLst>
              </a:rPr>
              <a:t>Your resource to share, find, discover, learn and participate</a:t>
            </a:r>
            <a:r>
              <a:rPr lang="en-US" dirty="0">
                <a:solidFill>
                  <a:schemeClr val="accent6">
                    <a:lumMod val="75000"/>
                  </a:schemeClr>
                </a:solidFill>
                <a:effectLst>
                  <a:outerShdw blurRad="50800" dist="50800" dir="5400000" algn="ctr" rotWithShape="0">
                    <a:srgbClr val="0070C0"/>
                  </a:outerShdw>
                </a:effectLst>
              </a:rPr>
              <a:t> in coordinated, comprehensive and sustained Earth observations for understanding and decision-making. </a:t>
            </a:r>
            <a:endParaRPr lang="en-US" i="1" dirty="0">
              <a:solidFill>
                <a:schemeClr val="accent6">
                  <a:lumMod val="75000"/>
                </a:schemeClr>
              </a:solidFill>
              <a:effectLst>
                <a:outerShdw blurRad="50800" dist="50800" dir="5400000" algn="ctr" rotWithShape="0">
                  <a:srgbClr val="0070C0"/>
                </a:outerShdw>
              </a:effectLst>
            </a:endParaRPr>
          </a:p>
        </p:txBody>
      </p:sp>
      <p:sp>
        <p:nvSpPr>
          <p:cNvPr id="2" name="Slide Number Placeholder 1"/>
          <p:cNvSpPr>
            <a:spLocks noGrp="1"/>
          </p:cNvSpPr>
          <p:nvPr>
            <p:ph type="sldNum" sz="quarter" idx="10"/>
          </p:nvPr>
        </p:nvSpPr>
        <p:spPr>
          <a:xfrm>
            <a:off x="11750434" y="6481066"/>
            <a:ext cx="441566" cy="365125"/>
          </a:xfrm>
        </p:spPr>
        <p:txBody>
          <a:bodyPr/>
          <a:lstStyle/>
          <a:p>
            <a:fld id="{4B6A562A-0FA0-144B-AF53-B8A9305DC210}" type="slidenum">
              <a:rPr lang="en-US" smtClean="0"/>
              <a:pPr/>
              <a:t>10</a:t>
            </a:fld>
            <a:endParaRPr lang="en-US" dirty="0"/>
          </a:p>
        </p:txBody>
      </p:sp>
      <p:pic>
        <p:nvPicPr>
          <p:cNvPr id="65" name="Picture 6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95606" y="4428263"/>
            <a:ext cx="3604664" cy="2060854"/>
          </a:xfrm>
          <a:prstGeom prst="rect">
            <a:avLst/>
          </a:prstGeom>
          <a:noFill/>
          <a:ln>
            <a:noFill/>
          </a:ln>
          <a:effectLst>
            <a:outerShdw blurRad="50800" dist="38100" dir="2700000" algn="tl" rotWithShape="0">
              <a:prstClr val="black">
                <a:alpha val="40000"/>
              </a:prstClr>
            </a:outerShdw>
            <a:reflection blurRad="6350" stA="28000" endPos="350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TextBox 28"/>
          <p:cNvSpPr txBox="1"/>
          <p:nvPr/>
        </p:nvSpPr>
        <p:spPr>
          <a:xfrm>
            <a:off x="3004639" y="345260"/>
            <a:ext cx="6264152" cy="424732"/>
          </a:xfrm>
          <a:prstGeom prst="rect">
            <a:avLst/>
          </a:prstGeom>
        </p:spPr>
        <p:txBody>
          <a:bodyPr vert="horz" wrap="square" lIns="91440" tIns="45720" rIns="91440" bIns="45720" rtlCol="0" anchor="ctr">
            <a:spAutoFit/>
          </a:bodyPr>
          <a:lstStyle>
            <a:defPPr>
              <a:defRPr lang="en-US"/>
            </a:defPPr>
            <a:lvl1pPr algn="ctr">
              <a:lnSpc>
                <a:spcPct val="90000"/>
              </a:lnSpc>
              <a:spcBef>
                <a:spcPct val="0"/>
              </a:spcBef>
              <a:buNone/>
              <a:defRPr sz="2400" b="1">
                <a:solidFill>
                  <a:srgbClr val="005FAA"/>
                </a:solidFill>
                <a:latin typeface="Arial"/>
                <a:ea typeface="Arial"/>
                <a:cs typeface="Arial"/>
              </a:defRPr>
            </a:lvl1pPr>
          </a:lstStyle>
          <a:p>
            <a:r>
              <a:rPr lang="en-US" dirty="0" err="1"/>
              <a:t>AmeriGEOSS</a:t>
            </a:r>
            <a:r>
              <a:rPr lang="en-US" dirty="0"/>
              <a:t> Community Platform Vision</a:t>
            </a:r>
          </a:p>
        </p:txBody>
      </p:sp>
      <p:grpSp>
        <p:nvGrpSpPr>
          <p:cNvPr id="5" name="Group 4"/>
          <p:cNvGrpSpPr/>
          <p:nvPr/>
        </p:nvGrpSpPr>
        <p:grpSpPr>
          <a:xfrm>
            <a:off x="0" y="977755"/>
            <a:ext cx="12192000" cy="3320027"/>
            <a:chOff x="0" y="977755"/>
            <a:chExt cx="12192000" cy="3320027"/>
          </a:xfrm>
        </p:grpSpPr>
        <p:sp>
          <p:nvSpPr>
            <p:cNvPr id="60" name="Rectangle 59" descr="Presentation Author/Graphics: Eldrich L Frazier&#10;Federal Geographic Data Committee&#10;https://www.fgdc.gov"/>
            <p:cNvSpPr/>
            <p:nvPr/>
          </p:nvSpPr>
          <p:spPr>
            <a:xfrm>
              <a:off x="0" y="3371542"/>
              <a:ext cx="12192000" cy="416838"/>
            </a:xfrm>
            <a:prstGeom prst="rect">
              <a:avLst/>
            </a:prstGeom>
            <a:gradFill flip="none" rotWithShape="1">
              <a:gsLst>
                <a:gs pos="0">
                  <a:schemeClr val="accent4">
                    <a:lumMod val="0"/>
                    <a:lumOff val="100000"/>
                  </a:schemeClr>
                </a:gs>
                <a:gs pos="0">
                  <a:schemeClr val="accent4">
                    <a:lumMod val="0"/>
                    <a:lumOff val="100000"/>
                  </a:schemeClr>
                </a:gs>
                <a:gs pos="78000">
                  <a:schemeClr val="tx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050" dirty="0"/>
                <a:t> </a:t>
              </a:r>
              <a:r>
                <a:rPr lang="en-US" sz="1050" dirty="0">
                  <a:solidFill>
                    <a:schemeClr val="bg1">
                      <a:lumMod val="95000"/>
                    </a:schemeClr>
                  </a:solidFill>
                </a:rPr>
                <a:t>  </a:t>
              </a:r>
              <a:endParaRPr lang="en-US" sz="1050" dirty="0"/>
            </a:p>
          </p:txBody>
        </p:sp>
        <p:pic>
          <p:nvPicPr>
            <p:cNvPr id="31" name="Picture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77755"/>
              <a:ext cx="12192000" cy="2703308"/>
            </a:xfrm>
            <a:prstGeom prst="rect">
              <a:avLst/>
            </a:prstGeom>
          </p:spPr>
        </p:pic>
        <p:sp>
          <p:nvSpPr>
            <p:cNvPr id="42" name="Rounded Rectangle 41" descr="Presentation Author/Graphics: &#10;Eldrich L. Frazier&#10;Federal Geographic Data Committee&#10;https://www.fgdc.gov " title="FGDC"/>
            <p:cNvSpPr/>
            <p:nvPr/>
          </p:nvSpPr>
          <p:spPr>
            <a:xfrm>
              <a:off x="5094037" y="1731182"/>
              <a:ext cx="6656397" cy="1070075"/>
            </a:xfrm>
            <a:prstGeom prst="roundRect">
              <a:avLst/>
            </a:prstGeom>
            <a:solidFill>
              <a:schemeClr val="tx1">
                <a:lumMod val="75000"/>
                <a:lumOff val="25000"/>
                <a:alpha val="81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Welcome to </a:t>
              </a:r>
              <a:r>
                <a:rPr lang="en-US" b="1" i="1" dirty="0" err="1">
                  <a:solidFill>
                    <a:srgbClr val="6EAAB4"/>
                  </a:solidFill>
                  <a:effectLst>
                    <a:outerShdw blurRad="50800" dist="38100" dir="18900000" algn="bl" rotWithShape="0">
                      <a:schemeClr val="accent5">
                        <a:alpha val="40000"/>
                      </a:schemeClr>
                    </a:outerShdw>
                  </a:effectLst>
                  <a:latin typeface="Times New Roman" charset="0"/>
                  <a:ea typeface="Times New Roman" charset="0"/>
                  <a:cs typeface="Times New Roman" charset="0"/>
                </a:rPr>
                <a:t>AmeriGEOSS</a:t>
              </a:r>
              <a:r>
                <a:rPr lang="en-US" b="1" i="1" dirty="0">
                  <a:solidFill>
                    <a:srgbClr val="6EAAB4"/>
                  </a:solidFill>
                  <a:effectLst>
                    <a:outerShdw blurRad="50800" dist="38100" dir="18900000" algn="bl" rotWithShape="0">
                      <a:schemeClr val="accent5">
                        <a:alpha val="40000"/>
                      </a:schemeClr>
                    </a:outerShdw>
                  </a:effectLst>
                  <a:latin typeface="Times New Roman" charset="0"/>
                  <a:ea typeface="Times New Roman" charset="0"/>
                  <a:cs typeface="Times New Roman" charset="0"/>
                </a:rPr>
                <a:t> Community Platform</a:t>
              </a:r>
              <a:r>
                <a:rPr lang="en-US" i="1" dirty="0">
                  <a:solidFill>
                    <a:schemeClr val="accent1">
                      <a:lumMod val="50000"/>
                    </a:schemeClr>
                  </a:solidFill>
                  <a:effectLst>
                    <a:outerShdw blurRad="50800" dist="38100" dir="18900000" algn="bl" rotWithShape="0">
                      <a:schemeClr val="accent1">
                        <a:alpha val="40000"/>
                      </a:schemeClr>
                    </a:outerShdw>
                  </a:effectLst>
                  <a:latin typeface="Times New Roman" charset="0"/>
                  <a:ea typeface="Times New Roman" charset="0"/>
                  <a:cs typeface="Times New Roman" charset="0"/>
                </a:rPr>
                <a:t> </a:t>
              </a:r>
              <a:r>
                <a:rPr lang="en-US" dirty="0"/>
                <a:t>your gateway to Earth Observation resources in the Americas.</a:t>
              </a:r>
            </a:p>
          </p:txBody>
        </p:sp>
        <p:sp>
          <p:nvSpPr>
            <p:cNvPr id="55" name="Rectangle 54" descr="Presentation Author/Graphics: Eldrich L Frazier&#10;Federal Geographic Data Committee&#10;https://www.fgdc.gov"/>
            <p:cNvSpPr/>
            <p:nvPr/>
          </p:nvSpPr>
          <p:spPr>
            <a:xfrm>
              <a:off x="0" y="980729"/>
              <a:ext cx="12192000" cy="416838"/>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050" b="1" dirty="0"/>
                <a:t> </a:t>
              </a:r>
              <a:r>
                <a:rPr lang="en-US" sz="1050" b="1" dirty="0">
                  <a:solidFill>
                    <a:schemeClr val="bg1">
                      <a:lumMod val="95000"/>
                    </a:schemeClr>
                  </a:solidFill>
                </a:rPr>
                <a:t>  </a:t>
              </a:r>
              <a:r>
                <a:rPr lang="en-US" sz="1050" b="1" i="1" dirty="0">
                  <a:solidFill>
                    <a:schemeClr val="bg1">
                      <a:lumMod val="95000"/>
                    </a:schemeClr>
                  </a:solidFill>
                </a:rPr>
                <a:t>About </a:t>
              </a:r>
              <a:r>
                <a:rPr lang="en-US" sz="1050" b="1" i="1" dirty="0" err="1">
                  <a:solidFill>
                    <a:schemeClr val="bg1">
                      <a:lumMod val="95000"/>
                    </a:schemeClr>
                  </a:solidFill>
                </a:rPr>
                <a:t>AmeriGEOSS</a:t>
              </a:r>
              <a:r>
                <a:rPr lang="en-US" sz="1050" b="1" i="1" dirty="0">
                  <a:solidFill>
                    <a:schemeClr val="bg1">
                      <a:lumMod val="95000"/>
                    </a:schemeClr>
                  </a:solidFill>
                </a:rPr>
                <a:t>         </a:t>
              </a:r>
              <a:r>
                <a:rPr lang="en-US" sz="1050" b="1" dirty="0"/>
                <a:t>Initiatives  </a:t>
              </a:r>
              <a:r>
                <a:rPr lang="en-US" sz="1050" b="1" dirty="0">
                  <a:solidFill>
                    <a:schemeClr val="bg2">
                      <a:lumMod val="75000"/>
                    </a:schemeClr>
                  </a:solidFill>
                </a:rPr>
                <a:t>|</a:t>
              </a:r>
              <a:r>
                <a:rPr lang="en-US" sz="1050" b="1" dirty="0"/>
                <a:t>   Data   </a:t>
              </a:r>
              <a:r>
                <a:rPr lang="en-US" sz="1050" b="1" dirty="0">
                  <a:solidFill>
                    <a:schemeClr val="bg2">
                      <a:lumMod val="75000"/>
                    </a:schemeClr>
                  </a:solidFill>
                </a:rPr>
                <a:t>|</a:t>
              </a:r>
              <a:r>
                <a:rPr lang="en-US" sz="1050" b="1" dirty="0"/>
                <a:t>   Tools </a:t>
              </a:r>
              <a:r>
                <a:rPr lang="en-US" sz="1050" b="1" dirty="0">
                  <a:solidFill>
                    <a:schemeClr val="bg2">
                      <a:lumMod val="75000"/>
                    </a:schemeClr>
                  </a:solidFill>
                </a:rPr>
                <a:t>|</a:t>
              </a:r>
              <a:r>
                <a:rPr lang="en-US" sz="1050" b="1" dirty="0"/>
                <a:t>   Products  </a:t>
              </a:r>
              <a:r>
                <a:rPr lang="en-US" sz="1050" b="1" dirty="0">
                  <a:solidFill>
                    <a:schemeClr val="bg2">
                      <a:lumMod val="75000"/>
                    </a:schemeClr>
                  </a:solidFill>
                </a:rPr>
                <a:t>|</a:t>
              </a:r>
              <a:r>
                <a:rPr lang="en-US" sz="1050" b="1" dirty="0"/>
                <a:t>  Services </a:t>
              </a:r>
              <a:r>
                <a:rPr lang="en-US" sz="1050" b="1" dirty="0">
                  <a:solidFill>
                    <a:schemeClr val="bg2">
                      <a:lumMod val="75000"/>
                    </a:schemeClr>
                  </a:solidFill>
                </a:rPr>
                <a:t>|</a:t>
              </a:r>
              <a:r>
                <a:rPr lang="en-US" sz="1050" b="1" dirty="0"/>
                <a:t>   Resources </a:t>
              </a:r>
              <a:r>
                <a:rPr lang="en-US" sz="1050" b="1" dirty="0">
                  <a:solidFill>
                    <a:schemeClr val="bg2">
                      <a:lumMod val="75000"/>
                    </a:schemeClr>
                  </a:solidFill>
                </a:rPr>
                <a:t>|</a:t>
              </a:r>
              <a:r>
                <a:rPr lang="en-US" sz="1050" b="1" dirty="0"/>
                <a:t>  </a:t>
              </a:r>
            </a:p>
          </p:txBody>
        </p:sp>
        <p:grpSp>
          <p:nvGrpSpPr>
            <p:cNvPr id="3" name="Group 2"/>
            <p:cNvGrpSpPr/>
            <p:nvPr/>
          </p:nvGrpSpPr>
          <p:grpSpPr>
            <a:xfrm>
              <a:off x="5276339" y="1126990"/>
              <a:ext cx="163816" cy="138356"/>
              <a:chOff x="5276339" y="1126990"/>
              <a:chExt cx="163816" cy="138356"/>
            </a:xfrm>
          </p:grpSpPr>
          <p:sp>
            <p:nvSpPr>
              <p:cNvPr id="4" name="Oval 3"/>
              <p:cNvSpPr/>
              <p:nvPr/>
            </p:nvSpPr>
            <p:spPr bwMode="auto">
              <a:xfrm>
                <a:off x="5276339" y="1126990"/>
                <a:ext cx="116173" cy="90474"/>
              </a:xfrm>
              <a:prstGeom prst="ellipse">
                <a:avLst/>
              </a:prstGeom>
              <a:noFill/>
              <a:ln w="127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2400">
                  <a:latin typeface="Times" pitchFamily="18" charset="0"/>
                </a:endParaRPr>
              </a:p>
            </p:txBody>
          </p:sp>
          <p:cxnSp>
            <p:nvCxnSpPr>
              <p:cNvPr id="6" name="Straight Connector 5"/>
              <p:cNvCxnSpPr/>
              <p:nvPr/>
            </p:nvCxnSpPr>
            <p:spPr bwMode="auto">
              <a:xfrm>
                <a:off x="5379195" y="1213124"/>
                <a:ext cx="60960" cy="52222"/>
              </a:xfrm>
              <a:prstGeom prst="line">
                <a:avLst/>
              </a:prstGeom>
              <a:solidFill>
                <a:schemeClr val="accent1"/>
              </a:solidFill>
              <a:ln w="127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35" name="Shape 341" descr="Presentation Author/Graphics: Eldrich L Frazier&#10;Federal Geographic Data Committee&#10;https://www.fgdc.gov"/>
            <p:cNvPicPr preferRelativeResize="0"/>
            <p:nvPr/>
          </p:nvPicPr>
          <p:blipFill rotWithShape="1">
            <a:blip r:embed="rId5" cstate="screen">
              <a:alphaModFix/>
              <a:extLst>
                <a:ext uri="{BEBA8EAE-BF5A-486C-A8C5-ECC9F3942E4B}">
                  <a14:imgProps xmlns:a14="http://schemas.microsoft.com/office/drawing/2010/main">
                    <a14:imgLayer r:embed="rId6">
                      <a14:imgEffect>
                        <a14:backgroundRemoval t="0" b="100000" l="0" r="99903">
                          <a14:foregroundMark x1="64990" y1="69146" x2="64990" y2="69146"/>
                          <a14:foregroundMark x1="58511" y1="57437" x2="58511" y2="57437"/>
                          <a14:foregroundMark x1="70890" y1="61867" x2="70890" y2="61867"/>
                          <a14:foregroundMark x1="86170" y1="63133" x2="86170" y2="63133"/>
                          <a14:foregroundMark x1="24952" y1="29430" x2="24952" y2="29430"/>
                          <a14:foregroundMark x1="27273" y1="30380" x2="27273" y2="30380"/>
                          <a14:foregroundMark x1="35590" y1="32911" x2="35590" y2="32911"/>
                          <a14:foregroundMark x1="39942" y1="27532" x2="39942" y2="27532"/>
                          <a14:foregroundMark x1="39652" y1="21519" x2="39652" y2="21519"/>
                          <a14:foregroundMark x1="9188" y1="23576" x2="9188" y2="23576"/>
                          <a14:foregroundMark x1="53288" y1="21519" x2="53288" y2="21519"/>
                          <a14:foregroundMark x1="56480" y1="3323" x2="56480" y2="3323"/>
                          <a14:foregroundMark x1="70213" y1="14241" x2="70213" y2="14241"/>
                          <a14:foregroundMark x1="63443" y1="18038" x2="63443" y2="18038"/>
                          <a14:foregroundMark x1="48936" y1="36551" x2="48936" y2="36551"/>
                          <a14:foregroundMark x1="48162" y1="57437" x2="48162" y2="57437"/>
                          <a14:foregroundMark x1="50290" y1="40823" x2="50290" y2="40823"/>
                          <a14:foregroundMark x1="46712" y1="5222" x2="46712" y2="5222"/>
                          <a14:foregroundMark x1="42940" y1="28323" x2="42940" y2="28323"/>
                          <a14:foregroundMark x1="53482" y1="31487" x2="53482" y2="31487"/>
                          <a14:foregroundMark x1="75822" y1="21677" x2="75822" y2="21677"/>
                          <a14:foregroundMark x1="78046" y1="28323" x2="78046" y2="28323"/>
                          <a14:foregroundMark x1="76692" y1="23892" x2="76692" y2="23892"/>
                          <a14:foregroundMark x1="77369" y1="26108" x2="77369" y2="26108"/>
                          <a14:foregroundMark x1="77660" y1="27373" x2="77660" y2="27373"/>
                          <a14:foregroundMark x1="42166" y1="13924" x2="42166" y2="13924"/>
                          <a14:foregroundMark x1="43037" y1="13608" x2="43037" y2="13608"/>
                          <a14:foregroundMark x1="43810" y1="12816" x2="43810" y2="12816"/>
                          <a14:foregroundMark x1="50000" y1="33228" x2="50000" y2="33228"/>
                          <a14:foregroundMark x1="65764" y1="7120" x2="65764" y2="7120"/>
                          <a14:foregroundMark x1="60542" y1="4272" x2="60542" y2="4272"/>
                          <a14:foregroundMark x1="61896" y1="4589" x2="61896" y2="4589"/>
                          <a14:foregroundMark x1="64217" y1="6329" x2="64217" y2="6329"/>
                          <a14:foregroundMark x1="60735" y1="10918" x2="60735" y2="10918"/>
                          <a14:foregroundMark x1="57544" y1="7753" x2="57544" y2="7753"/>
                          <a14:foregroundMark x1="65474" y1="12658" x2="65474" y2="12658"/>
                          <a14:foregroundMark x1="44294" y1="6646" x2="44294" y2="6646"/>
                          <a14:foregroundMark x1="54449" y1="3165" x2="54449" y2="3165"/>
                          <a14:foregroundMark x1="50000" y1="3639" x2="50000" y2="3639"/>
                          <a14:foregroundMark x1="58607" y1="3481" x2="58607" y2="3481"/>
                          <a14:foregroundMark x1="51547" y1="3323" x2="51547" y2="3323"/>
                          <a14:foregroundMark x1="47872" y1="4430" x2="47872" y2="4430"/>
                          <a14:foregroundMark x1="53772" y1="34177" x2="53772" y2="34177"/>
                          <a14:foregroundMark x1="52708" y1="33070" x2="52708" y2="33070"/>
                          <a14:foregroundMark x1="54352" y1="35127" x2="54352" y2="35127"/>
                          <a14:foregroundMark x1="53191" y1="33544" x2="53191" y2="33544"/>
                          <a14:foregroundMark x1="42843" y1="26266" x2="42843" y2="26266"/>
                          <a14:foregroundMark x1="43037" y1="29747" x2="43037" y2="29747"/>
                          <a14:foregroundMark x1="63830" y1="13449" x2="63830" y2="13449"/>
                          <a14:foregroundMark x1="66634" y1="14241" x2="66634" y2="14241"/>
                          <a14:foregroundMark x1="51064" y1="41772" x2="51064" y2="41772"/>
                          <a14:foregroundMark x1="51934" y1="41456" x2="51934" y2="41456"/>
                          <a14:foregroundMark x1="78723" y1="31487" x2="78723" y2="31487"/>
                          <a14:foregroundMark x1="78337" y1="30063" x2="78337" y2="30063"/>
                          <a14:foregroundMark x1="78820" y1="32911" x2="78820" y2="32911"/>
                          <a14:foregroundMark x1="79207" y1="34494" x2="79207" y2="34494"/>
                          <a14:foregroundMark x1="79400" y1="36234" x2="79400" y2="36234"/>
                          <a14:foregroundMark x1="79691" y1="38608" x2="79691" y2="38608"/>
                          <a14:foregroundMark x1="79497" y1="37342" x2="79497" y2="37342"/>
                          <a14:foregroundMark x1="79787" y1="40032" x2="79787" y2="40032"/>
                          <a14:foregroundMark x1="65087" y1="22468" x2="65087" y2="22468"/>
                          <a14:foregroundMark x1="65957" y1="22785" x2="65957" y2="22785"/>
                          <a14:foregroundMark x1="63346" y1="23101" x2="63346" y2="23101"/>
                          <a14:foregroundMark x1="65764" y1="20570" x2="65764" y2="20570"/>
                          <a14:foregroundMark x1="44874" y1="6013" x2="44874" y2="6013"/>
                          <a14:foregroundMark x1="58801" y1="6329" x2="58801" y2="6329"/>
                          <a14:foregroundMark x1="61412" y1="10601" x2="61412" y2="10601"/>
                          <a14:foregroundMark x1="58027" y1="5854" x2="58027" y2="5854"/>
                          <a14:foregroundMark x1="60251" y1="6804" x2="60251" y2="6804"/>
                          <a14:foregroundMark x1="42263" y1="7911" x2="42263" y2="7911"/>
                          <a14:foregroundMark x1="43037" y1="7120" x2="43037" y2="7120"/>
                          <a14:foregroundMark x1="45551" y1="5380" x2="45551" y2="5380"/>
                          <a14:foregroundMark x1="39845" y1="10443" x2="39845" y2="10443"/>
                          <a14:foregroundMark x1="41006" y1="9177" x2="41006" y2="9177"/>
                          <a14:foregroundMark x1="40522" y1="9652" x2="40522" y2="9652"/>
                          <a14:foregroundMark x1="38685" y1="11867" x2="38685" y2="11867"/>
                          <a14:foregroundMark x1="37234" y1="13608" x2="37234" y2="13608"/>
                          <a14:foregroundMark x1="37911" y1="12816" x2="37911" y2="12816"/>
                          <a14:foregroundMark x1="35977" y1="15665" x2="35977" y2="15665"/>
                          <a14:foregroundMark x1="36654" y1="14557" x2="36654" y2="14557"/>
                          <a14:foregroundMark x1="35106" y1="17247" x2="35106" y2="17247"/>
                          <a14:foregroundMark x1="35590" y1="16614" x2="35590" y2="16614"/>
                          <a14:foregroundMark x1="41393" y1="14873" x2="41393" y2="14873"/>
                          <a14:foregroundMark x1="40716" y1="15506" x2="40716" y2="15506"/>
                          <a14:foregroundMark x1="34236" y1="18671" x2="34236" y2="18671"/>
                          <a14:foregroundMark x1="34720" y1="18196" x2="34720" y2="18196"/>
                          <a14:foregroundMark x1="79884" y1="42089" x2="79884" y2="42089"/>
                          <a14:foregroundMark x1="79787" y1="41139" x2="79787" y2="41139"/>
                          <a14:foregroundMark x1="79981" y1="43987" x2="79981" y2="43987"/>
                          <a14:foregroundMark x1="55996" y1="7278" x2="55996" y2="7278"/>
                          <a14:foregroundMark x1="60735" y1="8386" x2="60735" y2="8386"/>
                          <a14:foregroundMark x1="62669" y1="11234" x2="62669" y2="11234"/>
                          <a14:foregroundMark x1="62476" y1="8228" x2="62476" y2="8228"/>
                          <a14:backgroundMark x1="64217" y1="61076" x2="64217" y2="61076"/>
                          <a14:backgroundMark x1="65184" y1="58544" x2="65184" y2="58544"/>
                          <a14:backgroundMark x1="63540" y1="63291" x2="63540" y2="63291"/>
                          <a14:backgroundMark x1="51547" y1="57120" x2="51547" y2="57120"/>
                          <a14:backgroundMark x1="50484" y1="52848" x2="50484" y2="52848"/>
                          <a14:backgroundMark x1="50580" y1="54430" x2="50580" y2="54430"/>
                          <a14:backgroundMark x1="59574" y1="17563" x2="59574" y2="17563"/>
                          <a14:backgroundMark x1="43327" y1="26899" x2="43327" y2="26899"/>
                          <a14:backgroundMark x1="53385" y1="32753" x2="53385" y2="32753"/>
                          <a14:backgroundMark x1="43520" y1="26108" x2="43520" y2="26108"/>
                          <a14:backgroundMark x1="43424" y1="28639" x2="43424" y2="28639"/>
                          <a14:backgroundMark x1="64797" y1="15823" x2="64797" y2="15823"/>
                          <a14:backgroundMark x1="64217" y1="14873" x2="64217" y2="14873"/>
                          <a14:backgroundMark x1="63250" y1="13924" x2="63250" y2="13924"/>
                          <a14:backgroundMark x1="63926" y1="21677" x2="63926" y2="21677"/>
                          <a14:backgroundMark x1="62959" y1="20570" x2="62959" y2="20570"/>
                          <a14:backgroundMark x1="64797" y1="21361" x2="64797" y2="21361"/>
                          <a14:backgroundMark x1="61122" y1="5696" x2="61122" y2="5696"/>
                          <a14:backgroundMark x1="63153" y1="6804" x2="63153" y2="6804"/>
                          <a14:backgroundMark x1="58704" y1="7278" x2="58704" y2="7278"/>
                          <a14:backgroundMark x1="60155" y1="9177" x2="60155" y2="9177"/>
                          <a14:backgroundMark x1="64797" y1="59335" x2="64797" y2="59335"/>
                          <a14:backgroundMark x1="55609" y1="8228" x2="55609" y2="8228"/>
                          <a14:backgroundMark x1="62089" y1="9652" x2="62089" y2="9652"/>
                          <a14:backgroundMark x1="64217" y1="16297" x2="64217" y2="16297"/>
                          <a14:backgroundMark x1="65377" y1="10127" x2="65377" y2="10127"/>
                          <a14:backgroundMark x1="63636" y1="6804" x2="63636" y2="6804"/>
                        </a14:backgroundRemoval>
                      </a14:imgEffect>
                    </a14:imgLayer>
                  </a14:imgProps>
                </a:ext>
                <a:ext uri="{28A0092B-C50C-407E-A947-70E740481C1C}">
                  <a14:useLocalDpi xmlns:a14="http://schemas.microsoft.com/office/drawing/2010/main"/>
                </a:ext>
              </a:extLst>
            </a:blip>
            <a:srcRect/>
            <a:stretch/>
          </p:blipFill>
          <p:spPr>
            <a:xfrm>
              <a:off x="86469" y="2404584"/>
              <a:ext cx="1994756" cy="1135825"/>
            </a:xfrm>
            <a:prstGeom prst="rect">
              <a:avLst/>
            </a:prstGeom>
            <a:noFill/>
            <a:ln>
              <a:noFill/>
            </a:ln>
            <a:effectLst>
              <a:glow rad="76200">
                <a:schemeClr val="bg1">
                  <a:alpha val="43000"/>
                </a:schemeClr>
              </a:glow>
              <a:innerShdw blurRad="63500" dist="50800" dir="13500000">
                <a:prstClr val="black">
                  <a:alpha val="50000"/>
                </a:prstClr>
              </a:innerShdw>
            </a:effectLst>
          </p:spPr>
        </p:pic>
        <p:grpSp>
          <p:nvGrpSpPr>
            <p:cNvPr id="70" name="Group 69"/>
            <p:cNvGrpSpPr/>
            <p:nvPr/>
          </p:nvGrpSpPr>
          <p:grpSpPr>
            <a:xfrm>
              <a:off x="4092124" y="3186878"/>
              <a:ext cx="1853517" cy="1110904"/>
              <a:chOff x="2908559" y="2947301"/>
              <a:chExt cx="1853517" cy="1110904"/>
            </a:xfrm>
          </p:grpSpPr>
          <p:sp>
            <p:nvSpPr>
              <p:cNvPr id="71" name="Oval 70"/>
              <p:cNvSpPr/>
              <p:nvPr/>
            </p:nvSpPr>
            <p:spPr>
              <a:xfrm>
                <a:off x="2908559" y="2947301"/>
                <a:ext cx="1063275" cy="1063275"/>
              </a:xfrm>
              <a:prstGeom prst="ellipse">
                <a:avLst/>
              </a:prstGeom>
              <a:blipFill>
                <a:blip r:embed="rId7" cstate="screen">
                  <a:extLst>
                    <a:ext uri="{28A0092B-C50C-407E-A947-70E740481C1C}">
                      <a14:useLocalDpi xmlns:a14="http://schemas.microsoft.com/office/drawing/2010/main"/>
                    </a:ext>
                  </a:extLst>
                </a:blip>
                <a:stretch>
                  <a:fillRect/>
                </a:stretch>
              </a:blipFill>
              <a:ln w="50800">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lumMod val="75000"/>
                    </a:schemeClr>
                  </a:solidFill>
                </a:endParaRPr>
              </a:p>
            </p:txBody>
          </p:sp>
          <p:sp>
            <p:nvSpPr>
              <p:cNvPr id="72" name="Rounded Rectangle 71"/>
              <p:cNvSpPr/>
              <p:nvPr/>
            </p:nvSpPr>
            <p:spPr>
              <a:xfrm>
                <a:off x="2960464" y="3747135"/>
                <a:ext cx="1801612" cy="311070"/>
              </a:xfrm>
              <a:prstGeom prst="roundRect">
                <a:avLst>
                  <a:gd name="adj" fmla="val 50000"/>
                </a:avLst>
              </a:prstGeom>
              <a:gradFill flip="none" rotWithShape="1">
                <a:gsLst>
                  <a:gs pos="41000">
                    <a:schemeClr val="accent3">
                      <a:lumMod val="49000"/>
                      <a:lumOff val="51000"/>
                      <a:alpha val="7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8400000" scaled="0"/>
                <a:tileRect/>
              </a:gra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b="1" dirty="0">
                    <a:solidFill>
                      <a:schemeClr val="tx1"/>
                    </a:solidFill>
                  </a:rPr>
                  <a:t>Agriculture</a:t>
                </a:r>
              </a:p>
            </p:txBody>
          </p:sp>
        </p:grpSp>
        <p:grpSp>
          <p:nvGrpSpPr>
            <p:cNvPr id="73" name="Group 72"/>
            <p:cNvGrpSpPr/>
            <p:nvPr/>
          </p:nvGrpSpPr>
          <p:grpSpPr>
            <a:xfrm>
              <a:off x="8222532" y="3186878"/>
              <a:ext cx="1916888" cy="1104656"/>
              <a:chOff x="7035221" y="2934366"/>
              <a:chExt cx="1916888" cy="1104656"/>
            </a:xfrm>
          </p:grpSpPr>
          <p:sp>
            <p:nvSpPr>
              <p:cNvPr id="74" name="Oval 73"/>
              <p:cNvSpPr/>
              <p:nvPr/>
            </p:nvSpPr>
            <p:spPr>
              <a:xfrm>
                <a:off x="7035221" y="2934366"/>
                <a:ext cx="1060704" cy="1060704"/>
              </a:xfrm>
              <a:prstGeom prst="ellipse">
                <a:avLst/>
              </a:prstGeom>
              <a:blipFill>
                <a:blip r:embed="rId8" cstate="screen">
                  <a:extLst>
                    <a:ext uri="{28A0092B-C50C-407E-A947-70E740481C1C}">
                      <a14:useLocalDpi xmlns:a14="http://schemas.microsoft.com/office/drawing/2010/main"/>
                    </a:ext>
                  </a:extLst>
                </a:blip>
                <a:stretch>
                  <a:fillRect/>
                </a:stretch>
              </a:blipFill>
              <a:ln w="50800">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defRPr/>
                </a:pPr>
                <a:endParaRPr lang="en-US" kern="1200">
                  <a:solidFill>
                    <a:schemeClr val="tx1">
                      <a:lumMod val="75000"/>
                    </a:schemeClr>
                  </a:solidFill>
                </a:endParaRPr>
              </a:p>
            </p:txBody>
          </p:sp>
          <p:sp>
            <p:nvSpPr>
              <p:cNvPr id="75" name="Rounded Rectangle 74"/>
              <p:cNvSpPr/>
              <p:nvPr/>
            </p:nvSpPr>
            <p:spPr>
              <a:xfrm>
                <a:off x="7088074" y="3727952"/>
                <a:ext cx="1864035" cy="311070"/>
              </a:xfrm>
              <a:prstGeom prst="roundRect">
                <a:avLst>
                  <a:gd name="adj" fmla="val 50000"/>
                </a:avLst>
              </a:prstGeom>
              <a:gradFill flip="none" rotWithShape="1">
                <a:gsLst>
                  <a:gs pos="41000">
                    <a:schemeClr val="accent3">
                      <a:lumMod val="49000"/>
                      <a:lumOff val="51000"/>
                      <a:alpha val="7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8400000" scaled="0"/>
                <a:tileRect/>
              </a:gra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b="1" dirty="0">
                    <a:solidFill>
                      <a:schemeClr val="tx1"/>
                    </a:solidFill>
                  </a:rPr>
                  <a:t>Disasters</a:t>
                </a:r>
              </a:p>
            </p:txBody>
          </p:sp>
        </p:grpSp>
        <p:grpSp>
          <p:nvGrpSpPr>
            <p:cNvPr id="79" name="Group 78"/>
            <p:cNvGrpSpPr/>
            <p:nvPr/>
          </p:nvGrpSpPr>
          <p:grpSpPr>
            <a:xfrm>
              <a:off x="10177691" y="3175303"/>
              <a:ext cx="1943583" cy="1113240"/>
              <a:chOff x="4979326" y="2971317"/>
              <a:chExt cx="1943583" cy="1113240"/>
            </a:xfrm>
          </p:grpSpPr>
          <p:sp>
            <p:nvSpPr>
              <p:cNvPr id="80" name="Oval 79"/>
              <p:cNvSpPr/>
              <p:nvPr/>
            </p:nvSpPr>
            <p:spPr>
              <a:xfrm>
                <a:off x="4979326" y="2971317"/>
                <a:ext cx="1060704" cy="1060704"/>
              </a:xfrm>
              <a:prstGeom prst="ellipse">
                <a:avLst/>
              </a:prstGeom>
              <a:blipFill>
                <a:blip r:embed="rId9" cstate="screen">
                  <a:extLst>
                    <a:ext uri="{28A0092B-C50C-407E-A947-70E740481C1C}">
                      <a14:useLocalDpi xmlns:a14="http://schemas.microsoft.com/office/drawing/2010/main"/>
                    </a:ext>
                  </a:extLst>
                </a:blip>
                <a:stretch>
                  <a:fillRect/>
                </a:stretch>
              </a:blipFill>
              <a:ln w="50800">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defRPr/>
                </a:pPr>
                <a:endParaRPr lang="en-US" kern="1200">
                  <a:solidFill>
                    <a:schemeClr val="tx1">
                      <a:lumMod val="75000"/>
                    </a:schemeClr>
                  </a:solidFill>
                </a:endParaRPr>
              </a:p>
            </p:txBody>
          </p:sp>
          <p:sp>
            <p:nvSpPr>
              <p:cNvPr id="81" name="Rounded Rectangle 80"/>
              <p:cNvSpPr/>
              <p:nvPr/>
            </p:nvSpPr>
            <p:spPr>
              <a:xfrm>
                <a:off x="5051880" y="3773487"/>
                <a:ext cx="1871029" cy="311070"/>
              </a:xfrm>
              <a:prstGeom prst="roundRect">
                <a:avLst>
                  <a:gd name="adj" fmla="val 50000"/>
                </a:avLst>
              </a:prstGeom>
              <a:gradFill flip="none" rotWithShape="1">
                <a:gsLst>
                  <a:gs pos="41000">
                    <a:schemeClr val="accent3">
                      <a:lumMod val="49000"/>
                      <a:lumOff val="51000"/>
                      <a:alpha val="7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8400000" scaled="0"/>
                <a:tileRect/>
              </a:gra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b="1" dirty="0">
                    <a:solidFill>
                      <a:schemeClr val="tx1"/>
                    </a:solidFill>
                  </a:rPr>
                  <a:t>Water</a:t>
                </a:r>
              </a:p>
            </p:txBody>
          </p:sp>
        </p:grpSp>
        <p:grpSp>
          <p:nvGrpSpPr>
            <p:cNvPr id="82" name="Group 81"/>
            <p:cNvGrpSpPr/>
            <p:nvPr/>
          </p:nvGrpSpPr>
          <p:grpSpPr>
            <a:xfrm>
              <a:off x="6045963" y="3186878"/>
              <a:ext cx="2107512" cy="1100216"/>
              <a:chOff x="9311440" y="2961956"/>
              <a:chExt cx="2107512" cy="1100216"/>
            </a:xfrm>
          </p:grpSpPr>
          <p:sp>
            <p:nvSpPr>
              <p:cNvPr id="83" name="Oval 82"/>
              <p:cNvSpPr/>
              <p:nvPr/>
            </p:nvSpPr>
            <p:spPr>
              <a:xfrm>
                <a:off x="9311440" y="2961956"/>
                <a:ext cx="1060704" cy="1060704"/>
              </a:xfrm>
              <a:prstGeom prst="ellipse">
                <a:avLst/>
              </a:prstGeom>
              <a:blipFill>
                <a:blip r:embed="rId10" cstate="screen">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a:ext>
                  </a:extLst>
                </a:blip>
                <a:stretch>
                  <a:fillRect/>
                </a:stretch>
              </a:blipFill>
              <a:ln w="50800">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defRPr/>
                </a:pPr>
                <a:endParaRPr lang="en-US" kern="1200">
                  <a:solidFill>
                    <a:schemeClr val="tx1">
                      <a:lumMod val="75000"/>
                    </a:schemeClr>
                  </a:solidFill>
                </a:endParaRPr>
              </a:p>
            </p:txBody>
          </p:sp>
          <p:sp>
            <p:nvSpPr>
              <p:cNvPr id="84" name="Rounded Rectangle 83"/>
              <p:cNvSpPr/>
              <p:nvPr/>
            </p:nvSpPr>
            <p:spPr>
              <a:xfrm>
                <a:off x="9372775" y="3751102"/>
                <a:ext cx="2046177" cy="311070"/>
              </a:xfrm>
              <a:prstGeom prst="roundRect">
                <a:avLst>
                  <a:gd name="adj" fmla="val 50000"/>
                </a:avLst>
              </a:prstGeom>
              <a:gradFill flip="none" rotWithShape="1">
                <a:gsLst>
                  <a:gs pos="41000">
                    <a:schemeClr val="accent3">
                      <a:lumMod val="49000"/>
                      <a:lumOff val="51000"/>
                      <a:alpha val="7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8400000" scaled="0"/>
                <a:tileRect/>
              </a:gra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b="1" smtClean="0">
                    <a:solidFill>
                      <a:schemeClr val="tx1"/>
                    </a:solidFill>
                  </a:rPr>
                  <a:t>Biodiversity &amp; Ecosystems</a:t>
                </a:r>
                <a:endParaRPr lang="en-US" sz="1200" b="1" dirty="0">
                  <a:solidFill>
                    <a:schemeClr val="tx1"/>
                  </a:solidFill>
                </a:endParaRPr>
              </a:p>
            </p:txBody>
          </p:sp>
        </p:grpSp>
      </p:grpSp>
    </p:spTree>
    <p:extLst>
      <p:ext uri="{BB962C8B-B14F-4D97-AF65-F5344CB8AC3E}">
        <p14:creationId xmlns:p14="http://schemas.microsoft.com/office/powerpoint/2010/main" val="16404801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TextBox 61" descr="Presentation Author/Graphics: &#10;Eldrich L. Frazier&#10;Federal Geographic Data Committee&#10;https://www.fgdc.gov " title="FGDC"/>
          <p:cNvSpPr txBox="1"/>
          <p:nvPr/>
        </p:nvSpPr>
        <p:spPr>
          <a:xfrm>
            <a:off x="2955812" y="345260"/>
            <a:ext cx="6615914" cy="424732"/>
          </a:xfrm>
          <a:prstGeom prst="rect">
            <a:avLst/>
          </a:prstGeom>
        </p:spPr>
        <p:txBody>
          <a:bodyPr vert="horz" wrap="square" lIns="91440" tIns="45720" rIns="91440" bIns="45720" rtlCol="0" anchor="ctr">
            <a:spAutoFit/>
          </a:bodyPr>
          <a:lstStyle>
            <a:defPPr>
              <a:defRPr lang="en-US"/>
            </a:defPPr>
            <a:lvl1pPr algn="ctr">
              <a:lnSpc>
                <a:spcPct val="90000"/>
              </a:lnSpc>
              <a:spcBef>
                <a:spcPct val="0"/>
              </a:spcBef>
              <a:buNone/>
              <a:defRPr sz="2400" b="1">
                <a:solidFill>
                  <a:srgbClr val="005FAA"/>
                </a:solidFill>
                <a:latin typeface="Arial"/>
                <a:ea typeface="Arial"/>
                <a:cs typeface="Arial"/>
              </a:defRPr>
            </a:lvl1pPr>
          </a:lstStyle>
          <a:p>
            <a:r>
              <a:rPr lang="en-US" dirty="0" err="1"/>
              <a:t>AmeriGEOSS</a:t>
            </a:r>
            <a:r>
              <a:rPr lang="en-US" dirty="0"/>
              <a:t> Community Platform Services</a:t>
            </a:r>
          </a:p>
        </p:txBody>
      </p:sp>
      <p:sp>
        <p:nvSpPr>
          <p:cNvPr id="9" name="Slide Number Placeholder 8" descr="Presentation Author/Graphics: &#10;Eldrich L. Frazier&#10;Federal Geographic Data Committee&#10;https://www.fgdc.gov " title="FGDC"/>
          <p:cNvSpPr>
            <a:spLocks noGrp="1"/>
          </p:cNvSpPr>
          <p:nvPr>
            <p:ph type="sldNum" sz="quarter" idx="12"/>
          </p:nvPr>
        </p:nvSpPr>
        <p:spPr>
          <a:xfrm>
            <a:off x="9448800" y="6492875"/>
            <a:ext cx="2743200" cy="365125"/>
          </a:xfrm>
        </p:spPr>
        <p:txBody>
          <a:bodyPr/>
          <a:lstStyle/>
          <a:p>
            <a:fld id="{2AAED9FE-A794-6340-A106-71E1AD4C19A3}" type="slidenum">
              <a:rPr lang="en-US" smtClean="0"/>
              <a:t>11</a:t>
            </a:fld>
            <a:endParaRPr lang="en-US" dirty="0"/>
          </a:p>
        </p:txBody>
      </p:sp>
      <p:graphicFrame>
        <p:nvGraphicFramePr>
          <p:cNvPr id="2" name="Diagram 1" descr="Presentation Author/Graphics: &#10;Eldrich L. Frazier&#10;Federal Geographic Data Committee&#10;https://www.fgdc.gov " title="FGDC"/>
          <p:cNvGraphicFramePr/>
          <p:nvPr>
            <p:extLst>
              <p:ext uri="{D42A27DB-BD31-4B8C-83A1-F6EECF244321}">
                <p14:modId xmlns:p14="http://schemas.microsoft.com/office/powerpoint/2010/main" val="1679409460"/>
              </p:ext>
            </p:extLst>
          </p:nvPr>
        </p:nvGraphicFramePr>
        <p:xfrm>
          <a:off x="47961" y="4166535"/>
          <a:ext cx="12096077" cy="25476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9" name="Group 28" descr="Presentation Author/Graphics: &#10;Eldrich L. Frazier&#10;Federal Geographic Data Committee&#10;https://www.fgdc.gov " title="FGDC"/>
          <p:cNvGrpSpPr/>
          <p:nvPr/>
        </p:nvGrpSpPr>
        <p:grpSpPr>
          <a:xfrm>
            <a:off x="0" y="977755"/>
            <a:ext cx="12192000" cy="3320027"/>
            <a:chOff x="0" y="977755"/>
            <a:chExt cx="12192000" cy="3320027"/>
          </a:xfrm>
        </p:grpSpPr>
        <p:sp>
          <p:nvSpPr>
            <p:cNvPr id="30" name="Rectangle 29" descr="Presentation Author/Graphics: Eldrich L Frazier&#10;Federal Geographic Data Committee&#10;https://www.fgdc.gov"/>
            <p:cNvSpPr/>
            <p:nvPr/>
          </p:nvSpPr>
          <p:spPr>
            <a:xfrm>
              <a:off x="0" y="3371542"/>
              <a:ext cx="12192000" cy="416838"/>
            </a:xfrm>
            <a:prstGeom prst="rect">
              <a:avLst/>
            </a:prstGeom>
            <a:gradFill flip="none" rotWithShape="1">
              <a:gsLst>
                <a:gs pos="0">
                  <a:schemeClr val="accent4">
                    <a:lumMod val="0"/>
                    <a:lumOff val="100000"/>
                  </a:schemeClr>
                </a:gs>
                <a:gs pos="0">
                  <a:schemeClr val="accent4">
                    <a:lumMod val="0"/>
                    <a:lumOff val="100000"/>
                  </a:schemeClr>
                </a:gs>
                <a:gs pos="78000">
                  <a:schemeClr val="tx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050" dirty="0"/>
                <a:t> </a:t>
              </a:r>
              <a:r>
                <a:rPr lang="en-US" sz="1050" dirty="0">
                  <a:solidFill>
                    <a:schemeClr val="bg1">
                      <a:lumMod val="95000"/>
                    </a:schemeClr>
                  </a:solidFill>
                </a:rPr>
                <a:t>  </a:t>
              </a:r>
              <a:endParaRPr lang="en-US" sz="1050" dirty="0"/>
            </a:p>
          </p:txBody>
        </p:sp>
        <p:pic>
          <p:nvPicPr>
            <p:cNvPr id="31" name="Picture 3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977755"/>
              <a:ext cx="12192000" cy="2703308"/>
            </a:xfrm>
            <a:prstGeom prst="rect">
              <a:avLst/>
            </a:prstGeom>
          </p:spPr>
        </p:pic>
        <p:sp>
          <p:nvSpPr>
            <p:cNvPr id="53" name="Rounded Rectangle 52" descr="Presentation Author/Graphics: Eldrich L Frazier&#10;Federal Geographic Data Committee&#10;https://www.fgdc.gov"/>
            <p:cNvSpPr/>
            <p:nvPr/>
          </p:nvSpPr>
          <p:spPr>
            <a:xfrm>
              <a:off x="5094037" y="1731182"/>
              <a:ext cx="6656397" cy="1070075"/>
            </a:xfrm>
            <a:prstGeom prst="roundRect">
              <a:avLst/>
            </a:prstGeom>
            <a:solidFill>
              <a:schemeClr val="tx1">
                <a:lumMod val="75000"/>
                <a:lumOff val="25000"/>
                <a:alpha val="81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Welcome to </a:t>
              </a:r>
              <a:r>
                <a:rPr lang="en-US" b="1" i="1" dirty="0" err="1">
                  <a:solidFill>
                    <a:srgbClr val="6EAAB4"/>
                  </a:solidFill>
                  <a:effectLst>
                    <a:outerShdw blurRad="50800" dist="38100" dir="18900000" algn="bl" rotWithShape="0">
                      <a:schemeClr val="accent5">
                        <a:alpha val="40000"/>
                      </a:schemeClr>
                    </a:outerShdw>
                  </a:effectLst>
                  <a:latin typeface="Times New Roman" charset="0"/>
                  <a:ea typeface="Times New Roman" charset="0"/>
                  <a:cs typeface="Times New Roman" charset="0"/>
                </a:rPr>
                <a:t>AmeriGEOSS</a:t>
              </a:r>
              <a:r>
                <a:rPr lang="en-US" b="1" i="1" dirty="0">
                  <a:solidFill>
                    <a:srgbClr val="6EAAB4"/>
                  </a:solidFill>
                  <a:effectLst>
                    <a:outerShdw blurRad="50800" dist="38100" dir="18900000" algn="bl" rotWithShape="0">
                      <a:schemeClr val="accent5">
                        <a:alpha val="40000"/>
                      </a:schemeClr>
                    </a:outerShdw>
                  </a:effectLst>
                  <a:latin typeface="Times New Roman" charset="0"/>
                  <a:ea typeface="Times New Roman" charset="0"/>
                  <a:cs typeface="Times New Roman" charset="0"/>
                </a:rPr>
                <a:t> Community Platform</a:t>
              </a:r>
              <a:r>
                <a:rPr lang="en-US" i="1" dirty="0">
                  <a:solidFill>
                    <a:schemeClr val="accent1">
                      <a:lumMod val="50000"/>
                    </a:schemeClr>
                  </a:solidFill>
                  <a:effectLst>
                    <a:outerShdw blurRad="50800" dist="38100" dir="18900000" algn="bl" rotWithShape="0">
                      <a:schemeClr val="accent1">
                        <a:alpha val="40000"/>
                      </a:schemeClr>
                    </a:outerShdw>
                  </a:effectLst>
                  <a:latin typeface="Times New Roman" charset="0"/>
                  <a:ea typeface="Times New Roman" charset="0"/>
                  <a:cs typeface="Times New Roman" charset="0"/>
                </a:rPr>
                <a:t> </a:t>
              </a:r>
              <a:r>
                <a:rPr lang="en-US" dirty="0"/>
                <a:t>your gateway to Earth Observation resources in the Americas.</a:t>
              </a:r>
            </a:p>
          </p:txBody>
        </p:sp>
        <p:sp>
          <p:nvSpPr>
            <p:cNvPr id="57" name="Rectangle 56" descr="Presentation Author/Graphics: Eldrich L Frazier&#10;Federal Geographic Data Committee&#10;https://www.fgdc.gov"/>
            <p:cNvSpPr/>
            <p:nvPr/>
          </p:nvSpPr>
          <p:spPr>
            <a:xfrm>
              <a:off x="0" y="980729"/>
              <a:ext cx="12192000" cy="416838"/>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050" b="1" dirty="0"/>
                <a:t> </a:t>
              </a:r>
              <a:r>
                <a:rPr lang="en-US" sz="1050" b="1" dirty="0">
                  <a:solidFill>
                    <a:schemeClr val="bg1">
                      <a:lumMod val="95000"/>
                    </a:schemeClr>
                  </a:solidFill>
                </a:rPr>
                <a:t>  </a:t>
              </a:r>
              <a:r>
                <a:rPr lang="en-US" sz="1050" b="1" i="1" dirty="0">
                  <a:solidFill>
                    <a:schemeClr val="bg1">
                      <a:lumMod val="95000"/>
                    </a:schemeClr>
                  </a:solidFill>
                </a:rPr>
                <a:t>About </a:t>
              </a:r>
              <a:r>
                <a:rPr lang="en-US" sz="1050" b="1" i="1" dirty="0" err="1">
                  <a:solidFill>
                    <a:schemeClr val="bg1">
                      <a:lumMod val="95000"/>
                    </a:schemeClr>
                  </a:solidFill>
                </a:rPr>
                <a:t>AmeriGEOSS</a:t>
              </a:r>
              <a:r>
                <a:rPr lang="en-US" sz="1050" b="1" i="1" dirty="0">
                  <a:solidFill>
                    <a:schemeClr val="bg1">
                      <a:lumMod val="95000"/>
                    </a:schemeClr>
                  </a:solidFill>
                </a:rPr>
                <a:t>         </a:t>
              </a:r>
              <a:r>
                <a:rPr lang="en-US" sz="1050" b="1" dirty="0"/>
                <a:t>Initiatives  </a:t>
              </a:r>
              <a:r>
                <a:rPr lang="en-US" sz="1050" b="1" dirty="0">
                  <a:solidFill>
                    <a:schemeClr val="bg2">
                      <a:lumMod val="75000"/>
                    </a:schemeClr>
                  </a:solidFill>
                </a:rPr>
                <a:t>|</a:t>
              </a:r>
              <a:r>
                <a:rPr lang="en-US" sz="1050" b="1" dirty="0"/>
                <a:t>   Data   </a:t>
              </a:r>
              <a:r>
                <a:rPr lang="en-US" sz="1050" b="1" dirty="0">
                  <a:solidFill>
                    <a:schemeClr val="bg2">
                      <a:lumMod val="75000"/>
                    </a:schemeClr>
                  </a:solidFill>
                </a:rPr>
                <a:t>|</a:t>
              </a:r>
              <a:r>
                <a:rPr lang="en-US" sz="1050" b="1" dirty="0"/>
                <a:t>   Tools </a:t>
              </a:r>
              <a:r>
                <a:rPr lang="en-US" sz="1050" b="1" dirty="0">
                  <a:solidFill>
                    <a:schemeClr val="bg2">
                      <a:lumMod val="75000"/>
                    </a:schemeClr>
                  </a:solidFill>
                </a:rPr>
                <a:t>|</a:t>
              </a:r>
              <a:r>
                <a:rPr lang="en-US" sz="1050" b="1" dirty="0"/>
                <a:t>   Products  </a:t>
              </a:r>
              <a:r>
                <a:rPr lang="en-US" sz="1050" b="1" dirty="0">
                  <a:solidFill>
                    <a:schemeClr val="bg2">
                      <a:lumMod val="75000"/>
                    </a:schemeClr>
                  </a:solidFill>
                </a:rPr>
                <a:t>|</a:t>
              </a:r>
              <a:r>
                <a:rPr lang="en-US" sz="1050" b="1" dirty="0"/>
                <a:t>  Services </a:t>
              </a:r>
              <a:r>
                <a:rPr lang="en-US" sz="1050" b="1" dirty="0">
                  <a:solidFill>
                    <a:schemeClr val="bg2">
                      <a:lumMod val="75000"/>
                    </a:schemeClr>
                  </a:solidFill>
                </a:rPr>
                <a:t>|</a:t>
              </a:r>
              <a:r>
                <a:rPr lang="en-US" sz="1050" b="1" dirty="0"/>
                <a:t>   Resources </a:t>
              </a:r>
              <a:r>
                <a:rPr lang="en-US" sz="1050" b="1" dirty="0">
                  <a:solidFill>
                    <a:schemeClr val="bg2">
                      <a:lumMod val="75000"/>
                    </a:schemeClr>
                  </a:solidFill>
                </a:rPr>
                <a:t>|</a:t>
              </a:r>
              <a:r>
                <a:rPr lang="en-US" sz="1050" b="1" dirty="0"/>
                <a:t>  </a:t>
              </a:r>
            </a:p>
          </p:txBody>
        </p:sp>
        <p:grpSp>
          <p:nvGrpSpPr>
            <p:cNvPr id="58" name="Group 57"/>
            <p:cNvGrpSpPr/>
            <p:nvPr/>
          </p:nvGrpSpPr>
          <p:grpSpPr>
            <a:xfrm>
              <a:off x="5276339" y="1126990"/>
              <a:ext cx="163816" cy="138356"/>
              <a:chOff x="5276339" y="1126990"/>
              <a:chExt cx="163816" cy="138356"/>
            </a:xfrm>
          </p:grpSpPr>
          <p:sp>
            <p:nvSpPr>
              <p:cNvPr id="73" name="Oval 72"/>
              <p:cNvSpPr/>
              <p:nvPr/>
            </p:nvSpPr>
            <p:spPr bwMode="auto">
              <a:xfrm>
                <a:off x="5276339" y="1126990"/>
                <a:ext cx="116173" cy="90474"/>
              </a:xfrm>
              <a:prstGeom prst="ellipse">
                <a:avLst/>
              </a:prstGeom>
              <a:noFill/>
              <a:ln w="127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2400">
                  <a:latin typeface="Times" pitchFamily="18" charset="0"/>
                </a:endParaRPr>
              </a:p>
            </p:txBody>
          </p:sp>
          <p:cxnSp>
            <p:nvCxnSpPr>
              <p:cNvPr id="74" name="Straight Connector 73"/>
              <p:cNvCxnSpPr/>
              <p:nvPr/>
            </p:nvCxnSpPr>
            <p:spPr bwMode="auto">
              <a:xfrm>
                <a:off x="5379195" y="1213124"/>
                <a:ext cx="60960" cy="52222"/>
              </a:xfrm>
              <a:prstGeom prst="line">
                <a:avLst/>
              </a:prstGeom>
              <a:solidFill>
                <a:schemeClr val="accent1"/>
              </a:solidFill>
              <a:ln w="127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59" name="Shape 341" descr="Presentation Author/Graphics: Eldrich L Frazier&#10;Federal Geographic Data Committee&#10;https://www.fgdc.gov"/>
            <p:cNvPicPr preferRelativeResize="0"/>
            <p:nvPr/>
          </p:nvPicPr>
          <p:blipFill rotWithShape="1">
            <a:blip r:embed="rId9" cstate="screen">
              <a:alphaModFix/>
              <a:extLst>
                <a:ext uri="{BEBA8EAE-BF5A-486C-A8C5-ECC9F3942E4B}">
                  <a14:imgProps xmlns:a14="http://schemas.microsoft.com/office/drawing/2010/main">
                    <a14:imgLayer r:embed="rId10">
                      <a14:imgEffect>
                        <a14:backgroundRemoval t="0" b="100000" l="0" r="99903">
                          <a14:foregroundMark x1="64990" y1="69146" x2="64990" y2="69146"/>
                          <a14:foregroundMark x1="58511" y1="57437" x2="58511" y2="57437"/>
                          <a14:foregroundMark x1="70890" y1="61867" x2="70890" y2="61867"/>
                          <a14:foregroundMark x1="86170" y1="63133" x2="86170" y2="63133"/>
                          <a14:foregroundMark x1="24952" y1="29430" x2="24952" y2="29430"/>
                          <a14:foregroundMark x1="27273" y1="30380" x2="27273" y2="30380"/>
                          <a14:foregroundMark x1="35590" y1="32911" x2="35590" y2="32911"/>
                          <a14:foregroundMark x1="39942" y1="27532" x2="39942" y2="27532"/>
                          <a14:foregroundMark x1="39652" y1="21519" x2="39652" y2="21519"/>
                          <a14:foregroundMark x1="9188" y1="23576" x2="9188" y2="23576"/>
                          <a14:foregroundMark x1="53288" y1="21519" x2="53288" y2="21519"/>
                          <a14:foregroundMark x1="56480" y1="3323" x2="56480" y2="3323"/>
                          <a14:foregroundMark x1="70213" y1="14241" x2="70213" y2="14241"/>
                          <a14:foregroundMark x1="63443" y1="18038" x2="63443" y2="18038"/>
                          <a14:foregroundMark x1="48936" y1="36551" x2="48936" y2="36551"/>
                          <a14:foregroundMark x1="48162" y1="57437" x2="48162" y2="57437"/>
                          <a14:foregroundMark x1="50290" y1="40823" x2="50290" y2="40823"/>
                          <a14:foregroundMark x1="46712" y1="5222" x2="46712" y2="5222"/>
                          <a14:foregroundMark x1="42940" y1="28323" x2="42940" y2="28323"/>
                          <a14:foregroundMark x1="53482" y1="31487" x2="53482" y2="31487"/>
                          <a14:foregroundMark x1="75822" y1="21677" x2="75822" y2="21677"/>
                          <a14:foregroundMark x1="78046" y1="28323" x2="78046" y2="28323"/>
                          <a14:foregroundMark x1="76692" y1="23892" x2="76692" y2="23892"/>
                          <a14:foregroundMark x1="77369" y1="26108" x2="77369" y2="26108"/>
                          <a14:foregroundMark x1="77660" y1="27373" x2="77660" y2="27373"/>
                          <a14:foregroundMark x1="42166" y1="13924" x2="42166" y2="13924"/>
                          <a14:foregroundMark x1="43037" y1="13608" x2="43037" y2="13608"/>
                          <a14:foregroundMark x1="43810" y1="12816" x2="43810" y2="12816"/>
                          <a14:foregroundMark x1="50000" y1="33228" x2="50000" y2="33228"/>
                          <a14:foregroundMark x1="65764" y1="7120" x2="65764" y2="7120"/>
                          <a14:foregroundMark x1="60542" y1="4272" x2="60542" y2="4272"/>
                          <a14:foregroundMark x1="61896" y1="4589" x2="61896" y2="4589"/>
                          <a14:foregroundMark x1="64217" y1="6329" x2="64217" y2="6329"/>
                          <a14:foregroundMark x1="60735" y1="10918" x2="60735" y2="10918"/>
                          <a14:foregroundMark x1="57544" y1="7753" x2="57544" y2="7753"/>
                          <a14:foregroundMark x1="65474" y1="12658" x2="65474" y2="12658"/>
                          <a14:foregroundMark x1="44294" y1="6646" x2="44294" y2="6646"/>
                          <a14:foregroundMark x1="54449" y1="3165" x2="54449" y2="3165"/>
                          <a14:foregroundMark x1="50000" y1="3639" x2="50000" y2="3639"/>
                          <a14:foregroundMark x1="58607" y1="3481" x2="58607" y2="3481"/>
                          <a14:foregroundMark x1="51547" y1="3323" x2="51547" y2="3323"/>
                          <a14:foregroundMark x1="47872" y1="4430" x2="47872" y2="4430"/>
                          <a14:foregroundMark x1="53772" y1="34177" x2="53772" y2="34177"/>
                          <a14:foregroundMark x1="52708" y1="33070" x2="52708" y2="33070"/>
                          <a14:foregroundMark x1="54352" y1="35127" x2="54352" y2="35127"/>
                          <a14:foregroundMark x1="53191" y1="33544" x2="53191" y2="33544"/>
                          <a14:foregroundMark x1="42843" y1="26266" x2="42843" y2="26266"/>
                          <a14:foregroundMark x1="43037" y1="29747" x2="43037" y2="29747"/>
                          <a14:foregroundMark x1="63830" y1="13449" x2="63830" y2="13449"/>
                          <a14:foregroundMark x1="66634" y1="14241" x2="66634" y2="14241"/>
                          <a14:foregroundMark x1="51064" y1="41772" x2="51064" y2="41772"/>
                          <a14:foregroundMark x1="51934" y1="41456" x2="51934" y2="41456"/>
                          <a14:foregroundMark x1="78723" y1="31487" x2="78723" y2="31487"/>
                          <a14:foregroundMark x1="78337" y1="30063" x2="78337" y2="30063"/>
                          <a14:foregroundMark x1="78820" y1="32911" x2="78820" y2="32911"/>
                          <a14:foregroundMark x1="79207" y1="34494" x2="79207" y2="34494"/>
                          <a14:foregroundMark x1="79400" y1="36234" x2="79400" y2="36234"/>
                          <a14:foregroundMark x1="79691" y1="38608" x2="79691" y2="38608"/>
                          <a14:foregroundMark x1="79497" y1="37342" x2="79497" y2="37342"/>
                          <a14:foregroundMark x1="79787" y1="40032" x2="79787" y2="40032"/>
                          <a14:foregroundMark x1="65087" y1="22468" x2="65087" y2="22468"/>
                          <a14:foregroundMark x1="65957" y1="22785" x2="65957" y2="22785"/>
                          <a14:foregroundMark x1="63346" y1="23101" x2="63346" y2="23101"/>
                          <a14:foregroundMark x1="65764" y1="20570" x2="65764" y2="20570"/>
                          <a14:foregroundMark x1="44874" y1="6013" x2="44874" y2="6013"/>
                          <a14:foregroundMark x1="58801" y1="6329" x2="58801" y2="6329"/>
                          <a14:foregroundMark x1="61412" y1="10601" x2="61412" y2="10601"/>
                          <a14:foregroundMark x1="58027" y1="5854" x2="58027" y2="5854"/>
                          <a14:foregroundMark x1="60251" y1="6804" x2="60251" y2="6804"/>
                          <a14:foregroundMark x1="42263" y1="7911" x2="42263" y2="7911"/>
                          <a14:foregroundMark x1="43037" y1="7120" x2="43037" y2="7120"/>
                          <a14:foregroundMark x1="45551" y1="5380" x2="45551" y2="5380"/>
                          <a14:foregroundMark x1="39845" y1="10443" x2="39845" y2="10443"/>
                          <a14:foregroundMark x1="41006" y1="9177" x2="41006" y2="9177"/>
                          <a14:foregroundMark x1="40522" y1="9652" x2="40522" y2="9652"/>
                          <a14:foregroundMark x1="38685" y1="11867" x2="38685" y2="11867"/>
                          <a14:foregroundMark x1="37234" y1="13608" x2="37234" y2="13608"/>
                          <a14:foregroundMark x1="37911" y1="12816" x2="37911" y2="12816"/>
                          <a14:foregroundMark x1="35977" y1="15665" x2="35977" y2="15665"/>
                          <a14:foregroundMark x1="36654" y1="14557" x2="36654" y2="14557"/>
                          <a14:foregroundMark x1="35106" y1="17247" x2="35106" y2="17247"/>
                          <a14:foregroundMark x1="35590" y1="16614" x2="35590" y2="16614"/>
                          <a14:foregroundMark x1="41393" y1="14873" x2="41393" y2="14873"/>
                          <a14:foregroundMark x1="40716" y1="15506" x2="40716" y2="15506"/>
                          <a14:foregroundMark x1="34236" y1="18671" x2="34236" y2="18671"/>
                          <a14:foregroundMark x1="34720" y1="18196" x2="34720" y2="18196"/>
                          <a14:foregroundMark x1="79884" y1="42089" x2="79884" y2="42089"/>
                          <a14:foregroundMark x1="79787" y1="41139" x2="79787" y2="41139"/>
                          <a14:foregroundMark x1="79981" y1="43987" x2="79981" y2="43987"/>
                          <a14:foregroundMark x1="55996" y1="7278" x2="55996" y2="7278"/>
                          <a14:foregroundMark x1="60735" y1="8386" x2="60735" y2="8386"/>
                          <a14:foregroundMark x1="62669" y1="11234" x2="62669" y2="11234"/>
                          <a14:foregroundMark x1="62476" y1="8228" x2="62476" y2="8228"/>
                          <a14:backgroundMark x1="64217" y1="61076" x2="64217" y2="61076"/>
                          <a14:backgroundMark x1="65184" y1="58544" x2="65184" y2="58544"/>
                          <a14:backgroundMark x1="63540" y1="63291" x2="63540" y2="63291"/>
                          <a14:backgroundMark x1="51547" y1="57120" x2="51547" y2="57120"/>
                          <a14:backgroundMark x1="50484" y1="52848" x2="50484" y2="52848"/>
                          <a14:backgroundMark x1="50580" y1="54430" x2="50580" y2="54430"/>
                          <a14:backgroundMark x1="59574" y1="17563" x2="59574" y2="17563"/>
                          <a14:backgroundMark x1="43327" y1="26899" x2="43327" y2="26899"/>
                          <a14:backgroundMark x1="53385" y1="32753" x2="53385" y2="32753"/>
                          <a14:backgroundMark x1="43520" y1="26108" x2="43520" y2="26108"/>
                          <a14:backgroundMark x1="43424" y1="28639" x2="43424" y2="28639"/>
                          <a14:backgroundMark x1="64797" y1="15823" x2="64797" y2="15823"/>
                          <a14:backgroundMark x1="64217" y1="14873" x2="64217" y2="14873"/>
                          <a14:backgroundMark x1="63250" y1="13924" x2="63250" y2="13924"/>
                          <a14:backgroundMark x1="63926" y1="21677" x2="63926" y2="21677"/>
                          <a14:backgroundMark x1="62959" y1="20570" x2="62959" y2="20570"/>
                          <a14:backgroundMark x1="64797" y1="21361" x2="64797" y2="21361"/>
                          <a14:backgroundMark x1="61122" y1="5696" x2="61122" y2="5696"/>
                          <a14:backgroundMark x1="63153" y1="6804" x2="63153" y2="6804"/>
                          <a14:backgroundMark x1="58704" y1="7278" x2="58704" y2="7278"/>
                          <a14:backgroundMark x1="60155" y1="9177" x2="60155" y2="9177"/>
                          <a14:backgroundMark x1="64797" y1="59335" x2="64797" y2="59335"/>
                          <a14:backgroundMark x1="55609" y1="8228" x2="55609" y2="8228"/>
                          <a14:backgroundMark x1="62089" y1="9652" x2="62089" y2="9652"/>
                          <a14:backgroundMark x1="64217" y1="16297" x2="64217" y2="16297"/>
                          <a14:backgroundMark x1="65377" y1="10127" x2="65377" y2="10127"/>
                          <a14:backgroundMark x1="63636" y1="6804" x2="63636" y2="6804"/>
                        </a14:backgroundRemoval>
                      </a14:imgEffect>
                    </a14:imgLayer>
                  </a14:imgProps>
                </a:ext>
                <a:ext uri="{28A0092B-C50C-407E-A947-70E740481C1C}">
                  <a14:useLocalDpi xmlns:a14="http://schemas.microsoft.com/office/drawing/2010/main"/>
                </a:ext>
              </a:extLst>
            </a:blip>
            <a:srcRect/>
            <a:stretch/>
          </p:blipFill>
          <p:spPr>
            <a:xfrm>
              <a:off x="86469" y="2404584"/>
              <a:ext cx="1994756" cy="1135825"/>
            </a:xfrm>
            <a:prstGeom prst="rect">
              <a:avLst/>
            </a:prstGeom>
            <a:noFill/>
            <a:ln>
              <a:noFill/>
            </a:ln>
            <a:effectLst>
              <a:glow rad="76200">
                <a:schemeClr val="bg1">
                  <a:alpha val="43000"/>
                </a:schemeClr>
              </a:glow>
              <a:innerShdw blurRad="63500" dist="50800" dir="13500000">
                <a:prstClr val="black">
                  <a:alpha val="50000"/>
                </a:prstClr>
              </a:innerShdw>
            </a:effectLst>
          </p:spPr>
        </p:pic>
        <p:grpSp>
          <p:nvGrpSpPr>
            <p:cNvPr id="60" name="Group 59"/>
            <p:cNvGrpSpPr/>
            <p:nvPr/>
          </p:nvGrpSpPr>
          <p:grpSpPr>
            <a:xfrm>
              <a:off x="4092124" y="3186878"/>
              <a:ext cx="1853517" cy="1110904"/>
              <a:chOff x="2908559" y="2947301"/>
              <a:chExt cx="1853517" cy="1110904"/>
            </a:xfrm>
          </p:grpSpPr>
          <p:sp>
            <p:nvSpPr>
              <p:cNvPr id="71" name="Oval 70"/>
              <p:cNvSpPr/>
              <p:nvPr/>
            </p:nvSpPr>
            <p:spPr>
              <a:xfrm>
                <a:off x="2908559" y="2947301"/>
                <a:ext cx="1063275" cy="1063275"/>
              </a:xfrm>
              <a:prstGeom prst="ellipse">
                <a:avLst/>
              </a:prstGeom>
              <a:blipFill>
                <a:blip r:embed="rId11" cstate="screen">
                  <a:extLst>
                    <a:ext uri="{28A0092B-C50C-407E-A947-70E740481C1C}">
                      <a14:useLocalDpi xmlns:a14="http://schemas.microsoft.com/office/drawing/2010/main"/>
                    </a:ext>
                  </a:extLst>
                </a:blip>
                <a:stretch>
                  <a:fillRect/>
                </a:stretch>
              </a:blipFill>
              <a:ln w="50800">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lumMod val="75000"/>
                    </a:schemeClr>
                  </a:solidFill>
                </a:endParaRPr>
              </a:p>
            </p:txBody>
          </p:sp>
          <p:sp>
            <p:nvSpPr>
              <p:cNvPr id="72" name="Rounded Rectangle 71"/>
              <p:cNvSpPr/>
              <p:nvPr/>
            </p:nvSpPr>
            <p:spPr>
              <a:xfrm>
                <a:off x="2960464" y="3747135"/>
                <a:ext cx="1801612" cy="311070"/>
              </a:xfrm>
              <a:prstGeom prst="roundRect">
                <a:avLst>
                  <a:gd name="adj" fmla="val 50000"/>
                </a:avLst>
              </a:prstGeom>
              <a:gradFill flip="none" rotWithShape="1">
                <a:gsLst>
                  <a:gs pos="41000">
                    <a:schemeClr val="accent3">
                      <a:lumMod val="49000"/>
                      <a:lumOff val="51000"/>
                      <a:alpha val="7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8400000" scaled="0"/>
                <a:tileRect/>
              </a:gra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b="1" dirty="0">
                    <a:solidFill>
                      <a:schemeClr val="tx1"/>
                    </a:solidFill>
                  </a:rPr>
                  <a:t>Agriculture</a:t>
                </a:r>
              </a:p>
            </p:txBody>
          </p:sp>
        </p:grpSp>
        <p:grpSp>
          <p:nvGrpSpPr>
            <p:cNvPr id="61" name="Group 60"/>
            <p:cNvGrpSpPr/>
            <p:nvPr/>
          </p:nvGrpSpPr>
          <p:grpSpPr>
            <a:xfrm>
              <a:off x="8222532" y="3186878"/>
              <a:ext cx="1916888" cy="1104656"/>
              <a:chOff x="7035221" y="2934366"/>
              <a:chExt cx="1916888" cy="1104656"/>
            </a:xfrm>
          </p:grpSpPr>
          <p:sp>
            <p:nvSpPr>
              <p:cNvPr id="69" name="Oval 68"/>
              <p:cNvSpPr/>
              <p:nvPr/>
            </p:nvSpPr>
            <p:spPr>
              <a:xfrm>
                <a:off x="7035221" y="2934366"/>
                <a:ext cx="1060704" cy="1060704"/>
              </a:xfrm>
              <a:prstGeom prst="ellipse">
                <a:avLst/>
              </a:prstGeom>
              <a:blipFill>
                <a:blip r:embed="rId12" cstate="screen">
                  <a:extLst>
                    <a:ext uri="{28A0092B-C50C-407E-A947-70E740481C1C}">
                      <a14:useLocalDpi xmlns:a14="http://schemas.microsoft.com/office/drawing/2010/main"/>
                    </a:ext>
                  </a:extLst>
                </a:blip>
                <a:stretch>
                  <a:fillRect/>
                </a:stretch>
              </a:blipFill>
              <a:ln w="50800">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defRPr/>
                </a:pPr>
                <a:endParaRPr lang="en-US" kern="1200">
                  <a:solidFill>
                    <a:schemeClr val="tx1">
                      <a:lumMod val="75000"/>
                    </a:schemeClr>
                  </a:solidFill>
                </a:endParaRPr>
              </a:p>
            </p:txBody>
          </p:sp>
          <p:sp>
            <p:nvSpPr>
              <p:cNvPr id="70" name="Rounded Rectangle 69"/>
              <p:cNvSpPr/>
              <p:nvPr/>
            </p:nvSpPr>
            <p:spPr>
              <a:xfrm>
                <a:off x="7088074" y="3727952"/>
                <a:ext cx="1864035" cy="311070"/>
              </a:xfrm>
              <a:prstGeom prst="roundRect">
                <a:avLst>
                  <a:gd name="adj" fmla="val 50000"/>
                </a:avLst>
              </a:prstGeom>
              <a:gradFill flip="none" rotWithShape="1">
                <a:gsLst>
                  <a:gs pos="41000">
                    <a:schemeClr val="accent3">
                      <a:lumMod val="49000"/>
                      <a:lumOff val="51000"/>
                      <a:alpha val="7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8400000" scaled="0"/>
                <a:tileRect/>
              </a:gra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b="1" dirty="0">
                    <a:solidFill>
                      <a:schemeClr val="tx1"/>
                    </a:solidFill>
                  </a:rPr>
                  <a:t>Disasters</a:t>
                </a:r>
              </a:p>
            </p:txBody>
          </p:sp>
        </p:grpSp>
        <p:grpSp>
          <p:nvGrpSpPr>
            <p:cNvPr id="63" name="Group 62"/>
            <p:cNvGrpSpPr/>
            <p:nvPr/>
          </p:nvGrpSpPr>
          <p:grpSpPr>
            <a:xfrm>
              <a:off x="10177691" y="3175303"/>
              <a:ext cx="1943583" cy="1113240"/>
              <a:chOff x="4979326" y="2971317"/>
              <a:chExt cx="1943583" cy="1113240"/>
            </a:xfrm>
          </p:grpSpPr>
          <p:sp>
            <p:nvSpPr>
              <p:cNvPr id="67" name="Oval 66"/>
              <p:cNvSpPr/>
              <p:nvPr/>
            </p:nvSpPr>
            <p:spPr>
              <a:xfrm>
                <a:off x="4979326" y="2971317"/>
                <a:ext cx="1060704" cy="1060704"/>
              </a:xfrm>
              <a:prstGeom prst="ellipse">
                <a:avLst/>
              </a:prstGeom>
              <a:blipFill>
                <a:blip r:embed="rId13" cstate="screen">
                  <a:extLst>
                    <a:ext uri="{28A0092B-C50C-407E-A947-70E740481C1C}">
                      <a14:useLocalDpi xmlns:a14="http://schemas.microsoft.com/office/drawing/2010/main"/>
                    </a:ext>
                  </a:extLst>
                </a:blip>
                <a:stretch>
                  <a:fillRect/>
                </a:stretch>
              </a:blipFill>
              <a:ln w="50800">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defRPr/>
                </a:pPr>
                <a:endParaRPr lang="en-US" kern="1200">
                  <a:solidFill>
                    <a:schemeClr val="tx1">
                      <a:lumMod val="75000"/>
                    </a:schemeClr>
                  </a:solidFill>
                </a:endParaRPr>
              </a:p>
            </p:txBody>
          </p:sp>
          <p:sp>
            <p:nvSpPr>
              <p:cNvPr id="68" name="Rounded Rectangle 67"/>
              <p:cNvSpPr/>
              <p:nvPr/>
            </p:nvSpPr>
            <p:spPr>
              <a:xfrm>
                <a:off x="5051880" y="3773487"/>
                <a:ext cx="1871029" cy="311070"/>
              </a:xfrm>
              <a:prstGeom prst="roundRect">
                <a:avLst>
                  <a:gd name="adj" fmla="val 50000"/>
                </a:avLst>
              </a:prstGeom>
              <a:gradFill flip="none" rotWithShape="1">
                <a:gsLst>
                  <a:gs pos="41000">
                    <a:schemeClr val="accent3">
                      <a:lumMod val="49000"/>
                      <a:lumOff val="51000"/>
                      <a:alpha val="7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8400000" scaled="0"/>
                <a:tileRect/>
              </a:gra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b="1" dirty="0">
                    <a:solidFill>
                      <a:schemeClr val="tx1"/>
                    </a:solidFill>
                  </a:rPr>
                  <a:t>Water</a:t>
                </a:r>
              </a:p>
            </p:txBody>
          </p:sp>
        </p:grpSp>
        <p:grpSp>
          <p:nvGrpSpPr>
            <p:cNvPr id="64" name="Group 63"/>
            <p:cNvGrpSpPr/>
            <p:nvPr/>
          </p:nvGrpSpPr>
          <p:grpSpPr>
            <a:xfrm>
              <a:off x="6045963" y="3186878"/>
              <a:ext cx="2107512" cy="1100216"/>
              <a:chOff x="9311440" y="2961956"/>
              <a:chExt cx="2107512" cy="1100216"/>
            </a:xfrm>
          </p:grpSpPr>
          <p:sp>
            <p:nvSpPr>
              <p:cNvPr id="65" name="Oval 64"/>
              <p:cNvSpPr/>
              <p:nvPr/>
            </p:nvSpPr>
            <p:spPr>
              <a:xfrm>
                <a:off x="9311440" y="2961956"/>
                <a:ext cx="1060704" cy="1060704"/>
              </a:xfrm>
              <a:prstGeom prst="ellipse">
                <a:avLst/>
              </a:prstGeom>
              <a:blipFill>
                <a:blip r:embed="rId14" cstate="screen">
                  <a:extLst>
                    <a:ext uri="{BEBA8EAE-BF5A-486C-A8C5-ECC9F3942E4B}">
                      <a14:imgProps xmlns:a14="http://schemas.microsoft.com/office/drawing/2010/main">
                        <a14:imgLayer r:embed="rId15">
                          <a14:imgEffect>
                            <a14:sharpenSoften amount="50000"/>
                          </a14:imgEffect>
                        </a14:imgLayer>
                      </a14:imgProps>
                    </a:ext>
                    <a:ext uri="{28A0092B-C50C-407E-A947-70E740481C1C}">
                      <a14:useLocalDpi xmlns:a14="http://schemas.microsoft.com/office/drawing/2010/main"/>
                    </a:ext>
                  </a:extLst>
                </a:blip>
                <a:stretch>
                  <a:fillRect/>
                </a:stretch>
              </a:blipFill>
              <a:ln w="50800">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defRPr/>
                </a:pPr>
                <a:endParaRPr lang="en-US" kern="1200">
                  <a:solidFill>
                    <a:schemeClr val="tx1">
                      <a:lumMod val="75000"/>
                    </a:schemeClr>
                  </a:solidFill>
                </a:endParaRPr>
              </a:p>
            </p:txBody>
          </p:sp>
          <p:sp>
            <p:nvSpPr>
              <p:cNvPr id="66" name="Rounded Rectangle 65"/>
              <p:cNvSpPr/>
              <p:nvPr/>
            </p:nvSpPr>
            <p:spPr>
              <a:xfrm>
                <a:off x="9372775" y="3751102"/>
                <a:ext cx="2046177" cy="311070"/>
              </a:xfrm>
              <a:prstGeom prst="roundRect">
                <a:avLst>
                  <a:gd name="adj" fmla="val 50000"/>
                </a:avLst>
              </a:prstGeom>
              <a:gradFill flip="none" rotWithShape="1">
                <a:gsLst>
                  <a:gs pos="41000">
                    <a:schemeClr val="accent3">
                      <a:lumMod val="49000"/>
                      <a:lumOff val="51000"/>
                      <a:alpha val="7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8400000" scaled="0"/>
                <a:tileRect/>
              </a:gra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b="1" smtClean="0">
                    <a:solidFill>
                      <a:schemeClr val="tx1"/>
                    </a:solidFill>
                  </a:rPr>
                  <a:t>Biodiversity &amp; Ecosystems</a:t>
                </a:r>
                <a:endParaRPr lang="en-US" sz="1200" b="1" dirty="0">
                  <a:solidFill>
                    <a:schemeClr val="tx1"/>
                  </a:solidFill>
                </a:endParaRPr>
              </a:p>
            </p:txBody>
          </p:sp>
        </p:grpSp>
      </p:grpSp>
    </p:spTree>
    <p:extLst>
      <p:ext uri="{BB962C8B-B14F-4D97-AF65-F5344CB8AC3E}">
        <p14:creationId xmlns:p14="http://schemas.microsoft.com/office/powerpoint/2010/main" val="20990329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54243" y="863811"/>
            <a:ext cx="2692468" cy="2177857"/>
          </a:xfrm>
          <a:prstGeom prst="rect">
            <a:avLst/>
          </a:prstGeom>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055591" y="1176717"/>
            <a:ext cx="2093971" cy="2808512"/>
          </a:xfrm>
          <a:prstGeom prst="rect">
            <a:avLst/>
          </a:prstGeom>
        </p:spPr>
      </p:pic>
      <p:grpSp>
        <p:nvGrpSpPr>
          <p:cNvPr id="150" name="Group 149"/>
          <p:cNvGrpSpPr/>
          <p:nvPr/>
        </p:nvGrpSpPr>
        <p:grpSpPr>
          <a:xfrm>
            <a:off x="8440118" y="1826597"/>
            <a:ext cx="1723323" cy="1987196"/>
            <a:chOff x="857463" y="3176206"/>
            <a:chExt cx="2775427" cy="3200400"/>
          </a:xfrm>
        </p:grpSpPr>
        <p:pic>
          <p:nvPicPr>
            <p:cNvPr id="151" name="Picture 150"/>
            <p:cNvPicPr>
              <a:picLocks/>
            </p:cNvPicPr>
            <p:nvPr/>
          </p:nvPicPr>
          <p:blipFill>
            <a:blip r:embed="rId5" cstate="screen">
              <a:extLst>
                <a:ext uri="{28A0092B-C50C-407E-A947-70E740481C1C}">
                  <a14:useLocalDpi xmlns:a14="http://schemas.microsoft.com/office/drawing/2010/main"/>
                </a:ext>
              </a:extLst>
            </a:blip>
            <a:stretch>
              <a:fillRect/>
            </a:stretch>
          </p:blipFill>
          <p:spPr>
            <a:xfrm>
              <a:off x="1346890" y="3176206"/>
              <a:ext cx="2286000" cy="3200400"/>
            </a:xfrm>
            <a:prstGeom prst="rect">
              <a:avLst/>
            </a:prstGeom>
            <a:ln>
              <a:noFill/>
            </a:ln>
            <a:effectLst>
              <a:outerShdw blurRad="292100" dist="139700" dir="2700000" algn="tl" rotWithShape="0">
                <a:srgbClr val="333333">
                  <a:alpha val="65000"/>
                </a:srgbClr>
              </a:outerShdw>
              <a:reflection blurRad="6350" stA="52000" endA="300" endPos="35000" dir="5400000" sy="-100000" algn="bl" rotWithShape="0"/>
            </a:effectLst>
          </p:spPr>
        </p:pic>
        <p:pic>
          <p:nvPicPr>
            <p:cNvPr id="152" name="Picture 151"/>
            <p:cNvPicPr>
              <a:picLocks/>
            </p:cNvPicPr>
            <p:nvPr/>
          </p:nvPicPr>
          <p:blipFill>
            <a:blip r:embed="rId6" cstate="screen">
              <a:extLst>
                <a:ext uri="{28A0092B-C50C-407E-A947-70E740481C1C}">
                  <a14:useLocalDpi xmlns:a14="http://schemas.microsoft.com/office/drawing/2010/main"/>
                </a:ext>
              </a:extLst>
            </a:blip>
            <a:stretch>
              <a:fillRect/>
            </a:stretch>
          </p:blipFill>
          <p:spPr>
            <a:xfrm>
              <a:off x="857463" y="3974030"/>
              <a:ext cx="1051559" cy="594360"/>
            </a:xfrm>
            <a:prstGeom prst="rect">
              <a:avLst/>
            </a:prstGeom>
            <a:ln>
              <a:noFill/>
            </a:ln>
            <a:effectLst>
              <a:outerShdw blurRad="292100" dist="139700" dir="2700000" algn="tl" rotWithShape="0">
                <a:srgbClr val="333333">
                  <a:alpha val="65000"/>
                </a:srgbClr>
              </a:outerShdw>
            </a:effectLst>
          </p:spPr>
        </p:pic>
      </p:grpSp>
      <p:grpSp>
        <p:nvGrpSpPr>
          <p:cNvPr id="143" name="Group 142"/>
          <p:cNvGrpSpPr/>
          <p:nvPr/>
        </p:nvGrpSpPr>
        <p:grpSpPr>
          <a:xfrm>
            <a:off x="9032229" y="2365135"/>
            <a:ext cx="1733075" cy="1987196"/>
            <a:chOff x="5104616" y="30484"/>
            <a:chExt cx="2791135" cy="3200400"/>
          </a:xfrm>
          <a:effectLst>
            <a:reflection blurRad="6350" stA="52000" endA="300" endPos="35000" dir="5400000" sy="-100000" algn="bl" rotWithShape="0"/>
          </a:effectLst>
        </p:grpSpPr>
        <p:pic>
          <p:nvPicPr>
            <p:cNvPr id="144" name="Picture 143"/>
            <p:cNvPicPr>
              <a:picLocks/>
            </p:cNvPicPr>
            <p:nvPr/>
          </p:nvPicPr>
          <p:blipFill>
            <a:blip r:embed="rId7" cstate="screen">
              <a:extLst>
                <a:ext uri="{28A0092B-C50C-407E-A947-70E740481C1C}">
                  <a14:useLocalDpi xmlns:a14="http://schemas.microsoft.com/office/drawing/2010/main"/>
                </a:ext>
              </a:extLst>
            </a:blip>
            <a:stretch>
              <a:fillRect/>
            </a:stretch>
          </p:blipFill>
          <p:spPr>
            <a:xfrm>
              <a:off x="5609751" y="30484"/>
              <a:ext cx="2286000" cy="3200400"/>
            </a:xfrm>
            <a:prstGeom prst="rect">
              <a:avLst/>
            </a:prstGeom>
            <a:ln>
              <a:noFill/>
            </a:ln>
            <a:effectLst>
              <a:outerShdw blurRad="292100" dist="139700" dir="2700000" algn="tl" rotWithShape="0">
                <a:srgbClr val="333333">
                  <a:alpha val="65000"/>
                </a:srgbClr>
              </a:outerShdw>
            </a:effectLst>
          </p:spPr>
        </p:pic>
        <p:pic>
          <p:nvPicPr>
            <p:cNvPr id="145" name="Picture 144"/>
            <p:cNvPicPr>
              <a:picLocks/>
            </p:cNvPicPr>
            <p:nvPr/>
          </p:nvPicPr>
          <p:blipFill>
            <a:blip r:embed="rId8" cstate="screen">
              <a:extLst>
                <a:ext uri="{28A0092B-C50C-407E-A947-70E740481C1C}">
                  <a14:useLocalDpi xmlns:a14="http://schemas.microsoft.com/office/drawing/2010/main"/>
                </a:ext>
              </a:extLst>
            </a:blip>
            <a:stretch>
              <a:fillRect/>
            </a:stretch>
          </p:blipFill>
          <p:spPr>
            <a:xfrm>
              <a:off x="5104616" y="703970"/>
              <a:ext cx="1051560" cy="594360"/>
            </a:xfrm>
            <a:prstGeom prst="rect">
              <a:avLst/>
            </a:prstGeom>
            <a:ln>
              <a:noFill/>
            </a:ln>
            <a:effectLst>
              <a:outerShdw blurRad="292100" dist="139700" dir="2700000" algn="tl" rotWithShape="0">
                <a:srgbClr val="333333">
                  <a:alpha val="65000"/>
                </a:srgbClr>
              </a:outerShdw>
            </a:effectLst>
          </p:spPr>
        </p:pic>
      </p:grpSp>
      <p:grpSp>
        <p:nvGrpSpPr>
          <p:cNvPr id="147" name="Group 146"/>
          <p:cNvGrpSpPr/>
          <p:nvPr/>
        </p:nvGrpSpPr>
        <p:grpSpPr>
          <a:xfrm>
            <a:off x="9646384" y="2838701"/>
            <a:ext cx="1733885" cy="1987196"/>
            <a:chOff x="6457950" y="3485921"/>
            <a:chExt cx="2792439" cy="3200400"/>
          </a:xfrm>
        </p:grpSpPr>
        <p:pic>
          <p:nvPicPr>
            <p:cNvPr id="148" name="Picture 147"/>
            <p:cNvPicPr>
              <a:picLocks/>
            </p:cNvPicPr>
            <p:nvPr/>
          </p:nvPicPr>
          <p:blipFill>
            <a:blip r:embed="rId9" cstate="screen">
              <a:extLst>
                <a:ext uri="{28A0092B-C50C-407E-A947-70E740481C1C}">
                  <a14:useLocalDpi xmlns:a14="http://schemas.microsoft.com/office/drawing/2010/main"/>
                </a:ext>
              </a:extLst>
            </a:blip>
            <a:stretch>
              <a:fillRect/>
            </a:stretch>
          </p:blipFill>
          <p:spPr>
            <a:xfrm>
              <a:off x="6964389" y="3485921"/>
              <a:ext cx="2286000" cy="3200400"/>
            </a:xfrm>
            <a:prstGeom prst="rect">
              <a:avLst/>
            </a:prstGeom>
            <a:ln>
              <a:noFill/>
            </a:ln>
            <a:effectLst>
              <a:outerShdw blurRad="292100" dist="139700" dir="2700000" algn="tl" rotWithShape="0">
                <a:srgbClr val="333333">
                  <a:alpha val="65000"/>
                </a:srgbClr>
              </a:outerShdw>
              <a:reflection blurRad="6350" stA="52000" endA="300" endPos="35000" dir="5400000" sy="-100000" algn="bl" rotWithShape="0"/>
            </a:effectLst>
          </p:spPr>
        </p:pic>
        <p:pic>
          <p:nvPicPr>
            <p:cNvPr id="149" name="Picture 148"/>
            <p:cNvPicPr>
              <a:picLocks/>
            </p:cNvPicPr>
            <p:nvPr/>
          </p:nvPicPr>
          <p:blipFill>
            <a:blip r:embed="rId10" cstate="screen">
              <a:extLst>
                <a:ext uri="{28A0092B-C50C-407E-A947-70E740481C1C}">
                  <a14:useLocalDpi xmlns:a14="http://schemas.microsoft.com/office/drawing/2010/main"/>
                </a:ext>
              </a:extLst>
            </a:blip>
            <a:stretch>
              <a:fillRect/>
            </a:stretch>
          </p:blipFill>
          <p:spPr>
            <a:xfrm>
              <a:off x="6457950" y="4199426"/>
              <a:ext cx="1051560" cy="594360"/>
            </a:xfrm>
            <a:prstGeom prst="rect">
              <a:avLst/>
            </a:prstGeom>
            <a:ln>
              <a:noFill/>
            </a:ln>
            <a:effectLst>
              <a:outerShdw blurRad="292100" dist="139700" dir="2700000" algn="tl" rotWithShape="0">
                <a:srgbClr val="333333">
                  <a:alpha val="65000"/>
                </a:srgbClr>
              </a:outerShdw>
              <a:reflection blurRad="6350" stA="52000" endA="300" endPos="35000" dir="5400000" sy="-100000" algn="bl" rotWithShape="0"/>
            </a:effectLst>
          </p:spPr>
        </p:pic>
      </p:grpSp>
      <p:grpSp>
        <p:nvGrpSpPr>
          <p:cNvPr id="116" name="Group 115" descr="Presentation Author/Graphics: Eldrich L. Frazier&#10;Federal Geographic Data Committee&#10;https://www.fgdc.gov"/>
          <p:cNvGrpSpPr/>
          <p:nvPr/>
        </p:nvGrpSpPr>
        <p:grpSpPr>
          <a:xfrm>
            <a:off x="567575" y="1737327"/>
            <a:ext cx="3560065" cy="3560067"/>
            <a:chOff x="1204488" y="2880852"/>
            <a:chExt cx="2431573" cy="2431573"/>
          </a:xfrm>
        </p:grpSpPr>
        <p:sp>
          <p:nvSpPr>
            <p:cNvPr id="117" name="Oval 116"/>
            <p:cNvSpPr/>
            <p:nvPr/>
          </p:nvSpPr>
          <p:spPr>
            <a:xfrm>
              <a:off x="1204488" y="2880852"/>
              <a:ext cx="2431573" cy="2431573"/>
            </a:xfrm>
            <a:prstGeom prst="ellipse">
              <a:avLst/>
            </a:prstGeom>
          </p:spPr>
          <p:style>
            <a:lnRef idx="0">
              <a:schemeClr val="lt1">
                <a:hueOff val="0"/>
                <a:satOff val="0"/>
                <a:lumOff val="0"/>
                <a:alphaOff val="0"/>
              </a:schemeClr>
            </a:lnRef>
            <a:fillRef idx="3">
              <a:schemeClr val="accent5">
                <a:shade val="90000"/>
                <a:hueOff val="415425"/>
                <a:satOff val="-8871"/>
                <a:lumOff val="33109"/>
                <a:alphaOff val="-50000"/>
              </a:schemeClr>
            </a:fillRef>
            <a:effectRef idx="3">
              <a:schemeClr val="accent5">
                <a:shade val="90000"/>
                <a:hueOff val="415425"/>
                <a:satOff val="-8871"/>
                <a:lumOff val="33109"/>
                <a:alphaOff val="-50000"/>
              </a:schemeClr>
            </a:effectRef>
            <a:fontRef idx="minor">
              <a:schemeClr val="lt1"/>
            </a:fontRef>
          </p:style>
          <p:txBody>
            <a:bodyPr/>
            <a:lstStyle/>
            <a:p>
              <a:endParaRPr lang="en-US"/>
            </a:p>
          </p:txBody>
        </p:sp>
        <p:sp>
          <p:nvSpPr>
            <p:cNvPr id="118" name="Oval 117"/>
            <p:cNvSpPr/>
            <p:nvPr/>
          </p:nvSpPr>
          <p:spPr>
            <a:xfrm>
              <a:off x="1690802" y="3367167"/>
              <a:ext cx="1458944" cy="1458944"/>
            </a:xfrm>
            <a:prstGeom prst="ellipse">
              <a:avLst/>
            </a:prstGeom>
          </p:spPr>
          <p:style>
            <a:lnRef idx="0">
              <a:schemeClr val="lt1">
                <a:hueOff val="0"/>
                <a:satOff val="0"/>
                <a:lumOff val="0"/>
                <a:alphaOff val="0"/>
              </a:schemeClr>
            </a:lnRef>
            <a:fillRef idx="3">
              <a:schemeClr val="accent5">
                <a:shade val="90000"/>
                <a:hueOff val="207713"/>
                <a:satOff val="-4436"/>
                <a:lumOff val="16555"/>
                <a:alphaOff val="-25000"/>
              </a:schemeClr>
            </a:fillRef>
            <a:effectRef idx="3">
              <a:schemeClr val="accent5">
                <a:shade val="90000"/>
                <a:hueOff val="207713"/>
                <a:satOff val="-4436"/>
                <a:lumOff val="16555"/>
                <a:alphaOff val="-25000"/>
              </a:schemeClr>
            </a:effectRef>
            <a:fontRef idx="minor">
              <a:schemeClr val="lt1"/>
            </a:fontRef>
          </p:style>
        </p:sp>
        <p:sp>
          <p:nvSpPr>
            <p:cNvPr id="119" name="Oval 118"/>
            <p:cNvSpPr/>
            <p:nvPr/>
          </p:nvSpPr>
          <p:spPr>
            <a:xfrm>
              <a:off x="2121696" y="3740634"/>
              <a:ext cx="712010" cy="712013"/>
            </a:xfrm>
            <a:prstGeom prst="ellipse">
              <a:avLst/>
            </a:prstGeom>
            <a:gradFill flip="none" rotWithShape="1">
              <a:gsLst>
                <a:gs pos="13000">
                  <a:srgbClr val="EAF4E6"/>
                </a:gs>
                <a:gs pos="72000">
                  <a:schemeClr val="accent5">
                    <a:shade val="90000"/>
                    <a:hueOff val="0"/>
                    <a:satOff val="0"/>
                    <a:lumOff val="0"/>
                    <a:alphaOff val="0"/>
                    <a:satMod val="110000"/>
                    <a:lumMod val="100000"/>
                    <a:shade val="100000"/>
                  </a:schemeClr>
                </a:gs>
                <a:gs pos="100000">
                  <a:schemeClr val="accent5">
                    <a:shade val="90000"/>
                    <a:hueOff val="0"/>
                    <a:satOff val="0"/>
                    <a:lumOff val="0"/>
                    <a:alphaOff val="0"/>
                    <a:lumMod val="99000"/>
                    <a:satMod val="120000"/>
                    <a:shade val="78000"/>
                  </a:schemeClr>
                </a:gs>
              </a:gsLst>
              <a:path path="circle">
                <a:fillToRect l="100000" b="100000"/>
              </a:path>
              <a:tileRect t="-100000" r="-100000"/>
            </a:gradFill>
          </p:spPr>
          <p:style>
            <a:lnRef idx="0">
              <a:schemeClr val="lt1">
                <a:hueOff val="0"/>
                <a:satOff val="0"/>
                <a:lumOff val="0"/>
                <a:alphaOff val="0"/>
              </a:schemeClr>
            </a:lnRef>
            <a:fillRef idx="3">
              <a:schemeClr val="accent5">
                <a:shade val="90000"/>
                <a:hueOff val="0"/>
                <a:satOff val="0"/>
                <a:lumOff val="0"/>
                <a:alphaOff val="0"/>
              </a:schemeClr>
            </a:fillRef>
            <a:effectRef idx="3">
              <a:schemeClr val="accent5">
                <a:shade val="90000"/>
                <a:hueOff val="0"/>
                <a:satOff val="0"/>
                <a:lumOff val="0"/>
                <a:alphaOff val="0"/>
              </a:schemeClr>
            </a:effectRef>
            <a:fontRef idx="minor">
              <a:schemeClr val="lt1"/>
            </a:fontRef>
          </p:style>
          <p:txBody>
            <a:bodyPr/>
            <a:lstStyle/>
            <a:p>
              <a:endParaRPr lang="en-US"/>
            </a:p>
          </p:txBody>
        </p:sp>
        <p:sp>
          <p:nvSpPr>
            <p:cNvPr id="120" name="Freeform 119"/>
            <p:cNvSpPr/>
            <p:nvPr/>
          </p:nvSpPr>
          <p:spPr>
            <a:xfrm>
              <a:off x="1505845" y="3682606"/>
              <a:ext cx="1215786" cy="709209"/>
            </a:xfrm>
            <a:custGeom>
              <a:avLst/>
              <a:gdLst>
                <a:gd name="connsiteX0" fmla="*/ 0 w 1215786"/>
                <a:gd name="connsiteY0" fmla="*/ 0 h 709209"/>
                <a:gd name="connsiteX1" fmla="*/ 1215786 w 1215786"/>
                <a:gd name="connsiteY1" fmla="*/ 0 h 709209"/>
                <a:gd name="connsiteX2" fmla="*/ 1215786 w 1215786"/>
                <a:gd name="connsiteY2" fmla="*/ 709209 h 709209"/>
                <a:gd name="connsiteX3" fmla="*/ 0 w 1215786"/>
                <a:gd name="connsiteY3" fmla="*/ 709209 h 709209"/>
                <a:gd name="connsiteX4" fmla="*/ 0 w 1215786"/>
                <a:gd name="connsiteY4" fmla="*/ 0 h 709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5786" h="709209">
                  <a:moveTo>
                    <a:pt x="0" y="0"/>
                  </a:moveTo>
                  <a:lnTo>
                    <a:pt x="1215786" y="0"/>
                  </a:lnTo>
                  <a:lnTo>
                    <a:pt x="1215786" y="709209"/>
                  </a:lnTo>
                  <a:lnTo>
                    <a:pt x="0" y="70920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63576" tIns="29210" rIns="29210" bIns="29210" numCol="1" spcCol="1270" anchor="ctr" anchorCtr="0">
              <a:noAutofit/>
            </a:bodyPr>
            <a:lstStyle/>
            <a:p>
              <a:pPr lvl="0" algn="l" defTabSz="1022350">
                <a:lnSpc>
                  <a:spcPct val="90000"/>
                </a:lnSpc>
                <a:spcBef>
                  <a:spcPct val="0"/>
                </a:spcBef>
                <a:spcAft>
                  <a:spcPct val="35000"/>
                </a:spcAft>
              </a:pPr>
              <a:r>
                <a:rPr lang="en-US" sz="2300" kern="1200" smtClean="0">
                  <a:solidFill>
                    <a:schemeClr val="bg1"/>
                  </a:solidFill>
                  <a:effectLst>
                    <a:outerShdw blurRad="50800" dist="38100" dir="2700000" sx="102000" sy="102000" algn="tl" rotWithShape="0">
                      <a:prstClr val="black">
                        <a:alpha val="40000"/>
                      </a:prstClr>
                    </a:outerShdw>
                  </a:effectLst>
                </a:rPr>
                <a:t>National</a:t>
              </a:r>
              <a:endParaRPr lang="en-US" sz="2300" kern="1200">
                <a:solidFill>
                  <a:schemeClr val="bg1"/>
                </a:solidFill>
                <a:effectLst>
                  <a:outerShdw blurRad="50800" dist="38100" dir="2700000" sx="102000" sy="102000" algn="tl" rotWithShape="0">
                    <a:prstClr val="black">
                      <a:alpha val="40000"/>
                    </a:prstClr>
                  </a:outerShdw>
                </a:effectLst>
              </a:endParaRPr>
            </a:p>
          </p:txBody>
        </p:sp>
        <p:sp>
          <p:nvSpPr>
            <p:cNvPr id="121" name="Freeform 120"/>
            <p:cNvSpPr/>
            <p:nvPr/>
          </p:nvSpPr>
          <p:spPr>
            <a:xfrm>
              <a:off x="1339131" y="4327496"/>
              <a:ext cx="914382" cy="281133"/>
            </a:xfrm>
            <a:custGeom>
              <a:avLst/>
              <a:gdLst>
                <a:gd name="connsiteX0" fmla="*/ 0 w 1215786"/>
                <a:gd name="connsiteY0" fmla="*/ 0 h 709209"/>
                <a:gd name="connsiteX1" fmla="*/ 1215786 w 1215786"/>
                <a:gd name="connsiteY1" fmla="*/ 0 h 709209"/>
                <a:gd name="connsiteX2" fmla="*/ 1215786 w 1215786"/>
                <a:gd name="connsiteY2" fmla="*/ 709209 h 709209"/>
                <a:gd name="connsiteX3" fmla="*/ 0 w 1215786"/>
                <a:gd name="connsiteY3" fmla="*/ 709209 h 709209"/>
                <a:gd name="connsiteX4" fmla="*/ 0 w 1215786"/>
                <a:gd name="connsiteY4" fmla="*/ 0 h 709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5786" h="709209">
                  <a:moveTo>
                    <a:pt x="0" y="0"/>
                  </a:moveTo>
                  <a:lnTo>
                    <a:pt x="1215786" y="0"/>
                  </a:lnTo>
                  <a:lnTo>
                    <a:pt x="1215786" y="709209"/>
                  </a:lnTo>
                  <a:lnTo>
                    <a:pt x="0" y="70920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63576" tIns="29210" rIns="29210" bIns="29210" numCol="1" spcCol="1270" anchor="ctr" anchorCtr="0">
              <a:noAutofit/>
            </a:bodyPr>
            <a:lstStyle/>
            <a:p>
              <a:pPr lvl="0" algn="l" defTabSz="1022350">
                <a:lnSpc>
                  <a:spcPct val="90000"/>
                </a:lnSpc>
                <a:spcBef>
                  <a:spcPct val="0"/>
                </a:spcBef>
                <a:spcAft>
                  <a:spcPct val="35000"/>
                </a:spcAft>
              </a:pPr>
              <a:r>
                <a:rPr lang="en-US" sz="2300" kern="1200" smtClean="0">
                  <a:solidFill>
                    <a:schemeClr val="bg1"/>
                  </a:solidFill>
                  <a:effectLst>
                    <a:outerShdw blurRad="50800" dist="38100" dir="2700000" sx="102000" sy="102000" algn="tl" rotWithShape="0">
                      <a:prstClr val="black">
                        <a:alpha val="40000"/>
                      </a:prstClr>
                    </a:outerShdw>
                  </a:effectLst>
                </a:rPr>
                <a:t>Regional</a:t>
              </a:r>
              <a:endParaRPr lang="en-US" sz="2300" kern="1200">
                <a:solidFill>
                  <a:schemeClr val="bg1"/>
                </a:solidFill>
                <a:effectLst>
                  <a:outerShdw blurRad="50800" dist="38100" dir="2700000" sx="102000" sy="102000" algn="tl" rotWithShape="0">
                    <a:prstClr val="black">
                      <a:alpha val="40000"/>
                    </a:prstClr>
                  </a:outerShdw>
                </a:effectLst>
              </a:endParaRPr>
            </a:p>
          </p:txBody>
        </p:sp>
        <p:sp>
          <p:nvSpPr>
            <p:cNvPr id="122" name="Freeform 121"/>
            <p:cNvSpPr/>
            <p:nvPr/>
          </p:nvSpPr>
          <p:spPr>
            <a:xfrm>
              <a:off x="1664867" y="4501923"/>
              <a:ext cx="1215786" cy="709209"/>
            </a:xfrm>
            <a:custGeom>
              <a:avLst/>
              <a:gdLst>
                <a:gd name="connsiteX0" fmla="*/ 0 w 1215786"/>
                <a:gd name="connsiteY0" fmla="*/ 0 h 709209"/>
                <a:gd name="connsiteX1" fmla="*/ 1215786 w 1215786"/>
                <a:gd name="connsiteY1" fmla="*/ 0 h 709209"/>
                <a:gd name="connsiteX2" fmla="*/ 1215786 w 1215786"/>
                <a:gd name="connsiteY2" fmla="*/ 709209 h 709209"/>
                <a:gd name="connsiteX3" fmla="*/ 0 w 1215786"/>
                <a:gd name="connsiteY3" fmla="*/ 709209 h 709209"/>
                <a:gd name="connsiteX4" fmla="*/ 0 w 1215786"/>
                <a:gd name="connsiteY4" fmla="*/ 0 h 709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5786" h="709209">
                  <a:moveTo>
                    <a:pt x="0" y="0"/>
                  </a:moveTo>
                  <a:lnTo>
                    <a:pt x="1215786" y="0"/>
                  </a:lnTo>
                  <a:lnTo>
                    <a:pt x="1215786" y="709209"/>
                  </a:lnTo>
                  <a:lnTo>
                    <a:pt x="0" y="70920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63576" tIns="29210" rIns="29210" bIns="29210" numCol="1" spcCol="1270" anchor="ctr" anchorCtr="0">
              <a:noAutofit/>
            </a:bodyPr>
            <a:lstStyle/>
            <a:p>
              <a:pPr lvl="0" algn="l" defTabSz="1022350">
                <a:lnSpc>
                  <a:spcPct val="90000"/>
                </a:lnSpc>
                <a:spcBef>
                  <a:spcPct val="0"/>
                </a:spcBef>
                <a:spcAft>
                  <a:spcPct val="35000"/>
                </a:spcAft>
              </a:pPr>
              <a:r>
                <a:rPr lang="en-US" sz="2300" kern="1200" smtClean="0">
                  <a:solidFill>
                    <a:schemeClr val="bg1"/>
                  </a:solidFill>
                  <a:effectLst>
                    <a:outerShdw blurRad="50800" dist="38100" dir="2700000" sx="102000" sy="102000" algn="tl" rotWithShape="0">
                      <a:prstClr val="black">
                        <a:alpha val="40000"/>
                      </a:prstClr>
                    </a:outerShdw>
                  </a:effectLst>
                </a:rPr>
                <a:t>Global</a:t>
              </a:r>
              <a:endParaRPr lang="en-US" sz="2300" kern="1200">
                <a:solidFill>
                  <a:schemeClr val="bg1"/>
                </a:solidFill>
                <a:effectLst>
                  <a:outerShdw blurRad="50800" dist="38100" dir="2700000" sx="102000" sy="102000" algn="tl" rotWithShape="0">
                    <a:prstClr val="black">
                      <a:alpha val="40000"/>
                    </a:prstClr>
                  </a:outerShdw>
                </a:effectLst>
              </a:endParaRPr>
            </a:p>
          </p:txBody>
        </p:sp>
      </p:grpSp>
      <p:grpSp>
        <p:nvGrpSpPr>
          <p:cNvPr id="123" name="Group 122" descr="Presentation Author/Graphics: Eldrich L. Frazier&#10;Federal Geographic Data Committee&#10;https://www.fgdc.gov"/>
          <p:cNvGrpSpPr/>
          <p:nvPr/>
        </p:nvGrpSpPr>
        <p:grpSpPr>
          <a:xfrm rot="480579">
            <a:off x="-436448" y="831530"/>
            <a:ext cx="5399216" cy="5257690"/>
            <a:chOff x="-612465" y="1594269"/>
            <a:chExt cx="5399216" cy="5257690"/>
          </a:xfrm>
        </p:grpSpPr>
        <p:grpSp>
          <p:nvGrpSpPr>
            <p:cNvPr id="124" name="Group 123"/>
            <p:cNvGrpSpPr/>
            <p:nvPr/>
          </p:nvGrpSpPr>
          <p:grpSpPr>
            <a:xfrm>
              <a:off x="-612465" y="1594269"/>
              <a:ext cx="5399216" cy="5257690"/>
              <a:chOff x="-612465" y="1594269"/>
              <a:chExt cx="5399216" cy="5257690"/>
            </a:xfrm>
          </p:grpSpPr>
          <p:sp>
            <p:nvSpPr>
              <p:cNvPr id="126" name="Circular Arrow 125"/>
              <p:cNvSpPr/>
              <p:nvPr/>
            </p:nvSpPr>
            <p:spPr>
              <a:xfrm rot="14234344" flipH="1">
                <a:off x="-541702" y="1523506"/>
                <a:ext cx="5257690" cy="5399216"/>
              </a:xfrm>
              <a:prstGeom prst="circularArrow">
                <a:avLst>
                  <a:gd name="adj1" fmla="val 11692"/>
                  <a:gd name="adj2" fmla="val 1722489"/>
                  <a:gd name="adj3" fmla="val 20399932"/>
                  <a:gd name="adj4" fmla="val 9404911"/>
                  <a:gd name="adj5" fmla="val 13099"/>
                </a:avLst>
              </a:prstGeom>
              <a:solidFill>
                <a:schemeClr val="bg2">
                  <a:alpha val="14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solidFill>
                    <a:schemeClr val="tx1"/>
                  </a:solidFill>
                </a:endParaRPr>
              </a:p>
            </p:txBody>
          </p:sp>
          <p:sp>
            <p:nvSpPr>
              <p:cNvPr id="127" name="TextBox 126"/>
              <p:cNvSpPr txBox="1"/>
              <p:nvPr/>
            </p:nvSpPr>
            <p:spPr>
              <a:xfrm rot="4602882">
                <a:off x="46684" y="2454725"/>
                <a:ext cx="3936113" cy="3648868"/>
              </a:xfrm>
              <a:prstGeom prst="rect">
                <a:avLst/>
              </a:prstGeom>
              <a:noFill/>
            </p:spPr>
            <p:txBody>
              <a:bodyPr wrap="none" rtlCol="0">
                <a:prstTxWarp prst="textArchDown">
                  <a:avLst>
                    <a:gd name="adj" fmla="val 2857293"/>
                  </a:avLst>
                </a:prstTxWarp>
                <a:spAutoFit/>
              </a:bodyPr>
              <a:lstStyle/>
              <a:p>
                <a:r>
                  <a:rPr lang="en-US" sz="1600" dirty="0" smtClean="0">
                    <a:ln w="0"/>
                    <a:effectLst>
                      <a:outerShdw blurRad="38100" dist="19050" dir="2700000" algn="tl" rotWithShape="0">
                        <a:schemeClr val="dk1">
                          <a:alpha val="40000"/>
                        </a:schemeClr>
                      </a:outerShdw>
                    </a:effectLst>
                  </a:rPr>
                  <a:t>Linking Local to Global  GEO Capabilities</a:t>
                </a:r>
                <a:endParaRPr lang="en-US" sz="1600" dirty="0">
                  <a:ln w="0"/>
                  <a:effectLst>
                    <a:outerShdw blurRad="38100" dist="19050" dir="2700000" algn="tl" rotWithShape="0">
                      <a:schemeClr val="dk1">
                        <a:alpha val="40000"/>
                      </a:schemeClr>
                    </a:outerShdw>
                  </a:effectLst>
                </a:endParaRPr>
              </a:p>
            </p:txBody>
          </p:sp>
        </p:grpSp>
        <p:pic>
          <p:nvPicPr>
            <p:cNvPr id="125" name="Picture 124"/>
            <p:cNvPicPr>
              <a:picLocks noChangeAspect="1"/>
            </p:cNvPicPr>
            <p:nvPr/>
          </p:nvPicPr>
          <p:blipFill>
            <a:blip r:embed="rId11">
              <a:extLst>
                <a:ext uri="{BEBA8EAE-BF5A-486C-A8C5-ECC9F3942E4B}">
                  <a14:imgProps xmlns:a14="http://schemas.microsoft.com/office/drawing/2010/main">
                    <a14:imgLayer r:embed="rId12">
                      <a14:imgEffect>
                        <a14:backgroundRemoval t="1316" b="95789" l="1778" r="98222">
                          <a14:foregroundMark x1="58444" y1="32105" x2="58444" y2="32105"/>
                          <a14:foregroundMark x1="56222" y1="61053" x2="56222" y2="61053"/>
                          <a14:foregroundMark x1="39333" y1="59474" x2="39333" y2="59474"/>
                          <a14:foregroundMark x1="57556" y1="51316" x2="57556" y2="51316"/>
                        </a14:backgroundRemoval>
                      </a14:imgEffect>
                    </a14:imgLayer>
                  </a14:imgProps>
                </a:ext>
              </a:extLst>
            </a:blip>
            <a:stretch>
              <a:fillRect/>
            </a:stretch>
          </p:blipFill>
          <p:spPr>
            <a:xfrm>
              <a:off x="904962" y="5669921"/>
              <a:ext cx="649418" cy="548397"/>
            </a:xfrm>
            <a:prstGeom prst="rect">
              <a:avLst/>
            </a:prstGeom>
          </p:spPr>
        </p:pic>
      </p:grpSp>
      <p:grpSp>
        <p:nvGrpSpPr>
          <p:cNvPr id="74" name="Group 73"/>
          <p:cNvGrpSpPr/>
          <p:nvPr/>
        </p:nvGrpSpPr>
        <p:grpSpPr>
          <a:xfrm>
            <a:off x="5447891" y="1819321"/>
            <a:ext cx="1680600" cy="1987196"/>
            <a:chOff x="114282" y="145095"/>
            <a:chExt cx="2706624" cy="3200400"/>
          </a:xfrm>
        </p:grpSpPr>
        <p:pic>
          <p:nvPicPr>
            <p:cNvPr id="75" name="Picture 74"/>
            <p:cNvPicPr>
              <a:picLocks/>
            </p:cNvPicPr>
            <p:nvPr/>
          </p:nvPicPr>
          <p:blipFill>
            <a:blip r:embed="rId13" cstate="screen">
              <a:extLst>
                <a:ext uri="{28A0092B-C50C-407E-A947-70E740481C1C}">
                  <a14:useLocalDpi xmlns:a14="http://schemas.microsoft.com/office/drawing/2010/main"/>
                </a:ext>
              </a:extLst>
            </a:blip>
            <a:stretch>
              <a:fillRect/>
            </a:stretch>
          </p:blipFill>
          <p:spPr>
            <a:xfrm>
              <a:off x="534906" y="145095"/>
              <a:ext cx="2286000" cy="3200400"/>
            </a:xfrm>
            <a:prstGeom prst="rect">
              <a:avLst/>
            </a:prstGeom>
            <a:ln>
              <a:noFill/>
            </a:ln>
            <a:effectLst>
              <a:outerShdw blurRad="292100" dist="139700" dir="2700000" algn="tl" rotWithShape="0">
                <a:srgbClr val="333333">
                  <a:alpha val="65000"/>
                </a:srgbClr>
              </a:outerShdw>
            </a:effectLst>
          </p:spPr>
        </p:pic>
        <p:pic>
          <p:nvPicPr>
            <p:cNvPr id="76" name="Picture 75"/>
            <p:cNvPicPr>
              <a:picLocks/>
            </p:cNvPicPr>
            <p:nvPr/>
          </p:nvPicPr>
          <p:blipFill>
            <a:blip r:embed="rId14" cstate="screen">
              <a:extLst>
                <a:ext uri="{28A0092B-C50C-407E-A947-70E740481C1C}">
                  <a14:useLocalDpi xmlns:a14="http://schemas.microsoft.com/office/drawing/2010/main"/>
                </a:ext>
              </a:extLst>
            </a:blip>
            <a:stretch>
              <a:fillRect/>
            </a:stretch>
          </p:blipFill>
          <p:spPr>
            <a:xfrm>
              <a:off x="114282" y="837147"/>
              <a:ext cx="1051560" cy="594360"/>
            </a:xfrm>
            <a:prstGeom prst="rect">
              <a:avLst/>
            </a:prstGeom>
            <a:ln>
              <a:noFill/>
            </a:ln>
            <a:effectLst>
              <a:outerShdw blurRad="292100" dist="139700" dir="2700000" algn="tl" rotWithShape="0">
                <a:srgbClr val="333333">
                  <a:alpha val="65000"/>
                </a:srgbClr>
              </a:outerShdw>
            </a:effectLst>
          </p:spPr>
        </p:pic>
      </p:grpSp>
      <p:grpSp>
        <p:nvGrpSpPr>
          <p:cNvPr id="77" name="Group 76"/>
          <p:cNvGrpSpPr/>
          <p:nvPr/>
        </p:nvGrpSpPr>
        <p:grpSpPr>
          <a:xfrm>
            <a:off x="6040002" y="2270310"/>
            <a:ext cx="1680600" cy="1987196"/>
            <a:chOff x="7128359" y="145095"/>
            <a:chExt cx="2706624" cy="3200400"/>
          </a:xfrm>
          <a:effectLst>
            <a:reflection blurRad="6350" stA="52000" endA="300" endPos="14000" dir="5400000" sy="-100000" algn="bl" rotWithShape="0"/>
          </a:effectLst>
        </p:grpSpPr>
        <p:pic>
          <p:nvPicPr>
            <p:cNvPr id="78" name="Picture 77">
              <a:hlinkClick r:id="rId15"/>
            </p:cNvPr>
            <p:cNvPicPr>
              <a:picLocks/>
            </p:cNvPicPr>
            <p:nvPr/>
          </p:nvPicPr>
          <p:blipFill>
            <a:blip r:embed="rId16" cstate="screen">
              <a:extLst>
                <a:ext uri="{28A0092B-C50C-407E-A947-70E740481C1C}">
                  <a14:useLocalDpi xmlns:a14="http://schemas.microsoft.com/office/drawing/2010/main"/>
                </a:ext>
              </a:extLst>
            </a:blip>
            <a:stretch>
              <a:fillRect/>
            </a:stretch>
          </p:blipFill>
          <p:spPr>
            <a:xfrm>
              <a:off x="7548983" y="145095"/>
              <a:ext cx="2286000" cy="3200400"/>
            </a:xfrm>
            <a:prstGeom prst="rect">
              <a:avLst/>
            </a:prstGeom>
            <a:ln>
              <a:noFill/>
            </a:ln>
            <a:effectLst>
              <a:outerShdw blurRad="292100" dist="139700" dir="2700000" algn="tl" rotWithShape="0">
                <a:srgbClr val="333333">
                  <a:alpha val="65000"/>
                </a:srgbClr>
              </a:outerShdw>
            </a:effectLst>
          </p:spPr>
        </p:pic>
        <p:pic>
          <p:nvPicPr>
            <p:cNvPr id="79" name="Picture 78"/>
            <p:cNvPicPr>
              <a:picLocks/>
            </p:cNvPicPr>
            <p:nvPr/>
          </p:nvPicPr>
          <p:blipFill>
            <a:blip r:embed="rId17" cstate="screen">
              <a:extLst>
                <a:ext uri="{28A0092B-C50C-407E-A947-70E740481C1C}">
                  <a14:useLocalDpi xmlns:a14="http://schemas.microsoft.com/office/drawing/2010/main"/>
                </a:ext>
              </a:extLst>
            </a:blip>
            <a:stretch>
              <a:fillRect/>
            </a:stretch>
          </p:blipFill>
          <p:spPr>
            <a:xfrm>
              <a:off x="7128359" y="837146"/>
              <a:ext cx="1051560" cy="594360"/>
            </a:xfrm>
            <a:prstGeom prst="rect">
              <a:avLst/>
            </a:prstGeom>
            <a:ln>
              <a:noFill/>
            </a:ln>
            <a:effectLst>
              <a:outerShdw blurRad="292100" dist="139700" dir="2700000" algn="tl" rotWithShape="0">
                <a:srgbClr val="333333">
                  <a:alpha val="65000"/>
                </a:srgbClr>
              </a:outerShdw>
            </a:effectLst>
          </p:spPr>
        </p:pic>
      </p:grpSp>
      <p:grpSp>
        <p:nvGrpSpPr>
          <p:cNvPr id="83" name="Group 82"/>
          <p:cNvGrpSpPr/>
          <p:nvPr/>
        </p:nvGrpSpPr>
        <p:grpSpPr>
          <a:xfrm>
            <a:off x="6571285" y="2771206"/>
            <a:ext cx="1680600" cy="1987196"/>
            <a:chOff x="4780207" y="93462"/>
            <a:chExt cx="2706624" cy="3200400"/>
          </a:xfrm>
          <a:effectLst>
            <a:reflection blurRad="6350" stA="52000" endA="300" endPos="14000" dir="5400000" sy="-100000" algn="bl" rotWithShape="0"/>
          </a:effectLst>
        </p:grpSpPr>
        <p:pic>
          <p:nvPicPr>
            <p:cNvPr id="84" name="Picture 83"/>
            <p:cNvPicPr>
              <a:picLocks/>
            </p:cNvPicPr>
            <p:nvPr/>
          </p:nvPicPr>
          <p:blipFill>
            <a:blip r:embed="rId18" cstate="screen">
              <a:extLst>
                <a:ext uri="{28A0092B-C50C-407E-A947-70E740481C1C}">
                  <a14:useLocalDpi xmlns:a14="http://schemas.microsoft.com/office/drawing/2010/main"/>
                </a:ext>
              </a:extLst>
            </a:blip>
            <a:stretch>
              <a:fillRect/>
            </a:stretch>
          </p:blipFill>
          <p:spPr>
            <a:xfrm>
              <a:off x="5200831" y="93462"/>
              <a:ext cx="2286000" cy="3200400"/>
            </a:xfrm>
            <a:prstGeom prst="rect">
              <a:avLst/>
            </a:prstGeom>
            <a:ln>
              <a:noFill/>
            </a:ln>
            <a:effectLst>
              <a:outerShdw blurRad="292100" dist="139700" dir="2700000" algn="tl" rotWithShape="0">
                <a:srgbClr val="333333">
                  <a:alpha val="65000"/>
                </a:srgbClr>
              </a:outerShdw>
            </a:effectLst>
          </p:spPr>
        </p:pic>
        <p:pic>
          <p:nvPicPr>
            <p:cNvPr id="85" name="Picture 84"/>
            <p:cNvPicPr>
              <a:picLocks/>
            </p:cNvPicPr>
            <p:nvPr/>
          </p:nvPicPr>
          <p:blipFill>
            <a:blip r:embed="rId19" cstate="screen">
              <a:extLst>
                <a:ext uri="{28A0092B-C50C-407E-A947-70E740481C1C}">
                  <a14:useLocalDpi xmlns:a14="http://schemas.microsoft.com/office/drawing/2010/main"/>
                </a:ext>
              </a:extLst>
            </a:blip>
            <a:stretch>
              <a:fillRect/>
            </a:stretch>
          </p:blipFill>
          <p:spPr>
            <a:xfrm>
              <a:off x="4780207" y="785513"/>
              <a:ext cx="1051560" cy="594360"/>
            </a:xfrm>
            <a:prstGeom prst="rect">
              <a:avLst/>
            </a:prstGeom>
            <a:ln>
              <a:noFill/>
            </a:ln>
            <a:effectLst>
              <a:outerShdw blurRad="292100" dist="139700" dir="2700000" algn="tl" rotWithShape="0">
                <a:srgbClr val="333333">
                  <a:alpha val="65000"/>
                </a:srgbClr>
              </a:outerShdw>
            </a:effectLst>
          </p:spPr>
        </p:pic>
      </p:grpSp>
      <p:grpSp>
        <p:nvGrpSpPr>
          <p:cNvPr id="86" name="Group 85"/>
          <p:cNvGrpSpPr/>
          <p:nvPr/>
        </p:nvGrpSpPr>
        <p:grpSpPr>
          <a:xfrm>
            <a:off x="7080128" y="3313815"/>
            <a:ext cx="1681646" cy="1987196"/>
            <a:chOff x="4347714" y="3230884"/>
            <a:chExt cx="2708308" cy="3200400"/>
          </a:xfrm>
        </p:grpSpPr>
        <p:pic>
          <p:nvPicPr>
            <p:cNvPr id="87" name="Picture 86"/>
            <p:cNvPicPr>
              <a:picLocks/>
            </p:cNvPicPr>
            <p:nvPr/>
          </p:nvPicPr>
          <p:blipFill>
            <a:blip r:embed="rId20" cstate="screen">
              <a:extLst>
                <a:ext uri="{28A0092B-C50C-407E-A947-70E740481C1C}">
                  <a14:useLocalDpi xmlns:a14="http://schemas.microsoft.com/office/drawing/2010/main"/>
                </a:ext>
              </a:extLst>
            </a:blip>
            <a:stretch>
              <a:fillRect/>
            </a:stretch>
          </p:blipFill>
          <p:spPr>
            <a:xfrm>
              <a:off x="4770022" y="3230884"/>
              <a:ext cx="2286000" cy="3200400"/>
            </a:xfrm>
            <a:prstGeom prst="rect">
              <a:avLst/>
            </a:prstGeom>
            <a:ln>
              <a:noFill/>
            </a:ln>
            <a:effectLst>
              <a:outerShdw blurRad="292100" dist="139700" dir="2700000" algn="tl" rotWithShape="0">
                <a:srgbClr val="333333">
                  <a:alpha val="65000"/>
                </a:srgbClr>
              </a:outerShdw>
            </a:effectLst>
          </p:spPr>
        </p:pic>
        <p:pic>
          <p:nvPicPr>
            <p:cNvPr id="88" name="Picture 87"/>
            <p:cNvPicPr>
              <a:picLocks/>
            </p:cNvPicPr>
            <p:nvPr/>
          </p:nvPicPr>
          <p:blipFill>
            <a:blip r:embed="rId21" cstate="screen">
              <a:extLst>
                <a:ext uri="{28A0092B-C50C-407E-A947-70E740481C1C}">
                  <a14:useLocalDpi xmlns:a14="http://schemas.microsoft.com/office/drawing/2010/main"/>
                </a:ext>
              </a:extLst>
            </a:blip>
            <a:stretch>
              <a:fillRect/>
            </a:stretch>
          </p:blipFill>
          <p:spPr>
            <a:xfrm>
              <a:off x="4347714" y="3948796"/>
              <a:ext cx="1051560" cy="594361"/>
            </a:xfrm>
            <a:prstGeom prst="rect">
              <a:avLst/>
            </a:prstGeom>
            <a:ln>
              <a:noFill/>
            </a:ln>
            <a:effectLst>
              <a:outerShdw blurRad="292100" dist="139700" dir="2700000" algn="tl" rotWithShape="0">
                <a:srgbClr val="333333">
                  <a:alpha val="65000"/>
                </a:srgbClr>
              </a:outerShdw>
            </a:effectLst>
          </p:spPr>
        </p:pic>
      </p:grpSp>
      <p:grpSp>
        <p:nvGrpSpPr>
          <p:cNvPr id="89" name="Group 88"/>
          <p:cNvGrpSpPr/>
          <p:nvPr/>
        </p:nvGrpSpPr>
        <p:grpSpPr>
          <a:xfrm>
            <a:off x="7441936" y="3925564"/>
            <a:ext cx="1856152" cy="1987196"/>
            <a:chOff x="1724845" y="3233302"/>
            <a:chExt cx="2989351" cy="3200400"/>
          </a:xfrm>
        </p:grpSpPr>
        <p:pic>
          <p:nvPicPr>
            <p:cNvPr id="90" name="Picture 89">
              <a:hlinkClick r:id="rId22"/>
            </p:cNvPr>
            <p:cNvPicPr>
              <a:picLocks/>
            </p:cNvPicPr>
            <p:nvPr/>
          </p:nvPicPr>
          <p:blipFill>
            <a:blip r:embed="rId23" cstate="screen">
              <a:extLst>
                <a:ext uri="{28A0092B-C50C-407E-A947-70E740481C1C}">
                  <a14:useLocalDpi xmlns:a14="http://schemas.microsoft.com/office/drawing/2010/main"/>
                </a:ext>
              </a:extLst>
            </a:blip>
            <a:stretch>
              <a:fillRect/>
            </a:stretch>
          </p:blipFill>
          <p:spPr>
            <a:xfrm>
              <a:off x="2428196" y="3233302"/>
              <a:ext cx="2286000" cy="3200400"/>
            </a:xfrm>
            <a:prstGeom prst="rect">
              <a:avLst/>
            </a:prstGeom>
            <a:ln>
              <a:noFill/>
            </a:ln>
            <a:effectLst>
              <a:outerShdw blurRad="292100" dist="139700" dir="2700000" algn="tl" rotWithShape="0">
                <a:srgbClr val="333333">
                  <a:alpha val="65000"/>
                </a:srgbClr>
              </a:outerShdw>
            </a:effectLst>
          </p:spPr>
        </p:pic>
        <p:pic>
          <p:nvPicPr>
            <p:cNvPr id="91" name="Picture 90" title="Chile"/>
            <p:cNvPicPr>
              <a:picLocks/>
            </p:cNvPicPr>
            <p:nvPr/>
          </p:nvPicPr>
          <p:blipFill>
            <a:blip r:embed="rId24" cstate="screen">
              <a:extLst>
                <a:ext uri="{28A0092B-C50C-407E-A947-70E740481C1C}">
                  <a14:useLocalDpi xmlns:a14="http://schemas.microsoft.com/office/drawing/2010/main"/>
                </a:ext>
              </a:extLst>
            </a:blip>
            <a:stretch>
              <a:fillRect/>
            </a:stretch>
          </p:blipFill>
          <p:spPr>
            <a:xfrm>
              <a:off x="1724845" y="3925354"/>
              <a:ext cx="1051560" cy="594360"/>
            </a:xfrm>
            <a:prstGeom prst="rect">
              <a:avLst/>
            </a:prstGeom>
            <a:ln>
              <a:noFill/>
            </a:ln>
            <a:effectLst>
              <a:outerShdw blurRad="292100" dist="139700" dir="2700000" algn="tl" rotWithShape="0">
                <a:srgbClr val="333333">
                  <a:alpha val="65000"/>
                </a:srgbClr>
              </a:outerShdw>
            </a:effectLst>
          </p:spPr>
        </p:pic>
      </p:grpSp>
      <p:grpSp>
        <p:nvGrpSpPr>
          <p:cNvPr id="80" name="Group 79"/>
          <p:cNvGrpSpPr/>
          <p:nvPr/>
        </p:nvGrpSpPr>
        <p:grpSpPr>
          <a:xfrm>
            <a:off x="8036697" y="4465789"/>
            <a:ext cx="1656761" cy="1987196"/>
            <a:chOff x="4526769" y="145096"/>
            <a:chExt cx="2668230" cy="3200400"/>
          </a:xfrm>
          <a:effectLst>
            <a:reflection blurRad="6350" stA="52000" endA="300" endPos="14000" dir="5400000" sy="-100000" algn="bl" rotWithShape="0"/>
          </a:effectLst>
        </p:grpSpPr>
        <p:pic>
          <p:nvPicPr>
            <p:cNvPr id="81" name="Picture 80"/>
            <p:cNvPicPr>
              <a:picLocks/>
            </p:cNvPicPr>
            <p:nvPr/>
          </p:nvPicPr>
          <p:blipFill>
            <a:blip r:embed="rId25" cstate="screen">
              <a:extLst>
                <a:ext uri="{28A0092B-C50C-407E-A947-70E740481C1C}">
                  <a14:useLocalDpi xmlns:a14="http://schemas.microsoft.com/office/drawing/2010/main"/>
                </a:ext>
              </a:extLst>
            </a:blip>
            <a:stretch>
              <a:fillRect/>
            </a:stretch>
          </p:blipFill>
          <p:spPr>
            <a:xfrm>
              <a:off x="4908999" y="145096"/>
              <a:ext cx="2286000" cy="3200400"/>
            </a:xfrm>
            <a:prstGeom prst="rect">
              <a:avLst/>
            </a:prstGeom>
            <a:ln>
              <a:noFill/>
            </a:ln>
            <a:effectLst>
              <a:outerShdw blurRad="292100" dist="139700" dir="2700000" algn="tl" rotWithShape="0">
                <a:srgbClr val="333333">
                  <a:alpha val="65000"/>
                </a:srgbClr>
              </a:outerShdw>
            </a:effectLst>
          </p:spPr>
        </p:pic>
        <p:pic>
          <p:nvPicPr>
            <p:cNvPr id="82" name="Picture 81" title="Mexico"/>
            <p:cNvPicPr>
              <a:picLocks/>
            </p:cNvPicPr>
            <p:nvPr/>
          </p:nvPicPr>
          <p:blipFill>
            <a:blip r:embed="rId26" cstate="screen">
              <a:extLst>
                <a:ext uri="{28A0092B-C50C-407E-A947-70E740481C1C}">
                  <a14:useLocalDpi xmlns:a14="http://schemas.microsoft.com/office/drawing/2010/main"/>
                </a:ext>
              </a:extLst>
            </a:blip>
            <a:stretch>
              <a:fillRect/>
            </a:stretch>
          </p:blipFill>
          <p:spPr>
            <a:xfrm>
              <a:off x="4526769" y="837147"/>
              <a:ext cx="1051560" cy="594360"/>
            </a:xfrm>
            <a:prstGeom prst="rect">
              <a:avLst/>
            </a:prstGeom>
            <a:ln>
              <a:noFill/>
            </a:ln>
            <a:effectLst>
              <a:outerShdw blurRad="292100" dist="139700" dir="2700000" algn="tl" rotWithShape="0">
                <a:srgbClr val="333333">
                  <a:alpha val="65000"/>
                </a:srgbClr>
              </a:outerShdw>
            </a:effectLst>
          </p:spPr>
        </p:pic>
      </p:grpSp>
      <p:sp>
        <p:nvSpPr>
          <p:cNvPr id="142" name="TextBox 141"/>
          <p:cNvSpPr txBox="1"/>
          <p:nvPr/>
        </p:nvSpPr>
        <p:spPr>
          <a:xfrm>
            <a:off x="3425747" y="381516"/>
            <a:ext cx="5965590" cy="424732"/>
          </a:xfrm>
          <a:prstGeom prst="rect">
            <a:avLst/>
          </a:prstGeom>
        </p:spPr>
        <p:txBody>
          <a:bodyPr vert="horz" wrap="square" lIns="91440" tIns="45720" rIns="91440" bIns="45720" rtlCol="0" anchor="ctr">
            <a:spAutoFit/>
          </a:bodyPr>
          <a:lstStyle>
            <a:defPPr>
              <a:defRPr lang="en-US"/>
            </a:defPPr>
            <a:lvl1pPr algn="ctr">
              <a:lnSpc>
                <a:spcPct val="90000"/>
              </a:lnSpc>
              <a:spcBef>
                <a:spcPct val="0"/>
              </a:spcBef>
              <a:buNone/>
              <a:defRPr sz="2400" b="1">
                <a:solidFill>
                  <a:srgbClr val="005FAA"/>
                </a:solidFill>
                <a:latin typeface="Arial"/>
                <a:ea typeface="Arial"/>
                <a:cs typeface="Arial"/>
              </a:defRPr>
            </a:lvl1pPr>
          </a:lstStyle>
          <a:p>
            <a:r>
              <a:rPr lang="en-US" dirty="0" err="1"/>
              <a:t>AmeriGEOSS</a:t>
            </a:r>
            <a:r>
              <a:rPr lang="en-US" dirty="0"/>
              <a:t> Linking Capabilities</a:t>
            </a:r>
          </a:p>
        </p:txBody>
      </p:sp>
      <p:sp>
        <p:nvSpPr>
          <p:cNvPr id="157" name="TextBox 156"/>
          <p:cNvSpPr txBox="1"/>
          <p:nvPr/>
        </p:nvSpPr>
        <p:spPr>
          <a:xfrm>
            <a:off x="11014841" y="6295697"/>
            <a:ext cx="184731" cy="369332"/>
          </a:xfrm>
          <a:prstGeom prst="rect">
            <a:avLst/>
          </a:prstGeom>
          <a:noFill/>
        </p:spPr>
        <p:txBody>
          <a:bodyPr wrap="none" rtlCol="0">
            <a:spAutoFit/>
          </a:bodyPr>
          <a:lstStyle/>
          <a:p>
            <a:endParaRPr lang="en-US"/>
          </a:p>
        </p:txBody>
      </p:sp>
      <p:pic>
        <p:nvPicPr>
          <p:cNvPr id="93" name="Picture 92"/>
          <p:cNvPicPr>
            <a:picLocks noChangeAspect="1" noChangeArrowheads="1"/>
          </p:cNvPicPr>
          <p:nvPr/>
        </p:nvPicPr>
        <p:blipFill>
          <a:blip r:embed="rId27" cstate="screen">
            <a:extLst>
              <a:ext uri="{28A0092B-C50C-407E-A947-70E740481C1C}">
                <a14:useLocalDpi xmlns:a14="http://schemas.microsoft.com/office/drawing/2010/main"/>
              </a:ext>
            </a:extLst>
          </a:blip>
          <a:srcRect/>
          <a:stretch>
            <a:fillRect/>
          </a:stretch>
        </p:blipFill>
        <p:spPr bwMode="auto">
          <a:xfrm>
            <a:off x="2572881" y="2509949"/>
            <a:ext cx="2674324" cy="17670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92" name="Shape 341"/>
          <p:cNvPicPr preferRelativeResize="0"/>
          <p:nvPr/>
        </p:nvPicPr>
        <p:blipFill rotWithShape="1">
          <a:blip r:embed="rId28" cstate="print">
            <a:alphaModFix/>
            <a:extLst>
              <a:ext uri="{BEBA8EAE-BF5A-486C-A8C5-ECC9F3942E4B}">
                <a14:imgProps xmlns:a14="http://schemas.microsoft.com/office/drawing/2010/main">
                  <a14:imgLayer r:embed="rId29">
                    <a14:imgEffect>
                      <a14:backgroundRemoval t="0" b="100000" l="0" r="99903">
                        <a14:foregroundMark x1="64990" y1="69146" x2="64990" y2="69146"/>
                        <a14:foregroundMark x1="58511" y1="57437" x2="58511" y2="57437"/>
                        <a14:foregroundMark x1="70890" y1="61867" x2="70890" y2="61867"/>
                        <a14:foregroundMark x1="86170" y1="63133" x2="86170" y2="63133"/>
                        <a14:foregroundMark x1="24952" y1="29430" x2="24952" y2="29430"/>
                        <a14:foregroundMark x1="27273" y1="30380" x2="27273" y2="30380"/>
                        <a14:foregroundMark x1="35590" y1="32911" x2="35590" y2="32911"/>
                        <a14:foregroundMark x1="39942" y1="27532" x2="39942" y2="27532"/>
                        <a14:foregroundMark x1="39652" y1="21519" x2="39652" y2="21519"/>
                        <a14:foregroundMark x1="9188" y1="23576" x2="9188" y2="23576"/>
                        <a14:foregroundMark x1="53288" y1="21519" x2="53288" y2="21519"/>
                        <a14:foregroundMark x1="56480" y1="3323" x2="56480" y2="3323"/>
                        <a14:foregroundMark x1="70213" y1="14241" x2="70213" y2="14241"/>
                        <a14:foregroundMark x1="63443" y1="18038" x2="63443" y2="18038"/>
                        <a14:foregroundMark x1="48936" y1="36551" x2="48936" y2="36551"/>
                        <a14:foregroundMark x1="48162" y1="57437" x2="48162" y2="57437"/>
                        <a14:foregroundMark x1="50290" y1="40823" x2="50290" y2="40823"/>
                        <a14:foregroundMark x1="46712" y1="5222" x2="46712" y2="5222"/>
                        <a14:foregroundMark x1="42940" y1="28323" x2="42940" y2="28323"/>
                        <a14:foregroundMark x1="53482" y1="31487" x2="53482" y2="31487"/>
                        <a14:foregroundMark x1="75822" y1="21677" x2="75822" y2="21677"/>
                        <a14:foregroundMark x1="78046" y1="28323" x2="78046" y2="28323"/>
                        <a14:foregroundMark x1="76692" y1="23892" x2="76692" y2="23892"/>
                        <a14:foregroundMark x1="77369" y1="26108" x2="77369" y2="26108"/>
                        <a14:foregroundMark x1="77660" y1="27373" x2="77660" y2="27373"/>
                        <a14:foregroundMark x1="42166" y1="13924" x2="42166" y2="13924"/>
                        <a14:foregroundMark x1="43037" y1="13608" x2="43037" y2="13608"/>
                        <a14:foregroundMark x1="43810" y1="12816" x2="43810" y2="12816"/>
                        <a14:foregroundMark x1="50000" y1="33228" x2="50000" y2="33228"/>
                        <a14:foregroundMark x1="65764" y1="7120" x2="65764" y2="7120"/>
                        <a14:foregroundMark x1="60542" y1="4272" x2="60542" y2="4272"/>
                        <a14:foregroundMark x1="61896" y1="4589" x2="61896" y2="4589"/>
                        <a14:foregroundMark x1="64217" y1="6329" x2="64217" y2="6329"/>
                        <a14:foregroundMark x1="60735" y1="10918" x2="60735" y2="10918"/>
                        <a14:foregroundMark x1="57544" y1="7753" x2="57544" y2="7753"/>
                        <a14:foregroundMark x1="65474" y1="12658" x2="65474" y2="12658"/>
                        <a14:foregroundMark x1="44294" y1="6646" x2="44294" y2="6646"/>
                        <a14:foregroundMark x1="54449" y1="3165" x2="54449" y2="3165"/>
                        <a14:foregroundMark x1="50000" y1="3639" x2="50000" y2="3639"/>
                        <a14:foregroundMark x1="58607" y1="3481" x2="58607" y2="3481"/>
                        <a14:foregroundMark x1="51547" y1="3323" x2="51547" y2="3323"/>
                        <a14:foregroundMark x1="47872" y1="4430" x2="47872" y2="4430"/>
                        <a14:foregroundMark x1="53772" y1="34177" x2="53772" y2="34177"/>
                        <a14:foregroundMark x1="52708" y1="33070" x2="52708" y2="33070"/>
                        <a14:foregroundMark x1="54352" y1="35127" x2="54352" y2="35127"/>
                        <a14:foregroundMark x1="53191" y1="33544" x2="53191" y2="33544"/>
                        <a14:foregroundMark x1="42843" y1="26266" x2="42843" y2="26266"/>
                        <a14:foregroundMark x1="43037" y1="29747" x2="43037" y2="29747"/>
                        <a14:foregroundMark x1="63830" y1="13449" x2="63830" y2="13449"/>
                        <a14:foregroundMark x1="66634" y1="14241" x2="66634" y2="14241"/>
                        <a14:foregroundMark x1="51064" y1="41772" x2="51064" y2="41772"/>
                        <a14:foregroundMark x1="51934" y1="41456" x2="51934" y2="41456"/>
                        <a14:foregroundMark x1="78723" y1="31487" x2="78723" y2="31487"/>
                        <a14:foregroundMark x1="78337" y1="30063" x2="78337" y2="30063"/>
                        <a14:foregroundMark x1="78820" y1="32911" x2="78820" y2="32911"/>
                        <a14:foregroundMark x1="79207" y1="34494" x2="79207" y2="34494"/>
                        <a14:foregroundMark x1="79400" y1="36234" x2="79400" y2="36234"/>
                        <a14:foregroundMark x1="79691" y1="38608" x2="79691" y2="38608"/>
                        <a14:foregroundMark x1="79497" y1="37342" x2="79497" y2="37342"/>
                        <a14:foregroundMark x1="79787" y1="40032" x2="79787" y2="40032"/>
                        <a14:foregroundMark x1="65087" y1="22468" x2="65087" y2="22468"/>
                        <a14:foregroundMark x1="65957" y1="22785" x2="65957" y2="22785"/>
                        <a14:foregroundMark x1="63346" y1="23101" x2="63346" y2="23101"/>
                        <a14:foregroundMark x1="65764" y1="20570" x2="65764" y2="20570"/>
                        <a14:foregroundMark x1="44874" y1="6013" x2="44874" y2="6013"/>
                        <a14:foregroundMark x1="58801" y1="6329" x2="58801" y2="6329"/>
                        <a14:foregroundMark x1="61412" y1="10601" x2="61412" y2="10601"/>
                        <a14:foregroundMark x1="58027" y1="5854" x2="58027" y2="5854"/>
                        <a14:foregroundMark x1="60251" y1="6804" x2="60251" y2="6804"/>
                        <a14:foregroundMark x1="42263" y1="7911" x2="42263" y2="7911"/>
                        <a14:foregroundMark x1="43037" y1="7120" x2="43037" y2="7120"/>
                        <a14:foregroundMark x1="45551" y1="5380" x2="45551" y2="5380"/>
                        <a14:foregroundMark x1="39845" y1="10443" x2="39845" y2="10443"/>
                        <a14:foregroundMark x1="41006" y1="9177" x2="41006" y2="9177"/>
                        <a14:foregroundMark x1="40522" y1="9652" x2="40522" y2="9652"/>
                        <a14:foregroundMark x1="38685" y1="11867" x2="38685" y2="11867"/>
                        <a14:foregroundMark x1="37234" y1="13608" x2="37234" y2="13608"/>
                        <a14:foregroundMark x1="37911" y1="12816" x2="37911" y2="12816"/>
                        <a14:foregroundMark x1="35977" y1="15665" x2="35977" y2="15665"/>
                        <a14:foregroundMark x1="36654" y1="14557" x2="36654" y2="14557"/>
                        <a14:foregroundMark x1="35106" y1="17247" x2="35106" y2="17247"/>
                        <a14:foregroundMark x1="35590" y1="16614" x2="35590" y2="16614"/>
                        <a14:foregroundMark x1="41393" y1="14873" x2="41393" y2="14873"/>
                        <a14:foregroundMark x1="40716" y1="15506" x2="40716" y2="15506"/>
                        <a14:foregroundMark x1="34236" y1="18671" x2="34236" y2="18671"/>
                        <a14:foregroundMark x1="34720" y1="18196" x2="34720" y2="18196"/>
                        <a14:foregroundMark x1="79884" y1="42089" x2="79884" y2="42089"/>
                        <a14:foregroundMark x1="79787" y1="41139" x2="79787" y2="41139"/>
                        <a14:foregroundMark x1="79981" y1="43987" x2="79981" y2="43987"/>
                        <a14:foregroundMark x1="55996" y1="7278" x2="55996" y2="7278"/>
                        <a14:foregroundMark x1="60735" y1="8386" x2="60735" y2="8386"/>
                        <a14:foregroundMark x1="62669" y1="11234" x2="62669" y2="11234"/>
                        <a14:foregroundMark x1="62476" y1="8228" x2="62476" y2="8228"/>
                        <a14:backgroundMark x1="64217" y1="61076" x2="64217" y2="61076"/>
                        <a14:backgroundMark x1="65184" y1="58544" x2="65184" y2="58544"/>
                        <a14:backgroundMark x1="63540" y1="63291" x2="63540" y2="63291"/>
                        <a14:backgroundMark x1="51547" y1="57120" x2="51547" y2="57120"/>
                        <a14:backgroundMark x1="50484" y1="52848" x2="50484" y2="52848"/>
                        <a14:backgroundMark x1="50580" y1="54430" x2="50580" y2="54430"/>
                        <a14:backgroundMark x1="59574" y1="17563" x2="59574" y2="17563"/>
                        <a14:backgroundMark x1="43327" y1="26899" x2="43327" y2="26899"/>
                        <a14:backgroundMark x1="53385" y1="32753" x2="53385" y2="32753"/>
                        <a14:backgroundMark x1="43520" y1="26108" x2="43520" y2="26108"/>
                        <a14:backgroundMark x1="43424" y1="28639" x2="43424" y2="28639"/>
                        <a14:backgroundMark x1="64797" y1="15823" x2="64797" y2="15823"/>
                        <a14:backgroundMark x1="64217" y1="14873" x2="64217" y2="14873"/>
                        <a14:backgroundMark x1="63250" y1="13924" x2="63250" y2="13924"/>
                        <a14:backgroundMark x1="63926" y1="21677" x2="63926" y2="21677"/>
                        <a14:backgroundMark x1="62959" y1="20570" x2="62959" y2="20570"/>
                        <a14:backgroundMark x1="64797" y1="21361" x2="64797" y2="21361"/>
                        <a14:backgroundMark x1="61122" y1="5696" x2="61122" y2="5696"/>
                        <a14:backgroundMark x1="63153" y1="6804" x2="63153" y2="6804"/>
                        <a14:backgroundMark x1="58704" y1="7278" x2="58704" y2="7278"/>
                        <a14:backgroundMark x1="60155" y1="9177" x2="60155" y2="9177"/>
                        <a14:backgroundMark x1="64797" y1="59335" x2="64797" y2="59335"/>
                        <a14:backgroundMark x1="55609" y1="8228" x2="55609" y2="8228"/>
                        <a14:backgroundMark x1="62089" y1="9652" x2="62089" y2="9652"/>
                        <a14:backgroundMark x1="64217" y1="16297" x2="64217" y2="16297"/>
                        <a14:backgroundMark x1="65377" y1="10127" x2="65377" y2="10127"/>
                        <a14:backgroundMark x1="63636" y1="6804" x2="63636" y2="6804"/>
                      </a14:backgroundRemoval>
                    </a14:imgEffect>
                    <a14:imgEffect>
                      <a14:sharpenSoften amount="92000"/>
                    </a14:imgEffect>
                  </a14:imgLayer>
                </a14:imgProps>
              </a:ext>
              <a:ext uri="{28A0092B-C50C-407E-A947-70E740481C1C}">
                <a14:useLocalDpi xmlns:a14="http://schemas.microsoft.com/office/drawing/2010/main"/>
              </a:ext>
            </a:extLst>
          </a:blip>
          <a:srcRect/>
          <a:stretch/>
        </p:blipFill>
        <p:spPr>
          <a:xfrm>
            <a:off x="1005087" y="1124545"/>
            <a:ext cx="2993292" cy="1637119"/>
          </a:xfrm>
          <a:prstGeom prst="rect">
            <a:avLst/>
          </a:prstGeom>
          <a:noFill/>
          <a:ln>
            <a:noFill/>
          </a:ln>
          <a:effectLst>
            <a:glow rad="63500">
              <a:schemeClr val="bg1">
                <a:alpha val="40000"/>
              </a:schemeClr>
            </a:glow>
            <a:reflection blurRad="6350" stA="52000" endA="300" endPos="35000" dir="5400000" sy="-100000" algn="bl" rotWithShape="0"/>
          </a:effectLst>
          <a:scene3d>
            <a:camera prst="orthographicFront"/>
            <a:lightRig rig="threePt" dir="t"/>
          </a:scene3d>
          <a:sp3d prstMaterial="matte"/>
        </p:spPr>
      </p:pic>
      <p:sp>
        <p:nvSpPr>
          <p:cNvPr id="6" name="Curved Up Arrow 5"/>
          <p:cNvSpPr/>
          <p:nvPr/>
        </p:nvSpPr>
        <p:spPr>
          <a:xfrm rot="20608568" flipH="1" flipV="1">
            <a:off x="4048656" y="892124"/>
            <a:ext cx="4223484" cy="1637925"/>
          </a:xfrm>
          <a:prstGeom prst="curvedUpArrow">
            <a:avLst>
              <a:gd name="adj1" fmla="val 25000"/>
              <a:gd name="adj2" fmla="val 56133"/>
              <a:gd name="adj3" fmla="val 25000"/>
            </a:avLst>
          </a:prstGeom>
          <a:solidFill>
            <a:schemeClr val="accent1">
              <a:alpha val="73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9" name="TextBox 128"/>
          <p:cNvSpPr txBox="1"/>
          <p:nvPr/>
        </p:nvSpPr>
        <p:spPr>
          <a:xfrm>
            <a:off x="6964003" y="1644294"/>
            <a:ext cx="1917673" cy="408623"/>
          </a:xfrm>
          <a:prstGeom prst="roundRect">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100000" t="100000"/>
            </a:path>
            <a:tileRect r="-100000" b="-100000"/>
          </a:gradFill>
          <a:scene3d>
            <a:camera prst="orthographicFront"/>
            <a:lightRig rig="threePt" dir="t"/>
          </a:scene3d>
          <a:sp3d>
            <a:bevelT w="50800" h="19050"/>
          </a:sp3d>
        </p:spPr>
        <p:txBody>
          <a:bodyPr wrap="none" rtlCol="0">
            <a:spAutoFit/>
          </a:bodyPr>
          <a:lstStyle/>
          <a:p>
            <a:r>
              <a:rPr lang="en-US" smtClean="0">
                <a:solidFill>
                  <a:schemeClr val="bg1"/>
                </a:solidFill>
              </a:rPr>
              <a:t>Open Data Portals</a:t>
            </a:r>
            <a:endParaRPr lang="en-US">
              <a:solidFill>
                <a:schemeClr val="bg1"/>
              </a:solidFill>
            </a:endParaRPr>
          </a:p>
        </p:txBody>
      </p:sp>
      <p:pic>
        <p:nvPicPr>
          <p:cNvPr id="95" name="Picture 94"/>
          <p:cNvPicPr>
            <a:picLocks noChangeAspect="1"/>
          </p:cNvPicPr>
          <p:nvPr/>
        </p:nvPicPr>
        <p:blipFill>
          <a:blip r:embed="rId30" cstate="screen">
            <a:extLst>
              <a:ext uri="{28A0092B-C50C-407E-A947-70E740481C1C}">
                <a14:useLocalDpi xmlns:a14="http://schemas.microsoft.com/office/drawing/2010/main"/>
              </a:ext>
            </a:extLst>
          </a:blip>
          <a:stretch>
            <a:fillRect/>
          </a:stretch>
        </p:blipFill>
        <p:spPr>
          <a:xfrm>
            <a:off x="10210778" y="3935856"/>
            <a:ext cx="1941301" cy="1844667"/>
          </a:xfrm>
          <a:prstGeom prst="rect">
            <a:avLst/>
          </a:prstGeom>
        </p:spPr>
      </p:pic>
      <p:pic>
        <p:nvPicPr>
          <p:cNvPr id="94" name="Picture 93"/>
          <p:cNvPicPr>
            <a:picLocks noChangeAspect="1"/>
          </p:cNvPicPr>
          <p:nvPr/>
        </p:nvPicPr>
        <p:blipFill rotWithShape="1">
          <a:blip r:embed="rId31" cstate="screen">
            <a:extLst>
              <a:ext uri="{BEBA8EAE-BF5A-486C-A8C5-ECC9F3942E4B}">
                <a14:imgProps xmlns:a14="http://schemas.microsoft.com/office/drawing/2010/main">
                  <a14:imgLayer r:embed="rId32">
                    <a14:imgEffect>
                      <a14:backgroundRemoval t="0" b="98065" l="5667" r="93500">
                        <a14:foregroundMark x1="29333" y1="85161" x2="29333" y2="85161"/>
                        <a14:foregroundMark x1="20833" y1="20645" x2="15167" y2="16774"/>
                        <a14:foregroundMark x1="11000" y1="22581" x2="8000" y2="55484"/>
                        <a14:foregroundMark x1="8500" y1="63871" x2="13333" y2="86452"/>
                        <a14:foregroundMark x1="14500" y1="87742" x2="64333" y2="80645"/>
                        <a14:foregroundMark x1="66000" y1="82581" x2="88833" y2="85806"/>
                      </a14:backgroundRemoval>
                    </a14:imgEffect>
                  </a14:imgLayer>
                </a14:imgProps>
              </a:ext>
              <a:ext uri="{28A0092B-C50C-407E-A947-70E740481C1C}">
                <a14:useLocalDpi xmlns:a14="http://schemas.microsoft.com/office/drawing/2010/main"/>
              </a:ext>
            </a:extLst>
          </a:blip>
          <a:srcRect/>
          <a:stretch/>
        </p:blipFill>
        <p:spPr>
          <a:xfrm>
            <a:off x="10905228" y="3738091"/>
            <a:ext cx="1045662" cy="388126"/>
          </a:xfrm>
          <a:prstGeom prst="rect">
            <a:avLst/>
          </a:prstGeom>
          <a:effectLst>
            <a:outerShdw blurRad="63500" sx="102000" sy="102000" algn="ctr" rotWithShape="0">
              <a:prstClr val="black">
                <a:alpha val="40000"/>
              </a:prstClr>
            </a:outerShdw>
            <a:reflection blurRad="6350" stA="50000" endA="300" endPos="55000" dir="5400000" sy="-100000" algn="bl" rotWithShape="0"/>
          </a:effectLst>
        </p:spPr>
      </p:pic>
      <p:pic>
        <p:nvPicPr>
          <p:cNvPr id="5" name="Picture 4"/>
          <p:cNvPicPr>
            <a:picLocks noChangeAspect="1"/>
          </p:cNvPicPr>
          <p:nvPr/>
        </p:nvPicPr>
        <p:blipFill>
          <a:blip r:embed="rId33" cstate="screen">
            <a:extLst>
              <a:ext uri="{28A0092B-C50C-407E-A947-70E740481C1C}">
                <a14:useLocalDpi xmlns:a14="http://schemas.microsoft.com/office/drawing/2010/main"/>
              </a:ext>
            </a:extLst>
          </a:blip>
          <a:stretch>
            <a:fillRect/>
          </a:stretch>
        </p:blipFill>
        <p:spPr>
          <a:xfrm>
            <a:off x="9979570" y="4969844"/>
            <a:ext cx="2167310" cy="1657355"/>
          </a:xfrm>
          <a:prstGeom prst="rect">
            <a:avLst/>
          </a:prstGeom>
        </p:spPr>
      </p:pic>
      <p:pic>
        <p:nvPicPr>
          <p:cNvPr id="97" name="Picture 96"/>
          <p:cNvPicPr>
            <a:picLocks noChangeAspect="1"/>
          </p:cNvPicPr>
          <p:nvPr/>
        </p:nvPicPr>
        <p:blipFill rotWithShape="1">
          <a:blip r:embed="rId34" cstate="screen">
            <a:extLst>
              <a:ext uri="{28A0092B-C50C-407E-A947-70E740481C1C}">
                <a14:useLocalDpi xmlns:a14="http://schemas.microsoft.com/office/drawing/2010/main"/>
              </a:ext>
            </a:extLst>
          </a:blip>
          <a:srcRect/>
          <a:stretch/>
        </p:blipFill>
        <p:spPr>
          <a:xfrm>
            <a:off x="9888535" y="5656474"/>
            <a:ext cx="1420644" cy="533156"/>
          </a:xfrm>
          <a:prstGeom prst="rect">
            <a:avLst/>
          </a:prstGeom>
          <a:effectLst>
            <a:glow rad="12700">
              <a:schemeClr val="bg2">
                <a:alpha val="40000"/>
              </a:schemeClr>
            </a:glow>
            <a:outerShdw blurRad="50800" dist="38100" dir="5400000" algn="t" rotWithShape="0">
              <a:schemeClr val="bg1">
                <a:alpha val="40000"/>
              </a:schemeClr>
            </a:outerShdw>
          </a:effectLst>
        </p:spPr>
      </p:pic>
      <p:pic>
        <p:nvPicPr>
          <p:cNvPr id="98" name="Picture 97"/>
          <p:cNvPicPr>
            <a:picLocks noChangeAspect="1"/>
          </p:cNvPicPr>
          <p:nvPr/>
        </p:nvPicPr>
        <p:blipFill>
          <a:blip r:embed="rId35" cstate="screen">
            <a:extLst>
              <a:ext uri="{28A0092B-C50C-407E-A947-70E740481C1C}">
                <a14:useLocalDpi xmlns:a14="http://schemas.microsoft.com/office/drawing/2010/main"/>
              </a:ext>
            </a:extLst>
          </a:blip>
          <a:stretch>
            <a:fillRect/>
          </a:stretch>
        </p:blipFill>
        <p:spPr>
          <a:xfrm>
            <a:off x="10975265" y="1282002"/>
            <a:ext cx="997899" cy="354260"/>
          </a:xfrm>
          <a:prstGeom prst="rect">
            <a:avLst/>
          </a:prstGeom>
          <a:effectLst>
            <a:reflection blurRad="6350" stA="52000" endA="300" endPos="35000" dir="5400000" sy="-100000" algn="bl" rotWithShape="0"/>
          </a:effectLst>
        </p:spPr>
      </p:pic>
      <p:sp>
        <p:nvSpPr>
          <p:cNvPr id="2" name="TextBox 1"/>
          <p:cNvSpPr txBox="1"/>
          <p:nvPr/>
        </p:nvSpPr>
        <p:spPr>
          <a:xfrm>
            <a:off x="3674614" y="4483860"/>
            <a:ext cx="1919564" cy="369332"/>
          </a:xfrm>
          <a:prstGeom prst="rect">
            <a:avLst/>
          </a:prstGeom>
          <a:noFill/>
        </p:spPr>
        <p:txBody>
          <a:bodyPr wrap="none" rtlCol="0">
            <a:spAutoFit/>
          </a:bodyPr>
          <a:lstStyle/>
          <a:p>
            <a:r>
              <a:rPr lang="en-US" dirty="0" smtClean="0"/>
              <a:t>*378,243 Datasets</a:t>
            </a:r>
            <a:endParaRPr lang="en-US" dirty="0"/>
          </a:p>
        </p:txBody>
      </p:sp>
      <p:sp>
        <p:nvSpPr>
          <p:cNvPr id="3" name="TextBox 2"/>
          <p:cNvSpPr txBox="1"/>
          <p:nvPr/>
        </p:nvSpPr>
        <p:spPr>
          <a:xfrm>
            <a:off x="3674614" y="4700058"/>
            <a:ext cx="2065374" cy="369332"/>
          </a:xfrm>
          <a:prstGeom prst="rect">
            <a:avLst/>
          </a:prstGeom>
          <a:noFill/>
        </p:spPr>
        <p:txBody>
          <a:bodyPr wrap="none" rtlCol="0">
            <a:spAutoFit/>
          </a:bodyPr>
          <a:lstStyle/>
          <a:p>
            <a:r>
              <a:rPr lang="en-US" dirty="0" smtClean="0"/>
              <a:t>*31,812 Map Layers</a:t>
            </a:r>
            <a:endParaRPr lang="en-US" dirty="0"/>
          </a:p>
        </p:txBody>
      </p:sp>
      <p:sp>
        <p:nvSpPr>
          <p:cNvPr id="4" name="TextBox 3"/>
          <p:cNvSpPr txBox="1"/>
          <p:nvPr/>
        </p:nvSpPr>
        <p:spPr>
          <a:xfrm>
            <a:off x="3658170" y="4921889"/>
            <a:ext cx="2595390" cy="369332"/>
          </a:xfrm>
          <a:prstGeom prst="rect">
            <a:avLst/>
          </a:prstGeom>
          <a:noFill/>
        </p:spPr>
        <p:txBody>
          <a:bodyPr wrap="none" rtlCol="0">
            <a:spAutoFit/>
          </a:bodyPr>
          <a:lstStyle/>
          <a:p>
            <a:r>
              <a:rPr lang="en-US" dirty="0" smtClean="0"/>
              <a:t>*413 Applications &amp; Tools</a:t>
            </a:r>
            <a:endParaRPr lang="en-US" dirty="0"/>
          </a:p>
        </p:txBody>
      </p:sp>
      <p:sp>
        <p:nvSpPr>
          <p:cNvPr id="7" name="TextBox 6"/>
          <p:cNvSpPr txBox="1"/>
          <p:nvPr/>
        </p:nvSpPr>
        <p:spPr>
          <a:xfrm>
            <a:off x="491998" y="6453766"/>
            <a:ext cx="4341830" cy="369332"/>
          </a:xfrm>
          <a:prstGeom prst="rect">
            <a:avLst/>
          </a:prstGeom>
          <a:noFill/>
        </p:spPr>
        <p:txBody>
          <a:bodyPr wrap="none" rtlCol="0">
            <a:spAutoFit/>
          </a:bodyPr>
          <a:lstStyle/>
          <a:p>
            <a:r>
              <a:rPr lang="en-US" dirty="0" smtClean="0"/>
              <a:t>*Current assessment of available resources</a:t>
            </a:r>
            <a:endParaRPr lang="en-US" dirty="0"/>
          </a:p>
        </p:txBody>
      </p:sp>
      <p:sp>
        <p:nvSpPr>
          <p:cNvPr id="9" name="Slide Number Placeholder 8"/>
          <p:cNvSpPr>
            <a:spLocks noGrp="1"/>
          </p:cNvSpPr>
          <p:nvPr>
            <p:ph type="sldNum" sz="quarter" idx="12"/>
          </p:nvPr>
        </p:nvSpPr>
        <p:spPr>
          <a:xfrm>
            <a:off x="9453727" y="6497670"/>
            <a:ext cx="2743200" cy="365125"/>
          </a:xfrm>
        </p:spPr>
        <p:txBody>
          <a:bodyPr/>
          <a:lstStyle/>
          <a:p>
            <a:fld id="{2AAED9FE-A794-6340-A106-71E1AD4C19A3}" type="slidenum">
              <a:rPr lang="en-US" smtClean="0"/>
              <a:t>12</a:t>
            </a:fld>
            <a:endParaRPr lang="en-US" dirty="0"/>
          </a:p>
        </p:txBody>
      </p:sp>
      <p:pic>
        <p:nvPicPr>
          <p:cNvPr id="59" name="Picture 58"/>
          <p:cNvPicPr>
            <a:picLocks noChangeAspect="1"/>
          </p:cNvPicPr>
          <p:nvPr/>
        </p:nvPicPr>
        <p:blipFill>
          <a:blip r:embed="rId36">
            <a:clrChange>
              <a:clrFrom>
                <a:srgbClr val="FFFFFF"/>
              </a:clrFrom>
              <a:clrTo>
                <a:srgbClr val="FFFFFF">
                  <a:alpha val="0"/>
                </a:srgbClr>
              </a:clrTo>
            </a:clrChange>
          </a:blip>
          <a:stretch>
            <a:fillRect/>
          </a:stretch>
        </p:blipFill>
        <p:spPr>
          <a:xfrm>
            <a:off x="8310912" y="874225"/>
            <a:ext cx="1503734" cy="946795"/>
          </a:xfrm>
          <a:prstGeom prst="rect">
            <a:avLst/>
          </a:prstGeom>
        </p:spPr>
      </p:pic>
      <p:sp>
        <p:nvSpPr>
          <p:cNvPr id="61" name="Rounded Rectangle 60"/>
          <p:cNvSpPr/>
          <p:nvPr/>
        </p:nvSpPr>
        <p:spPr>
          <a:xfrm>
            <a:off x="7940338" y="3453350"/>
            <a:ext cx="1645389" cy="404204"/>
          </a:xfrm>
          <a:prstGeom prst="roundRect">
            <a:avLst/>
          </a:prstGeom>
          <a:gradFill>
            <a:gsLst>
              <a:gs pos="0">
                <a:schemeClr val="dk1">
                  <a:satMod val="103000"/>
                  <a:lumMod val="102000"/>
                  <a:tint val="94000"/>
                  <a:alpha val="65000"/>
                </a:schemeClr>
              </a:gs>
              <a:gs pos="50000">
                <a:schemeClr val="dk1">
                  <a:satMod val="110000"/>
                  <a:lumMod val="100000"/>
                  <a:shade val="100000"/>
                  <a:alpha val="68000"/>
                </a:schemeClr>
              </a:gs>
              <a:gs pos="100000">
                <a:schemeClr val="dk1">
                  <a:lumMod val="99000"/>
                  <a:satMod val="120000"/>
                  <a:shade val="78000"/>
                  <a:alpha val="65000"/>
                </a:schemeClr>
              </a:gs>
            </a:gsLst>
          </a:gradFill>
        </p:spPr>
        <p:style>
          <a:lnRef idx="0">
            <a:schemeClr val="dk1"/>
          </a:lnRef>
          <a:fillRef idx="3">
            <a:schemeClr val="dk1"/>
          </a:fillRef>
          <a:effectRef idx="3">
            <a:schemeClr val="dk1"/>
          </a:effectRef>
          <a:fontRef idx="minor">
            <a:schemeClr val="lt1"/>
          </a:fontRef>
        </p:style>
        <p:txBody>
          <a:bodyPr rtlCol="0" anchor="ctr"/>
          <a:lstStyle/>
          <a:p>
            <a:pPr marL="6350" algn="ctr"/>
            <a:r>
              <a:rPr lang="en-US" sz="2400" smtClean="0">
                <a:effectLst>
                  <a:outerShdw blurRad="50800" dist="76200" dir="2700000" algn="tl" rotWithShape="0">
                    <a:prstClr val="black">
                      <a:alpha val="40000"/>
                    </a:prstClr>
                  </a:outerShdw>
                </a:effectLst>
              </a:rPr>
              <a:t>National</a:t>
            </a:r>
            <a:endParaRPr lang="en-US" i="1" dirty="0" smtClean="0"/>
          </a:p>
        </p:txBody>
      </p:sp>
      <p:sp>
        <p:nvSpPr>
          <p:cNvPr id="62" name="Rounded Rectangle 61"/>
          <p:cNvSpPr/>
          <p:nvPr/>
        </p:nvSpPr>
        <p:spPr>
          <a:xfrm>
            <a:off x="9101322" y="1615200"/>
            <a:ext cx="1645389" cy="404204"/>
          </a:xfrm>
          <a:prstGeom prst="roundRect">
            <a:avLst/>
          </a:prstGeom>
          <a:gradFill>
            <a:gsLst>
              <a:gs pos="0">
                <a:schemeClr val="dk1">
                  <a:satMod val="103000"/>
                  <a:lumMod val="102000"/>
                  <a:tint val="94000"/>
                  <a:alpha val="65000"/>
                </a:schemeClr>
              </a:gs>
              <a:gs pos="50000">
                <a:schemeClr val="dk1">
                  <a:satMod val="110000"/>
                  <a:lumMod val="100000"/>
                  <a:shade val="100000"/>
                  <a:alpha val="68000"/>
                </a:schemeClr>
              </a:gs>
              <a:gs pos="100000">
                <a:schemeClr val="dk1">
                  <a:lumMod val="99000"/>
                  <a:satMod val="120000"/>
                  <a:shade val="78000"/>
                  <a:alpha val="65000"/>
                </a:schemeClr>
              </a:gs>
            </a:gsLst>
          </a:gradFill>
        </p:spPr>
        <p:style>
          <a:lnRef idx="0">
            <a:schemeClr val="dk1"/>
          </a:lnRef>
          <a:fillRef idx="3">
            <a:schemeClr val="dk1"/>
          </a:fillRef>
          <a:effectRef idx="3">
            <a:schemeClr val="dk1"/>
          </a:effectRef>
          <a:fontRef idx="minor">
            <a:schemeClr val="lt1"/>
          </a:fontRef>
        </p:style>
        <p:txBody>
          <a:bodyPr rtlCol="0" anchor="ctr"/>
          <a:lstStyle/>
          <a:p>
            <a:pPr marL="6350" algn="ctr"/>
            <a:r>
              <a:rPr lang="en-US" sz="2400" dirty="0" smtClean="0">
                <a:effectLst>
                  <a:outerShdw blurRad="50800" dist="76200" dir="2700000" algn="tl" rotWithShape="0">
                    <a:prstClr val="black">
                      <a:alpha val="40000"/>
                    </a:prstClr>
                  </a:outerShdw>
                </a:effectLst>
              </a:rPr>
              <a:t>Global</a:t>
            </a:r>
            <a:endParaRPr lang="en-US" i="1" dirty="0" smtClean="0"/>
          </a:p>
        </p:txBody>
      </p:sp>
      <p:sp>
        <p:nvSpPr>
          <p:cNvPr id="63" name="Rounded Rectangle 62"/>
          <p:cNvSpPr/>
          <p:nvPr/>
        </p:nvSpPr>
        <p:spPr>
          <a:xfrm>
            <a:off x="9851811" y="4600552"/>
            <a:ext cx="1645389" cy="404204"/>
          </a:xfrm>
          <a:prstGeom prst="roundRect">
            <a:avLst/>
          </a:prstGeom>
          <a:gradFill>
            <a:gsLst>
              <a:gs pos="0">
                <a:schemeClr val="dk1">
                  <a:satMod val="103000"/>
                  <a:lumMod val="102000"/>
                  <a:tint val="94000"/>
                  <a:alpha val="65000"/>
                </a:schemeClr>
              </a:gs>
              <a:gs pos="50000">
                <a:schemeClr val="dk1">
                  <a:satMod val="110000"/>
                  <a:lumMod val="100000"/>
                  <a:shade val="100000"/>
                  <a:alpha val="68000"/>
                </a:schemeClr>
              </a:gs>
              <a:gs pos="100000">
                <a:schemeClr val="dk1">
                  <a:lumMod val="99000"/>
                  <a:satMod val="120000"/>
                  <a:shade val="78000"/>
                  <a:alpha val="65000"/>
                </a:schemeClr>
              </a:gs>
            </a:gsLst>
          </a:gradFill>
        </p:spPr>
        <p:style>
          <a:lnRef idx="0">
            <a:schemeClr val="dk1"/>
          </a:lnRef>
          <a:fillRef idx="3">
            <a:schemeClr val="dk1"/>
          </a:fillRef>
          <a:effectRef idx="3">
            <a:schemeClr val="dk1"/>
          </a:effectRef>
          <a:fontRef idx="minor">
            <a:schemeClr val="lt1"/>
          </a:fontRef>
        </p:style>
        <p:txBody>
          <a:bodyPr rtlCol="0" anchor="ctr"/>
          <a:lstStyle/>
          <a:p>
            <a:pPr marL="6350" algn="ctr"/>
            <a:r>
              <a:rPr lang="en-US" sz="2400" dirty="0" smtClean="0">
                <a:effectLst>
                  <a:outerShdw blurRad="50800" dist="76200" dir="2700000" algn="tl" rotWithShape="0">
                    <a:prstClr val="black">
                      <a:alpha val="40000"/>
                    </a:prstClr>
                  </a:outerShdw>
                </a:effectLst>
              </a:rPr>
              <a:t>Regional</a:t>
            </a:r>
            <a:endParaRPr lang="en-US" i="1" dirty="0" smtClean="0"/>
          </a:p>
        </p:txBody>
      </p:sp>
      <p:sp>
        <p:nvSpPr>
          <p:cNvPr id="66" name="Rounded Rectangle 65"/>
          <p:cNvSpPr/>
          <p:nvPr/>
        </p:nvSpPr>
        <p:spPr>
          <a:xfrm>
            <a:off x="388517" y="5676420"/>
            <a:ext cx="6462165" cy="748387"/>
          </a:xfrm>
          <a:prstGeom prst="roundRect">
            <a:avLst/>
          </a:prstGeom>
          <a:gradFill>
            <a:gsLst>
              <a:gs pos="0">
                <a:schemeClr val="dk1">
                  <a:satMod val="103000"/>
                  <a:lumMod val="102000"/>
                  <a:tint val="94000"/>
                  <a:alpha val="65000"/>
                </a:schemeClr>
              </a:gs>
              <a:gs pos="50000">
                <a:schemeClr val="dk1">
                  <a:satMod val="110000"/>
                  <a:lumMod val="100000"/>
                  <a:shade val="100000"/>
                  <a:alpha val="68000"/>
                </a:schemeClr>
              </a:gs>
              <a:gs pos="100000">
                <a:schemeClr val="dk1">
                  <a:lumMod val="99000"/>
                  <a:satMod val="120000"/>
                  <a:shade val="78000"/>
                  <a:alpha val="65000"/>
                </a:schemeClr>
              </a:gs>
            </a:gsLst>
          </a:gradFill>
        </p:spPr>
        <p:style>
          <a:lnRef idx="0">
            <a:schemeClr val="dk1"/>
          </a:lnRef>
          <a:fillRef idx="3">
            <a:schemeClr val="dk1"/>
          </a:fillRef>
          <a:effectRef idx="3">
            <a:schemeClr val="dk1"/>
          </a:effectRef>
          <a:fontRef idx="minor">
            <a:schemeClr val="lt1"/>
          </a:fontRef>
        </p:style>
        <p:txBody>
          <a:bodyPr rtlCol="0" anchor="ctr"/>
          <a:lstStyle/>
          <a:p>
            <a:pPr marL="6350" algn="ctr"/>
            <a:r>
              <a:rPr lang="en-US" sz="2400" dirty="0" smtClean="0">
                <a:effectLst>
                  <a:outerShdw blurRad="50800" dist="76200" dir="2700000" algn="tl" rotWithShape="0">
                    <a:prstClr val="black">
                      <a:alpha val="40000"/>
                    </a:prstClr>
                  </a:outerShdw>
                </a:effectLst>
              </a:rPr>
              <a:t>Share Data, Tools, Applications </a:t>
            </a:r>
            <a:r>
              <a:rPr lang="en-US" sz="2400" smtClean="0">
                <a:effectLst>
                  <a:outerShdw blurRad="50800" dist="76200" dir="2700000" algn="tl" rotWithShape="0">
                    <a:prstClr val="black">
                      <a:alpha val="40000"/>
                    </a:prstClr>
                  </a:outerShdw>
                </a:effectLst>
              </a:rPr>
              <a:t>and Services</a:t>
            </a:r>
            <a:endParaRPr lang="en-US" i="1" dirty="0" smtClean="0"/>
          </a:p>
        </p:txBody>
      </p:sp>
    </p:spTree>
    <p:extLst>
      <p:ext uri="{BB962C8B-B14F-4D97-AF65-F5344CB8AC3E}">
        <p14:creationId xmlns:p14="http://schemas.microsoft.com/office/powerpoint/2010/main" val="18455989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1000"/>
                                        <p:tgtEl>
                                          <p:spTgt spid="61"/>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63"/>
                                        </p:tgtEl>
                                        <p:attrNameLst>
                                          <p:attrName>style.visibility</p:attrName>
                                        </p:attrNameLst>
                                      </p:cBhvr>
                                      <p:to>
                                        <p:strVal val="visible"/>
                                      </p:to>
                                    </p:set>
                                    <p:animEffect transition="in" filter="fade">
                                      <p:cBhvr>
                                        <p:cTn id="11" dur="1000"/>
                                        <p:tgtEl>
                                          <p:spTgt spid="63"/>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62"/>
                                        </p:tgtEl>
                                        <p:attrNameLst>
                                          <p:attrName>style.visibility</p:attrName>
                                        </p:attrNameLst>
                                      </p:cBhvr>
                                      <p:to>
                                        <p:strVal val="visible"/>
                                      </p:to>
                                    </p:set>
                                    <p:animEffect transition="in" filter="fade">
                                      <p:cBhvr>
                                        <p:cTn id="15" dur="1000"/>
                                        <p:tgtEl>
                                          <p:spTgt spid="62"/>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66"/>
                                        </p:tgtEl>
                                        <p:attrNameLst>
                                          <p:attrName>style.visibility</p:attrName>
                                        </p:attrNameLst>
                                      </p:cBhvr>
                                      <p:to>
                                        <p:strVal val="visible"/>
                                      </p:to>
                                    </p:set>
                                    <p:animEffect transition="in" filter="fade">
                                      <p:cBhvr>
                                        <p:cTn id="19" dur="10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2" grpId="0" animBg="1"/>
      <p:bldP spid="63" grpId="0" animBg="1"/>
      <p:bldP spid="6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97567"/>
            <a:ext cx="12192000" cy="5182576"/>
          </a:xfrm>
          <a:prstGeom prst="rect">
            <a:avLst/>
          </a:prstGeom>
        </p:spPr>
      </p:pic>
      <p:pic>
        <p:nvPicPr>
          <p:cNvPr id="28" name="Picture 27"/>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6096000" y="1189148"/>
            <a:ext cx="4800943" cy="4333392"/>
          </a:xfrm>
          <a:prstGeom prst="rect">
            <a:avLst/>
          </a:prstGeom>
          <a:effectLst>
            <a:outerShdw blurRad="50800" dist="76200" dir="2700000" algn="tl" rotWithShape="0">
              <a:prstClr val="black">
                <a:alpha val="40000"/>
              </a:prstClr>
            </a:outerShdw>
          </a:effectLst>
        </p:spPr>
      </p:pic>
      <p:grpSp>
        <p:nvGrpSpPr>
          <p:cNvPr id="16" name="Group 15"/>
          <p:cNvGrpSpPr/>
          <p:nvPr/>
        </p:nvGrpSpPr>
        <p:grpSpPr>
          <a:xfrm>
            <a:off x="-1295401" y="1515755"/>
            <a:ext cx="6195237" cy="2191335"/>
            <a:chOff x="-1295401" y="1515755"/>
            <a:chExt cx="6195237" cy="2191335"/>
          </a:xfrm>
        </p:grpSpPr>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5401" y="1875337"/>
              <a:ext cx="6195237" cy="1831753"/>
            </a:xfrm>
            <a:prstGeom prst="rect">
              <a:avLst/>
            </a:prstGeom>
            <a:effectLst>
              <a:outerShdw blurRad="50800" dist="38100" dir="8100000" sx="98000" sy="98000" algn="tr" rotWithShape="0">
                <a:prstClr val="black">
                  <a:alpha val="40000"/>
                </a:prstClr>
              </a:outerShdw>
            </a:effectLst>
            <a:scene3d>
              <a:camera prst="perspectiveContrastingRightFacing" fov="2700000">
                <a:rot lat="0" lon="17698859" rev="0"/>
              </a:camera>
              <a:lightRig rig="threePt" dir="t"/>
            </a:scene3d>
            <a:sp3d z="69850"/>
          </p:spPr>
        </p:pic>
        <p:sp>
          <p:nvSpPr>
            <p:cNvPr id="63" name="Rounded Rectangle 62"/>
            <p:cNvSpPr/>
            <p:nvPr/>
          </p:nvSpPr>
          <p:spPr>
            <a:xfrm>
              <a:off x="-14195" y="1515755"/>
              <a:ext cx="2023399" cy="393904"/>
            </a:xfrm>
            <a:prstGeom prst="roundRect">
              <a:avLst/>
            </a:prstGeom>
            <a:gradFill>
              <a:gsLst>
                <a:gs pos="0">
                  <a:schemeClr val="dk1">
                    <a:satMod val="103000"/>
                    <a:lumMod val="102000"/>
                    <a:tint val="94000"/>
                    <a:alpha val="65000"/>
                  </a:schemeClr>
                </a:gs>
                <a:gs pos="50000">
                  <a:schemeClr val="dk1">
                    <a:satMod val="110000"/>
                    <a:lumMod val="100000"/>
                    <a:shade val="100000"/>
                    <a:alpha val="68000"/>
                  </a:schemeClr>
                </a:gs>
                <a:gs pos="100000">
                  <a:schemeClr val="dk1">
                    <a:lumMod val="99000"/>
                    <a:satMod val="120000"/>
                    <a:shade val="78000"/>
                    <a:alpha val="65000"/>
                  </a:schemeClr>
                </a:gs>
              </a:gsLst>
            </a:gradFill>
            <a:scene3d>
              <a:camera prst="perspectiveContrastingRightFacing" fov="7200000">
                <a:rot lat="21304566" lon="18602244" rev="21547776"/>
              </a:camera>
              <a:lightRig rig="threePt" dir="t"/>
            </a:scene3d>
          </p:spPr>
          <p:style>
            <a:lnRef idx="0">
              <a:schemeClr val="dk1"/>
            </a:lnRef>
            <a:fillRef idx="3">
              <a:schemeClr val="dk1"/>
            </a:fillRef>
            <a:effectRef idx="3">
              <a:schemeClr val="dk1"/>
            </a:effectRef>
            <a:fontRef idx="minor">
              <a:schemeClr val="lt1"/>
            </a:fontRef>
          </p:style>
          <p:txBody>
            <a:bodyPr rtlCol="0" anchor="ctr"/>
            <a:lstStyle/>
            <a:p>
              <a:pPr marL="8466" algn="ctr"/>
              <a:r>
                <a:rPr lang="en-US" sz="1867" b="1" dirty="0" smtClean="0">
                  <a:effectLst>
                    <a:outerShdw blurRad="50800" dist="76200" dir="2700000" algn="tl" rotWithShape="0">
                      <a:prstClr val="black">
                        <a:alpha val="40000"/>
                      </a:prstClr>
                    </a:outerShdw>
                  </a:effectLst>
                </a:rPr>
                <a:t>Data Catalog</a:t>
              </a:r>
              <a:endParaRPr lang="en-US" sz="1600" b="1" dirty="0"/>
            </a:p>
          </p:txBody>
        </p:sp>
      </p:grpSp>
      <p:grpSp>
        <p:nvGrpSpPr>
          <p:cNvPr id="5" name="Group 4" descr="Presentation Author/Graphics:&#10;Eldrich L. Frazier&#10;Federal Geographic Data Committee&#10;http://www.fgdc.gov"/>
          <p:cNvGrpSpPr/>
          <p:nvPr/>
        </p:nvGrpSpPr>
        <p:grpSpPr>
          <a:xfrm>
            <a:off x="-1295400" y="3736106"/>
            <a:ext cx="5800356" cy="1955009"/>
            <a:chOff x="-971550" y="2802080"/>
            <a:chExt cx="4350267" cy="1466257"/>
          </a:xfrm>
        </p:grpSpPr>
        <p:pic>
          <p:nvPicPr>
            <p:cNvPr id="113" name="Picture 1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1550" y="2961358"/>
              <a:ext cx="4350267" cy="1306979"/>
            </a:xfrm>
            <a:prstGeom prst="rect">
              <a:avLst/>
            </a:prstGeom>
            <a:effectLst>
              <a:outerShdw blurRad="50800" dist="38100" dir="8100000" sx="98000" sy="98000" algn="tr" rotWithShape="0">
                <a:prstClr val="black">
                  <a:alpha val="40000"/>
                </a:prstClr>
              </a:outerShdw>
            </a:effectLst>
            <a:scene3d>
              <a:camera prst="perspectiveContrastingRightFacing" fov="2100000">
                <a:rot lat="298855" lon="17698859" rev="21573786"/>
              </a:camera>
              <a:lightRig rig="threePt" dir="t"/>
            </a:scene3d>
            <a:sp3d z="69850"/>
          </p:spPr>
        </p:pic>
        <p:sp>
          <p:nvSpPr>
            <p:cNvPr id="114" name="Rounded Rectangle 113"/>
            <p:cNvSpPr/>
            <p:nvPr/>
          </p:nvSpPr>
          <p:spPr>
            <a:xfrm>
              <a:off x="-23489" y="2802080"/>
              <a:ext cx="1512927" cy="295428"/>
            </a:xfrm>
            <a:prstGeom prst="roundRect">
              <a:avLst/>
            </a:prstGeom>
            <a:gradFill>
              <a:gsLst>
                <a:gs pos="0">
                  <a:schemeClr val="dk1">
                    <a:satMod val="103000"/>
                    <a:lumMod val="102000"/>
                    <a:tint val="94000"/>
                    <a:alpha val="65000"/>
                  </a:schemeClr>
                </a:gs>
                <a:gs pos="50000">
                  <a:schemeClr val="dk1">
                    <a:satMod val="110000"/>
                    <a:lumMod val="100000"/>
                    <a:shade val="100000"/>
                    <a:alpha val="68000"/>
                  </a:schemeClr>
                </a:gs>
                <a:gs pos="100000">
                  <a:schemeClr val="dk1">
                    <a:lumMod val="99000"/>
                    <a:satMod val="120000"/>
                    <a:shade val="78000"/>
                    <a:alpha val="65000"/>
                  </a:schemeClr>
                </a:gs>
              </a:gsLst>
            </a:gradFill>
            <a:scene3d>
              <a:camera prst="perspectiveContrastingRightFacing" fov="6600000">
                <a:rot lat="300000" lon="18599993" rev="0"/>
              </a:camera>
              <a:lightRig rig="threePt" dir="t"/>
            </a:scene3d>
          </p:spPr>
          <p:style>
            <a:lnRef idx="0">
              <a:schemeClr val="dk1"/>
            </a:lnRef>
            <a:fillRef idx="3">
              <a:schemeClr val="dk1"/>
            </a:fillRef>
            <a:effectRef idx="3">
              <a:schemeClr val="dk1"/>
            </a:effectRef>
            <a:fontRef idx="minor">
              <a:schemeClr val="lt1"/>
            </a:fontRef>
          </p:style>
          <p:txBody>
            <a:bodyPr rtlCol="0" anchor="ctr"/>
            <a:lstStyle/>
            <a:p>
              <a:pPr marL="8466" algn="ctr"/>
              <a:r>
                <a:rPr lang="en-US" sz="1867" b="1" dirty="0" smtClean="0">
                  <a:effectLst>
                    <a:outerShdw blurRad="50800" dist="76200" dir="2700000" algn="tl" rotWithShape="0">
                      <a:prstClr val="black">
                        <a:alpha val="40000"/>
                      </a:prstClr>
                    </a:outerShdw>
                  </a:effectLst>
                </a:rPr>
                <a:t>Datasets</a:t>
              </a:r>
              <a:endParaRPr lang="en-US" sz="1600" b="1" dirty="0"/>
            </a:p>
          </p:txBody>
        </p:sp>
      </p:grpSp>
      <p:pic>
        <p:nvPicPr>
          <p:cNvPr id="69" name="Picture 68" descr="Screen Shot 2016-04-19 at 6.58.11 AM.jpg"/>
          <p:cNvPicPr>
            <a:picLocks noChangeAspect="1"/>
          </p:cNvPicPr>
          <p:nvPr/>
        </p:nvPicPr>
        <p:blipFill rotWithShape="1">
          <a:blip r:embed="rId7" cstate="print">
            <a:alphaModFix/>
            <a:duotone>
              <a:prstClr val="black"/>
              <a:schemeClr val="accent6">
                <a:tint val="45000"/>
                <a:satMod val="400000"/>
              </a:schemeClr>
            </a:duotone>
            <a:extLst>
              <a:ext uri="{28A0092B-C50C-407E-A947-70E740481C1C}">
                <a14:useLocalDpi xmlns:a14="http://schemas.microsoft.com/office/drawing/2010/main"/>
              </a:ext>
            </a:extLst>
          </a:blip>
          <a:srcRect r="60940" b="42807"/>
          <a:stretch/>
        </p:blipFill>
        <p:spPr>
          <a:xfrm>
            <a:off x="29162" y="6247015"/>
            <a:ext cx="355461" cy="277351"/>
          </a:xfrm>
          <a:prstGeom prst="roundRect">
            <a:avLst>
              <a:gd name="adj" fmla="val 8594"/>
            </a:avLst>
          </a:prstGeom>
          <a:solidFill>
            <a:srgbClr val="FFFFFF">
              <a:shade val="85000"/>
            </a:srgbClr>
          </a:solidFill>
          <a:ln>
            <a:noFill/>
          </a:ln>
          <a:effectLst>
            <a:glow rad="63500">
              <a:schemeClr val="accent3">
                <a:satMod val="175000"/>
                <a:alpha val="40000"/>
              </a:schemeClr>
            </a:glow>
            <a:innerShdw blurRad="114300">
              <a:schemeClr val="accent6"/>
            </a:innerShdw>
            <a:reflection blurRad="6350" stA="52000" endA="300" endPos="35000" dir="5400000" sy="-100000" algn="bl" rotWithShape="0"/>
          </a:effectLst>
          <a:scene3d>
            <a:camera prst="orthographicFront"/>
            <a:lightRig rig="soft" dir="t"/>
          </a:scene3d>
          <a:sp3d prstMaterial="metal"/>
        </p:spPr>
      </p:pic>
      <p:grpSp>
        <p:nvGrpSpPr>
          <p:cNvPr id="129" name="Group 128" descr="Presentation Author/Graphics:&#10;Eldrich L. Frazier&#10;Federal Geographic Data Committee&#10;http://www.fgdc.gov"/>
          <p:cNvGrpSpPr/>
          <p:nvPr/>
        </p:nvGrpSpPr>
        <p:grpSpPr>
          <a:xfrm>
            <a:off x="1673846" y="1840014"/>
            <a:ext cx="4970791" cy="1696217"/>
            <a:chOff x="1255384" y="1380010"/>
            <a:chExt cx="3728092" cy="1272163"/>
          </a:xfrm>
        </p:grpSpPr>
        <p:pic>
          <p:nvPicPr>
            <p:cNvPr id="98" name="Picture 9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55384" y="1588818"/>
              <a:ext cx="3728092" cy="1063355"/>
            </a:xfrm>
            <a:prstGeom prst="rect">
              <a:avLst/>
            </a:prstGeom>
            <a:scene3d>
              <a:camera prst="perspectiveContrastingRightFacing">
                <a:rot lat="0" lon="17700000" rev="0"/>
              </a:camera>
              <a:lightRig rig="threePt" dir="t"/>
            </a:scene3d>
            <a:sp3d z="127000"/>
          </p:spPr>
        </p:pic>
        <p:sp>
          <p:nvSpPr>
            <p:cNvPr id="79" name="Rounded Rectangle 78"/>
            <p:cNvSpPr/>
            <p:nvPr/>
          </p:nvSpPr>
          <p:spPr>
            <a:xfrm>
              <a:off x="2119266" y="1380010"/>
              <a:ext cx="1568448" cy="244506"/>
            </a:xfrm>
            <a:prstGeom prst="roundRect">
              <a:avLst/>
            </a:prstGeom>
            <a:gradFill>
              <a:gsLst>
                <a:gs pos="0">
                  <a:schemeClr val="dk1">
                    <a:satMod val="103000"/>
                    <a:lumMod val="102000"/>
                    <a:tint val="94000"/>
                    <a:alpha val="65000"/>
                  </a:schemeClr>
                </a:gs>
                <a:gs pos="50000">
                  <a:schemeClr val="dk1">
                    <a:satMod val="110000"/>
                    <a:lumMod val="100000"/>
                    <a:shade val="100000"/>
                    <a:alpha val="68000"/>
                  </a:schemeClr>
                </a:gs>
                <a:gs pos="100000">
                  <a:schemeClr val="dk1">
                    <a:lumMod val="99000"/>
                    <a:satMod val="120000"/>
                    <a:shade val="78000"/>
                    <a:alpha val="65000"/>
                  </a:schemeClr>
                </a:gs>
              </a:gsLst>
            </a:gradFill>
            <a:scene3d>
              <a:camera prst="perspectiveContrastingRightFacing" fov="7200000">
                <a:rot lat="21304568" lon="18602242" rev="21547776"/>
              </a:camera>
              <a:lightRig rig="threePt" dir="t"/>
            </a:scene3d>
          </p:spPr>
          <p:style>
            <a:lnRef idx="0">
              <a:schemeClr val="dk1"/>
            </a:lnRef>
            <a:fillRef idx="3">
              <a:schemeClr val="dk1"/>
            </a:fillRef>
            <a:effectRef idx="3">
              <a:schemeClr val="dk1"/>
            </a:effectRef>
            <a:fontRef idx="minor">
              <a:schemeClr val="lt1"/>
            </a:fontRef>
          </p:style>
          <p:txBody>
            <a:bodyPr rtlCol="0" anchor="ctr"/>
            <a:lstStyle/>
            <a:p>
              <a:pPr marL="8466" algn="ctr"/>
              <a:r>
                <a:rPr lang="en-US" sz="2133" b="1" smtClean="0">
                  <a:effectLst>
                    <a:outerShdw blurRad="50800" dist="76200" dir="2700000" algn="tl" rotWithShape="0">
                      <a:prstClr val="black">
                        <a:alpha val="40000"/>
                      </a:prstClr>
                    </a:outerShdw>
                  </a:effectLst>
                </a:rPr>
                <a:t>Spatial Search</a:t>
              </a:r>
              <a:endParaRPr lang="en-US" sz="1867" b="1" dirty="0"/>
            </a:p>
          </p:txBody>
        </p:sp>
      </p:grpSp>
      <p:grpSp>
        <p:nvGrpSpPr>
          <p:cNvPr id="9" name="Group 8" descr="Presentation Author/Graphics:&#10;Eldrich L. Frazier&#10;Federal Geographic Data Committee&#10;http://www.fgdc.gov"/>
          <p:cNvGrpSpPr/>
          <p:nvPr/>
        </p:nvGrpSpPr>
        <p:grpSpPr>
          <a:xfrm>
            <a:off x="8450611" y="3814532"/>
            <a:ext cx="4751188" cy="1415888"/>
            <a:chOff x="4279524" y="2761162"/>
            <a:chExt cx="3563391" cy="1061916"/>
          </a:xfrm>
        </p:grpSpPr>
        <p:pic>
          <p:nvPicPr>
            <p:cNvPr id="6" name="Pictur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79524" y="2816049"/>
              <a:ext cx="3563391" cy="1007029"/>
            </a:xfrm>
            <a:prstGeom prst="rect">
              <a:avLst/>
            </a:prstGeom>
            <a:effectLst>
              <a:outerShdw blurRad="50800" dist="38100" dir="2700000" algn="tl" rotWithShape="0">
                <a:prstClr val="black">
                  <a:alpha val="40000"/>
                </a:prstClr>
              </a:outerShdw>
            </a:effectLst>
            <a:scene3d>
              <a:camera prst="perspectiveHeroicExtremeLeftFacing" fov="2700000">
                <a:rot lat="298855" lon="3898860" rev="21573784"/>
              </a:camera>
              <a:lightRig rig="threePt" dir="t"/>
            </a:scene3d>
            <a:sp3d z="57150" prstMaterial="matte"/>
          </p:spPr>
        </p:pic>
        <p:sp>
          <p:nvSpPr>
            <p:cNvPr id="101" name="Rounded Rectangle 100"/>
            <p:cNvSpPr/>
            <p:nvPr/>
          </p:nvSpPr>
          <p:spPr>
            <a:xfrm>
              <a:off x="5732113" y="2761162"/>
              <a:ext cx="1300196" cy="192469"/>
            </a:xfrm>
            <a:prstGeom prst="roundRect">
              <a:avLst/>
            </a:prstGeom>
            <a:gradFill>
              <a:gsLst>
                <a:gs pos="0">
                  <a:schemeClr val="dk1">
                    <a:satMod val="103000"/>
                    <a:lumMod val="102000"/>
                    <a:tint val="94000"/>
                    <a:alpha val="65000"/>
                  </a:schemeClr>
                </a:gs>
                <a:gs pos="50000">
                  <a:schemeClr val="dk1">
                    <a:satMod val="110000"/>
                    <a:lumMod val="100000"/>
                    <a:shade val="100000"/>
                    <a:alpha val="68000"/>
                  </a:schemeClr>
                </a:gs>
                <a:gs pos="100000">
                  <a:schemeClr val="dk1">
                    <a:lumMod val="99000"/>
                    <a:satMod val="120000"/>
                    <a:shade val="78000"/>
                    <a:alpha val="65000"/>
                  </a:schemeClr>
                </a:gs>
              </a:gsLst>
            </a:gradFill>
            <a:scene3d>
              <a:camera prst="perspectiveHeroicExtremeLeftFacing" fov="7200000">
                <a:rot lat="597693" lon="2104604" rev="52826"/>
              </a:camera>
              <a:lightRig rig="threePt" dir="t"/>
            </a:scene3d>
          </p:spPr>
          <p:style>
            <a:lnRef idx="0">
              <a:schemeClr val="dk1"/>
            </a:lnRef>
            <a:fillRef idx="3">
              <a:schemeClr val="dk1"/>
            </a:fillRef>
            <a:effectRef idx="3">
              <a:schemeClr val="dk1"/>
            </a:effectRef>
            <a:fontRef idx="minor">
              <a:schemeClr val="lt1"/>
            </a:fontRef>
          </p:style>
          <p:txBody>
            <a:bodyPr rtlCol="0" anchor="ctr"/>
            <a:lstStyle/>
            <a:p>
              <a:pPr marL="8466" algn="ctr"/>
              <a:r>
                <a:rPr lang="en-US" sz="1600" dirty="0" smtClean="0">
                  <a:effectLst>
                    <a:outerShdw blurRad="50800" dist="76200" dir="2700000" algn="tl" rotWithShape="0">
                      <a:prstClr val="black">
                        <a:alpha val="40000"/>
                      </a:prstClr>
                    </a:outerShdw>
                  </a:effectLst>
                </a:rPr>
                <a:t>Map Viewer</a:t>
              </a:r>
              <a:endParaRPr lang="en-US" sz="1467" dirty="0"/>
            </a:p>
          </p:txBody>
        </p:sp>
      </p:grpSp>
      <p:grpSp>
        <p:nvGrpSpPr>
          <p:cNvPr id="8" name="Group 7" descr="Presentation Author/Graphics:&#10;Eldrich L. Frazier&#10;Federal Geographic Data Committee&#10;http://www.fgdc.gov"/>
          <p:cNvGrpSpPr/>
          <p:nvPr/>
        </p:nvGrpSpPr>
        <p:grpSpPr>
          <a:xfrm>
            <a:off x="2023579" y="3733466"/>
            <a:ext cx="4240611" cy="1271108"/>
            <a:chOff x="1517684" y="2800099"/>
            <a:chExt cx="3180459" cy="953331"/>
          </a:xfrm>
        </p:grpSpPr>
        <p:pic>
          <p:nvPicPr>
            <p:cNvPr id="115" name="Picture 11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17684" y="2835623"/>
              <a:ext cx="3180459" cy="917807"/>
            </a:xfrm>
            <a:prstGeom prst="rect">
              <a:avLst/>
            </a:prstGeom>
            <a:effectLst>
              <a:outerShdw blurRad="50800" dist="38100" dir="8100000" algn="tr" rotWithShape="0">
                <a:prstClr val="black">
                  <a:alpha val="40000"/>
                </a:prstClr>
              </a:outerShdw>
            </a:effectLst>
            <a:scene3d>
              <a:camera prst="perspectiveContrastingRightFacing" fov="3600000">
                <a:rot lat="300000" lon="17999993" rev="0"/>
              </a:camera>
              <a:lightRig rig="threePt" dir="t"/>
            </a:scene3d>
            <a:sp3d z="120650"/>
          </p:spPr>
        </p:pic>
        <p:sp>
          <p:nvSpPr>
            <p:cNvPr id="116" name="Rounded Rectangle 115"/>
            <p:cNvSpPr/>
            <p:nvPr/>
          </p:nvSpPr>
          <p:spPr>
            <a:xfrm rot="184476">
              <a:off x="2217643" y="2800099"/>
              <a:ext cx="1085004" cy="279202"/>
            </a:xfrm>
            <a:prstGeom prst="roundRect">
              <a:avLst/>
            </a:prstGeom>
            <a:gradFill>
              <a:gsLst>
                <a:gs pos="0">
                  <a:schemeClr val="dk1">
                    <a:satMod val="103000"/>
                    <a:lumMod val="102000"/>
                    <a:tint val="94000"/>
                    <a:alpha val="65000"/>
                  </a:schemeClr>
                </a:gs>
                <a:gs pos="50000">
                  <a:schemeClr val="dk1">
                    <a:satMod val="110000"/>
                    <a:lumMod val="100000"/>
                    <a:shade val="100000"/>
                    <a:alpha val="68000"/>
                  </a:schemeClr>
                </a:gs>
                <a:gs pos="100000">
                  <a:schemeClr val="dk1">
                    <a:lumMod val="99000"/>
                    <a:satMod val="120000"/>
                    <a:shade val="78000"/>
                    <a:alpha val="65000"/>
                  </a:schemeClr>
                </a:gs>
              </a:gsLst>
            </a:gradFill>
            <a:scene3d>
              <a:camera prst="perspectiveContrastingRightFacing" fov="7200000">
                <a:rot lat="549057" lon="19821795" rev="229869"/>
              </a:camera>
              <a:lightRig rig="threePt" dir="t"/>
            </a:scene3d>
          </p:spPr>
          <p:style>
            <a:lnRef idx="0">
              <a:schemeClr val="dk1"/>
            </a:lnRef>
            <a:fillRef idx="3">
              <a:schemeClr val="dk1"/>
            </a:fillRef>
            <a:effectRef idx="3">
              <a:schemeClr val="dk1"/>
            </a:effectRef>
            <a:fontRef idx="minor">
              <a:schemeClr val="lt1"/>
            </a:fontRef>
          </p:style>
          <p:txBody>
            <a:bodyPr rtlCol="0" anchor="ctr"/>
            <a:lstStyle/>
            <a:p>
              <a:pPr marL="8466" algn="ctr"/>
              <a:r>
                <a:rPr lang="en-US" sz="1867" b="1" dirty="0" smtClean="0">
                  <a:effectLst>
                    <a:outerShdw blurRad="50800" dist="76200" dir="2700000" algn="tl" rotWithShape="0">
                      <a:prstClr val="black">
                        <a:alpha val="40000"/>
                      </a:prstClr>
                    </a:outerShdw>
                  </a:effectLst>
                </a:rPr>
                <a:t>Collections</a:t>
              </a:r>
              <a:endParaRPr lang="en-US" sz="1600" b="1" dirty="0"/>
            </a:p>
          </p:txBody>
        </p:sp>
      </p:grpSp>
      <p:sp>
        <p:nvSpPr>
          <p:cNvPr id="64" name="Rectangle 63" descr="Presentation Author/Graphics:&#10;Eldrich L. Frazier&#10;Federal Geographic Data Committee&#10;http://www.fgdc.gov"/>
          <p:cNvSpPr/>
          <p:nvPr/>
        </p:nvSpPr>
        <p:spPr>
          <a:xfrm>
            <a:off x="-31318" y="5302426"/>
            <a:ext cx="12217483" cy="1277717"/>
          </a:xfrm>
          <a:prstGeom prst="rect">
            <a:avLst/>
          </a:prstGeom>
          <a:gradFill>
            <a:gsLst>
              <a:gs pos="0">
                <a:schemeClr val="dk1">
                  <a:satMod val="103000"/>
                  <a:lumMod val="102000"/>
                  <a:tint val="94000"/>
                  <a:alpha val="65000"/>
                </a:schemeClr>
              </a:gs>
              <a:gs pos="50000">
                <a:schemeClr val="dk1">
                  <a:satMod val="110000"/>
                  <a:lumMod val="100000"/>
                  <a:shade val="100000"/>
                  <a:alpha val="68000"/>
                </a:schemeClr>
              </a:gs>
              <a:gs pos="100000">
                <a:schemeClr val="dk1">
                  <a:lumMod val="99000"/>
                  <a:satMod val="120000"/>
                  <a:shade val="78000"/>
                  <a:alpha val="65000"/>
                </a:schemeClr>
              </a:gs>
            </a:gsLst>
          </a:gradFill>
        </p:spPr>
        <p:style>
          <a:lnRef idx="0">
            <a:schemeClr val="dk1"/>
          </a:lnRef>
          <a:fillRef idx="3">
            <a:schemeClr val="dk1"/>
          </a:fillRef>
          <a:effectRef idx="3">
            <a:schemeClr val="dk1"/>
          </a:effectRef>
          <a:fontRef idx="minor">
            <a:schemeClr val="lt1"/>
          </a:fontRef>
        </p:style>
        <p:txBody>
          <a:bodyPr rtlCol="0" anchor="t"/>
          <a:lstStyle/>
          <a:p>
            <a:pPr marL="2370607"/>
            <a:r>
              <a:rPr lang="en-US" sz="2400" b="1" spc="-93" dirty="0">
                <a:solidFill>
                  <a:schemeClr val="bg1"/>
                </a:solidFill>
                <a:effectLst>
                  <a:innerShdw blurRad="63500" dist="50800" dir="16200000">
                    <a:prstClr val="black">
                      <a:alpha val="40000"/>
                    </a:prstClr>
                  </a:innerShdw>
                </a:effectLst>
                <a:ea typeface="Arial" charset="0"/>
                <a:cs typeface="Arial" charset="0"/>
              </a:rPr>
              <a:t>The </a:t>
            </a:r>
            <a:r>
              <a:rPr lang="en-US" sz="2400" b="1" spc="-93" dirty="0" err="1" smtClean="0">
                <a:solidFill>
                  <a:schemeClr val="bg1"/>
                </a:solidFill>
                <a:effectLst>
                  <a:innerShdw blurRad="63500" dist="50800" dir="16200000">
                    <a:prstClr val="black">
                      <a:alpha val="40000"/>
                    </a:prstClr>
                  </a:innerShdw>
                </a:effectLst>
                <a:ea typeface="Arial" charset="0"/>
                <a:cs typeface="Arial" charset="0"/>
              </a:rPr>
              <a:t>AmeriGEOSS</a:t>
            </a:r>
            <a:r>
              <a:rPr lang="en-US" sz="2400" b="1" spc="-93" dirty="0" smtClean="0">
                <a:solidFill>
                  <a:schemeClr val="bg1"/>
                </a:solidFill>
                <a:effectLst>
                  <a:innerShdw blurRad="63500" dist="50800" dir="16200000">
                    <a:prstClr val="black">
                      <a:alpha val="40000"/>
                    </a:prstClr>
                  </a:innerShdw>
                </a:effectLst>
                <a:ea typeface="Arial" charset="0"/>
                <a:cs typeface="Arial" charset="0"/>
              </a:rPr>
              <a:t> Community Platform prototype </a:t>
            </a:r>
            <a:r>
              <a:rPr lang="en-US" sz="2400" b="1" spc="-93" dirty="0">
                <a:solidFill>
                  <a:schemeClr val="bg1"/>
                </a:solidFill>
                <a:effectLst>
                  <a:innerShdw blurRad="63500" dist="50800" dir="16200000">
                    <a:prstClr val="black">
                      <a:alpha val="40000"/>
                    </a:prstClr>
                  </a:innerShdw>
                </a:effectLst>
                <a:ea typeface="Arial" charset="0"/>
                <a:cs typeface="Arial" charset="0"/>
              </a:rPr>
              <a:t>provides a suite of </a:t>
            </a:r>
            <a:r>
              <a:rPr lang="en-US" sz="2400" b="1" i="1" spc="-93" dirty="0" smtClean="0">
                <a:solidFill>
                  <a:srgbClr val="00B050"/>
                </a:solidFill>
                <a:effectLst>
                  <a:innerShdw blurRad="63500" dist="50800" dir="16200000">
                    <a:prstClr val="black">
                      <a:alpha val="40000"/>
                    </a:prstClr>
                  </a:innerShdw>
                </a:effectLst>
                <a:ea typeface="Arial" charset="0"/>
                <a:cs typeface="Arial" charset="0"/>
              </a:rPr>
              <a:t>resources and </a:t>
            </a:r>
            <a:r>
              <a:rPr lang="en-US" sz="2400" b="1" i="1" spc="-93" dirty="0">
                <a:solidFill>
                  <a:srgbClr val="00B050"/>
                </a:solidFill>
                <a:effectLst>
                  <a:innerShdw blurRad="63500" dist="50800" dir="16200000">
                    <a:prstClr val="black">
                      <a:alpha val="40000"/>
                    </a:prstClr>
                  </a:innerShdw>
                </a:effectLst>
                <a:ea typeface="Arial" charset="0"/>
                <a:cs typeface="Arial" charset="0"/>
              </a:rPr>
              <a:t>tools </a:t>
            </a:r>
            <a:r>
              <a:rPr lang="en-US" sz="2400" b="1" spc="-93" dirty="0">
                <a:solidFill>
                  <a:schemeClr val="bg1"/>
                </a:solidFill>
                <a:effectLst>
                  <a:innerShdw blurRad="63500" dist="50800" dir="16200000">
                    <a:prstClr val="black">
                      <a:alpha val="40000"/>
                    </a:prstClr>
                  </a:innerShdw>
                </a:effectLst>
                <a:ea typeface="Arial" charset="0"/>
                <a:cs typeface="Arial" charset="0"/>
              </a:rPr>
              <a:t>for integrating, synthesizing, </a:t>
            </a:r>
            <a:r>
              <a:rPr lang="en-US" sz="2400" b="1" spc="-93" dirty="0" smtClean="0">
                <a:solidFill>
                  <a:schemeClr val="bg1"/>
                </a:solidFill>
                <a:effectLst>
                  <a:innerShdw blurRad="63500" dist="50800" dir="16200000">
                    <a:prstClr val="black">
                      <a:alpha val="40000"/>
                    </a:prstClr>
                  </a:innerShdw>
                </a:effectLst>
                <a:ea typeface="Arial" charset="0"/>
                <a:cs typeface="Arial" charset="0"/>
              </a:rPr>
              <a:t>analyzing, </a:t>
            </a:r>
            <a:r>
              <a:rPr lang="en-US" sz="2400" b="1" spc="-93" dirty="0">
                <a:solidFill>
                  <a:schemeClr val="bg1"/>
                </a:solidFill>
                <a:effectLst>
                  <a:innerShdw blurRad="63500" dist="50800" dir="16200000">
                    <a:prstClr val="black">
                      <a:alpha val="40000"/>
                    </a:prstClr>
                  </a:innerShdw>
                </a:effectLst>
                <a:ea typeface="Arial" charset="0"/>
                <a:cs typeface="Arial" charset="0"/>
              </a:rPr>
              <a:t>problem-solving and visualizing geographically enriched data to </a:t>
            </a:r>
            <a:r>
              <a:rPr lang="en-US" sz="2400" b="1" i="1" spc="-93" dirty="0">
                <a:solidFill>
                  <a:srgbClr val="00B050"/>
                </a:solidFill>
                <a:effectLst>
                  <a:innerShdw blurRad="63500" dist="50800" dir="16200000">
                    <a:prstClr val="black">
                      <a:alpha val="40000"/>
                    </a:prstClr>
                  </a:innerShdw>
                </a:effectLst>
                <a:ea typeface="Arial" charset="0"/>
                <a:cs typeface="Arial" charset="0"/>
              </a:rPr>
              <a:t>accelerate understanding </a:t>
            </a:r>
            <a:r>
              <a:rPr lang="en-US" sz="2400" b="1" spc="-93" dirty="0">
                <a:solidFill>
                  <a:schemeClr val="bg1"/>
                </a:solidFill>
                <a:effectLst>
                  <a:innerShdw blurRad="63500" dist="50800" dir="16200000">
                    <a:prstClr val="black">
                      <a:alpha val="40000"/>
                    </a:prstClr>
                  </a:innerShdw>
                </a:effectLst>
                <a:ea typeface="Arial" charset="0"/>
                <a:cs typeface="Arial" charset="0"/>
              </a:rPr>
              <a:t>and </a:t>
            </a:r>
            <a:r>
              <a:rPr lang="en-US" sz="2400" b="1" i="1" spc="-93" dirty="0">
                <a:solidFill>
                  <a:srgbClr val="00B050"/>
                </a:solidFill>
                <a:effectLst>
                  <a:innerShdw blurRad="63500" dist="50800" dir="16200000">
                    <a:prstClr val="black">
                      <a:alpha val="40000"/>
                    </a:prstClr>
                  </a:innerShdw>
                </a:effectLst>
                <a:ea typeface="Arial" charset="0"/>
                <a:cs typeface="Arial" charset="0"/>
              </a:rPr>
              <a:t>decision-making</a:t>
            </a:r>
            <a:r>
              <a:rPr lang="en-US" sz="2400" b="1" spc="-93" dirty="0">
                <a:solidFill>
                  <a:schemeClr val="bg1"/>
                </a:solidFill>
                <a:effectLst>
                  <a:innerShdw blurRad="63500" dist="50800" dir="16200000">
                    <a:prstClr val="black">
                      <a:alpha val="40000"/>
                    </a:prstClr>
                  </a:innerShdw>
                </a:effectLst>
                <a:ea typeface="Arial" charset="0"/>
                <a:cs typeface="Arial" charset="0"/>
              </a:rPr>
              <a:t>.</a:t>
            </a:r>
          </a:p>
        </p:txBody>
      </p:sp>
      <p:sp>
        <p:nvSpPr>
          <p:cNvPr id="91" name="Rectangle 90" descr="Presentation Author/Graphics: Eldrich L Frazier&#10;Federal Geographic Data Committee&#10;https://www.fgdc.gov"/>
          <p:cNvSpPr/>
          <p:nvPr/>
        </p:nvSpPr>
        <p:spPr>
          <a:xfrm>
            <a:off x="0" y="980729"/>
            <a:ext cx="12192000" cy="416838"/>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050" dirty="0"/>
              <a:t> </a:t>
            </a:r>
            <a:r>
              <a:rPr lang="en-US" sz="1050" dirty="0">
                <a:solidFill>
                  <a:schemeClr val="bg1">
                    <a:lumMod val="95000"/>
                  </a:schemeClr>
                </a:solidFill>
              </a:rPr>
              <a:t>  </a:t>
            </a:r>
            <a:r>
              <a:rPr lang="en-US" sz="1050" i="1" dirty="0">
                <a:solidFill>
                  <a:schemeClr val="bg1">
                    <a:lumMod val="95000"/>
                  </a:schemeClr>
                </a:solidFill>
              </a:rPr>
              <a:t>About </a:t>
            </a:r>
            <a:r>
              <a:rPr lang="en-US" sz="1050" i="1" dirty="0" err="1">
                <a:solidFill>
                  <a:schemeClr val="bg1">
                    <a:lumMod val="95000"/>
                  </a:schemeClr>
                </a:solidFill>
              </a:rPr>
              <a:t>AmeriGEOSS</a:t>
            </a:r>
            <a:r>
              <a:rPr lang="en-US" sz="1050" i="1" dirty="0">
                <a:solidFill>
                  <a:schemeClr val="bg1">
                    <a:lumMod val="95000"/>
                  </a:schemeClr>
                </a:solidFill>
              </a:rPr>
              <a:t>         </a:t>
            </a:r>
            <a:r>
              <a:rPr lang="en-US" sz="1050" dirty="0"/>
              <a:t>Initiatives  </a:t>
            </a:r>
            <a:r>
              <a:rPr lang="en-US" sz="1050" dirty="0">
                <a:solidFill>
                  <a:schemeClr val="bg2">
                    <a:lumMod val="75000"/>
                  </a:schemeClr>
                </a:solidFill>
              </a:rPr>
              <a:t>|</a:t>
            </a:r>
            <a:r>
              <a:rPr lang="en-US" sz="1050" dirty="0"/>
              <a:t>   Data   </a:t>
            </a:r>
            <a:r>
              <a:rPr lang="en-US" sz="1050" dirty="0">
                <a:solidFill>
                  <a:schemeClr val="bg2">
                    <a:lumMod val="75000"/>
                  </a:schemeClr>
                </a:solidFill>
              </a:rPr>
              <a:t>|</a:t>
            </a:r>
            <a:r>
              <a:rPr lang="en-US" sz="1050" dirty="0"/>
              <a:t>   Tools </a:t>
            </a:r>
            <a:r>
              <a:rPr lang="en-US" sz="1050" dirty="0">
                <a:solidFill>
                  <a:schemeClr val="bg2">
                    <a:lumMod val="75000"/>
                  </a:schemeClr>
                </a:solidFill>
              </a:rPr>
              <a:t>|</a:t>
            </a:r>
            <a:r>
              <a:rPr lang="en-US" sz="1050" dirty="0"/>
              <a:t>   Products  </a:t>
            </a:r>
            <a:r>
              <a:rPr lang="en-US" sz="1050" dirty="0">
                <a:solidFill>
                  <a:schemeClr val="bg2">
                    <a:lumMod val="75000"/>
                  </a:schemeClr>
                </a:solidFill>
              </a:rPr>
              <a:t>|</a:t>
            </a:r>
            <a:r>
              <a:rPr lang="en-US" sz="1050" dirty="0"/>
              <a:t>  Services </a:t>
            </a:r>
            <a:r>
              <a:rPr lang="en-US" sz="1050" dirty="0">
                <a:solidFill>
                  <a:schemeClr val="bg2">
                    <a:lumMod val="75000"/>
                  </a:schemeClr>
                </a:solidFill>
              </a:rPr>
              <a:t>|</a:t>
            </a:r>
            <a:r>
              <a:rPr lang="en-US" sz="1050" dirty="0"/>
              <a:t>   Resources </a:t>
            </a:r>
            <a:r>
              <a:rPr lang="en-US" sz="1050" dirty="0">
                <a:solidFill>
                  <a:schemeClr val="bg2">
                    <a:lumMod val="75000"/>
                  </a:schemeClr>
                </a:solidFill>
              </a:rPr>
              <a:t>|</a:t>
            </a:r>
            <a:r>
              <a:rPr lang="en-US" sz="1050" dirty="0"/>
              <a:t>  </a:t>
            </a:r>
          </a:p>
        </p:txBody>
      </p:sp>
      <p:pic>
        <p:nvPicPr>
          <p:cNvPr id="61" name="Shape 341" descr="Presentation Author/Graphics: Eldrich L Frazier&#10;Federal Geographic Data Committee&#10;https://www.fgdc.gov"/>
          <p:cNvPicPr preferRelativeResize="0"/>
          <p:nvPr/>
        </p:nvPicPr>
        <p:blipFill rotWithShape="1">
          <a:blip r:embed="rId11" cstate="screen">
            <a:alphaModFix/>
            <a:extLst>
              <a:ext uri="{BEBA8EAE-BF5A-486C-A8C5-ECC9F3942E4B}">
                <a14:imgProps xmlns:a14="http://schemas.microsoft.com/office/drawing/2010/main">
                  <a14:imgLayer r:embed="rId12">
                    <a14:imgEffect>
                      <a14:backgroundRemoval t="0" b="100000" l="0" r="99903">
                        <a14:foregroundMark x1="64990" y1="69146" x2="64990" y2="69146"/>
                        <a14:foregroundMark x1="58511" y1="57437" x2="58511" y2="57437"/>
                        <a14:foregroundMark x1="70890" y1="61867" x2="70890" y2="61867"/>
                        <a14:foregroundMark x1="86170" y1="63133" x2="86170" y2="63133"/>
                        <a14:foregroundMark x1="24952" y1="29430" x2="24952" y2="29430"/>
                        <a14:foregroundMark x1="27273" y1="30380" x2="27273" y2="30380"/>
                        <a14:foregroundMark x1="35590" y1="32911" x2="35590" y2="32911"/>
                        <a14:foregroundMark x1="39942" y1="27532" x2="39942" y2="27532"/>
                        <a14:foregroundMark x1="39652" y1="21519" x2="39652" y2="21519"/>
                        <a14:foregroundMark x1="9188" y1="23576" x2="9188" y2="23576"/>
                        <a14:foregroundMark x1="53288" y1="21519" x2="53288" y2="21519"/>
                        <a14:foregroundMark x1="56480" y1="3323" x2="56480" y2="3323"/>
                        <a14:foregroundMark x1="70213" y1="14241" x2="70213" y2="14241"/>
                        <a14:foregroundMark x1="63443" y1="18038" x2="63443" y2="18038"/>
                        <a14:foregroundMark x1="48936" y1="36551" x2="48936" y2="36551"/>
                        <a14:foregroundMark x1="48162" y1="57437" x2="48162" y2="57437"/>
                        <a14:foregroundMark x1="50290" y1="40823" x2="50290" y2="40823"/>
                        <a14:foregroundMark x1="46712" y1="5222" x2="46712" y2="5222"/>
                        <a14:foregroundMark x1="42940" y1="28323" x2="42940" y2="28323"/>
                        <a14:foregroundMark x1="53482" y1="31487" x2="53482" y2="31487"/>
                        <a14:foregroundMark x1="75822" y1="21677" x2="75822" y2="21677"/>
                        <a14:foregroundMark x1="78046" y1="28323" x2="78046" y2="28323"/>
                        <a14:foregroundMark x1="76692" y1="23892" x2="76692" y2="23892"/>
                        <a14:foregroundMark x1="77369" y1="26108" x2="77369" y2="26108"/>
                        <a14:foregroundMark x1="77660" y1="27373" x2="77660" y2="27373"/>
                        <a14:foregroundMark x1="42166" y1="13924" x2="42166" y2="13924"/>
                        <a14:foregroundMark x1="43037" y1="13608" x2="43037" y2="13608"/>
                        <a14:foregroundMark x1="43810" y1="12816" x2="43810" y2="12816"/>
                        <a14:foregroundMark x1="50000" y1="33228" x2="50000" y2="33228"/>
                        <a14:foregroundMark x1="65764" y1="7120" x2="65764" y2="7120"/>
                        <a14:foregroundMark x1="60542" y1="4272" x2="60542" y2="4272"/>
                        <a14:foregroundMark x1="61896" y1="4589" x2="61896" y2="4589"/>
                        <a14:foregroundMark x1="64217" y1="6329" x2="64217" y2="6329"/>
                        <a14:foregroundMark x1="60735" y1="10918" x2="60735" y2="10918"/>
                        <a14:foregroundMark x1="57544" y1="7753" x2="57544" y2="7753"/>
                        <a14:foregroundMark x1="65474" y1="12658" x2="65474" y2="12658"/>
                        <a14:foregroundMark x1="44294" y1="6646" x2="44294" y2="6646"/>
                        <a14:foregroundMark x1="54449" y1="3165" x2="54449" y2="3165"/>
                        <a14:foregroundMark x1="50000" y1="3639" x2="50000" y2="3639"/>
                        <a14:foregroundMark x1="58607" y1="3481" x2="58607" y2="3481"/>
                        <a14:foregroundMark x1="51547" y1="3323" x2="51547" y2="3323"/>
                        <a14:foregroundMark x1="47872" y1="4430" x2="47872" y2="4430"/>
                        <a14:foregroundMark x1="53772" y1="34177" x2="53772" y2="34177"/>
                        <a14:foregroundMark x1="52708" y1="33070" x2="52708" y2="33070"/>
                        <a14:foregroundMark x1="54352" y1="35127" x2="54352" y2="35127"/>
                        <a14:foregroundMark x1="53191" y1="33544" x2="53191" y2="33544"/>
                        <a14:foregroundMark x1="42843" y1="26266" x2="42843" y2="26266"/>
                        <a14:foregroundMark x1="43037" y1="29747" x2="43037" y2="29747"/>
                        <a14:foregroundMark x1="63830" y1="13449" x2="63830" y2="13449"/>
                        <a14:foregroundMark x1="66634" y1="14241" x2="66634" y2="14241"/>
                        <a14:foregroundMark x1="51064" y1="41772" x2="51064" y2="41772"/>
                        <a14:foregroundMark x1="51934" y1="41456" x2="51934" y2="41456"/>
                        <a14:foregroundMark x1="78723" y1="31487" x2="78723" y2="31487"/>
                        <a14:foregroundMark x1="78337" y1="30063" x2="78337" y2="30063"/>
                        <a14:foregroundMark x1="78820" y1="32911" x2="78820" y2="32911"/>
                        <a14:foregroundMark x1="79207" y1="34494" x2="79207" y2="34494"/>
                        <a14:foregroundMark x1="79400" y1="36234" x2="79400" y2="36234"/>
                        <a14:foregroundMark x1="79691" y1="38608" x2="79691" y2="38608"/>
                        <a14:foregroundMark x1="79497" y1="37342" x2="79497" y2="37342"/>
                        <a14:foregroundMark x1="79787" y1="40032" x2="79787" y2="40032"/>
                        <a14:foregroundMark x1="65087" y1="22468" x2="65087" y2="22468"/>
                        <a14:foregroundMark x1="65957" y1="22785" x2="65957" y2="22785"/>
                        <a14:foregroundMark x1="63346" y1="23101" x2="63346" y2="23101"/>
                        <a14:foregroundMark x1="65764" y1="20570" x2="65764" y2="20570"/>
                        <a14:foregroundMark x1="44874" y1="6013" x2="44874" y2="6013"/>
                        <a14:foregroundMark x1="58801" y1="6329" x2="58801" y2="6329"/>
                        <a14:foregroundMark x1="61412" y1="10601" x2="61412" y2="10601"/>
                        <a14:foregroundMark x1="58027" y1="5854" x2="58027" y2="5854"/>
                        <a14:foregroundMark x1="60251" y1="6804" x2="60251" y2="6804"/>
                        <a14:foregroundMark x1="42263" y1="7911" x2="42263" y2="7911"/>
                        <a14:foregroundMark x1="43037" y1="7120" x2="43037" y2="7120"/>
                        <a14:foregroundMark x1="45551" y1="5380" x2="45551" y2="5380"/>
                        <a14:foregroundMark x1="39845" y1="10443" x2="39845" y2="10443"/>
                        <a14:foregroundMark x1="41006" y1="9177" x2="41006" y2="9177"/>
                        <a14:foregroundMark x1="40522" y1="9652" x2="40522" y2="9652"/>
                        <a14:foregroundMark x1="38685" y1="11867" x2="38685" y2="11867"/>
                        <a14:foregroundMark x1="37234" y1="13608" x2="37234" y2="13608"/>
                        <a14:foregroundMark x1="37911" y1="12816" x2="37911" y2="12816"/>
                        <a14:foregroundMark x1="35977" y1="15665" x2="35977" y2="15665"/>
                        <a14:foregroundMark x1="36654" y1="14557" x2="36654" y2="14557"/>
                        <a14:foregroundMark x1="35106" y1="17247" x2="35106" y2="17247"/>
                        <a14:foregroundMark x1="35590" y1="16614" x2="35590" y2="16614"/>
                        <a14:foregroundMark x1="41393" y1="14873" x2="41393" y2="14873"/>
                        <a14:foregroundMark x1="40716" y1="15506" x2="40716" y2="15506"/>
                        <a14:foregroundMark x1="34236" y1="18671" x2="34236" y2="18671"/>
                        <a14:foregroundMark x1="34720" y1="18196" x2="34720" y2="18196"/>
                        <a14:foregroundMark x1="79884" y1="42089" x2="79884" y2="42089"/>
                        <a14:foregroundMark x1="79787" y1="41139" x2="79787" y2="41139"/>
                        <a14:foregroundMark x1="79981" y1="43987" x2="79981" y2="43987"/>
                        <a14:foregroundMark x1="55996" y1="7278" x2="55996" y2="7278"/>
                        <a14:foregroundMark x1="60735" y1="8386" x2="60735" y2="8386"/>
                        <a14:foregroundMark x1="62669" y1="11234" x2="62669" y2="11234"/>
                        <a14:foregroundMark x1="62476" y1="8228" x2="62476" y2="8228"/>
                        <a14:backgroundMark x1="64217" y1="61076" x2="64217" y2="61076"/>
                        <a14:backgroundMark x1="65184" y1="58544" x2="65184" y2="58544"/>
                        <a14:backgroundMark x1="63540" y1="63291" x2="63540" y2="63291"/>
                        <a14:backgroundMark x1="51547" y1="57120" x2="51547" y2="57120"/>
                        <a14:backgroundMark x1="50484" y1="52848" x2="50484" y2="52848"/>
                        <a14:backgroundMark x1="50580" y1="54430" x2="50580" y2="54430"/>
                        <a14:backgroundMark x1="59574" y1="17563" x2="59574" y2="17563"/>
                        <a14:backgroundMark x1="43327" y1="26899" x2="43327" y2="26899"/>
                        <a14:backgroundMark x1="53385" y1="32753" x2="53385" y2="32753"/>
                        <a14:backgroundMark x1="43520" y1="26108" x2="43520" y2="26108"/>
                        <a14:backgroundMark x1="43424" y1="28639" x2="43424" y2="28639"/>
                        <a14:backgroundMark x1="64797" y1="15823" x2="64797" y2="15823"/>
                        <a14:backgroundMark x1="64217" y1="14873" x2="64217" y2="14873"/>
                        <a14:backgroundMark x1="63250" y1="13924" x2="63250" y2="13924"/>
                        <a14:backgroundMark x1="63926" y1="21677" x2="63926" y2="21677"/>
                        <a14:backgroundMark x1="62959" y1="20570" x2="62959" y2="20570"/>
                        <a14:backgroundMark x1="64797" y1="21361" x2="64797" y2="21361"/>
                        <a14:backgroundMark x1="61122" y1="5696" x2="61122" y2="5696"/>
                        <a14:backgroundMark x1="63153" y1="6804" x2="63153" y2="6804"/>
                        <a14:backgroundMark x1="58704" y1="7278" x2="58704" y2="7278"/>
                        <a14:backgroundMark x1="60155" y1="9177" x2="60155" y2="9177"/>
                        <a14:backgroundMark x1="64797" y1="59335" x2="64797" y2="59335"/>
                        <a14:backgroundMark x1="55609" y1="8228" x2="55609" y2="8228"/>
                        <a14:backgroundMark x1="62089" y1="9652" x2="62089" y2="9652"/>
                        <a14:backgroundMark x1="64217" y1="16297" x2="64217" y2="16297"/>
                        <a14:backgroundMark x1="65377" y1="10127" x2="65377" y2="10127"/>
                        <a14:backgroundMark x1="63636" y1="6804" x2="63636" y2="6804"/>
                      </a14:backgroundRemoval>
                    </a14:imgEffect>
                  </a14:imgLayer>
                </a14:imgProps>
              </a:ext>
              <a:ext uri="{28A0092B-C50C-407E-A947-70E740481C1C}">
                <a14:useLocalDpi xmlns:a14="http://schemas.microsoft.com/office/drawing/2010/main"/>
              </a:ext>
            </a:extLst>
          </a:blip>
          <a:srcRect/>
          <a:stretch/>
        </p:blipFill>
        <p:spPr>
          <a:xfrm>
            <a:off x="148901" y="5360459"/>
            <a:ext cx="1994756" cy="1135825"/>
          </a:xfrm>
          <a:prstGeom prst="rect">
            <a:avLst/>
          </a:prstGeom>
          <a:noFill/>
          <a:ln>
            <a:noFill/>
          </a:ln>
          <a:effectLst>
            <a:glow rad="38100">
              <a:schemeClr val="bg1">
                <a:alpha val="96000"/>
              </a:schemeClr>
            </a:glow>
            <a:innerShdw blurRad="63500" dist="50800" dir="13500000">
              <a:prstClr val="black">
                <a:alpha val="50000"/>
              </a:prstClr>
            </a:innerShdw>
          </a:effectLst>
        </p:spPr>
      </p:pic>
      <p:grpSp>
        <p:nvGrpSpPr>
          <p:cNvPr id="18" name="Group 17"/>
          <p:cNvGrpSpPr/>
          <p:nvPr/>
        </p:nvGrpSpPr>
        <p:grpSpPr>
          <a:xfrm>
            <a:off x="8580144" y="1950191"/>
            <a:ext cx="4190053" cy="1657314"/>
            <a:chOff x="5919091" y="1965776"/>
            <a:chExt cx="4190053" cy="1657314"/>
          </a:xfrm>
        </p:grpSpPr>
        <p:pic>
          <p:nvPicPr>
            <p:cNvPr id="17" name="Pictur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919091" y="2223880"/>
              <a:ext cx="4190053" cy="1399210"/>
            </a:xfrm>
            <a:prstGeom prst="rect">
              <a:avLst/>
            </a:prstGeom>
            <a:scene3d>
              <a:camera prst="perspectiveHeroicExtremeLeftFacing" fov="3000000">
                <a:rot lat="0" lon="3600000" rev="0"/>
              </a:camera>
              <a:lightRig rig="threePt" dir="t"/>
            </a:scene3d>
          </p:spPr>
        </p:pic>
        <p:sp>
          <p:nvSpPr>
            <p:cNvPr id="78" name="Rounded Rectangle 77"/>
            <p:cNvSpPr/>
            <p:nvPr/>
          </p:nvSpPr>
          <p:spPr>
            <a:xfrm>
              <a:off x="7395591" y="1965776"/>
              <a:ext cx="2110040" cy="393904"/>
            </a:xfrm>
            <a:prstGeom prst="roundRect">
              <a:avLst/>
            </a:prstGeom>
            <a:gradFill>
              <a:gsLst>
                <a:gs pos="0">
                  <a:schemeClr val="dk1">
                    <a:satMod val="103000"/>
                    <a:lumMod val="102000"/>
                    <a:tint val="94000"/>
                    <a:alpha val="65000"/>
                  </a:schemeClr>
                </a:gs>
                <a:gs pos="50000">
                  <a:schemeClr val="dk1">
                    <a:satMod val="110000"/>
                    <a:lumMod val="100000"/>
                    <a:shade val="100000"/>
                    <a:alpha val="68000"/>
                  </a:schemeClr>
                </a:gs>
                <a:gs pos="100000">
                  <a:schemeClr val="dk1">
                    <a:lumMod val="99000"/>
                    <a:satMod val="120000"/>
                    <a:shade val="78000"/>
                    <a:alpha val="65000"/>
                  </a:schemeClr>
                </a:gs>
              </a:gsLst>
            </a:gradFill>
            <a:scene3d>
              <a:camera prst="perspectiveHeroicExtremeLeftFacing" fov="7200000">
                <a:rot lat="21299999" lon="2700000" rev="0"/>
              </a:camera>
              <a:lightRig rig="threePt" dir="t"/>
            </a:scene3d>
          </p:spPr>
          <p:style>
            <a:lnRef idx="0">
              <a:schemeClr val="dk1"/>
            </a:lnRef>
            <a:fillRef idx="3">
              <a:schemeClr val="dk1"/>
            </a:fillRef>
            <a:effectRef idx="3">
              <a:schemeClr val="dk1"/>
            </a:effectRef>
            <a:fontRef idx="minor">
              <a:schemeClr val="lt1"/>
            </a:fontRef>
          </p:style>
          <p:txBody>
            <a:bodyPr rtlCol="0" anchor="ctr"/>
            <a:lstStyle/>
            <a:p>
              <a:pPr marL="8466" algn="ctr"/>
              <a:r>
                <a:rPr lang="en-US" sz="1867" b="1" dirty="0" smtClean="0">
                  <a:effectLst>
                    <a:outerShdw blurRad="50800" dist="76200" dir="2700000" algn="tl" rotWithShape="0">
                      <a:prstClr val="black">
                        <a:alpha val="40000"/>
                      </a:prstClr>
                    </a:outerShdw>
                  </a:effectLst>
                </a:rPr>
                <a:t>Tools and Products</a:t>
              </a:r>
              <a:endParaRPr lang="en-US" sz="1600" b="1" dirty="0"/>
            </a:p>
          </p:txBody>
        </p:sp>
      </p:grpSp>
      <p:sp>
        <p:nvSpPr>
          <p:cNvPr id="3" name="Slide Number Placeholder 2"/>
          <p:cNvSpPr>
            <a:spLocks noGrp="1"/>
          </p:cNvSpPr>
          <p:nvPr>
            <p:ph type="sldNum" sz="quarter" idx="12"/>
          </p:nvPr>
        </p:nvSpPr>
        <p:spPr>
          <a:xfrm>
            <a:off x="9448800" y="6497279"/>
            <a:ext cx="2743200" cy="365125"/>
          </a:xfrm>
        </p:spPr>
        <p:txBody>
          <a:bodyPr/>
          <a:lstStyle/>
          <a:p>
            <a:fld id="{2AAED9FE-A794-6340-A106-71E1AD4C19A3}" type="slidenum">
              <a:rPr lang="en-US" b="1" smtClean="0"/>
              <a:t>13</a:t>
            </a:fld>
            <a:endParaRPr lang="en-US" b="1" dirty="0"/>
          </a:p>
        </p:txBody>
      </p:sp>
      <p:sp>
        <p:nvSpPr>
          <p:cNvPr id="29" name="TextBox 28"/>
          <p:cNvSpPr txBox="1"/>
          <p:nvPr/>
        </p:nvSpPr>
        <p:spPr>
          <a:xfrm>
            <a:off x="3425747" y="381516"/>
            <a:ext cx="5965590" cy="424732"/>
          </a:xfrm>
          <a:prstGeom prst="rect">
            <a:avLst/>
          </a:prstGeom>
        </p:spPr>
        <p:txBody>
          <a:bodyPr vert="horz" wrap="square" lIns="91440" tIns="45720" rIns="91440" bIns="45720" rtlCol="0" anchor="ctr">
            <a:spAutoFit/>
          </a:bodyPr>
          <a:lstStyle>
            <a:defPPr>
              <a:defRPr lang="en-US"/>
            </a:defPPr>
            <a:lvl1pPr algn="ctr">
              <a:lnSpc>
                <a:spcPct val="90000"/>
              </a:lnSpc>
              <a:spcBef>
                <a:spcPct val="0"/>
              </a:spcBef>
              <a:buNone/>
              <a:defRPr sz="2400" b="1">
                <a:solidFill>
                  <a:srgbClr val="005FAA"/>
                </a:solidFill>
                <a:latin typeface="Arial"/>
                <a:ea typeface="Arial"/>
                <a:cs typeface="Arial"/>
              </a:defRPr>
            </a:lvl1pPr>
          </a:lstStyle>
          <a:p>
            <a:r>
              <a:rPr lang="en-US" err="1"/>
              <a:t>AmeriGEOSS</a:t>
            </a:r>
            <a:r>
              <a:rPr lang="en-US" dirty="0"/>
              <a:t> </a:t>
            </a:r>
            <a:r>
              <a:rPr lang="en-US" dirty="0" smtClean="0"/>
              <a:t>Community Platform</a:t>
            </a:r>
            <a:endParaRPr lang="en-US" dirty="0"/>
          </a:p>
        </p:txBody>
      </p:sp>
    </p:spTree>
    <p:extLst>
      <p:ext uri="{BB962C8B-B14F-4D97-AF65-F5344CB8AC3E}">
        <p14:creationId xmlns:p14="http://schemas.microsoft.com/office/powerpoint/2010/main" val="18470039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500"/>
                                        <p:tgtEl>
                                          <p:spTgt spid="69"/>
                                        </p:tgtEl>
                                      </p:cBhvr>
                                    </p:animEffect>
                                  </p:childTnLst>
                                </p:cTn>
                              </p:par>
                            </p:childTnLst>
                          </p:cTn>
                        </p:par>
                        <p:par>
                          <p:cTn id="8" fill="hold">
                            <p:stCondLst>
                              <p:cond delay="500"/>
                            </p:stCondLst>
                            <p:childTnLst>
                              <p:par>
                                <p:cTn id="9" presetID="12" presetClass="entr" presetSubtype="8" fill="hold" nodeType="afterEffect">
                                  <p:stCondLst>
                                    <p:cond delay="0"/>
                                  </p:stCondLst>
                                  <p:childTnLst>
                                    <p:set>
                                      <p:cBhvr>
                                        <p:cTn id="10" dur="1" fill="hold">
                                          <p:stCondLst>
                                            <p:cond delay="0"/>
                                          </p:stCondLst>
                                        </p:cTn>
                                        <p:tgtEl>
                                          <p:spTgt spid="129"/>
                                        </p:tgtEl>
                                        <p:attrNameLst>
                                          <p:attrName>style.visibility</p:attrName>
                                        </p:attrNameLst>
                                      </p:cBhvr>
                                      <p:to>
                                        <p:strVal val="visible"/>
                                      </p:to>
                                    </p:set>
                                    <p:anim calcmode="lin" valueType="num">
                                      <p:cBhvr additive="base">
                                        <p:cTn id="11" dur="1000"/>
                                        <p:tgtEl>
                                          <p:spTgt spid="129"/>
                                        </p:tgtEl>
                                        <p:attrNameLst>
                                          <p:attrName>ppt_x</p:attrName>
                                        </p:attrNameLst>
                                      </p:cBhvr>
                                      <p:tavLst>
                                        <p:tav tm="0">
                                          <p:val>
                                            <p:strVal val="#ppt_x-#ppt_w*1.125000"/>
                                          </p:val>
                                        </p:tav>
                                        <p:tav tm="100000">
                                          <p:val>
                                            <p:strVal val="#ppt_x"/>
                                          </p:val>
                                        </p:tav>
                                      </p:tavLst>
                                    </p:anim>
                                    <p:animEffect transition="in" filter="wipe(right)">
                                      <p:cBhvr>
                                        <p:cTn id="12" dur="1000"/>
                                        <p:tgtEl>
                                          <p:spTgt spid="129"/>
                                        </p:tgtEl>
                                      </p:cBhvr>
                                    </p:animEffect>
                                  </p:childTnLst>
                                </p:cTn>
                              </p:par>
                            </p:childTnLst>
                          </p:cTn>
                        </p:par>
                        <p:par>
                          <p:cTn id="13" fill="hold">
                            <p:stCondLst>
                              <p:cond delay="1500"/>
                            </p:stCondLst>
                            <p:childTnLst>
                              <p:par>
                                <p:cTn id="14" presetID="12" presetClass="entr" presetSubtype="8"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1000"/>
                                        <p:tgtEl>
                                          <p:spTgt spid="8"/>
                                        </p:tgtEl>
                                        <p:attrNameLst>
                                          <p:attrName>ppt_x</p:attrName>
                                        </p:attrNameLst>
                                      </p:cBhvr>
                                      <p:tavLst>
                                        <p:tav tm="0">
                                          <p:val>
                                            <p:strVal val="#ppt_x-#ppt_w*1.125000"/>
                                          </p:val>
                                        </p:tav>
                                        <p:tav tm="100000">
                                          <p:val>
                                            <p:strVal val="#ppt_x"/>
                                          </p:val>
                                        </p:tav>
                                      </p:tavLst>
                                    </p:anim>
                                    <p:animEffect transition="in" filter="wipe(right)">
                                      <p:cBhvr>
                                        <p:cTn id="17" dur="1000"/>
                                        <p:tgtEl>
                                          <p:spTgt spid="8"/>
                                        </p:tgtEl>
                                      </p:cBhvr>
                                    </p:animEffect>
                                  </p:childTnLst>
                                </p:cTn>
                              </p:par>
                            </p:childTnLst>
                          </p:cTn>
                        </p:par>
                        <p:par>
                          <p:cTn id="18" fill="hold">
                            <p:stCondLst>
                              <p:cond delay="2500"/>
                            </p:stCondLst>
                            <p:childTnLst>
                              <p:par>
                                <p:cTn id="19" presetID="12" presetClass="entr" presetSubtype="8"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1000"/>
                                        <p:tgtEl>
                                          <p:spTgt spid="5"/>
                                        </p:tgtEl>
                                        <p:attrNameLst>
                                          <p:attrName>ppt_x</p:attrName>
                                        </p:attrNameLst>
                                      </p:cBhvr>
                                      <p:tavLst>
                                        <p:tav tm="0">
                                          <p:val>
                                            <p:strVal val="#ppt_x-#ppt_w*1.125000"/>
                                          </p:val>
                                        </p:tav>
                                        <p:tav tm="100000">
                                          <p:val>
                                            <p:strVal val="#ppt_x"/>
                                          </p:val>
                                        </p:tav>
                                      </p:tavLst>
                                    </p:anim>
                                    <p:animEffect transition="in" filter="wipe(right)">
                                      <p:cBhvr>
                                        <p:cTn id="22" dur="1000"/>
                                        <p:tgtEl>
                                          <p:spTgt spid="5"/>
                                        </p:tgtEl>
                                      </p:cBhvr>
                                    </p:animEffect>
                                  </p:childTnLst>
                                </p:cTn>
                              </p:par>
                            </p:childTnLst>
                          </p:cTn>
                        </p:par>
                        <p:par>
                          <p:cTn id="23" fill="hold">
                            <p:stCondLst>
                              <p:cond delay="3500"/>
                            </p:stCondLst>
                            <p:childTnLst>
                              <p:par>
                                <p:cTn id="24" presetID="12" presetClass="entr" presetSubtype="2"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1000"/>
                                        <p:tgtEl>
                                          <p:spTgt spid="9"/>
                                        </p:tgtEl>
                                        <p:attrNameLst>
                                          <p:attrName>ppt_x</p:attrName>
                                        </p:attrNameLst>
                                      </p:cBhvr>
                                      <p:tavLst>
                                        <p:tav tm="0">
                                          <p:val>
                                            <p:strVal val="#ppt_x+#ppt_w*1.125000"/>
                                          </p:val>
                                        </p:tav>
                                        <p:tav tm="100000">
                                          <p:val>
                                            <p:strVal val="#ppt_x"/>
                                          </p:val>
                                        </p:tav>
                                      </p:tavLst>
                                    </p:anim>
                                    <p:animEffect transition="in" filter="wipe(left)">
                                      <p:cBhvr>
                                        <p:cTn id="2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0" y="977755"/>
            <a:ext cx="12192000" cy="2810625"/>
            <a:chOff x="0" y="977755"/>
            <a:chExt cx="12192000" cy="2810625"/>
          </a:xfrm>
        </p:grpSpPr>
        <p:sp>
          <p:nvSpPr>
            <p:cNvPr id="77" name="Rectangle 76" descr="Presentation Author/Graphics: Eldrich L Frazier&#10;Federal Geographic Data Committee&#10;https://www.fgdc.gov"/>
            <p:cNvSpPr/>
            <p:nvPr/>
          </p:nvSpPr>
          <p:spPr>
            <a:xfrm>
              <a:off x="0" y="3371542"/>
              <a:ext cx="12192000" cy="416838"/>
            </a:xfrm>
            <a:prstGeom prst="rect">
              <a:avLst/>
            </a:prstGeom>
            <a:gradFill flip="none" rotWithShape="1">
              <a:gsLst>
                <a:gs pos="0">
                  <a:schemeClr val="accent4">
                    <a:lumMod val="0"/>
                    <a:lumOff val="100000"/>
                  </a:schemeClr>
                </a:gs>
                <a:gs pos="0">
                  <a:schemeClr val="accent4">
                    <a:lumMod val="0"/>
                    <a:lumOff val="100000"/>
                  </a:schemeClr>
                </a:gs>
                <a:gs pos="78000">
                  <a:schemeClr val="tx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050" dirty="0"/>
                <a:t> </a:t>
              </a:r>
              <a:r>
                <a:rPr lang="en-US" sz="1050" dirty="0">
                  <a:solidFill>
                    <a:schemeClr val="bg1">
                      <a:lumMod val="95000"/>
                    </a:schemeClr>
                  </a:solidFill>
                </a:rPr>
                <a:t>  </a:t>
              </a:r>
              <a:endParaRPr lang="en-US" sz="1050" dirty="0"/>
            </a:p>
          </p:txBody>
        </p:sp>
        <p:pic>
          <p:nvPicPr>
            <p:cNvPr id="78" name="Picture 7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77755"/>
              <a:ext cx="12192000" cy="2703308"/>
            </a:xfrm>
            <a:prstGeom prst="rect">
              <a:avLst/>
            </a:prstGeom>
          </p:spPr>
        </p:pic>
        <p:sp>
          <p:nvSpPr>
            <p:cNvPr id="79" name="Rectangle 78" descr="Presentation Author/Graphics: Eldrich L Frazier&#10;Federal Geographic Data Committee&#10;https://www.fgdc.gov"/>
            <p:cNvSpPr/>
            <p:nvPr/>
          </p:nvSpPr>
          <p:spPr>
            <a:xfrm>
              <a:off x="0" y="980729"/>
              <a:ext cx="12192000" cy="416838"/>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050" b="1" dirty="0"/>
                <a:t> </a:t>
              </a:r>
              <a:r>
                <a:rPr lang="en-US" sz="1050" b="1" dirty="0">
                  <a:solidFill>
                    <a:schemeClr val="bg1">
                      <a:lumMod val="95000"/>
                    </a:schemeClr>
                  </a:solidFill>
                </a:rPr>
                <a:t>  </a:t>
              </a:r>
              <a:r>
                <a:rPr lang="en-US" sz="1050" b="1" i="1" dirty="0">
                  <a:solidFill>
                    <a:schemeClr val="bg1">
                      <a:lumMod val="95000"/>
                    </a:schemeClr>
                  </a:solidFill>
                </a:rPr>
                <a:t>About </a:t>
              </a:r>
              <a:r>
                <a:rPr lang="en-US" sz="1050" b="1" i="1" dirty="0" err="1">
                  <a:solidFill>
                    <a:schemeClr val="bg1">
                      <a:lumMod val="95000"/>
                    </a:schemeClr>
                  </a:solidFill>
                </a:rPr>
                <a:t>AmeriGEOSS</a:t>
              </a:r>
              <a:r>
                <a:rPr lang="en-US" sz="1050" b="1" i="1" dirty="0">
                  <a:solidFill>
                    <a:schemeClr val="bg1">
                      <a:lumMod val="95000"/>
                    </a:schemeClr>
                  </a:solidFill>
                </a:rPr>
                <a:t>         </a:t>
              </a:r>
              <a:r>
                <a:rPr lang="en-US" sz="1050" b="1" dirty="0"/>
                <a:t>Initiatives  </a:t>
              </a:r>
              <a:r>
                <a:rPr lang="en-US" sz="1050" b="1" dirty="0">
                  <a:solidFill>
                    <a:schemeClr val="bg2">
                      <a:lumMod val="75000"/>
                    </a:schemeClr>
                  </a:solidFill>
                </a:rPr>
                <a:t>|</a:t>
              </a:r>
              <a:r>
                <a:rPr lang="en-US" sz="1050" b="1" dirty="0"/>
                <a:t>   Data   </a:t>
              </a:r>
              <a:r>
                <a:rPr lang="en-US" sz="1050" b="1" dirty="0">
                  <a:solidFill>
                    <a:schemeClr val="bg2">
                      <a:lumMod val="75000"/>
                    </a:schemeClr>
                  </a:solidFill>
                </a:rPr>
                <a:t>|</a:t>
              </a:r>
              <a:r>
                <a:rPr lang="en-US" sz="1050" b="1" dirty="0"/>
                <a:t>   Tools </a:t>
              </a:r>
              <a:r>
                <a:rPr lang="en-US" sz="1050" b="1" dirty="0">
                  <a:solidFill>
                    <a:schemeClr val="bg2">
                      <a:lumMod val="75000"/>
                    </a:schemeClr>
                  </a:solidFill>
                </a:rPr>
                <a:t>|</a:t>
              </a:r>
              <a:r>
                <a:rPr lang="en-US" sz="1050" b="1" dirty="0"/>
                <a:t>   Products  </a:t>
              </a:r>
              <a:r>
                <a:rPr lang="en-US" sz="1050" b="1" dirty="0">
                  <a:solidFill>
                    <a:schemeClr val="bg2">
                      <a:lumMod val="75000"/>
                    </a:schemeClr>
                  </a:solidFill>
                </a:rPr>
                <a:t>|</a:t>
              </a:r>
              <a:r>
                <a:rPr lang="en-US" sz="1050" b="1" dirty="0"/>
                <a:t>  Services </a:t>
              </a:r>
              <a:r>
                <a:rPr lang="en-US" sz="1050" b="1" dirty="0">
                  <a:solidFill>
                    <a:schemeClr val="bg2">
                      <a:lumMod val="75000"/>
                    </a:schemeClr>
                  </a:solidFill>
                </a:rPr>
                <a:t>|</a:t>
              </a:r>
              <a:r>
                <a:rPr lang="en-US" sz="1050" b="1" dirty="0"/>
                <a:t>   Resources </a:t>
              </a:r>
              <a:r>
                <a:rPr lang="en-US" sz="1050" b="1" dirty="0">
                  <a:solidFill>
                    <a:schemeClr val="bg2">
                      <a:lumMod val="75000"/>
                    </a:schemeClr>
                  </a:solidFill>
                </a:rPr>
                <a:t>|</a:t>
              </a:r>
              <a:r>
                <a:rPr lang="en-US" sz="1050" b="1" dirty="0"/>
                <a:t>  </a:t>
              </a:r>
            </a:p>
          </p:txBody>
        </p:sp>
        <p:sp>
          <p:nvSpPr>
            <p:cNvPr id="80" name="Oval 79"/>
            <p:cNvSpPr/>
            <p:nvPr/>
          </p:nvSpPr>
          <p:spPr bwMode="auto">
            <a:xfrm>
              <a:off x="5276339" y="1126990"/>
              <a:ext cx="116173" cy="90474"/>
            </a:xfrm>
            <a:prstGeom prst="ellipse">
              <a:avLst/>
            </a:prstGeom>
            <a:noFill/>
            <a:ln w="127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2400">
                <a:latin typeface="Times" pitchFamily="18" charset="0"/>
              </a:endParaRPr>
            </a:p>
          </p:txBody>
        </p:sp>
        <p:cxnSp>
          <p:nvCxnSpPr>
            <p:cNvPr id="81" name="Straight Connector 80"/>
            <p:cNvCxnSpPr/>
            <p:nvPr/>
          </p:nvCxnSpPr>
          <p:spPr bwMode="auto">
            <a:xfrm>
              <a:off x="5379195" y="1213124"/>
              <a:ext cx="60960" cy="52222"/>
            </a:xfrm>
            <a:prstGeom prst="line">
              <a:avLst/>
            </a:prstGeom>
            <a:solidFill>
              <a:schemeClr val="accent1"/>
            </a:solidFill>
            <a:ln w="127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3" name="Picture 2"/>
          <p:cNvPicPr>
            <a:picLocks noChangeAspect="1"/>
          </p:cNvPicPr>
          <p:nvPr/>
        </p:nvPicPr>
        <p:blipFill>
          <a:blip r:embed="rId4" cstate="screen">
            <a:alphaModFix amt="91000"/>
            <a:extLst>
              <a:ext uri="{28A0092B-C50C-407E-A947-70E740481C1C}">
                <a14:useLocalDpi xmlns:a14="http://schemas.microsoft.com/office/drawing/2010/main"/>
              </a:ext>
            </a:extLst>
          </a:blip>
          <a:stretch>
            <a:fillRect/>
          </a:stretch>
        </p:blipFill>
        <p:spPr>
          <a:xfrm>
            <a:off x="554634" y="1435050"/>
            <a:ext cx="5880099" cy="5307452"/>
          </a:xfrm>
          <a:prstGeom prst="rect">
            <a:avLst/>
          </a:prstGeom>
          <a:effectLst>
            <a:outerShdw blurRad="50800" dist="76200" dir="2700000" algn="tl" rotWithShape="0">
              <a:prstClr val="black">
                <a:alpha val="40000"/>
              </a:prstClr>
            </a:outerShdw>
          </a:effectLst>
        </p:spPr>
      </p:pic>
      <p:sp>
        <p:nvSpPr>
          <p:cNvPr id="2" name="Slide Number Placeholder 1"/>
          <p:cNvSpPr>
            <a:spLocks noGrp="1"/>
          </p:cNvSpPr>
          <p:nvPr>
            <p:ph type="sldNum" sz="quarter" idx="12"/>
          </p:nvPr>
        </p:nvSpPr>
        <p:spPr>
          <a:xfrm>
            <a:off x="9448800" y="6505746"/>
            <a:ext cx="2743200" cy="365125"/>
          </a:xfrm>
        </p:spPr>
        <p:txBody>
          <a:bodyPr/>
          <a:lstStyle/>
          <a:p>
            <a:fld id="{2AAED9FE-A794-6340-A106-71E1AD4C19A3}" type="slidenum">
              <a:rPr lang="en-US" b="1" smtClean="0"/>
              <a:t>14</a:t>
            </a:fld>
            <a:endParaRPr lang="en-US" b="1" dirty="0"/>
          </a:p>
        </p:txBody>
      </p:sp>
      <p:pic>
        <p:nvPicPr>
          <p:cNvPr id="5" name="Picture 4"/>
          <p:cNvPicPr>
            <a:picLocks noChangeAspect="1"/>
          </p:cNvPicPr>
          <p:nvPr/>
        </p:nvPicPr>
        <p:blipFill rotWithShape="1">
          <a:blip r:embed="rId5" cstate="screen">
            <a:alphaModFix amt="89000"/>
            <a:extLst>
              <a:ext uri="{28A0092B-C50C-407E-A947-70E740481C1C}">
                <a14:useLocalDpi xmlns:a14="http://schemas.microsoft.com/office/drawing/2010/main"/>
              </a:ext>
            </a:extLst>
          </a:blip>
          <a:srcRect/>
          <a:stretch/>
        </p:blipFill>
        <p:spPr>
          <a:xfrm>
            <a:off x="6530049" y="1434659"/>
            <a:ext cx="5273928" cy="4540890"/>
          </a:xfrm>
          <a:prstGeom prst="rect">
            <a:avLst/>
          </a:prstGeom>
          <a:effectLst>
            <a:outerShdw blurRad="50800" dist="76200" dir="2700000" algn="tl" rotWithShape="0">
              <a:prstClr val="black">
                <a:alpha val="40000"/>
              </a:prstClr>
            </a:outerShdw>
          </a:effectLst>
        </p:spPr>
      </p:pic>
      <p:sp>
        <p:nvSpPr>
          <p:cNvPr id="6" name="TextBox 5"/>
          <p:cNvSpPr txBox="1"/>
          <p:nvPr/>
        </p:nvSpPr>
        <p:spPr>
          <a:xfrm>
            <a:off x="3832379" y="145219"/>
            <a:ext cx="4527201" cy="757130"/>
          </a:xfrm>
          <a:prstGeom prst="rect">
            <a:avLst/>
          </a:prstGeom>
        </p:spPr>
        <p:txBody>
          <a:bodyPr vert="horz" wrap="square" lIns="91440" tIns="45720" rIns="91440" bIns="45720" rtlCol="0" anchor="ctr">
            <a:spAutoFit/>
          </a:bodyPr>
          <a:lstStyle>
            <a:defPPr>
              <a:defRPr lang="en-US"/>
            </a:defPPr>
            <a:lvl1pPr algn="ctr">
              <a:lnSpc>
                <a:spcPct val="90000"/>
              </a:lnSpc>
              <a:spcBef>
                <a:spcPct val="0"/>
              </a:spcBef>
              <a:buNone/>
              <a:defRPr sz="2400" b="1">
                <a:solidFill>
                  <a:srgbClr val="005FAA"/>
                </a:solidFill>
                <a:latin typeface="Arial"/>
                <a:ea typeface="Arial"/>
                <a:cs typeface="Arial"/>
              </a:defRPr>
            </a:lvl1pPr>
          </a:lstStyle>
          <a:p>
            <a:pPr algn="l"/>
            <a:r>
              <a:rPr lang="en-US" dirty="0" err="1"/>
              <a:t>AmeriGEOSS</a:t>
            </a:r>
            <a:r>
              <a:rPr lang="en-US" dirty="0"/>
              <a:t> Data-Hub</a:t>
            </a:r>
          </a:p>
          <a:p>
            <a:r>
              <a:rPr lang="en-US" dirty="0"/>
              <a:t>– </a:t>
            </a:r>
            <a:r>
              <a:rPr lang="en-US" b="0" i="1" dirty="0"/>
              <a:t>Data Catalog and </a:t>
            </a:r>
            <a:r>
              <a:rPr lang="en-US" b="0" i="1" dirty="0" smtClean="0"/>
              <a:t>Capabilities</a:t>
            </a:r>
            <a:endParaRPr lang="en-US" b="0" i="1" dirty="0"/>
          </a:p>
        </p:txBody>
      </p:sp>
      <p:sp>
        <p:nvSpPr>
          <p:cNvPr id="7" name="Rounded Rectangle 6"/>
          <p:cNvSpPr/>
          <p:nvPr/>
        </p:nvSpPr>
        <p:spPr>
          <a:xfrm>
            <a:off x="5493852" y="1395022"/>
            <a:ext cx="3980106" cy="748387"/>
          </a:xfrm>
          <a:prstGeom prst="roundRect">
            <a:avLst/>
          </a:prstGeom>
          <a:gradFill>
            <a:gsLst>
              <a:gs pos="0">
                <a:schemeClr val="dk1">
                  <a:satMod val="103000"/>
                  <a:lumMod val="102000"/>
                  <a:tint val="94000"/>
                  <a:alpha val="65000"/>
                </a:schemeClr>
              </a:gs>
              <a:gs pos="50000">
                <a:schemeClr val="dk1">
                  <a:satMod val="110000"/>
                  <a:lumMod val="100000"/>
                  <a:shade val="100000"/>
                  <a:alpha val="68000"/>
                </a:schemeClr>
              </a:gs>
              <a:gs pos="100000">
                <a:schemeClr val="dk1">
                  <a:lumMod val="99000"/>
                  <a:satMod val="120000"/>
                  <a:shade val="78000"/>
                  <a:alpha val="65000"/>
                </a:schemeClr>
              </a:gs>
            </a:gsLst>
          </a:gradFill>
        </p:spPr>
        <p:style>
          <a:lnRef idx="0">
            <a:schemeClr val="dk1"/>
          </a:lnRef>
          <a:fillRef idx="3">
            <a:schemeClr val="dk1"/>
          </a:fillRef>
          <a:effectRef idx="3">
            <a:schemeClr val="dk1"/>
          </a:effectRef>
          <a:fontRef idx="minor">
            <a:schemeClr val="lt1"/>
          </a:fontRef>
        </p:style>
        <p:txBody>
          <a:bodyPr rtlCol="0" anchor="ctr"/>
          <a:lstStyle/>
          <a:p>
            <a:pPr marL="6350" algn="ctr"/>
            <a:r>
              <a:rPr lang="en-US" sz="2400" dirty="0" smtClean="0">
                <a:effectLst>
                  <a:outerShdw blurRad="50800" dist="76200" dir="2700000" algn="tl" rotWithShape="0">
                    <a:prstClr val="black">
                      <a:alpha val="40000"/>
                    </a:prstClr>
                  </a:outerShdw>
                </a:effectLst>
              </a:rPr>
              <a:t>Search</a:t>
            </a:r>
          </a:p>
          <a:p>
            <a:pPr marL="6350" algn="ctr"/>
            <a:r>
              <a:rPr lang="en-US" sz="2400" dirty="0" smtClean="0">
                <a:effectLst>
                  <a:outerShdw blurRad="50800" dist="76200" dir="2700000" algn="tl" rotWithShape="0">
                    <a:prstClr val="black">
                      <a:alpha val="40000"/>
                    </a:prstClr>
                  </a:outerShdw>
                </a:effectLst>
              </a:rPr>
              <a:t>- </a:t>
            </a:r>
            <a:r>
              <a:rPr lang="en-US" sz="2000" i="1" dirty="0" smtClean="0">
                <a:effectLst>
                  <a:outerShdw blurRad="50800" dist="76200" dir="2700000" algn="tl" rotWithShape="0">
                    <a:prstClr val="black">
                      <a:alpha val="40000"/>
                    </a:prstClr>
                  </a:outerShdw>
                </a:effectLst>
              </a:rPr>
              <a:t>Text</a:t>
            </a:r>
            <a:r>
              <a:rPr lang="en-US" sz="2000" i="1" baseline="30000" dirty="0" smtClean="0">
                <a:effectLst>
                  <a:outerShdw blurRad="50800" dist="76200" dir="2700000" algn="tl" rotWithShape="0">
                    <a:prstClr val="black">
                      <a:alpha val="40000"/>
                    </a:prstClr>
                  </a:outerShdw>
                </a:effectLst>
              </a:rPr>
              <a:t>1</a:t>
            </a:r>
            <a:r>
              <a:rPr lang="en-US" sz="2000" i="1" dirty="0" smtClean="0">
                <a:effectLst>
                  <a:outerShdw blurRad="50800" dist="76200" dir="2700000" algn="tl" rotWithShape="0">
                    <a:prstClr val="black">
                      <a:alpha val="40000"/>
                    </a:prstClr>
                  </a:outerShdw>
                </a:effectLst>
              </a:rPr>
              <a:t>, Faceted</a:t>
            </a:r>
            <a:r>
              <a:rPr lang="en-US" sz="2000" i="1" baseline="30000" dirty="0" smtClean="0">
                <a:effectLst>
                  <a:outerShdw blurRad="50800" dist="76200" dir="2700000" algn="tl" rotWithShape="0">
                    <a:prstClr val="black">
                      <a:alpha val="40000"/>
                    </a:prstClr>
                  </a:outerShdw>
                </a:effectLst>
              </a:rPr>
              <a:t>2</a:t>
            </a:r>
            <a:r>
              <a:rPr lang="en-US" sz="2000" i="1" dirty="0" smtClean="0">
                <a:effectLst>
                  <a:outerShdw blurRad="50800" dist="76200" dir="2700000" algn="tl" rotWithShape="0">
                    <a:prstClr val="black">
                      <a:alpha val="40000"/>
                    </a:prstClr>
                  </a:outerShdw>
                </a:effectLst>
              </a:rPr>
              <a:t> and Spatial Search</a:t>
            </a:r>
            <a:r>
              <a:rPr lang="en-US" sz="2000" i="1" baseline="30000" dirty="0" smtClean="0">
                <a:effectLst>
                  <a:outerShdw blurRad="50800" dist="76200" dir="2700000" algn="tl" rotWithShape="0">
                    <a:prstClr val="black">
                      <a:alpha val="40000"/>
                    </a:prstClr>
                  </a:outerShdw>
                </a:effectLst>
              </a:rPr>
              <a:t>3</a:t>
            </a:r>
            <a:endParaRPr lang="en-US" i="1" dirty="0" smtClean="0"/>
          </a:p>
        </p:txBody>
      </p:sp>
      <p:sp>
        <p:nvSpPr>
          <p:cNvPr id="8" name="Rounded Rectangle 7"/>
          <p:cNvSpPr/>
          <p:nvPr/>
        </p:nvSpPr>
        <p:spPr>
          <a:xfrm>
            <a:off x="4346522" y="3042445"/>
            <a:ext cx="3629021" cy="812493"/>
          </a:xfrm>
          <a:prstGeom prst="roundRect">
            <a:avLst/>
          </a:prstGeom>
          <a:gradFill>
            <a:gsLst>
              <a:gs pos="0">
                <a:schemeClr val="dk1">
                  <a:satMod val="103000"/>
                  <a:lumMod val="102000"/>
                  <a:tint val="94000"/>
                  <a:alpha val="65000"/>
                </a:schemeClr>
              </a:gs>
              <a:gs pos="50000">
                <a:schemeClr val="dk1">
                  <a:satMod val="110000"/>
                  <a:lumMod val="100000"/>
                  <a:shade val="100000"/>
                  <a:alpha val="68000"/>
                </a:schemeClr>
              </a:gs>
              <a:gs pos="100000">
                <a:schemeClr val="dk1">
                  <a:lumMod val="99000"/>
                  <a:satMod val="120000"/>
                  <a:shade val="78000"/>
                  <a:alpha val="65000"/>
                </a:schemeClr>
              </a:gs>
            </a:gsLst>
          </a:gradFill>
        </p:spPr>
        <p:style>
          <a:lnRef idx="0">
            <a:schemeClr val="dk1"/>
          </a:lnRef>
          <a:fillRef idx="3">
            <a:schemeClr val="dk1"/>
          </a:fillRef>
          <a:effectRef idx="3">
            <a:schemeClr val="dk1"/>
          </a:effectRef>
          <a:fontRef idx="minor">
            <a:schemeClr val="lt1"/>
          </a:fontRef>
        </p:style>
        <p:txBody>
          <a:bodyPr rtlCol="0" anchor="ctr"/>
          <a:lstStyle/>
          <a:p>
            <a:pPr marL="6350" algn="ctr"/>
            <a:r>
              <a:rPr lang="en-US" sz="2400" dirty="0" smtClean="0">
                <a:effectLst>
                  <a:outerShdw blurRad="50800" dist="76200" dir="2700000" algn="tl" rotWithShape="0">
                    <a:prstClr val="black">
                      <a:alpha val="40000"/>
                    </a:prstClr>
                  </a:outerShdw>
                </a:effectLst>
              </a:rPr>
              <a:t>Find </a:t>
            </a:r>
          </a:p>
          <a:p>
            <a:pPr marL="6350" algn="ctr"/>
            <a:r>
              <a:rPr lang="en-US" sz="2400" dirty="0" smtClean="0">
                <a:effectLst>
                  <a:outerShdw blurRad="50800" dist="76200" dir="2700000" algn="tl" rotWithShape="0">
                    <a:prstClr val="black">
                      <a:alpha val="40000"/>
                    </a:prstClr>
                  </a:outerShdw>
                </a:effectLst>
              </a:rPr>
              <a:t>- </a:t>
            </a:r>
            <a:r>
              <a:rPr lang="en-US" sz="2000" i="1" dirty="0" smtClean="0">
                <a:effectLst>
                  <a:outerShdw blurRad="50800" dist="76200" dir="2700000" algn="tl" rotWithShape="0">
                    <a:prstClr val="black">
                      <a:alpha val="40000"/>
                    </a:prstClr>
                  </a:outerShdw>
                </a:effectLst>
              </a:rPr>
              <a:t>Resources in many Formats</a:t>
            </a:r>
            <a:r>
              <a:rPr lang="en-US" sz="2000" i="1" baseline="30000" dirty="0" smtClean="0">
                <a:effectLst>
                  <a:outerShdw blurRad="50800" dist="76200" dir="2700000" algn="tl" rotWithShape="0">
                    <a:prstClr val="black">
                      <a:alpha val="40000"/>
                    </a:prstClr>
                  </a:outerShdw>
                </a:effectLst>
              </a:rPr>
              <a:t>4</a:t>
            </a:r>
            <a:endParaRPr lang="en-US" i="1" dirty="0" smtClean="0"/>
          </a:p>
        </p:txBody>
      </p:sp>
      <p:sp>
        <p:nvSpPr>
          <p:cNvPr id="18" name="Left Brace 17"/>
          <p:cNvSpPr/>
          <p:nvPr/>
        </p:nvSpPr>
        <p:spPr>
          <a:xfrm rot="5400000">
            <a:off x="7287434" y="705880"/>
            <a:ext cx="437069" cy="3247568"/>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a:p>
        </p:txBody>
      </p:sp>
      <p:sp>
        <p:nvSpPr>
          <p:cNvPr id="19" name="Oval 18"/>
          <p:cNvSpPr/>
          <p:nvPr/>
        </p:nvSpPr>
        <p:spPr>
          <a:xfrm>
            <a:off x="1918787" y="2335418"/>
            <a:ext cx="330200" cy="330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a:t>
            </a:r>
            <a:endParaRPr lang="en-US" dirty="0"/>
          </a:p>
        </p:txBody>
      </p:sp>
      <p:sp>
        <p:nvSpPr>
          <p:cNvPr id="20" name="Oval 19"/>
          <p:cNvSpPr/>
          <p:nvPr/>
        </p:nvSpPr>
        <p:spPr>
          <a:xfrm>
            <a:off x="1771402" y="5572780"/>
            <a:ext cx="330200" cy="330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2</a:t>
            </a:r>
            <a:endParaRPr lang="en-US" dirty="0"/>
          </a:p>
        </p:txBody>
      </p:sp>
      <p:sp>
        <p:nvSpPr>
          <p:cNvPr id="21" name="Oval 20"/>
          <p:cNvSpPr/>
          <p:nvPr/>
        </p:nvSpPr>
        <p:spPr>
          <a:xfrm>
            <a:off x="8050413" y="2730674"/>
            <a:ext cx="330200" cy="330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3</a:t>
            </a:r>
            <a:endParaRPr lang="en-US" dirty="0"/>
          </a:p>
        </p:txBody>
      </p:sp>
      <p:sp>
        <p:nvSpPr>
          <p:cNvPr id="22" name="Left Brace 21"/>
          <p:cNvSpPr/>
          <p:nvPr/>
        </p:nvSpPr>
        <p:spPr>
          <a:xfrm rot="5400000">
            <a:off x="5969791" y="1073224"/>
            <a:ext cx="437069" cy="6091166"/>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a:p>
        </p:txBody>
      </p:sp>
      <p:grpSp>
        <p:nvGrpSpPr>
          <p:cNvPr id="24" name="Group 23" descr="Graphics Designer: Eldrich L. Frazier&#10;U.S. Geological Survey&#10;Http://www.usgs.gov" title="Computer Monitor"/>
          <p:cNvGrpSpPr/>
          <p:nvPr/>
        </p:nvGrpSpPr>
        <p:grpSpPr>
          <a:xfrm>
            <a:off x="6760564" y="5078652"/>
            <a:ext cx="1633001" cy="1428778"/>
            <a:chOff x="850748" y="2514600"/>
            <a:chExt cx="5245252" cy="4211990"/>
          </a:xfrm>
        </p:grpSpPr>
        <p:grpSp>
          <p:nvGrpSpPr>
            <p:cNvPr id="28" name="Group 27"/>
            <p:cNvGrpSpPr/>
            <p:nvPr/>
          </p:nvGrpSpPr>
          <p:grpSpPr>
            <a:xfrm>
              <a:off x="850749" y="2514600"/>
              <a:ext cx="5245251" cy="4211990"/>
              <a:chOff x="850749" y="2514600"/>
              <a:chExt cx="5245251" cy="4211990"/>
            </a:xfrm>
          </p:grpSpPr>
          <p:grpSp>
            <p:nvGrpSpPr>
              <p:cNvPr id="30" name="Group 29"/>
              <p:cNvGrpSpPr/>
              <p:nvPr/>
            </p:nvGrpSpPr>
            <p:grpSpPr>
              <a:xfrm>
                <a:off x="2576497" y="5835855"/>
                <a:ext cx="1698536" cy="890735"/>
                <a:chOff x="3276600" y="5275694"/>
                <a:chExt cx="2387600" cy="1361996"/>
              </a:xfrm>
            </p:grpSpPr>
            <p:sp>
              <p:nvSpPr>
                <p:cNvPr id="34" name="Trapezoid 33" descr="Graphics Designer: Eldrich L. Frazier&#10;U.S. Geological Survey&#10;Http://www.usgs.gov" title="Computer Monitor"/>
                <p:cNvSpPr/>
                <p:nvPr/>
              </p:nvSpPr>
              <p:spPr>
                <a:xfrm>
                  <a:off x="3759199" y="5275694"/>
                  <a:ext cx="1574189" cy="813713"/>
                </a:xfrm>
                <a:prstGeom prst="trapezoid">
                  <a:avLst>
                    <a:gd name="adj" fmla="val 11363"/>
                  </a:avLst>
                </a:prstGeom>
                <a:gradFill flip="none" rotWithShape="1">
                  <a:gsLst>
                    <a:gs pos="20000">
                      <a:schemeClr val="bg1"/>
                    </a:gs>
                    <a:gs pos="100000">
                      <a:schemeClr val="tx1"/>
                    </a:gs>
                    <a:gs pos="13000">
                      <a:schemeClr val="bg1">
                        <a:lumMod val="65000"/>
                      </a:schemeClr>
                    </a:gs>
                    <a:gs pos="24000">
                      <a:srgbClr val="FFFFFF"/>
                    </a:gs>
                    <a:gs pos="72000">
                      <a:schemeClr val="bg1">
                        <a:lumMod val="50000"/>
                      </a:schemeClr>
                    </a:gs>
                    <a:gs pos="84000">
                      <a:schemeClr val="bg1">
                        <a:lumMod val="50000"/>
                      </a:schemeClr>
                    </a:gs>
                    <a:gs pos="0">
                      <a:schemeClr val="tx1"/>
                    </a:gs>
                  </a:gsLst>
                  <a:lin ang="16200000" scaled="0"/>
                  <a:tileRect/>
                </a:gradFill>
                <a:ln>
                  <a:noFill/>
                </a:ln>
                <a:effectLst/>
                <a:scene3d>
                  <a:camera prst="perspectiveFront">
                    <a:rot lat="0" lon="900000" rev="0"/>
                  </a:camera>
                  <a:lightRig rig="threePt" dir="t">
                    <a:rot lat="0" lon="0" rev="17100000"/>
                  </a:lightRig>
                </a:scene3d>
                <a:sp3d prstMaterial="plastic">
                  <a:bevelT w="25400" h="50800"/>
                  <a:bevelB w="38100" h="38100"/>
                  <a:contourClr>
                    <a:schemeClr val="bg1">
                      <a:lumMod val="85000"/>
                    </a:schemeClr>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 name="Trapezoid 8" descr="Graphics Designer: Eldrich L. Frazier&#10;U.S. Geological Survey&#10;Http://www.usgs.gov" title="Computer Monitor"/>
                <p:cNvSpPr/>
                <p:nvPr/>
              </p:nvSpPr>
              <p:spPr>
                <a:xfrm>
                  <a:off x="3276600" y="5896724"/>
                  <a:ext cx="2387600" cy="740966"/>
                </a:xfrm>
                <a:custGeom>
                  <a:avLst/>
                  <a:gdLst>
                    <a:gd name="connsiteX0" fmla="*/ 0 w 2280992"/>
                    <a:gd name="connsiteY0" fmla="*/ 502406 h 502406"/>
                    <a:gd name="connsiteX1" fmla="*/ 281166 w 2280992"/>
                    <a:gd name="connsiteY1" fmla="*/ 0 h 502406"/>
                    <a:gd name="connsiteX2" fmla="*/ 1999826 w 2280992"/>
                    <a:gd name="connsiteY2" fmla="*/ 0 h 502406"/>
                    <a:gd name="connsiteX3" fmla="*/ 2280992 w 2280992"/>
                    <a:gd name="connsiteY3" fmla="*/ 502406 h 502406"/>
                    <a:gd name="connsiteX4" fmla="*/ 0 w 2280992"/>
                    <a:gd name="connsiteY4" fmla="*/ 502406 h 502406"/>
                    <a:gd name="connsiteX0" fmla="*/ 149642 w 2430634"/>
                    <a:gd name="connsiteY0" fmla="*/ 502406 h 502406"/>
                    <a:gd name="connsiteX1" fmla="*/ 430808 w 2430634"/>
                    <a:gd name="connsiteY1" fmla="*/ 0 h 502406"/>
                    <a:gd name="connsiteX2" fmla="*/ 2149468 w 2430634"/>
                    <a:gd name="connsiteY2" fmla="*/ 0 h 502406"/>
                    <a:gd name="connsiteX3" fmla="*/ 2430634 w 2430634"/>
                    <a:gd name="connsiteY3" fmla="*/ 502406 h 502406"/>
                    <a:gd name="connsiteX4" fmla="*/ 149642 w 2430634"/>
                    <a:gd name="connsiteY4" fmla="*/ 502406 h 502406"/>
                    <a:gd name="connsiteX0" fmla="*/ 149642 w 2580276"/>
                    <a:gd name="connsiteY0" fmla="*/ 502406 h 502406"/>
                    <a:gd name="connsiteX1" fmla="*/ 430808 w 2580276"/>
                    <a:gd name="connsiteY1" fmla="*/ 0 h 502406"/>
                    <a:gd name="connsiteX2" fmla="*/ 2149468 w 2580276"/>
                    <a:gd name="connsiteY2" fmla="*/ 0 h 502406"/>
                    <a:gd name="connsiteX3" fmla="*/ 2430634 w 2580276"/>
                    <a:gd name="connsiteY3" fmla="*/ 502406 h 502406"/>
                    <a:gd name="connsiteX4" fmla="*/ 149642 w 2580276"/>
                    <a:gd name="connsiteY4" fmla="*/ 502406 h 502406"/>
                    <a:gd name="connsiteX0" fmla="*/ 149642 w 2580276"/>
                    <a:gd name="connsiteY0" fmla="*/ 502406 h 541352"/>
                    <a:gd name="connsiteX1" fmla="*/ 430808 w 2580276"/>
                    <a:gd name="connsiteY1" fmla="*/ 0 h 541352"/>
                    <a:gd name="connsiteX2" fmla="*/ 2149468 w 2580276"/>
                    <a:gd name="connsiteY2" fmla="*/ 0 h 541352"/>
                    <a:gd name="connsiteX3" fmla="*/ 2430634 w 2580276"/>
                    <a:gd name="connsiteY3" fmla="*/ 502406 h 541352"/>
                    <a:gd name="connsiteX4" fmla="*/ 149642 w 2580276"/>
                    <a:gd name="connsiteY4" fmla="*/ 502406 h 541352"/>
                    <a:gd name="connsiteX0" fmla="*/ 177821 w 2608455"/>
                    <a:gd name="connsiteY0" fmla="*/ 502406 h 504860"/>
                    <a:gd name="connsiteX1" fmla="*/ 458987 w 2608455"/>
                    <a:gd name="connsiteY1" fmla="*/ 0 h 504860"/>
                    <a:gd name="connsiteX2" fmla="*/ 2177647 w 2608455"/>
                    <a:gd name="connsiteY2" fmla="*/ 0 h 504860"/>
                    <a:gd name="connsiteX3" fmla="*/ 2458813 w 2608455"/>
                    <a:gd name="connsiteY3" fmla="*/ 502406 h 504860"/>
                    <a:gd name="connsiteX4" fmla="*/ 177821 w 2608455"/>
                    <a:gd name="connsiteY4" fmla="*/ 502406 h 504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8455" h="504860">
                      <a:moveTo>
                        <a:pt x="177821" y="502406"/>
                      </a:moveTo>
                      <a:cubicBezTo>
                        <a:pt x="-218983" y="507572"/>
                        <a:pt x="125683" y="83734"/>
                        <a:pt x="458987" y="0"/>
                      </a:cubicBezTo>
                      <a:lnTo>
                        <a:pt x="2177647" y="0"/>
                      </a:lnTo>
                      <a:cubicBezTo>
                        <a:pt x="2510951" y="83734"/>
                        <a:pt x="2792117" y="494872"/>
                        <a:pt x="2458813" y="502406"/>
                      </a:cubicBezTo>
                      <a:cubicBezTo>
                        <a:pt x="2125509" y="509940"/>
                        <a:pt x="574625" y="497240"/>
                        <a:pt x="177821" y="502406"/>
                      </a:cubicBezTo>
                      <a:close/>
                    </a:path>
                  </a:pathLst>
                </a:custGeom>
                <a:gradFill flip="none" rotWithShape="1">
                  <a:gsLst>
                    <a:gs pos="3000">
                      <a:schemeClr val="bg1">
                        <a:lumMod val="85000"/>
                      </a:schemeClr>
                    </a:gs>
                    <a:gs pos="66000">
                      <a:schemeClr val="bg1">
                        <a:lumMod val="85000"/>
                      </a:schemeClr>
                    </a:gs>
                    <a:gs pos="83000">
                      <a:schemeClr val="bg1">
                        <a:lumMod val="50000"/>
                      </a:schemeClr>
                    </a:gs>
                    <a:gs pos="100000">
                      <a:schemeClr val="tx1">
                        <a:lumMod val="75000"/>
                        <a:lumOff val="25000"/>
                      </a:schemeClr>
                    </a:gs>
                  </a:gsLst>
                  <a:lin ang="16200000" scaled="0"/>
                  <a:tileRect/>
                </a:gradFill>
                <a:ln>
                  <a:noFill/>
                </a:ln>
                <a:effectLst>
                  <a:outerShdw blurRad="815975" dist="304800" dir="10800000" sx="139000" sy="139000" algn="tl" rotWithShape="0">
                    <a:srgbClr val="000000">
                      <a:alpha val="38000"/>
                    </a:srgbClr>
                  </a:outerShdw>
                </a:effectLst>
                <a:scene3d>
                  <a:camera prst="perspectiveFront" fov="2700000">
                    <a:rot lat="18373457" lon="1025304" rev="20764300"/>
                  </a:camera>
                  <a:lightRig rig="threePt" dir="t">
                    <a:rot lat="0" lon="0" rev="17160000"/>
                  </a:lightRig>
                </a:scene3d>
                <a:sp3d prstMaterial="plastic">
                  <a:bevelT w="6350" h="50800"/>
                  <a:bevelB w="38100" h="254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31" name="Group 30"/>
              <p:cNvGrpSpPr/>
              <p:nvPr/>
            </p:nvGrpSpPr>
            <p:grpSpPr>
              <a:xfrm>
                <a:off x="850749" y="2514600"/>
                <a:ext cx="5245251" cy="3306114"/>
                <a:chOff x="850749" y="197264"/>
                <a:chExt cx="7373149" cy="5055278"/>
              </a:xfrm>
            </p:grpSpPr>
            <p:sp>
              <p:nvSpPr>
                <p:cNvPr id="32" name="Round Same Side Corner Rectangle 31" descr="Graphics Designer: Eldrich L. Frazier&#10;U.S. Geological Survey&#10;Http://www.usgs.gov" title="Computer Monitor"/>
                <p:cNvSpPr/>
                <p:nvPr/>
              </p:nvSpPr>
              <p:spPr>
                <a:xfrm>
                  <a:off x="850749" y="197264"/>
                  <a:ext cx="7373149" cy="4389684"/>
                </a:xfrm>
                <a:prstGeom prst="round2SameRect">
                  <a:avLst>
                    <a:gd name="adj1" fmla="val 4027"/>
                    <a:gd name="adj2" fmla="val 0"/>
                  </a:avLst>
                </a:prstGeom>
                <a:solidFill>
                  <a:srgbClr val="000000"/>
                </a:solidFill>
                <a:ln>
                  <a:noFill/>
                </a:ln>
                <a:scene3d>
                  <a:camera prst="orthographicFront">
                    <a:rot lat="0" lon="0" rev="0"/>
                  </a:camera>
                  <a:lightRig rig="contrasting" dir="t"/>
                </a:scene3d>
                <a:sp3d prstMaterial="plastic">
                  <a:bevelT w="209550" h="114300" prst="slope"/>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3" name="Round Same Side Corner Rectangle 32" descr="Graphics Designer: Eldrich L. Frazier&#10;U.S. Geological Survey&#10;Http://www.usgs.gov" title="Computer Monitor"/>
                <p:cNvSpPr/>
                <p:nvPr/>
              </p:nvSpPr>
              <p:spPr>
                <a:xfrm flipV="1">
                  <a:off x="850749" y="4525696"/>
                  <a:ext cx="7373149" cy="726846"/>
                </a:xfrm>
                <a:prstGeom prst="round2SameRect">
                  <a:avLst/>
                </a:prstGeom>
                <a:gradFill flip="none" rotWithShape="1">
                  <a:gsLst>
                    <a:gs pos="33000">
                      <a:srgbClr val="D9D9D9"/>
                    </a:gs>
                    <a:gs pos="0">
                      <a:schemeClr val="bg1">
                        <a:lumMod val="50000"/>
                      </a:schemeClr>
                    </a:gs>
                    <a:gs pos="100000">
                      <a:schemeClr val="bg1">
                        <a:lumMod val="85000"/>
                      </a:schemeClr>
                    </a:gs>
                  </a:gsLst>
                  <a:lin ang="0" scaled="0"/>
                  <a:tileRect/>
                </a:gradFill>
                <a:ln>
                  <a:noFill/>
                </a:ln>
                <a:scene3d>
                  <a:camera prst="orthographicFront">
                    <a:rot lat="0" lon="0" rev="0"/>
                  </a:camera>
                  <a:lightRig rig="brightRoom" dir="t"/>
                </a:scene3d>
                <a:sp3d prstMaterial="plastic">
                  <a:bevelT w="25400" h="254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sp>
          <p:nvSpPr>
            <p:cNvPr id="29" name="Round Same Side Corner Rectangle 28" descr="Graphics Designer: Eldrich L. Frazier&#10;U.S. Geological Survey&#10;Http://www.usgs.gov&#10;" title="Computer Monitor"/>
            <p:cNvSpPr/>
            <p:nvPr/>
          </p:nvSpPr>
          <p:spPr>
            <a:xfrm>
              <a:off x="850748" y="2514600"/>
              <a:ext cx="5245251" cy="579977"/>
            </a:xfrm>
            <a:prstGeom prst="round2SameRect">
              <a:avLst/>
            </a:prstGeom>
            <a:gradFill flip="none" rotWithShape="1">
              <a:gsLst>
                <a:gs pos="100000">
                  <a:schemeClr val="bg1">
                    <a:lumMod val="95000"/>
                    <a:alpha val="3000"/>
                  </a:schemeClr>
                </a:gs>
                <a:gs pos="14000">
                  <a:schemeClr val="bg1">
                    <a:lumMod val="75000"/>
                    <a:alpha val="7000"/>
                  </a:schemeClr>
                </a:gs>
                <a:gs pos="95000">
                  <a:schemeClr val="bg1">
                    <a:lumMod val="95000"/>
                    <a:alpha val="32000"/>
                  </a:schemeClr>
                </a:gs>
              </a:gsLst>
              <a:lin ang="16200000" scaled="0"/>
              <a:tileRect/>
            </a:gradFill>
            <a:ln>
              <a:noFill/>
            </a:ln>
            <a:scene3d>
              <a:camera prst="orthographicFront"/>
              <a:lightRig rig="threePt" dir="t"/>
            </a:scene3d>
            <a:sp3d prstMaterial="plastic"/>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pic>
        <p:nvPicPr>
          <p:cNvPr id="82" name="Picture 81"/>
          <p:cNvPicPr>
            <a:picLocks noChangeAspect="1"/>
          </p:cNvPicPr>
          <p:nvPr/>
        </p:nvPicPr>
        <p:blipFill rotWithShape="1">
          <a:blip r:embed="rId6">
            <a:alphaModFix/>
            <a:extLst>
              <a:ext uri="{28A0092B-C50C-407E-A947-70E740481C1C}">
                <a14:useLocalDpi xmlns:a14="http://schemas.microsoft.com/office/drawing/2010/main" val="0"/>
              </a:ext>
            </a:extLst>
          </a:blip>
          <a:srcRect t="37636"/>
          <a:stretch/>
        </p:blipFill>
        <p:spPr>
          <a:xfrm>
            <a:off x="6811323" y="5131784"/>
            <a:ext cx="1548257" cy="867781"/>
          </a:xfrm>
          <a:prstGeom prst="rect">
            <a:avLst/>
          </a:prstGeom>
          <a:ln>
            <a:solidFill>
              <a:schemeClr val="bg2">
                <a:lumMod val="50000"/>
              </a:schemeClr>
            </a:solidFill>
          </a:ln>
          <a:effectLst>
            <a:outerShdw blurRad="50800" dist="76200" dir="2700000" algn="tl" rotWithShape="0">
              <a:prstClr val="black">
                <a:alpha val="40000"/>
              </a:prstClr>
            </a:outerShdw>
          </a:effectLst>
        </p:spPr>
      </p:pic>
      <p:sp>
        <p:nvSpPr>
          <p:cNvPr id="26" name="Round Same Side Corner Rectangle 25" descr="Graphics Designer: Eldrich L. Frazier&#10;U.S. Geological Survey&#10;Http://www.usgs.gov" title="Iphone-Black"/>
          <p:cNvSpPr/>
          <p:nvPr/>
        </p:nvSpPr>
        <p:spPr>
          <a:xfrm rot="5400000">
            <a:off x="7733419" y="5862788"/>
            <a:ext cx="556329" cy="837231"/>
          </a:xfrm>
          <a:prstGeom prst="round2SameRect">
            <a:avLst>
              <a:gd name="adj1" fmla="val 11853"/>
              <a:gd name="adj2" fmla="val 11178"/>
            </a:avLst>
          </a:prstGeom>
          <a:solidFill>
            <a:schemeClr val="tx1">
              <a:lumMod val="95000"/>
              <a:lumOff val="5000"/>
            </a:schemeClr>
          </a:solidFill>
          <a:ln w="28575">
            <a:gradFill flip="none" rotWithShape="1">
              <a:gsLst>
                <a:gs pos="0">
                  <a:schemeClr val="tx1">
                    <a:lumMod val="95000"/>
                    <a:lumOff val="5000"/>
                  </a:schemeClr>
                </a:gs>
                <a:gs pos="82000">
                  <a:srgbClr val="FFFFFF">
                    <a:alpha val="88000"/>
                  </a:srgbClr>
                </a:gs>
                <a:gs pos="100000">
                  <a:schemeClr val="tx1">
                    <a:lumMod val="50000"/>
                    <a:lumOff val="50000"/>
                  </a:schemeClr>
                </a:gs>
                <a:gs pos="73000">
                  <a:schemeClr val="bg1">
                    <a:lumMod val="75000"/>
                    <a:alpha val="88000"/>
                  </a:schemeClr>
                </a:gs>
              </a:gsLst>
              <a:path path="rect">
                <a:fillToRect l="100000" t="100000"/>
              </a:path>
              <a:tileRect r="-100000" b="-100000"/>
            </a:gradFill>
          </a:ln>
          <a:effectLst>
            <a:glow rad="12700">
              <a:schemeClr val="bg1">
                <a:alpha val="2000"/>
              </a:schemeClr>
            </a:glow>
            <a:outerShdw blurRad="1089025" dist="38100" dir="1320000" sx="102000" sy="102000" algn="tl" rotWithShape="0">
              <a:srgbClr val="000000">
                <a:alpha val="43000"/>
              </a:srgbClr>
            </a:outerShdw>
          </a:effectLst>
          <a:scene3d>
            <a:camera prst="perspectiveFront">
              <a:rot lat="0" lon="21594000" rev="5430700"/>
            </a:camera>
            <a:lightRig rig="threePt" dir="t">
              <a:rot lat="0" lon="0" rev="13680000"/>
            </a:lightRig>
          </a:scene3d>
          <a:sp3d prstMaterial="metal">
            <a:bevelT w="241300" h="6350" prst="hardEdge"/>
            <a:bevelB h="14605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7" name="Picture 26"/>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778868" y="5959428"/>
            <a:ext cx="465432" cy="660899"/>
          </a:xfrm>
          <a:prstGeom prst="rect">
            <a:avLst/>
          </a:prstGeom>
          <a:scene3d>
            <a:camera prst="orthographicFront">
              <a:rot lat="0" lon="0" rev="0"/>
            </a:camera>
            <a:lightRig rig="threePt" dir="t"/>
          </a:scene3d>
        </p:spPr>
      </p:pic>
      <p:grpSp>
        <p:nvGrpSpPr>
          <p:cNvPr id="36" name="Group 35" descr="Presentation Author/Graphics:&#10;Eldrich L. Frazier&#10;Federal Geographic Data Committee&#10;http://www.fgdc.gov"/>
          <p:cNvGrpSpPr/>
          <p:nvPr/>
        </p:nvGrpSpPr>
        <p:grpSpPr>
          <a:xfrm>
            <a:off x="8441276" y="5110489"/>
            <a:ext cx="2894874" cy="1668245"/>
            <a:chOff x="2545957" y="251004"/>
            <a:chExt cx="6080453" cy="3468102"/>
          </a:xfrm>
        </p:grpSpPr>
        <p:grpSp>
          <p:nvGrpSpPr>
            <p:cNvPr id="37" name="Group 36"/>
            <p:cNvGrpSpPr/>
            <p:nvPr/>
          </p:nvGrpSpPr>
          <p:grpSpPr>
            <a:xfrm>
              <a:off x="5040129" y="251004"/>
              <a:ext cx="3586281" cy="3078606"/>
              <a:chOff x="1117994" y="2994945"/>
              <a:chExt cx="4339395" cy="3731644"/>
            </a:xfrm>
          </p:grpSpPr>
          <p:grpSp>
            <p:nvGrpSpPr>
              <p:cNvPr id="48" name="Group 47" descr="Graphics Designer: Eldrich L. Frazier&#10;U.S. Geological Survey&#10;Http://www.usgs.gov" title="Computer Monitor"/>
              <p:cNvGrpSpPr/>
              <p:nvPr/>
            </p:nvGrpSpPr>
            <p:grpSpPr>
              <a:xfrm>
                <a:off x="1117994" y="2994945"/>
                <a:ext cx="4339395" cy="3731644"/>
                <a:chOff x="1173781" y="2514600"/>
                <a:chExt cx="5245252" cy="4211990"/>
              </a:xfrm>
            </p:grpSpPr>
            <p:grpSp>
              <p:nvGrpSpPr>
                <p:cNvPr id="55" name="Group 54"/>
                <p:cNvGrpSpPr/>
                <p:nvPr/>
              </p:nvGrpSpPr>
              <p:grpSpPr>
                <a:xfrm>
                  <a:off x="1173781" y="2514600"/>
                  <a:ext cx="5245251" cy="4211990"/>
                  <a:chOff x="1173781" y="2514600"/>
                  <a:chExt cx="5245251" cy="4211990"/>
                </a:xfrm>
              </p:grpSpPr>
              <p:grpSp>
                <p:nvGrpSpPr>
                  <p:cNvPr id="57" name="Group 56"/>
                  <p:cNvGrpSpPr/>
                  <p:nvPr/>
                </p:nvGrpSpPr>
                <p:grpSpPr>
                  <a:xfrm>
                    <a:off x="2899531" y="5835855"/>
                    <a:ext cx="1698536" cy="890735"/>
                    <a:chOff x="3730683" y="5275694"/>
                    <a:chExt cx="2387600" cy="1361996"/>
                  </a:xfrm>
                </p:grpSpPr>
                <p:sp>
                  <p:nvSpPr>
                    <p:cNvPr id="61" name="Trapezoid 60" descr="Graphics Designer: Eldrich L. Frazier&#10;U.S. Geological Survey&#10;Http://www.usgs.gov" title="Computer Monitor"/>
                    <p:cNvSpPr/>
                    <p:nvPr/>
                  </p:nvSpPr>
                  <p:spPr>
                    <a:xfrm>
                      <a:off x="4213281" y="5275694"/>
                      <a:ext cx="1574188" cy="813713"/>
                    </a:xfrm>
                    <a:prstGeom prst="trapezoid">
                      <a:avLst>
                        <a:gd name="adj" fmla="val 11363"/>
                      </a:avLst>
                    </a:prstGeom>
                    <a:gradFill flip="none" rotWithShape="1">
                      <a:gsLst>
                        <a:gs pos="20000">
                          <a:schemeClr val="bg1"/>
                        </a:gs>
                        <a:gs pos="100000">
                          <a:schemeClr val="tx1"/>
                        </a:gs>
                        <a:gs pos="13000">
                          <a:schemeClr val="bg1">
                            <a:lumMod val="65000"/>
                          </a:schemeClr>
                        </a:gs>
                        <a:gs pos="24000">
                          <a:srgbClr val="FFFFFF"/>
                        </a:gs>
                        <a:gs pos="72000">
                          <a:schemeClr val="bg1">
                            <a:lumMod val="50000"/>
                          </a:schemeClr>
                        </a:gs>
                        <a:gs pos="84000">
                          <a:schemeClr val="bg1">
                            <a:lumMod val="50000"/>
                          </a:schemeClr>
                        </a:gs>
                        <a:gs pos="0">
                          <a:schemeClr val="tx1"/>
                        </a:gs>
                      </a:gsLst>
                      <a:lin ang="16200000" scaled="0"/>
                      <a:tileRect/>
                    </a:gradFill>
                    <a:ln>
                      <a:noFill/>
                    </a:ln>
                    <a:effectLst/>
                    <a:scene3d>
                      <a:camera prst="perspectiveFront">
                        <a:rot lat="0" lon="900000" rev="0"/>
                      </a:camera>
                      <a:lightRig rig="threePt" dir="t">
                        <a:rot lat="0" lon="0" rev="17100000"/>
                      </a:lightRig>
                    </a:scene3d>
                    <a:sp3d prstMaterial="plastic">
                      <a:bevelT w="25400" h="50800"/>
                      <a:bevelB w="38100" h="38100"/>
                      <a:contourClr>
                        <a:schemeClr val="bg1">
                          <a:lumMod val="85000"/>
                        </a:schemeClr>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p>
                  </p:txBody>
                </p:sp>
                <p:sp>
                  <p:nvSpPr>
                    <p:cNvPr id="62" name="Trapezoid 8" descr="Graphics Designer: Eldrich L. Frazier&#10;U.S. Geological Survey&#10;Http://www.usgs.gov" title="Computer Monitor"/>
                    <p:cNvSpPr/>
                    <p:nvPr/>
                  </p:nvSpPr>
                  <p:spPr>
                    <a:xfrm>
                      <a:off x="3730683" y="5896724"/>
                      <a:ext cx="2387600" cy="740966"/>
                    </a:xfrm>
                    <a:custGeom>
                      <a:avLst/>
                      <a:gdLst>
                        <a:gd name="connsiteX0" fmla="*/ 0 w 2280992"/>
                        <a:gd name="connsiteY0" fmla="*/ 502406 h 502406"/>
                        <a:gd name="connsiteX1" fmla="*/ 281166 w 2280992"/>
                        <a:gd name="connsiteY1" fmla="*/ 0 h 502406"/>
                        <a:gd name="connsiteX2" fmla="*/ 1999826 w 2280992"/>
                        <a:gd name="connsiteY2" fmla="*/ 0 h 502406"/>
                        <a:gd name="connsiteX3" fmla="*/ 2280992 w 2280992"/>
                        <a:gd name="connsiteY3" fmla="*/ 502406 h 502406"/>
                        <a:gd name="connsiteX4" fmla="*/ 0 w 2280992"/>
                        <a:gd name="connsiteY4" fmla="*/ 502406 h 502406"/>
                        <a:gd name="connsiteX0" fmla="*/ 149642 w 2430634"/>
                        <a:gd name="connsiteY0" fmla="*/ 502406 h 502406"/>
                        <a:gd name="connsiteX1" fmla="*/ 430808 w 2430634"/>
                        <a:gd name="connsiteY1" fmla="*/ 0 h 502406"/>
                        <a:gd name="connsiteX2" fmla="*/ 2149468 w 2430634"/>
                        <a:gd name="connsiteY2" fmla="*/ 0 h 502406"/>
                        <a:gd name="connsiteX3" fmla="*/ 2430634 w 2430634"/>
                        <a:gd name="connsiteY3" fmla="*/ 502406 h 502406"/>
                        <a:gd name="connsiteX4" fmla="*/ 149642 w 2430634"/>
                        <a:gd name="connsiteY4" fmla="*/ 502406 h 502406"/>
                        <a:gd name="connsiteX0" fmla="*/ 149642 w 2580276"/>
                        <a:gd name="connsiteY0" fmla="*/ 502406 h 502406"/>
                        <a:gd name="connsiteX1" fmla="*/ 430808 w 2580276"/>
                        <a:gd name="connsiteY1" fmla="*/ 0 h 502406"/>
                        <a:gd name="connsiteX2" fmla="*/ 2149468 w 2580276"/>
                        <a:gd name="connsiteY2" fmla="*/ 0 h 502406"/>
                        <a:gd name="connsiteX3" fmla="*/ 2430634 w 2580276"/>
                        <a:gd name="connsiteY3" fmla="*/ 502406 h 502406"/>
                        <a:gd name="connsiteX4" fmla="*/ 149642 w 2580276"/>
                        <a:gd name="connsiteY4" fmla="*/ 502406 h 502406"/>
                        <a:gd name="connsiteX0" fmla="*/ 149642 w 2580276"/>
                        <a:gd name="connsiteY0" fmla="*/ 502406 h 541352"/>
                        <a:gd name="connsiteX1" fmla="*/ 430808 w 2580276"/>
                        <a:gd name="connsiteY1" fmla="*/ 0 h 541352"/>
                        <a:gd name="connsiteX2" fmla="*/ 2149468 w 2580276"/>
                        <a:gd name="connsiteY2" fmla="*/ 0 h 541352"/>
                        <a:gd name="connsiteX3" fmla="*/ 2430634 w 2580276"/>
                        <a:gd name="connsiteY3" fmla="*/ 502406 h 541352"/>
                        <a:gd name="connsiteX4" fmla="*/ 149642 w 2580276"/>
                        <a:gd name="connsiteY4" fmla="*/ 502406 h 541352"/>
                        <a:gd name="connsiteX0" fmla="*/ 177821 w 2608455"/>
                        <a:gd name="connsiteY0" fmla="*/ 502406 h 504860"/>
                        <a:gd name="connsiteX1" fmla="*/ 458987 w 2608455"/>
                        <a:gd name="connsiteY1" fmla="*/ 0 h 504860"/>
                        <a:gd name="connsiteX2" fmla="*/ 2177647 w 2608455"/>
                        <a:gd name="connsiteY2" fmla="*/ 0 h 504860"/>
                        <a:gd name="connsiteX3" fmla="*/ 2458813 w 2608455"/>
                        <a:gd name="connsiteY3" fmla="*/ 502406 h 504860"/>
                        <a:gd name="connsiteX4" fmla="*/ 177821 w 2608455"/>
                        <a:gd name="connsiteY4" fmla="*/ 502406 h 504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8455" h="504860">
                          <a:moveTo>
                            <a:pt x="177821" y="502406"/>
                          </a:moveTo>
                          <a:cubicBezTo>
                            <a:pt x="-218983" y="507572"/>
                            <a:pt x="125683" y="83734"/>
                            <a:pt x="458987" y="0"/>
                          </a:cubicBezTo>
                          <a:lnTo>
                            <a:pt x="2177647" y="0"/>
                          </a:lnTo>
                          <a:cubicBezTo>
                            <a:pt x="2510951" y="83734"/>
                            <a:pt x="2792117" y="494872"/>
                            <a:pt x="2458813" y="502406"/>
                          </a:cubicBezTo>
                          <a:cubicBezTo>
                            <a:pt x="2125509" y="509940"/>
                            <a:pt x="574625" y="497240"/>
                            <a:pt x="177821" y="502406"/>
                          </a:cubicBezTo>
                          <a:close/>
                        </a:path>
                      </a:pathLst>
                    </a:custGeom>
                    <a:gradFill flip="none" rotWithShape="1">
                      <a:gsLst>
                        <a:gs pos="3000">
                          <a:schemeClr val="bg1">
                            <a:lumMod val="85000"/>
                          </a:schemeClr>
                        </a:gs>
                        <a:gs pos="66000">
                          <a:schemeClr val="bg1">
                            <a:lumMod val="85000"/>
                          </a:schemeClr>
                        </a:gs>
                        <a:gs pos="83000">
                          <a:schemeClr val="bg1">
                            <a:lumMod val="50000"/>
                          </a:schemeClr>
                        </a:gs>
                        <a:gs pos="100000">
                          <a:schemeClr val="tx1">
                            <a:lumMod val="75000"/>
                            <a:lumOff val="25000"/>
                          </a:schemeClr>
                        </a:gs>
                      </a:gsLst>
                      <a:lin ang="16200000" scaled="0"/>
                      <a:tileRect/>
                    </a:gradFill>
                    <a:ln>
                      <a:noFill/>
                    </a:ln>
                    <a:effectLst>
                      <a:outerShdw blurRad="815975" dist="304800" dir="10800000" sx="139000" sy="139000" algn="tl" rotWithShape="0">
                        <a:srgbClr val="000000">
                          <a:alpha val="38000"/>
                        </a:srgbClr>
                      </a:outerShdw>
                    </a:effectLst>
                    <a:scene3d>
                      <a:camera prst="perspectiveFront" fov="2700000">
                        <a:rot lat="18373457" lon="1025304" rev="20764300"/>
                      </a:camera>
                      <a:lightRig rig="threePt" dir="t">
                        <a:rot lat="0" lon="0" rev="17160000"/>
                      </a:lightRig>
                    </a:scene3d>
                    <a:sp3d prstMaterial="plastic">
                      <a:bevelT w="6350" h="50800"/>
                      <a:bevelB w="38100" h="254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p>
                  </p:txBody>
                </p:sp>
              </p:grpSp>
              <p:grpSp>
                <p:nvGrpSpPr>
                  <p:cNvPr id="58" name="Group 57"/>
                  <p:cNvGrpSpPr/>
                  <p:nvPr/>
                </p:nvGrpSpPr>
                <p:grpSpPr>
                  <a:xfrm>
                    <a:off x="1173781" y="2514600"/>
                    <a:ext cx="5245251" cy="3306114"/>
                    <a:chOff x="1304830" y="197264"/>
                    <a:chExt cx="7373150" cy="5055278"/>
                  </a:xfrm>
                </p:grpSpPr>
                <p:sp>
                  <p:nvSpPr>
                    <p:cNvPr id="59" name="Round Same Side Corner Rectangle 58" descr="Graphics Designer: Eldrich L. Frazier&#10;U.S. Geological Survey&#10;Http://www.usgs.gov" title="Computer Monitor"/>
                    <p:cNvSpPr/>
                    <p:nvPr/>
                  </p:nvSpPr>
                  <p:spPr>
                    <a:xfrm>
                      <a:off x="1304830" y="197264"/>
                      <a:ext cx="7373149" cy="4389684"/>
                    </a:xfrm>
                    <a:prstGeom prst="round2SameRect">
                      <a:avLst>
                        <a:gd name="adj1" fmla="val 4027"/>
                        <a:gd name="adj2" fmla="val 0"/>
                      </a:avLst>
                    </a:prstGeom>
                    <a:solidFill>
                      <a:srgbClr val="000000"/>
                    </a:solidFill>
                    <a:ln>
                      <a:noFill/>
                    </a:ln>
                    <a:scene3d>
                      <a:camera prst="orthographicFront">
                        <a:rot lat="0" lon="0" rev="0"/>
                      </a:camera>
                      <a:lightRig rig="contrasting" dir="t"/>
                    </a:scene3d>
                    <a:sp3d prstMaterial="plastic">
                      <a:bevelT w="209550" h="114300" prst="slope"/>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p>
                  </p:txBody>
                </p:sp>
                <p:sp>
                  <p:nvSpPr>
                    <p:cNvPr id="60" name="Round Same Side Corner Rectangle 59" descr="Graphics Designer: Eldrich L. Frazier&#10;U.S. Geological Survey&#10;Http://www.usgs.gov" title="Computer Monitor"/>
                    <p:cNvSpPr/>
                    <p:nvPr/>
                  </p:nvSpPr>
                  <p:spPr>
                    <a:xfrm flipV="1">
                      <a:off x="1304831" y="4525695"/>
                      <a:ext cx="7373149" cy="726847"/>
                    </a:xfrm>
                    <a:prstGeom prst="round2SameRect">
                      <a:avLst/>
                    </a:prstGeom>
                    <a:gradFill flip="none" rotWithShape="1">
                      <a:gsLst>
                        <a:gs pos="33000">
                          <a:srgbClr val="D9D9D9"/>
                        </a:gs>
                        <a:gs pos="0">
                          <a:schemeClr val="bg1">
                            <a:lumMod val="50000"/>
                          </a:schemeClr>
                        </a:gs>
                        <a:gs pos="100000">
                          <a:schemeClr val="bg1">
                            <a:lumMod val="85000"/>
                          </a:schemeClr>
                        </a:gs>
                      </a:gsLst>
                      <a:lin ang="0" scaled="0"/>
                      <a:tileRect/>
                    </a:gradFill>
                    <a:ln>
                      <a:noFill/>
                    </a:ln>
                    <a:scene3d>
                      <a:camera prst="orthographicFront">
                        <a:rot lat="0" lon="0" rev="0"/>
                      </a:camera>
                      <a:lightRig rig="brightRoom" dir="t"/>
                    </a:scene3d>
                    <a:sp3d prstMaterial="plastic">
                      <a:bevelT w="25400" h="254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p>
                  </p:txBody>
                </p:sp>
              </p:grpSp>
            </p:grpSp>
            <p:sp>
              <p:nvSpPr>
                <p:cNvPr id="56" name="Round Same Side Corner Rectangle 55" descr="Graphics Designer: Eldrich L. Frazier&#10;U.S. Geological Survey&#10;Http://www.usgs.gov&#10;" title="Computer Monitor"/>
                <p:cNvSpPr/>
                <p:nvPr/>
              </p:nvSpPr>
              <p:spPr>
                <a:xfrm>
                  <a:off x="1173781" y="2514600"/>
                  <a:ext cx="5245252" cy="579977"/>
                </a:xfrm>
                <a:prstGeom prst="round2SameRect">
                  <a:avLst/>
                </a:prstGeom>
                <a:gradFill flip="none" rotWithShape="1">
                  <a:gsLst>
                    <a:gs pos="100000">
                      <a:schemeClr val="bg1">
                        <a:lumMod val="95000"/>
                        <a:alpha val="3000"/>
                      </a:schemeClr>
                    </a:gs>
                    <a:gs pos="14000">
                      <a:schemeClr val="bg1">
                        <a:lumMod val="75000"/>
                        <a:alpha val="7000"/>
                      </a:schemeClr>
                    </a:gs>
                    <a:gs pos="95000">
                      <a:schemeClr val="bg1">
                        <a:lumMod val="95000"/>
                        <a:alpha val="32000"/>
                      </a:schemeClr>
                    </a:gs>
                  </a:gsLst>
                  <a:lin ang="16200000" scaled="0"/>
                  <a:tileRect/>
                </a:gradFill>
                <a:ln>
                  <a:noFill/>
                </a:ln>
                <a:scene3d>
                  <a:camera prst="orthographicFront"/>
                  <a:lightRig rig="threePt" dir="t"/>
                </a:scene3d>
                <a:sp3d prstMaterial="plastic"/>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p>
              </p:txBody>
            </p:sp>
          </p:grpSp>
          <p:pic>
            <p:nvPicPr>
              <p:cNvPr id="52" name="Picture 51"/>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330525" y="3234106"/>
                <a:ext cx="3846813" cy="2108415"/>
              </a:xfrm>
              <a:prstGeom prst="rect">
                <a:avLst/>
              </a:prstGeom>
            </p:spPr>
          </p:pic>
        </p:grpSp>
        <p:grpSp>
          <p:nvGrpSpPr>
            <p:cNvPr id="38" name="Group 37"/>
            <p:cNvGrpSpPr/>
            <p:nvPr/>
          </p:nvGrpSpPr>
          <p:grpSpPr>
            <a:xfrm>
              <a:off x="2545957" y="1404309"/>
              <a:ext cx="3592086" cy="2314797"/>
              <a:chOff x="4902204" y="1976666"/>
              <a:chExt cx="4346424" cy="2805812"/>
            </a:xfrm>
          </p:grpSpPr>
          <p:sp>
            <p:nvSpPr>
              <p:cNvPr id="40" name="Round Same Side Corner Rectangle 39" descr="Graphics Designer: Eldrich L. Frazier&#10;U.S. Geological Survey&#10;Http://www.usgs.gov" title="Computer Monitor"/>
              <p:cNvSpPr/>
              <p:nvPr/>
            </p:nvSpPr>
            <p:spPr>
              <a:xfrm>
                <a:off x="5334919" y="1976666"/>
                <a:ext cx="3536146" cy="2216279"/>
              </a:xfrm>
              <a:prstGeom prst="round2SameRect">
                <a:avLst>
                  <a:gd name="adj1" fmla="val 4027"/>
                  <a:gd name="adj2" fmla="val 0"/>
                </a:avLst>
              </a:prstGeom>
              <a:gradFill flip="none" rotWithShape="1">
                <a:gsLst>
                  <a:gs pos="98000">
                    <a:srgbClr val="000000"/>
                  </a:gs>
                  <a:gs pos="100000">
                    <a:schemeClr val="bg1">
                      <a:lumMod val="65000"/>
                    </a:schemeClr>
                  </a:gs>
                </a:gsLst>
                <a:path path="shape">
                  <a:fillToRect l="50000" t="50000" r="50000" b="50000"/>
                </a:path>
                <a:tileRect/>
              </a:gradFill>
              <a:ln>
                <a:noFill/>
              </a:ln>
              <a:scene3d>
                <a:camera prst="orthographicFront">
                  <a:rot lat="0" lon="0" rev="0"/>
                </a:camera>
                <a:lightRig rig="contrasting" dir="t"/>
              </a:scene3d>
              <a:sp3d prstMaterial="plastic">
                <a:bevelT w="165100" h="95250" prst="slope"/>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p>
            </p:txBody>
          </p:sp>
          <p:sp>
            <p:nvSpPr>
              <p:cNvPr id="41" name="Rectangle 40"/>
              <p:cNvSpPr/>
              <p:nvPr/>
            </p:nvSpPr>
            <p:spPr>
              <a:xfrm>
                <a:off x="5279333" y="4194525"/>
                <a:ext cx="3591721" cy="6204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p>
            </p:txBody>
          </p:sp>
          <p:sp>
            <p:nvSpPr>
              <p:cNvPr id="42" name="Rectangle 41"/>
              <p:cNvSpPr/>
              <p:nvPr/>
            </p:nvSpPr>
            <p:spPr>
              <a:xfrm>
                <a:off x="4902204" y="4221487"/>
                <a:ext cx="4345981" cy="89587"/>
              </a:xfrm>
              <a:prstGeom prst="rect">
                <a:avLst/>
              </a:prstGeom>
              <a:gradFill flip="none" rotWithShape="1">
                <a:gsLst>
                  <a:gs pos="45000">
                    <a:schemeClr val="bg1">
                      <a:lumMod val="85000"/>
                    </a:schemeClr>
                  </a:gs>
                  <a:gs pos="98000">
                    <a:srgbClr val="FFFFFF"/>
                  </a:gs>
                  <a:gs pos="2000">
                    <a:schemeClr val="bg1">
                      <a:alpha val="41000"/>
                    </a:schemeClr>
                  </a:gs>
                  <a:gs pos="100000">
                    <a:schemeClr val="tx1">
                      <a:lumMod val="85000"/>
                      <a:lumOff val="15000"/>
                    </a:schemeClr>
                  </a:gs>
                  <a:gs pos="7000">
                    <a:schemeClr val="tx1">
                      <a:lumMod val="85000"/>
                      <a:lumOff val="15000"/>
                      <a:alpha val="61000"/>
                    </a:schemeClr>
                  </a:gs>
                  <a:gs pos="1000">
                    <a:schemeClr val="tx1">
                      <a:lumMod val="65000"/>
                      <a:lumOff val="35000"/>
                    </a:schemeClr>
                  </a:gs>
                  <a:gs pos="95000">
                    <a:schemeClr val="tx1">
                      <a:lumMod val="75000"/>
                      <a:lumOff val="25000"/>
                      <a:alpha val="75000"/>
                    </a:schemeClr>
                  </a:gs>
                  <a:gs pos="56000">
                    <a:schemeClr val="bg1"/>
                  </a:gs>
                </a:gsLst>
                <a:lin ang="10800000" scaled="0"/>
                <a:tileRect/>
              </a:gradFill>
              <a:ln>
                <a:noFill/>
              </a:ln>
              <a:scene3d>
                <a:camera prst="orthographicFront">
                  <a:rot lat="20399999" lon="0" rev="0"/>
                </a:camera>
                <a:lightRig rig="threePt" dir="t"/>
              </a:scene3d>
              <a:sp3d prstMaterial="meta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p>
            </p:txBody>
          </p:sp>
          <p:sp>
            <p:nvSpPr>
              <p:cNvPr id="43" name="Trapezoid 42"/>
              <p:cNvSpPr/>
              <p:nvPr/>
            </p:nvSpPr>
            <p:spPr>
              <a:xfrm rot="10800000">
                <a:off x="6783765" y="4221487"/>
                <a:ext cx="588231" cy="75786"/>
              </a:xfrm>
              <a:prstGeom prst="trapezoid">
                <a:avLst/>
              </a:prstGeom>
              <a:gradFill flip="none" rotWithShape="1">
                <a:gsLst>
                  <a:gs pos="70000">
                    <a:srgbClr val="FFFFFF"/>
                  </a:gs>
                  <a:gs pos="100000">
                    <a:schemeClr val="tx1">
                      <a:lumMod val="85000"/>
                      <a:lumOff val="15000"/>
                    </a:schemeClr>
                  </a:gs>
                  <a:gs pos="93000">
                    <a:schemeClr val="tx1">
                      <a:lumMod val="65000"/>
                      <a:lumOff val="35000"/>
                    </a:schemeClr>
                  </a:gs>
                  <a:gs pos="56000">
                    <a:schemeClr val="bg1"/>
                  </a:gs>
                </a:gsLst>
                <a:path path="rect">
                  <a:fillToRect l="50000" t="50000" r="50000" b="50000"/>
                </a:path>
                <a:tileRect/>
              </a:gradFill>
              <a:ln>
                <a:noFill/>
              </a:ln>
              <a:effectLst>
                <a:innerShdw blurRad="257175" dist="12700" dir="11820000">
                  <a:schemeClr val="tx1">
                    <a:lumMod val="50000"/>
                    <a:lumOff val="50000"/>
                    <a:alpha val="99000"/>
                  </a:schemeClr>
                </a:innerShdw>
              </a:effectLst>
              <a:scene3d>
                <a:camera prst="orthographicFront">
                  <a:rot lat="2699984" lon="0" rev="0"/>
                </a:camera>
                <a:lightRig rig="threePt" dir="t"/>
              </a:scene3d>
              <a:sp3d prstMaterial="meta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p>
            </p:txBody>
          </p:sp>
          <p:cxnSp>
            <p:nvCxnSpPr>
              <p:cNvPr id="44" name="Straight Connector 43"/>
              <p:cNvCxnSpPr/>
              <p:nvPr/>
            </p:nvCxnSpPr>
            <p:spPr>
              <a:xfrm>
                <a:off x="4924586" y="4203738"/>
                <a:ext cx="4323599" cy="0"/>
              </a:xfrm>
              <a:prstGeom prst="line">
                <a:avLst/>
              </a:prstGeom>
              <a:ln w="9525" cap="rnd" cmpd="sng">
                <a:gradFill flip="none" rotWithShape="1">
                  <a:gsLst>
                    <a:gs pos="56000">
                      <a:schemeClr val="bg1">
                        <a:lumMod val="65000"/>
                      </a:schemeClr>
                    </a:gs>
                    <a:gs pos="17000">
                      <a:srgbClr val="FFFFFF"/>
                    </a:gs>
                  </a:gsLst>
                  <a:path path="shape">
                    <a:fillToRect l="50000" t="50000" r="50000" b="50000"/>
                  </a:path>
                  <a:tileRect/>
                </a:gradFill>
              </a:ln>
            </p:spPr>
            <p:style>
              <a:lnRef idx="2">
                <a:schemeClr val="accent1"/>
              </a:lnRef>
              <a:fillRef idx="0">
                <a:schemeClr val="accent1"/>
              </a:fillRef>
              <a:effectRef idx="1">
                <a:schemeClr val="accent1"/>
              </a:effectRef>
              <a:fontRef idx="minor">
                <a:schemeClr val="tx1"/>
              </a:fontRef>
            </p:style>
          </p:cxnSp>
          <p:sp>
            <p:nvSpPr>
              <p:cNvPr id="45" name="Round Same Side Corner Rectangle 44" descr="Graphics Designer: Eldrich L. Frazier&#10;U.S. Geological Survey&#10;Http://www.usgs.gov&#10;" title="Computer Monitor"/>
              <p:cNvSpPr/>
              <p:nvPr/>
            </p:nvSpPr>
            <p:spPr>
              <a:xfrm>
                <a:off x="5334919" y="2868557"/>
                <a:ext cx="3536146" cy="406570"/>
              </a:xfrm>
              <a:prstGeom prst="round2SameRect">
                <a:avLst/>
              </a:prstGeom>
              <a:gradFill flip="none" rotWithShape="1">
                <a:gsLst>
                  <a:gs pos="100000">
                    <a:schemeClr val="bg1">
                      <a:lumMod val="95000"/>
                      <a:alpha val="3000"/>
                    </a:schemeClr>
                  </a:gs>
                  <a:gs pos="14000">
                    <a:schemeClr val="bg1">
                      <a:lumMod val="75000"/>
                      <a:alpha val="7000"/>
                    </a:schemeClr>
                  </a:gs>
                  <a:gs pos="95000">
                    <a:schemeClr val="bg1">
                      <a:lumMod val="95000"/>
                      <a:alpha val="32000"/>
                    </a:schemeClr>
                  </a:gs>
                </a:gsLst>
                <a:lin ang="16200000" scaled="0"/>
                <a:tileRect/>
              </a:gradFill>
              <a:ln>
                <a:noFill/>
              </a:ln>
              <a:scene3d>
                <a:camera prst="orthographicFront"/>
                <a:lightRig rig="threePt" dir="t"/>
              </a:scene3d>
              <a:sp3d prstMaterial="plastic"/>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p>
            </p:txBody>
          </p:sp>
          <p:sp>
            <p:nvSpPr>
              <p:cNvPr id="46" name="Rounded Rectangle 45"/>
              <p:cNvSpPr/>
              <p:nvPr/>
            </p:nvSpPr>
            <p:spPr>
              <a:xfrm>
                <a:off x="4905219" y="3629722"/>
                <a:ext cx="4343409" cy="1152756"/>
              </a:xfrm>
              <a:prstGeom prst="roundRect">
                <a:avLst/>
              </a:prstGeom>
              <a:gradFill flip="none" rotWithShape="1">
                <a:gsLst>
                  <a:gs pos="0">
                    <a:schemeClr val="bg1"/>
                  </a:gs>
                  <a:gs pos="100000">
                    <a:srgbClr val="FFFFFF"/>
                  </a:gs>
                  <a:gs pos="19000">
                    <a:schemeClr val="tx1">
                      <a:lumMod val="65000"/>
                      <a:lumOff val="35000"/>
                    </a:schemeClr>
                  </a:gs>
                  <a:gs pos="83000">
                    <a:schemeClr val="tx1">
                      <a:lumMod val="65000"/>
                      <a:lumOff val="35000"/>
                    </a:schemeClr>
                  </a:gs>
                </a:gsLst>
                <a:lin ang="0" scaled="0"/>
                <a:tileRect/>
              </a:gradFill>
              <a:ln>
                <a:noFill/>
              </a:ln>
              <a:effectLst/>
              <a:scene3d>
                <a:camera prst="orthographicFront">
                  <a:rot lat="16200000" lon="0" rev="0"/>
                </a:camera>
                <a:lightRig rig="threePt" dir="t">
                  <a:rot lat="0" lon="0" rev="0"/>
                </a:lightRig>
              </a:scene3d>
              <a:sp3d prstMaterial="metal">
                <a:bevelT w="6350" h="6350"/>
                <a:bevelB w="82550" h="44450"/>
                <a:contourClr>
                  <a:schemeClr val="tx1"/>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p>
            </p:txBody>
          </p:sp>
          <p:pic>
            <p:nvPicPr>
              <p:cNvPr id="47" name="Picture 46"/>
              <p:cNvPicPr>
                <a:picLocks/>
              </p:cNvPicPr>
              <p:nvPr/>
            </p:nvPicPr>
            <p:blipFill>
              <a:blip r:embed="rId9" cstate="email">
                <a:extLst>
                  <a:ext uri="{28A0092B-C50C-407E-A947-70E740481C1C}">
                    <a14:useLocalDpi xmlns:a14="http://schemas.microsoft.com/office/drawing/2010/main"/>
                  </a:ext>
                </a:extLst>
              </a:blip>
              <a:stretch>
                <a:fillRect/>
              </a:stretch>
            </p:blipFill>
            <p:spPr>
              <a:xfrm>
                <a:off x="5566775" y="2198830"/>
                <a:ext cx="3176896" cy="1838505"/>
              </a:xfrm>
              <a:prstGeom prst="rect">
                <a:avLst/>
              </a:prstGeom>
            </p:spPr>
          </p:pic>
        </p:grpSp>
      </p:grpSp>
      <p:sp>
        <p:nvSpPr>
          <p:cNvPr id="63" name="Oval 62"/>
          <p:cNvSpPr/>
          <p:nvPr/>
        </p:nvSpPr>
        <p:spPr>
          <a:xfrm>
            <a:off x="3108577" y="3488188"/>
            <a:ext cx="330200" cy="330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4</a:t>
            </a:r>
            <a:endParaRPr lang="en-US" dirty="0"/>
          </a:p>
        </p:txBody>
      </p:sp>
      <p:sp>
        <p:nvSpPr>
          <p:cNvPr id="64" name="Rounded Rectangle 63"/>
          <p:cNvSpPr/>
          <p:nvPr/>
        </p:nvSpPr>
        <p:spPr>
          <a:xfrm>
            <a:off x="3492257" y="5047809"/>
            <a:ext cx="3149993" cy="690940"/>
          </a:xfrm>
          <a:prstGeom prst="roundRect">
            <a:avLst/>
          </a:prstGeom>
          <a:gradFill>
            <a:gsLst>
              <a:gs pos="0">
                <a:schemeClr val="dk1">
                  <a:satMod val="103000"/>
                  <a:lumMod val="102000"/>
                  <a:tint val="94000"/>
                  <a:alpha val="65000"/>
                </a:schemeClr>
              </a:gs>
              <a:gs pos="50000">
                <a:schemeClr val="dk1">
                  <a:satMod val="110000"/>
                  <a:lumMod val="100000"/>
                  <a:shade val="100000"/>
                  <a:alpha val="68000"/>
                </a:schemeClr>
              </a:gs>
              <a:gs pos="100000">
                <a:schemeClr val="dk1">
                  <a:lumMod val="99000"/>
                  <a:satMod val="120000"/>
                  <a:shade val="78000"/>
                  <a:alpha val="65000"/>
                </a:schemeClr>
              </a:gs>
            </a:gsLst>
          </a:gradFill>
        </p:spPr>
        <p:style>
          <a:lnRef idx="0">
            <a:schemeClr val="dk1"/>
          </a:lnRef>
          <a:fillRef idx="3">
            <a:schemeClr val="dk1"/>
          </a:fillRef>
          <a:effectRef idx="3">
            <a:schemeClr val="dk1"/>
          </a:effectRef>
          <a:fontRef idx="minor">
            <a:schemeClr val="lt1"/>
          </a:fontRef>
        </p:style>
        <p:txBody>
          <a:bodyPr rtlCol="0" anchor="ctr"/>
          <a:lstStyle/>
          <a:p>
            <a:pPr marL="6350" algn="ctr"/>
            <a:r>
              <a:rPr lang="en-US" sz="2400" dirty="0" smtClean="0">
                <a:effectLst>
                  <a:outerShdw blurRad="50800" dist="76200" dir="2700000" algn="tl" rotWithShape="0">
                    <a:prstClr val="black">
                      <a:alpha val="40000"/>
                    </a:prstClr>
                  </a:outerShdw>
                </a:effectLst>
              </a:rPr>
              <a:t>Use</a:t>
            </a:r>
          </a:p>
          <a:p>
            <a:pPr marL="6350" algn="ctr"/>
            <a:r>
              <a:rPr lang="en-US" sz="2400" dirty="0" smtClean="0">
                <a:effectLst>
                  <a:outerShdw blurRad="50800" dist="76200" dir="2700000" algn="tl" rotWithShape="0">
                    <a:prstClr val="black">
                      <a:alpha val="40000"/>
                    </a:prstClr>
                  </a:outerShdw>
                </a:effectLst>
              </a:rPr>
              <a:t>- </a:t>
            </a:r>
            <a:r>
              <a:rPr lang="en-US" sz="2000" i="1" dirty="0" smtClean="0">
                <a:effectLst>
                  <a:outerShdw blurRad="50800" dist="76200" dir="2700000" algn="tl" rotWithShape="0">
                    <a:prstClr val="black">
                      <a:alpha val="40000"/>
                    </a:prstClr>
                  </a:outerShdw>
                </a:effectLst>
              </a:rPr>
              <a:t>Multi-platform support</a:t>
            </a:r>
            <a:r>
              <a:rPr lang="en-US" sz="2000" i="1" baseline="30000" dirty="0" smtClean="0">
                <a:effectLst>
                  <a:outerShdw blurRad="50800" dist="76200" dir="2700000" algn="tl" rotWithShape="0">
                    <a:prstClr val="black">
                      <a:alpha val="40000"/>
                    </a:prstClr>
                  </a:outerShdw>
                </a:effectLst>
              </a:rPr>
              <a:t>5</a:t>
            </a:r>
            <a:endParaRPr lang="en-US" i="1" dirty="0" smtClean="0"/>
          </a:p>
        </p:txBody>
      </p:sp>
      <p:sp>
        <p:nvSpPr>
          <p:cNvPr id="65" name="Oval 64"/>
          <p:cNvSpPr/>
          <p:nvPr/>
        </p:nvSpPr>
        <p:spPr>
          <a:xfrm>
            <a:off x="7518673" y="5472468"/>
            <a:ext cx="330200" cy="330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5</a:t>
            </a:r>
            <a:endParaRPr lang="en-US" dirty="0"/>
          </a:p>
        </p:txBody>
      </p:sp>
      <p:grpSp>
        <p:nvGrpSpPr>
          <p:cNvPr id="9" name="Group 8"/>
          <p:cNvGrpSpPr/>
          <p:nvPr/>
        </p:nvGrpSpPr>
        <p:grpSpPr>
          <a:xfrm>
            <a:off x="217073" y="3729808"/>
            <a:ext cx="1971348" cy="2241236"/>
            <a:chOff x="124473" y="3729808"/>
            <a:chExt cx="1971348" cy="2241236"/>
          </a:xfrm>
        </p:grpSpPr>
        <p:pic>
          <p:nvPicPr>
            <p:cNvPr id="4" name="Picture 3"/>
            <p:cNvPicPr>
              <a:picLocks/>
            </p:cNvPicPr>
            <p:nvPr/>
          </p:nvPicPr>
          <p:blipFill>
            <a:blip r:embed="rId10">
              <a:extLst>
                <a:ext uri="{28A0092B-C50C-407E-A947-70E740481C1C}">
                  <a14:useLocalDpi xmlns:a14="http://schemas.microsoft.com/office/drawing/2010/main" val="0"/>
                </a:ext>
              </a:extLst>
            </a:blip>
            <a:stretch>
              <a:fillRect/>
            </a:stretch>
          </p:blipFill>
          <p:spPr>
            <a:xfrm>
              <a:off x="514248" y="3884410"/>
              <a:ext cx="1353312" cy="1664208"/>
            </a:xfrm>
            <a:prstGeom prst="rect">
              <a:avLst/>
            </a:prstGeom>
          </p:spPr>
        </p:pic>
        <p:pic>
          <p:nvPicPr>
            <p:cNvPr id="66" name="Picture 65"/>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41710" y="4056531"/>
              <a:ext cx="459828" cy="234445"/>
            </a:xfrm>
            <a:prstGeom prst="rect">
              <a:avLst/>
            </a:prstGeom>
          </p:spPr>
        </p:pic>
        <p:pic>
          <p:nvPicPr>
            <p:cNvPr id="67" name="Picture 66"/>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37441" y="4530397"/>
              <a:ext cx="459831" cy="234445"/>
            </a:xfrm>
            <a:prstGeom prst="rect">
              <a:avLst/>
            </a:prstGeom>
          </p:spPr>
        </p:pic>
        <p:pic>
          <p:nvPicPr>
            <p:cNvPr id="68" name="Picture 67"/>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29585" y="5486294"/>
              <a:ext cx="459831" cy="234445"/>
            </a:xfrm>
            <a:prstGeom prst="rect">
              <a:avLst/>
            </a:prstGeom>
          </p:spPr>
        </p:pic>
        <p:pic>
          <p:nvPicPr>
            <p:cNvPr id="69" name="Picture 68"/>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38728" y="5006932"/>
              <a:ext cx="459831" cy="234445"/>
            </a:xfrm>
            <a:prstGeom prst="rect">
              <a:avLst/>
            </a:prstGeom>
          </p:spPr>
        </p:pic>
        <p:pic>
          <p:nvPicPr>
            <p:cNvPr id="70" name="Picture 69"/>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24473" y="5733993"/>
              <a:ext cx="464943" cy="237051"/>
            </a:xfrm>
            <a:prstGeom prst="rect">
              <a:avLst/>
            </a:prstGeom>
          </p:spPr>
        </p:pic>
        <p:pic>
          <p:nvPicPr>
            <p:cNvPr id="71" name="Picture 70"/>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38728" y="4767511"/>
              <a:ext cx="459831" cy="234445"/>
            </a:xfrm>
            <a:prstGeom prst="rect">
              <a:avLst/>
            </a:prstGeom>
          </p:spPr>
        </p:pic>
        <p:pic>
          <p:nvPicPr>
            <p:cNvPr id="72" name="Picture 71"/>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131142" y="5256866"/>
              <a:ext cx="459829" cy="234445"/>
            </a:xfrm>
            <a:prstGeom prst="rect">
              <a:avLst/>
            </a:prstGeom>
          </p:spPr>
        </p:pic>
        <p:pic>
          <p:nvPicPr>
            <p:cNvPr id="73" name="Picture 72"/>
            <p:cNvPicPr>
              <a:picLocks noChangeAspect="1"/>
            </p:cNvPicPr>
            <p:nvPr/>
          </p:nvPicPr>
          <p:blipFill rotWithShape="1">
            <a:blip r:embed="rId18" cstate="screen">
              <a:extLst>
                <a:ext uri="{BEBA8EAE-BF5A-486C-A8C5-ECC9F3942E4B}">
                  <a14:imgProps xmlns:a14="http://schemas.microsoft.com/office/drawing/2010/main">
                    <a14:imgLayer r:embed="rId19">
                      <a14:imgEffect>
                        <a14:backgroundRemoval t="0" b="98065" l="5667" r="93500">
                          <a14:foregroundMark x1="29333" y1="85161" x2="29333" y2="85161"/>
                          <a14:foregroundMark x1="20833" y1="20645" x2="15167" y2="16774"/>
                          <a14:foregroundMark x1="11000" y1="22581" x2="8000" y2="55484"/>
                          <a14:foregroundMark x1="8500" y1="63871" x2="13333" y2="86452"/>
                          <a14:foregroundMark x1="14500" y1="87742" x2="64333" y2="80645"/>
                          <a14:foregroundMark x1="66000" y1="82581" x2="88833" y2="85806"/>
                        </a14:backgroundRemoval>
                      </a14:imgEffect>
                    </a14:imgLayer>
                  </a14:imgProps>
                </a:ext>
                <a:ext uri="{28A0092B-C50C-407E-A947-70E740481C1C}">
                  <a14:useLocalDpi xmlns:a14="http://schemas.microsoft.com/office/drawing/2010/main"/>
                </a:ext>
              </a:extLst>
            </a:blip>
            <a:srcRect/>
            <a:stretch/>
          </p:blipFill>
          <p:spPr>
            <a:xfrm>
              <a:off x="1228467" y="3729808"/>
              <a:ext cx="867354" cy="316965"/>
            </a:xfrm>
            <a:prstGeom prst="rect">
              <a:avLst/>
            </a:prstGeom>
            <a:effectLst>
              <a:outerShdw blurRad="63500" sx="102000" sy="102000" algn="ctr" rotWithShape="0">
                <a:prstClr val="black">
                  <a:alpha val="40000"/>
                </a:prstClr>
              </a:outerShdw>
              <a:reflection blurRad="6350" stA="50000" endA="300" endPos="55000" dir="5400000" sy="-100000" algn="bl" rotWithShape="0"/>
            </a:effectLst>
          </p:spPr>
        </p:pic>
        <p:pic>
          <p:nvPicPr>
            <p:cNvPr id="74" name="Picture 73"/>
            <p:cNvPicPr>
              <a:picLocks noChangeAspect="1"/>
            </p:cNvPicPr>
            <p:nvPr/>
          </p:nvPicPr>
          <p:blipFill rotWithShape="1">
            <a:blip r:embed="rId20" cstate="screen">
              <a:extLst>
                <a:ext uri="{28A0092B-C50C-407E-A947-70E740481C1C}">
                  <a14:useLocalDpi xmlns:a14="http://schemas.microsoft.com/office/drawing/2010/main"/>
                </a:ext>
              </a:extLst>
            </a:blip>
            <a:srcRect/>
            <a:stretch/>
          </p:blipFill>
          <p:spPr>
            <a:xfrm>
              <a:off x="1308967" y="4850074"/>
              <a:ext cx="735637" cy="276079"/>
            </a:xfrm>
            <a:prstGeom prst="rect">
              <a:avLst/>
            </a:prstGeom>
            <a:effectLst>
              <a:glow rad="12700">
                <a:schemeClr val="bg2">
                  <a:alpha val="40000"/>
                </a:schemeClr>
              </a:glow>
              <a:outerShdw blurRad="50800" dist="38100" dir="5400000" algn="t" rotWithShape="0">
                <a:schemeClr val="bg1">
                  <a:alpha val="40000"/>
                </a:schemeClr>
              </a:outerShdw>
            </a:effectLst>
          </p:spPr>
        </p:pic>
        <p:pic>
          <p:nvPicPr>
            <p:cNvPr id="75" name="Picture 74"/>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1308528" y="4078652"/>
              <a:ext cx="559032" cy="198460"/>
            </a:xfrm>
            <a:prstGeom prst="rect">
              <a:avLst/>
            </a:prstGeom>
            <a:effectLst>
              <a:reflection blurRad="6350" stA="52000" endA="300" endPos="35000" dir="5400000" sy="-100000" algn="bl" rotWithShape="0"/>
            </a:effectLst>
          </p:spPr>
        </p:pic>
        <p:pic>
          <p:nvPicPr>
            <p:cNvPr id="76" name="Picture 75"/>
            <p:cNvPicPr>
              <a:picLocks noChangeAspect="1"/>
            </p:cNvPicPr>
            <p:nvPr/>
          </p:nvPicPr>
          <p:blipFill>
            <a:blip r:embed="rId22">
              <a:clrChange>
                <a:clrFrom>
                  <a:srgbClr val="FFFFFF"/>
                </a:clrFrom>
                <a:clrTo>
                  <a:srgbClr val="FFFFFF">
                    <a:alpha val="0"/>
                  </a:srgbClr>
                </a:clrTo>
              </a:clrChange>
            </a:blip>
            <a:stretch>
              <a:fillRect/>
            </a:stretch>
          </p:blipFill>
          <p:spPr>
            <a:xfrm>
              <a:off x="1328971" y="4374803"/>
              <a:ext cx="678713" cy="427338"/>
            </a:xfrm>
            <a:prstGeom prst="rect">
              <a:avLst/>
            </a:prstGeom>
          </p:spPr>
        </p:pic>
        <p:pic>
          <p:nvPicPr>
            <p:cNvPr id="97" name="Picture 96"/>
            <p:cNvPicPr>
              <a:picLocks/>
            </p:cNvPicPr>
            <p:nvPr/>
          </p:nvPicPr>
          <p:blipFill>
            <a:blip r:embed="rId23" cstate="screen">
              <a:extLst>
                <a:ext uri="{28A0092B-C50C-407E-A947-70E740481C1C}">
                  <a14:useLocalDpi xmlns:a14="http://schemas.microsoft.com/office/drawing/2010/main"/>
                </a:ext>
              </a:extLst>
            </a:blip>
            <a:stretch>
              <a:fillRect/>
            </a:stretch>
          </p:blipFill>
          <p:spPr>
            <a:xfrm>
              <a:off x="141383" y="4295980"/>
              <a:ext cx="457200" cy="237744"/>
            </a:xfrm>
            <a:prstGeom prst="rect">
              <a:avLst/>
            </a:prstGeom>
          </p:spPr>
        </p:pic>
      </p:grpSp>
    </p:spTree>
    <p:extLst>
      <p:ext uri="{BB962C8B-B14F-4D97-AF65-F5344CB8AC3E}">
        <p14:creationId xmlns:p14="http://schemas.microsoft.com/office/powerpoint/2010/main" val="11901944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64"/>
                                        </p:tgtEl>
                                        <p:attrNameLst>
                                          <p:attrName>style.visibility</p:attrName>
                                        </p:attrNameLst>
                                      </p:cBhvr>
                                      <p:to>
                                        <p:strVal val="visible"/>
                                      </p:to>
                                    </p:set>
                                    <p:animEffect transition="in" filter="fade">
                                      <p:cBhvr>
                                        <p:cTn id="15" dur="1000"/>
                                        <p:tgtEl>
                                          <p:spTgt spid="64"/>
                                        </p:tgtEl>
                                      </p:cBhvr>
                                    </p:animEffect>
                                  </p:childTnLst>
                                </p:cTn>
                              </p:par>
                            </p:childTnLst>
                          </p:cTn>
                        </p:par>
                        <p:par>
                          <p:cTn id="16" fill="hold">
                            <p:stCondLst>
                              <p:cond delay="3000"/>
                            </p:stCondLst>
                            <p:childTnLst>
                              <p:par>
                                <p:cTn id="17" presetID="12" presetClass="entr" presetSubtype="8" fill="hold" nodeType="afterEffect">
                                  <p:stCondLst>
                                    <p:cond delay="0"/>
                                  </p:stCondLst>
                                  <p:childTnLst>
                                    <p:set>
                                      <p:cBhvr>
                                        <p:cTn id="18" dur="1" fill="hold">
                                          <p:stCondLst>
                                            <p:cond delay="0"/>
                                          </p:stCondLst>
                                        </p:cTn>
                                        <p:tgtEl>
                                          <p:spTgt spid="36"/>
                                        </p:tgtEl>
                                        <p:attrNameLst>
                                          <p:attrName>style.visibility</p:attrName>
                                        </p:attrNameLst>
                                      </p:cBhvr>
                                      <p:to>
                                        <p:strVal val="visible"/>
                                      </p:to>
                                    </p:set>
                                    <p:anim calcmode="lin" valueType="num">
                                      <p:cBhvr additive="base">
                                        <p:cTn id="19" dur="2000"/>
                                        <p:tgtEl>
                                          <p:spTgt spid="36"/>
                                        </p:tgtEl>
                                        <p:attrNameLst>
                                          <p:attrName>ppt_x</p:attrName>
                                        </p:attrNameLst>
                                      </p:cBhvr>
                                      <p:tavLst>
                                        <p:tav tm="0">
                                          <p:val>
                                            <p:strVal val="#ppt_x-#ppt_w*1.125000"/>
                                          </p:val>
                                        </p:tav>
                                        <p:tav tm="100000">
                                          <p:val>
                                            <p:strVal val="#ppt_x"/>
                                          </p:val>
                                        </p:tav>
                                      </p:tavLst>
                                    </p:anim>
                                    <p:animEffect transition="in" filter="wipe(right)">
                                      <p:cBhvr>
                                        <p:cTn id="20" dur="2000"/>
                                        <p:tgtEl>
                                          <p:spTgt spid="36"/>
                                        </p:tgtEl>
                                      </p:cBhvr>
                                    </p:animEffect>
                                  </p:childTnLst>
                                </p:cTn>
                              </p:par>
                            </p:childTnLst>
                          </p:cTn>
                        </p:par>
                        <p:par>
                          <p:cTn id="21" fill="hold">
                            <p:stCondLst>
                              <p:cond delay="5000"/>
                            </p:stCondLst>
                            <p:childTnLst>
                              <p:par>
                                <p:cTn id="22" presetID="6" presetClass="emph" presetSubtype="0" accel="50000" decel="50000" fill="hold" nodeType="afterEffect">
                                  <p:stCondLst>
                                    <p:cond delay="0"/>
                                  </p:stCondLst>
                                  <p:childTnLst>
                                    <p:animScale>
                                      <p:cBhvr>
                                        <p:cTn id="23" dur="5000" fill="hold"/>
                                        <p:tgtEl>
                                          <p:spTgt spid="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6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descr="Presentation Author/Graphics: &#10;Eldrich L. Frazier&#10;Federal Geographic Data Committee&#10;https://www.fgdc.gov "/>
          <p:cNvGrpSpPr/>
          <p:nvPr/>
        </p:nvGrpSpPr>
        <p:grpSpPr>
          <a:xfrm>
            <a:off x="0" y="977755"/>
            <a:ext cx="12192000" cy="2810625"/>
            <a:chOff x="0" y="977755"/>
            <a:chExt cx="12192000" cy="2810625"/>
          </a:xfrm>
        </p:grpSpPr>
        <p:sp>
          <p:nvSpPr>
            <p:cNvPr id="32" name="Rectangle 31" descr="Presentation Author/Graphics: Eldrich L Frazier&#10;Federal Geographic Data Committee&#10;https://www.fgdc.gov"/>
            <p:cNvSpPr/>
            <p:nvPr/>
          </p:nvSpPr>
          <p:spPr>
            <a:xfrm>
              <a:off x="0" y="3371542"/>
              <a:ext cx="12192000" cy="416838"/>
            </a:xfrm>
            <a:prstGeom prst="rect">
              <a:avLst/>
            </a:prstGeom>
            <a:gradFill flip="none" rotWithShape="1">
              <a:gsLst>
                <a:gs pos="0">
                  <a:schemeClr val="accent4">
                    <a:lumMod val="0"/>
                    <a:lumOff val="100000"/>
                  </a:schemeClr>
                </a:gs>
                <a:gs pos="0">
                  <a:schemeClr val="accent4">
                    <a:lumMod val="0"/>
                    <a:lumOff val="100000"/>
                  </a:schemeClr>
                </a:gs>
                <a:gs pos="78000">
                  <a:schemeClr val="tx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050" dirty="0"/>
                <a:t> </a:t>
              </a:r>
              <a:r>
                <a:rPr lang="en-US" sz="1050" dirty="0">
                  <a:solidFill>
                    <a:schemeClr val="bg1">
                      <a:lumMod val="95000"/>
                    </a:schemeClr>
                  </a:solidFill>
                </a:rPr>
                <a:t>  </a:t>
              </a:r>
              <a:endParaRPr lang="en-US" sz="1050" dirty="0"/>
            </a:p>
          </p:txBody>
        </p:sp>
        <p:pic>
          <p:nvPicPr>
            <p:cNvPr id="33" name="Picture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77755"/>
              <a:ext cx="12192000" cy="2703308"/>
            </a:xfrm>
            <a:prstGeom prst="rect">
              <a:avLst/>
            </a:prstGeom>
          </p:spPr>
        </p:pic>
        <p:sp>
          <p:nvSpPr>
            <p:cNvPr id="34" name="Rectangle 33" descr="Presentation Author/Graphics: Eldrich L Frazier&#10;Federal Geographic Data Committee&#10;https://www.fgdc.gov"/>
            <p:cNvSpPr/>
            <p:nvPr/>
          </p:nvSpPr>
          <p:spPr>
            <a:xfrm>
              <a:off x="0" y="980729"/>
              <a:ext cx="12192000" cy="416838"/>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050" b="1" dirty="0"/>
                <a:t> </a:t>
              </a:r>
              <a:r>
                <a:rPr lang="en-US" sz="1050" b="1" dirty="0">
                  <a:solidFill>
                    <a:schemeClr val="bg1">
                      <a:lumMod val="95000"/>
                    </a:schemeClr>
                  </a:solidFill>
                </a:rPr>
                <a:t>  </a:t>
              </a:r>
              <a:r>
                <a:rPr lang="en-US" sz="1050" b="1" i="1" dirty="0">
                  <a:solidFill>
                    <a:schemeClr val="bg1">
                      <a:lumMod val="95000"/>
                    </a:schemeClr>
                  </a:solidFill>
                </a:rPr>
                <a:t>About </a:t>
              </a:r>
              <a:r>
                <a:rPr lang="en-US" sz="1050" b="1" i="1" dirty="0" err="1">
                  <a:solidFill>
                    <a:schemeClr val="bg1">
                      <a:lumMod val="95000"/>
                    </a:schemeClr>
                  </a:solidFill>
                </a:rPr>
                <a:t>AmeriGEOSS</a:t>
              </a:r>
              <a:r>
                <a:rPr lang="en-US" sz="1050" b="1" i="1" dirty="0">
                  <a:solidFill>
                    <a:schemeClr val="bg1">
                      <a:lumMod val="95000"/>
                    </a:schemeClr>
                  </a:solidFill>
                </a:rPr>
                <a:t>         </a:t>
              </a:r>
              <a:r>
                <a:rPr lang="en-US" sz="1050" b="1" dirty="0"/>
                <a:t>Initiatives  </a:t>
              </a:r>
              <a:r>
                <a:rPr lang="en-US" sz="1050" b="1" dirty="0">
                  <a:solidFill>
                    <a:schemeClr val="bg2">
                      <a:lumMod val="75000"/>
                    </a:schemeClr>
                  </a:solidFill>
                </a:rPr>
                <a:t>|</a:t>
              </a:r>
              <a:r>
                <a:rPr lang="en-US" sz="1050" b="1" dirty="0"/>
                <a:t>   Data   </a:t>
              </a:r>
              <a:r>
                <a:rPr lang="en-US" sz="1050" b="1" dirty="0">
                  <a:solidFill>
                    <a:schemeClr val="bg2">
                      <a:lumMod val="75000"/>
                    </a:schemeClr>
                  </a:solidFill>
                </a:rPr>
                <a:t>|</a:t>
              </a:r>
              <a:r>
                <a:rPr lang="en-US" sz="1050" b="1" dirty="0"/>
                <a:t>   Tools </a:t>
              </a:r>
              <a:r>
                <a:rPr lang="en-US" sz="1050" b="1" dirty="0">
                  <a:solidFill>
                    <a:schemeClr val="bg2">
                      <a:lumMod val="75000"/>
                    </a:schemeClr>
                  </a:solidFill>
                </a:rPr>
                <a:t>|</a:t>
              </a:r>
              <a:r>
                <a:rPr lang="en-US" sz="1050" b="1" dirty="0"/>
                <a:t>   Products  </a:t>
              </a:r>
              <a:r>
                <a:rPr lang="en-US" sz="1050" b="1" dirty="0">
                  <a:solidFill>
                    <a:schemeClr val="bg2">
                      <a:lumMod val="75000"/>
                    </a:schemeClr>
                  </a:solidFill>
                </a:rPr>
                <a:t>|</a:t>
              </a:r>
              <a:r>
                <a:rPr lang="en-US" sz="1050" b="1" dirty="0"/>
                <a:t>  Services </a:t>
              </a:r>
              <a:r>
                <a:rPr lang="en-US" sz="1050" b="1" dirty="0">
                  <a:solidFill>
                    <a:schemeClr val="bg2">
                      <a:lumMod val="75000"/>
                    </a:schemeClr>
                  </a:solidFill>
                </a:rPr>
                <a:t>|</a:t>
              </a:r>
              <a:r>
                <a:rPr lang="en-US" sz="1050" b="1" dirty="0"/>
                <a:t>   Resources </a:t>
              </a:r>
              <a:r>
                <a:rPr lang="en-US" sz="1050" b="1" dirty="0">
                  <a:solidFill>
                    <a:schemeClr val="bg2">
                      <a:lumMod val="75000"/>
                    </a:schemeClr>
                  </a:solidFill>
                </a:rPr>
                <a:t>|</a:t>
              </a:r>
              <a:r>
                <a:rPr lang="en-US" sz="1050" b="1" dirty="0"/>
                <a:t>  </a:t>
              </a:r>
            </a:p>
          </p:txBody>
        </p:sp>
        <p:sp>
          <p:nvSpPr>
            <p:cNvPr id="35" name="Oval 34"/>
            <p:cNvSpPr/>
            <p:nvPr/>
          </p:nvSpPr>
          <p:spPr bwMode="auto">
            <a:xfrm>
              <a:off x="5276339" y="1126990"/>
              <a:ext cx="116173" cy="90474"/>
            </a:xfrm>
            <a:prstGeom prst="ellipse">
              <a:avLst/>
            </a:prstGeom>
            <a:noFill/>
            <a:ln w="127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2400">
                <a:latin typeface="Times" pitchFamily="18" charset="0"/>
              </a:endParaRPr>
            </a:p>
          </p:txBody>
        </p:sp>
        <p:cxnSp>
          <p:nvCxnSpPr>
            <p:cNvPr id="36" name="Straight Connector 35"/>
            <p:cNvCxnSpPr/>
            <p:nvPr/>
          </p:nvCxnSpPr>
          <p:spPr bwMode="auto">
            <a:xfrm>
              <a:off x="5379195" y="1213124"/>
              <a:ext cx="60960" cy="52222"/>
            </a:xfrm>
            <a:prstGeom prst="line">
              <a:avLst/>
            </a:prstGeom>
            <a:solidFill>
              <a:schemeClr val="accent1"/>
            </a:solidFill>
            <a:ln w="127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20" name="Picture 19" descr="Presentation Author/Graphics: &#10;Eldrich L. Frazier&#10;Federal Geographic Data Committee&#10;https://www.fgdc.gov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167" y="2236891"/>
            <a:ext cx="4142824" cy="4015708"/>
          </a:xfrm>
          <a:prstGeom prst="rect">
            <a:avLst/>
          </a:prstGeom>
        </p:spPr>
      </p:pic>
      <p:pic>
        <p:nvPicPr>
          <p:cNvPr id="4" name="Picture 3" descr="Presentation Author/Graphics: &#10;Eldrich L. Frazier&#10;Federal Geographic Data Committee&#10;https://www.fgdc.gov "/>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28851" y="2112866"/>
            <a:ext cx="4096726" cy="4183143"/>
          </a:xfrm>
          <a:prstGeom prst="rect">
            <a:avLst/>
          </a:prstGeom>
          <a:effectLst>
            <a:outerShdw blurRad="50800" dist="38100" dir="2700000" algn="tl" rotWithShape="0">
              <a:prstClr val="black">
                <a:alpha val="40000"/>
              </a:prstClr>
            </a:outerShdw>
          </a:effectLst>
        </p:spPr>
      </p:pic>
      <p:sp>
        <p:nvSpPr>
          <p:cNvPr id="2" name="Slide Number Placeholder 1" descr="Presentation Author/Graphics: &#10;Eldrich L. Frazier&#10;Federal Geographic Data Committee&#10;https://www.fgdc.gov "/>
          <p:cNvSpPr>
            <a:spLocks noGrp="1"/>
          </p:cNvSpPr>
          <p:nvPr>
            <p:ph type="sldNum" sz="quarter" idx="12"/>
          </p:nvPr>
        </p:nvSpPr>
        <p:spPr>
          <a:xfrm>
            <a:off x="9436119" y="6492875"/>
            <a:ext cx="2743200" cy="365125"/>
          </a:xfrm>
        </p:spPr>
        <p:txBody>
          <a:bodyPr/>
          <a:lstStyle/>
          <a:p>
            <a:fld id="{2AAED9FE-A794-6340-A106-71E1AD4C19A3}" type="slidenum">
              <a:rPr lang="en-US" b="1" smtClean="0"/>
              <a:t>15</a:t>
            </a:fld>
            <a:endParaRPr lang="en-US" b="1"/>
          </a:p>
        </p:txBody>
      </p:sp>
      <p:pic>
        <p:nvPicPr>
          <p:cNvPr id="5" name="Picture 4" descr="Presentation Author/Graphics: &#10;Eldrich L. Frazier&#10;Federal Geographic Data Committee&#10;https://www.fgdc.gov "/>
          <p:cNvPicPr>
            <a:picLocks noChangeAspect="1"/>
          </p:cNvPicPr>
          <p:nvPr/>
        </p:nvPicPr>
        <p:blipFill rotWithShape="1">
          <a:blip r:embed="rId6">
            <a:extLst>
              <a:ext uri="{28A0092B-C50C-407E-A947-70E740481C1C}">
                <a14:useLocalDpi xmlns:a14="http://schemas.microsoft.com/office/drawing/2010/main" val="0"/>
              </a:ext>
            </a:extLst>
          </a:blip>
          <a:srcRect l="-1" r="620" b="76921"/>
          <a:stretch/>
        </p:blipFill>
        <p:spPr>
          <a:xfrm>
            <a:off x="7650632" y="2071336"/>
            <a:ext cx="4160794" cy="918164"/>
          </a:xfrm>
          <a:prstGeom prst="rect">
            <a:avLst/>
          </a:prstGeom>
          <a:effectLst>
            <a:outerShdw blurRad="50800" dist="38100" dir="2700000" algn="tl" rotWithShape="0">
              <a:prstClr val="black">
                <a:alpha val="40000"/>
              </a:prstClr>
            </a:outerShdw>
          </a:effectLst>
        </p:spPr>
      </p:pic>
      <p:pic>
        <p:nvPicPr>
          <p:cNvPr id="19" name="Picture 18" descr="Presentation Author/Graphics: &#10;Eldrich L. Frazier&#10;Federal Geographic Data Committee&#10;https://www.fgdc.gov "/>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353334" y="4368972"/>
            <a:ext cx="2951034" cy="1971291"/>
          </a:xfrm>
          <a:prstGeom prst="rect">
            <a:avLst/>
          </a:prstGeom>
          <a:effectLst>
            <a:outerShdw blurRad="50800" dist="76200" dir="2700000" algn="tl" rotWithShape="0">
              <a:prstClr val="black">
                <a:alpha val="40000"/>
              </a:prstClr>
            </a:outerShdw>
          </a:effectLst>
        </p:spPr>
      </p:pic>
      <p:pic>
        <p:nvPicPr>
          <p:cNvPr id="3" name="Picture 2" descr="Presentation Author/Graphics: &#10;Eldrich L. Frazier&#10;Federal Geographic Data Committee&#10;https://www.fgdc.gov "/>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98247" y="1219319"/>
            <a:ext cx="1420368" cy="1420368"/>
          </a:xfrm>
          <a:prstGeom prst="rect">
            <a:avLst/>
          </a:prstGeom>
          <a:effectLst>
            <a:outerShdw blurRad="50800" dist="38100" dir="2700000" algn="tl" rotWithShape="0">
              <a:prstClr val="black">
                <a:alpha val="40000"/>
              </a:prstClr>
            </a:outerShdw>
          </a:effectLst>
        </p:spPr>
      </p:pic>
      <p:sp>
        <p:nvSpPr>
          <p:cNvPr id="15" name="Rounded Rectangle 14" descr="Presentation Author/Graphics: &#10;Eldrich L. Frazier&#10;Federal Geographic Data Committee&#10;https://www.fgdc.gov "/>
          <p:cNvSpPr/>
          <p:nvPr/>
        </p:nvSpPr>
        <p:spPr>
          <a:xfrm>
            <a:off x="3750537" y="1517953"/>
            <a:ext cx="4465986" cy="832978"/>
          </a:xfrm>
          <a:prstGeom prst="roundRect">
            <a:avLst/>
          </a:prstGeom>
          <a:gradFill>
            <a:gsLst>
              <a:gs pos="0">
                <a:schemeClr val="dk1">
                  <a:satMod val="103000"/>
                  <a:lumMod val="102000"/>
                  <a:tint val="94000"/>
                  <a:alpha val="65000"/>
                </a:schemeClr>
              </a:gs>
              <a:gs pos="50000">
                <a:schemeClr val="dk1">
                  <a:satMod val="110000"/>
                  <a:lumMod val="100000"/>
                  <a:shade val="100000"/>
                  <a:alpha val="68000"/>
                </a:schemeClr>
              </a:gs>
              <a:gs pos="100000">
                <a:schemeClr val="dk1">
                  <a:lumMod val="99000"/>
                  <a:satMod val="120000"/>
                  <a:shade val="78000"/>
                  <a:alpha val="65000"/>
                </a:schemeClr>
              </a:gs>
            </a:gsLst>
          </a:gradFill>
        </p:spPr>
        <p:style>
          <a:lnRef idx="0">
            <a:schemeClr val="dk1"/>
          </a:lnRef>
          <a:fillRef idx="3">
            <a:schemeClr val="dk1"/>
          </a:fillRef>
          <a:effectRef idx="3">
            <a:schemeClr val="dk1"/>
          </a:effectRef>
          <a:fontRef idx="minor">
            <a:schemeClr val="lt1"/>
          </a:fontRef>
        </p:style>
        <p:txBody>
          <a:bodyPr rtlCol="0" anchor="ctr"/>
          <a:lstStyle/>
          <a:p>
            <a:pPr marL="6350" algn="ctr"/>
            <a:r>
              <a:rPr lang="en-US" sz="2400" dirty="0" smtClean="0">
                <a:effectLst>
                  <a:outerShdw blurRad="50800" dist="76200" dir="2700000" algn="tl" rotWithShape="0">
                    <a:prstClr val="black">
                      <a:alpha val="40000"/>
                    </a:prstClr>
                  </a:outerShdw>
                </a:effectLst>
              </a:rPr>
              <a:t>Tools and Resources from </a:t>
            </a:r>
          </a:p>
          <a:p>
            <a:pPr marL="6350" algn="ctr"/>
            <a:r>
              <a:rPr lang="en-US" sz="2400" dirty="0" smtClean="0">
                <a:effectLst>
                  <a:outerShdw blurRad="50800" dist="76200" dir="2700000" algn="tl" rotWithShape="0">
                    <a:prstClr val="black">
                      <a:alpha val="40000"/>
                    </a:prstClr>
                  </a:outerShdw>
                </a:effectLst>
              </a:rPr>
              <a:t>Global Providers in one Place</a:t>
            </a:r>
            <a:endParaRPr lang="en-US" i="1" dirty="0" smtClean="0"/>
          </a:p>
        </p:txBody>
      </p:sp>
      <p:sp>
        <p:nvSpPr>
          <p:cNvPr id="21" name="Rounded Rectangle 20" descr="Presentation Author/Graphics: &#10;Eldrich L. Frazier&#10;Federal Geographic Data Committee&#10;https://www.fgdc.gov "/>
          <p:cNvSpPr/>
          <p:nvPr/>
        </p:nvSpPr>
        <p:spPr>
          <a:xfrm>
            <a:off x="1270961" y="3239378"/>
            <a:ext cx="1972061" cy="439385"/>
          </a:xfrm>
          <a:prstGeom prst="roundRect">
            <a:avLst/>
          </a:prstGeom>
          <a:solidFill>
            <a:srgbClr val="FFFF00">
              <a:alpha val="21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2" name="Rounded Rectangle 21" descr="Presentation Author/Graphics: &#10;Eldrich L. Frazier&#10;Federal Geographic Data Committee&#10;https://www.fgdc.gov "/>
          <p:cNvSpPr/>
          <p:nvPr/>
        </p:nvSpPr>
        <p:spPr>
          <a:xfrm>
            <a:off x="5313334" y="4383560"/>
            <a:ext cx="1214347" cy="1805953"/>
          </a:xfrm>
          <a:prstGeom prst="roundRect">
            <a:avLst/>
          </a:prstGeom>
          <a:solidFill>
            <a:srgbClr val="FFFF00">
              <a:alpha val="21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16" name="Picture 15" descr="Presentation Author/Graphics: &#10;Eldrich L. Frazier&#10;Federal Geographic Data Committee&#10;https://www.fgdc.gov "/>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446560" y="3621989"/>
            <a:ext cx="1220490" cy="815287"/>
          </a:xfrm>
          <a:prstGeom prst="rect">
            <a:avLst/>
          </a:prstGeom>
        </p:spPr>
      </p:pic>
      <p:sp>
        <p:nvSpPr>
          <p:cNvPr id="23" name="Rounded Rectangle 22" descr="Presentation Author/Graphics: &#10;Eldrich L. Frazier&#10;Federal Geographic Data Committee&#10;https://www.fgdc.gov "/>
          <p:cNvSpPr/>
          <p:nvPr/>
        </p:nvSpPr>
        <p:spPr>
          <a:xfrm>
            <a:off x="1529275" y="2359074"/>
            <a:ext cx="1815599" cy="832978"/>
          </a:xfrm>
          <a:prstGeom prst="roundRect">
            <a:avLst/>
          </a:prstGeom>
          <a:gradFill>
            <a:gsLst>
              <a:gs pos="0">
                <a:schemeClr val="dk1">
                  <a:satMod val="103000"/>
                  <a:lumMod val="102000"/>
                  <a:tint val="94000"/>
                  <a:alpha val="65000"/>
                </a:schemeClr>
              </a:gs>
              <a:gs pos="50000">
                <a:schemeClr val="dk1">
                  <a:satMod val="110000"/>
                  <a:lumMod val="100000"/>
                  <a:shade val="100000"/>
                  <a:alpha val="68000"/>
                </a:schemeClr>
              </a:gs>
              <a:gs pos="100000">
                <a:schemeClr val="dk1">
                  <a:lumMod val="99000"/>
                  <a:satMod val="120000"/>
                  <a:shade val="78000"/>
                  <a:alpha val="65000"/>
                </a:schemeClr>
              </a:gs>
            </a:gsLst>
          </a:gradFill>
        </p:spPr>
        <p:style>
          <a:lnRef idx="0">
            <a:schemeClr val="dk1"/>
          </a:lnRef>
          <a:fillRef idx="3">
            <a:schemeClr val="dk1"/>
          </a:fillRef>
          <a:effectRef idx="3">
            <a:schemeClr val="dk1"/>
          </a:effectRef>
          <a:fontRef idx="minor">
            <a:schemeClr val="lt1"/>
          </a:fontRef>
        </p:style>
        <p:txBody>
          <a:bodyPr rtlCol="0" anchor="ctr"/>
          <a:lstStyle/>
          <a:p>
            <a:pPr marL="6350" algn="ctr"/>
            <a:r>
              <a:rPr lang="en-US" sz="2400" smtClean="0">
                <a:effectLst>
                  <a:outerShdw blurRad="50800" dist="76200" dir="2700000" algn="tl" rotWithShape="0">
                    <a:prstClr val="black">
                      <a:alpha val="40000"/>
                    </a:prstClr>
                  </a:outerShdw>
                </a:effectLst>
              </a:rPr>
              <a:t>Find Data</a:t>
            </a:r>
            <a:endParaRPr lang="en-US" i="1" dirty="0" smtClean="0"/>
          </a:p>
        </p:txBody>
      </p:sp>
      <p:pic>
        <p:nvPicPr>
          <p:cNvPr id="25" name="Picture 24" descr="Presentation Author/Graphics: &#10;Eldrich L. Frazier&#10;Federal Geographic Data Committee&#10;https://www.fgdc.gov "/>
          <p:cNvPicPr>
            <a:picLocks noChangeAspect="1"/>
          </p:cNvPicPr>
          <p:nvPr/>
        </p:nvPicPr>
        <p:blipFill rotWithShape="1">
          <a:blip r:embed="rId10" cstate="screen">
            <a:extLst>
              <a:ext uri="{28A0092B-C50C-407E-A947-70E740481C1C}">
                <a14:useLocalDpi xmlns:a14="http://schemas.microsoft.com/office/drawing/2010/main"/>
              </a:ext>
            </a:extLst>
          </a:blip>
          <a:srcRect l="-762" t="12903" r="762" b="-12637"/>
          <a:stretch/>
        </p:blipFill>
        <p:spPr>
          <a:xfrm>
            <a:off x="7608922" y="2973734"/>
            <a:ext cx="4202504" cy="2052184"/>
          </a:xfrm>
          <a:prstGeom prst="frame">
            <a:avLst/>
          </a:prstGeom>
          <a:effectLst/>
        </p:spPr>
      </p:pic>
      <p:pic>
        <p:nvPicPr>
          <p:cNvPr id="28" name="Picture 27" descr="Presentation Author/Graphics: &#10;Eldrich L. Frazier&#10;Federal Geographic Data Committee&#10;https://www.fgdc.gov "/>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888229" y="3258114"/>
            <a:ext cx="3679350" cy="1404404"/>
          </a:xfrm>
          <a:prstGeom prst="rect">
            <a:avLst/>
          </a:prstGeom>
        </p:spPr>
      </p:pic>
      <p:pic>
        <p:nvPicPr>
          <p:cNvPr id="6" name="Picture 5" descr="Presentation Author/Graphics: &#10;Eldrich L. Frazier&#10;Federal Geographic Data Committee&#10;https://www.fgdc.gov "/>
          <p:cNvPicPr>
            <a:picLocks noChangeAspect="1"/>
          </p:cNvPicPr>
          <p:nvPr/>
        </p:nvPicPr>
        <p:blipFill rotWithShape="1">
          <a:blip r:embed="rId12">
            <a:extLst>
              <a:ext uri="{28A0092B-C50C-407E-A947-70E740481C1C}">
                <a14:useLocalDpi xmlns:a14="http://schemas.microsoft.com/office/drawing/2010/main" val="0"/>
              </a:ext>
            </a:extLst>
          </a:blip>
          <a:srcRect l="1678" t="30979" r="3554" b="5942"/>
          <a:stretch/>
        </p:blipFill>
        <p:spPr>
          <a:xfrm>
            <a:off x="7641398" y="4655976"/>
            <a:ext cx="4170027" cy="2147926"/>
          </a:xfrm>
          <a:prstGeom prst="rect">
            <a:avLst/>
          </a:prstGeom>
          <a:ln>
            <a:solidFill>
              <a:schemeClr val="bg1">
                <a:lumMod val="85000"/>
              </a:schemeClr>
            </a:solidFill>
          </a:ln>
          <a:effectLst/>
        </p:spPr>
      </p:pic>
      <p:pic>
        <p:nvPicPr>
          <p:cNvPr id="27" name="Picture 26" descr="Presentation Author/Graphics: &#10;Eldrich L. Frazier&#10;Federal Geographic Data Committee&#10;https://www.fgdc.gov "/>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7819044" y="5008092"/>
            <a:ext cx="3802508" cy="1775835"/>
          </a:xfrm>
          <a:prstGeom prst="rect">
            <a:avLst/>
          </a:prstGeom>
        </p:spPr>
      </p:pic>
      <p:sp>
        <p:nvSpPr>
          <p:cNvPr id="24" name="Rounded Rectangle 23" descr="Presentation Author/Graphics: &#10;Eldrich L. Frazier&#10;Federal Geographic Data Committee&#10;https://www.fgdc.gov "/>
          <p:cNvSpPr/>
          <p:nvPr/>
        </p:nvSpPr>
        <p:spPr>
          <a:xfrm>
            <a:off x="6919582" y="5561504"/>
            <a:ext cx="1619025" cy="832978"/>
          </a:xfrm>
          <a:prstGeom prst="roundRect">
            <a:avLst/>
          </a:prstGeom>
          <a:gradFill>
            <a:gsLst>
              <a:gs pos="0">
                <a:schemeClr val="dk1">
                  <a:satMod val="103000"/>
                  <a:lumMod val="102000"/>
                  <a:tint val="94000"/>
                  <a:alpha val="65000"/>
                </a:schemeClr>
              </a:gs>
              <a:gs pos="50000">
                <a:schemeClr val="dk1">
                  <a:satMod val="110000"/>
                  <a:lumMod val="100000"/>
                  <a:shade val="100000"/>
                  <a:alpha val="68000"/>
                </a:schemeClr>
              </a:gs>
              <a:gs pos="100000">
                <a:schemeClr val="dk1">
                  <a:lumMod val="99000"/>
                  <a:satMod val="120000"/>
                  <a:shade val="78000"/>
                  <a:alpha val="65000"/>
                </a:schemeClr>
              </a:gs>
            </a:gsLst>
          </a:gradFill>
        </p:spPr>
        <p:style>
          <a:lnRef idx="0">
            <a:schemeClr val="dk1"/>
          </a:lnRef>
          <a:fillRef idx="3">
            <a:schemeClr val="dk1"/>
          </a:fillRef>
          <a:effectRef idx="3">
            <a:schemeClr val="dk1"/>
          </a:effectRef>
          <a:fontRef idx="minor">
            <a:schemeClr val="lt1"/>
          </a:fontRef>
        </p:style>
        <p:txBody>
          <a:bodyPr rtlCol="0" anchor="ctr"/>
          <a:lstStyle/>
          <a:p>
            <a:pPr marL="6350" algn="ctr"/>
            <a:r>
              <a:rPr lang="en-US" sz="2400" smtClean="0">
                <a:effectLst>
                  <a:outerShdw blurRad="50800" dist="76200" dir="2700000" algn="tl" rotWithShape="0">
                    <a:prstClr val="black">
                      <a:alpha val="40000"/>
                    </a:prstClr>
                  </a:outerShdw>
                </a:effectLst>
              </a:rPr>
              <a:t>Imagery</a:t>
            </a:r>
            <a:endParaRPr lang="en-US" i="1" dirty="0" smtClean="0"/>
          </a:p>
        </p:txBody>
      </p:sp>
      <p:sp>
        <p:nvSpPr>
          <p:cNvPr id="29" name="Rounded Rectangle 28" descr="Presentation Author/Graphics: &#10;Eldrich L. Frazier&#10;Federal Geographic Data Committee&#10;https://www.fgdc.gov "/>
          <p:cNvSpPr/>
          <p:nvPr/>
        </p:nvSpPr>
        <p:spPr>
          <a:xfrm>
            <a:off x="3838668" y="3178049"/>
            <a:ext cx="1619025" cy="832978"/>
          </a:xfrm>
          <a:prstGeom prst="roundRect">
            <a:avLst/>
          </a:prstGeom>
          <a:gradFill>
            <a:gsLst>
              <a:gs pos="0">
                <a:schemeClr val="dk1">
                  <a:satMod val="103000"/>
                  <a:lumMod val="102000"/>
                  <a:tint val="94000"/>
                  <a:alpha val="65000"/>
                </a:schemeClr>
              </a:gs>
              <a:gs pos="50000">
                <a:schemeClr val="dk1">
                  <a:satMod val="110000"/>
                  <a:lumMod val="100000"/>
                  <a:shade val="100000"/>
                  <a:alpha val="68000"/>
                </a:schemeClr>
              </a:gs>
              <a:gs pos="100000">
                <a:schemeClr val="dk1">
                  <a:lumMod val="99000"/>
                  <a:satMod val="120000"/>
                  <a:shade val="78000"/>
                  <a:alpha val="65000"/>
                </a:schemeClr>
              </a:gs>
            </a:gsLst>
          </a:gradFill>
        </p:spPr>
        <p:style>
          <a:lnRef idx="0">
            <a:schemeClr val="dk1"/>
          </a:lnRef>
          <a:fillRef idx="3">
            <a:schemeClr val="dk1"/>
          </a:fillRef>
          <a:effectRef idx="3">
            <a:schemeClr val="dk1"/>
          </a:effectRef>
          <a:fontRef idx="minor">
            <a:schemeClr val="lt1"/>
          </a:fontRef>
        </p:style>
        <p:txBody>
          <a:bodyPr rtlCol="0" anchor="ctr"/>
          <a:lstStyle/>
          <a:p>
            <a:pPr marL="6350" algn="ctr"/>
            <a:r>
              <a:rPr lang="en-US" sz="2400" dirty="0" smtClean="0">
                <a:effectLst>
                  <a:outerShdw blurRad="50800" dist="76200" dir="2700000" algn="tl" rotWithShape="0">
                    <a:prstClr val="black">
                      <a:alpha val="40000"/>
                    </a:prstClr>
                  </a:outerShdw>
                </a:effectLst>
              </a:rPr>
              <a:t>Tools</a:t>
            </a:r>
            <a:endParaRPr lang="en-US" i="1" dirty="0" smtClean="0"/>
          </a:p>
        </p:txBody>
      </p:sp>
      <p:sp>
        <p:nvSpPr>
          <p:cNvPr id="30" name="TextBox 29" descr="Presentation Author/Graphics: &#10;Eldrich L. Frazier&#10;Federal Geographic Data Committee&#10;https://www.fgdc.gov "/>
          <p:cNvSpPr txBox="1"/>
          <p:nvPr/>
        </p:nvSpPr>
        <p:spPr>
          <a:xfrm>
            <a:off x="3344874" y="291379"/>
            <a:ext cx="5477876" cy="424732"/>
          </a:xfrm>
          <a:prstGeom prst="rect">
            <a:avLst/>
          </a:prstGeom>
        </p:spPr>
        <p:txBody>
          <a:bodyPr vert="horz" wrap="square" lIns="91440" tIns="45720" rIns="91440" bIns="45720" rtlCol="0" anchor="ctr">
            <a:spAutoFit/>
          </a:bodyPr>
          <a:lstStyle>
            <a:defPPr>
              <a:defRPr lang="en-US"/>
            </a:defPPr>
            <a:lvl1pPr algn="ctr">
              <a:lnSpc>
                <a:spcPct val="90000"/>
              </a:lnSpc>
              <a:spcBef>
                <a:spcPct val="0"/>
              </a:spcBef>
              <a:buNone/>
              <a:defRPr sz="2400" b="1">
                <a:solidFill>
                  <a:srgbClr val="005FAA"/>
                </a:solidFill>
                <a:latin typeface="Arial"/>
                <a:ea typeface="Arial"/>
                <a:cs typeface="Arial"/>
              </a:defRPr>
            </a:lvl1pPr>
          </a:lstStyle>
          <a:p>
            <a:pPr algn="l"/>
            <a:r>
              <a:rPr lang="en-US" dirty="0" err="1"/>
              <a:t>AmeriGEOSS</a:t>
            </a:r>
            <a:r>
              <a:rPr lang="en-US" dirty="0"/>
              <a:t> </a:t>
            </a:r>
            <a:r>
              <a:rPr lang="en-US" dirty="0" smtClean="0"/>
              <a:t>Data-Hub Capabilities</a:t>
            </a:r>
            <a:endParaRPr lang="en-US" dirty="0"/>
          </a:p>
        </p:txBody>
      </p:sp>
    </p:spTree>
    <p:extLst>
      <p:ext uri="{BB962C8B-B14F-4D97-AF65-F5344CB8AC3E}">
        <p14:creationId xmlns:p14="http://schemas.microsoft.com/office/powerpoint/2010/main" val="17925204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1000"/>
                                        <p:tgtEl>
                                          <p:spTgt spid="23"/>
                                        </p:tgtEl>
                                      </p:cBhvr>
                                    </p:animEffect>
                                  </p:childTnLst>
                                </p:cTn>
                              </p:par>
                            </p:childTnLst>
                          </p:cTn>
                        </p:par>
                        <p:par>
                          <p:cTn id="12" fill="hold">
                            <p:stCondLst>
                              <p:cond delay="3000"/>
                            </p:stCondLst>
                            <p:childTnLst>
                              <p:par>
                                <p:cTn id="13" presetID="10" presetClass="entr" presetSubtype="0" fill="hold" grpId="0"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1000"/>
                                        <p:tgtEl>
                                          <p:spTgt spid="29"/>
                                        </p:tgtEl>
                                      </p:cBhvr>
                                    </p:animEffect>
                                  </p:childTnLst>
                                </p:cTn>
                              </p:par>
                            </p:childTnLst>
                          </p:cTn>
                        </p:par>
                        <p:par>
                          <p:cTn id="16" fill="hold">
                            <p:stCondLst>
                              <p:cond delay="4000"/>
                            </p:stCondLst>
                            <p:childTnLst>
                              <p:par>
                                <p:cTn id="17" presetID="10" presetClass="entr" presetSubtype="0" fill="hold" grpId="0"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1000"/>
                                        <p:tgtEl>
                                          <p:spTgt spid="24"/>
                                        </p:tgtEl>
                                      </p:cBhvr>
                                    </p:animEffect>
                                  </p:childTnLst>
                                </p:cTn>
                              </p:par>
                            </p:childTnLst>
                          </p:cTn>
                        </p:par>
                        <p:par>
                          <p:cTn id="20" fill="hold">
                            <p:stCondLst>
                              <p:cond delay="5000"/>
                            </p:stCondLst>
                            <p:childTnLst>
                              <p:par>
                                <p:cTn id="21" presetID="6" presetClass="emph" presetSubtype="0" fill="hold" nodeType="afterEffect">
                                  <p:stCondLst>
                                    <p:cond delay="0"/>
                                  </p:stCondLst>
                                  <p:childTnLst>
                                    <p:animScale>
                                      <p:cBhvr>
                                        <p:cTn id="22" dur="2000" fill="hold"/>
                                        <p:tgtEl>
                                          <p:spTgt spid="2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3" grpId="0" animBg="1"/>
      <p:bldP spid="24" grpId="0" animBg="1"/>
      <p:bldP spid="2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descr="Presentation Author/Graphics: &#10;Eldrich L. Frazier&#10;Federal Geographic Data Committee&#10;https://www.fgdc.gov " title="FGDC"/>
          <p:cNvGrpSpPr/>
          <p:nvPr/>
        </p:nvGrpSpPr>
        <p:grpSpPr>
          <a:xfrm>
            <a:off x="0" y="977755"/>
            <a:ext cx="12192000" cy="2810625"/>
            <a:chOff x="0" y="977755"/>
            <a:chExt cx="12192000" cy="2810625"/>
          </a:xfrm>
        </p:grpSpPr>
        <p:sp>
          <p:nvSpPr>
            <p:cNvPr id="57" name="Rectangle 56" descr="Presentation Author/Graphics: Eldrich L Frazier&#10;Federal Geographic Data Committee&#10;https://www.fgdc.gov"/>
            <p:cNvSpPr/>
            <p:nvPr/>
          </p:nvSpPr>
          <p:spPr>
            <a:xfrm>
              <a:off x="0" y="3371542"/>
              <a:ext cx="12192000" cy="416838"/>
            </a:xfrm>
            <a:prstGeom prst="rect">
              <a:avLst/>
            </a:prstGeom>
            <a:gradFill flip="none" rotWithShape="1">
              <a:gsLst>
                <a:gs pos="0">
                  <a:schemeClr val="accent4">
                    <a:lumMod val="0"/>
                    <a:lumOff val="100000"/>
                  </a:schemeClr>
                </a:gs>
                <a:gs pos="0">
                  <a:schemeClr val="accent4">
                    <a:lumMod val="0"/>
                    <a:lumOff val="100000"/>
                  </a:schemeClr>
                </a:gs>
                <a:gs pos="78000">
                  <a:schemeClr val="tx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050" dirty="0"/>
                <a:t> </a:t>
              </a:r>
              <a:r>
                <a:rPr lang="en-US" sz="1050" dirty="0">
                  <a:solidFill>
                    <a:schemeClr val="bg1">
                      <a:lumMod val="95000"/>
                    </a:schemeClr>
                  </a:solidFill>
                </a:rPr>
                <a:t>  </a:t>
              </a:r>
              <a:endParaRPr lang="en-US" sz="1050" dirty="0"/>
            </a:p>
          </p:txBody>
        </p:sp>
        <p:pic>
          <p:nvPicPr>
            <p:cNvPr id="58" name="Picture 5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77755"/>
              <a:ext cx="12192000" cy="2703308"/>
            </a:xfrm>
            <a:prstGeom prst="rect">
              <a:avLst/>
            </a:prstGeom>
          </p:spPr>
        </p:pic>
        <p:sp>
          <p:nvSpPr>
            <p:cNvPr id="60" name="Rectangle 59" descr="Presentation Author/Graphics: Eldrich L Frazier&#10;Federal Geographic Data Committee&#10;https://www.fgdc.gov"/>
            <p:cNvSpPr/>
            <p:nvPr/>
          </p:nvSpPr>
          <p:spPr>
            <a:xfrm>
              <a:off x="0" y="980729"/>
              <a:ext cx="12192000" cy="416838"/>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050" b="1" dirty="0"/>
                <a:t> </a:t>
              </a:r>
              <a:r>
                <a:rPr lang="en-US" sz="1050" b="1" dirty="0">
                  <a:solidFill>
                    <a:schemeClr val="bg1">
                      <a:lumMod val="95000"/>
                    </a:schemeClr>
                  </a:solidFill>
                </a:rPr>
                <a:t>  </a:t>
              </a:r>
              <a:r>
                <a:rPr lang="en-US" sz="1050" b="1" i="1" dirty="0">
                  <a:solidFill>
                    <a:schemeClr val="bg1">
                      <a:lumMod val="95000"/>
                    </a:schemeClr>
                  </a:solidFill>
                </a:rPr>
                <a:t>About </a:t>
              </a:r>
              <a:r>
                <a:rPr lang="en-US" sz="1050" b="1" i="1" dirty="0" err="1">
                  <a:solidFill>
                    <a:schemeClr val="bg1">
                      <a:lumMod val="95000"/>
                    </a:schemeClr>
                  </a:solidFill>
                </a:rPr>
                <a:t>AmeriGEOSS</a:t>
              </a:r>
              <a:r>
                <a:rPr lang="en-US" sz="1050" b="1" i="1" dirty="0">
                  <a:solidFill>
                    <a:schemeClr val="bg1">
                      <a:lumMod val="95000"/>
                    </a:schemeClr>
                  </a:solidFill>
                </a:rPr>
                <a:t>         </a:t>
              </a:r>
              <a:r>
                <a:rPr lang="en-US" sz="1050" b="1" dirty="0"/>
                <a:t>Initiatives  </a:t>
              </a:r>
              <a:r>
                <a:rPr lang="en-US" sz="1050" b="1" dirty="0">
                  <a:solidFill>
                    <a:schemeClr val="bg2">
                      <a:lumMod val="75000"/>
                    </a:schemeClr>
                  </a:solidFill>
                </a:rPr>
                <a:t>|</a:t>
              </a:r>
              <a:r>
                <a:rPr lang="en-US" sz="1050" b="1" dirty="0"/>
                <a:t>   Data   </a:t>
              </a:r>
              <a:r>
                <a:rPr lang="en-US" sz="1050" b="1" dirty="0">
                  <a:solidFill>
                    <a:schemeClr val="bg2">
                      <a:lumMod val="75000"/>
                    </a:schemeClr>
                  </a:solidFill>
                </a:rPr>
                <a:t>|</a:t>
              </a:r>
              <a:r>
                <a:rPr lang="en-US" sz="1050" b="1" dirty="0"/>
                <a:t>   Tools </a:t>
              </a:r>
              <a:r>
                <a:rPr lang="en-US" sz="1050" b="1" dirty="0">
                  <a:solidFill>
                    <a:schemeClr val="bg2">
                      <a:lumMod val="75000"/>
                    </a:schemeClr>
                  </a:solidFill>
                </a:rPr>
                <a:t>|</a:t>
              </a:r>
              <a:r>
                <a:rPr lang="en-US" sz="1050" b="1" dirty="0"/>
                <a:t>   Products  </a:t>
              </a:r>
              <a:r>
                <a:rPr lang="en-US" sz="1050" b="1" dirty="0">
                  <a:solidFill>
                    <a:schemeClr val="bg2">
                      <a:lumMod val="75000"/>
                    </a:schemeClr>
                  </a:solidFill>
                </a:rPr>
                <a:t>|</a:t>
              </a:r>
              <a:r>
                <a:rPr lang="en-US" sz="1050" b="1" dirty="0"/>
                <a:t>  Services </a:t>
              </a:r>
              <a:r>
                <a:rPr lang="en-US" sz="1050" b="1" dirty="0">
                  <a:solidFill>
                    <a:schemeClr val="bg2">
                      <a:lumMod val="75000"/>
                    </a:schemeClr>
                  </a:solidFill>
                </a:rPr>
                <a:t>|</a:t>
              </a:r>
              <a:r>
                <a:rPr lang="en-US" sz="1050" b="1" dirty="0"/>
                <a:t>   Resources </a:t>
              </a:r>
              <a:r>
                <a:rPr lang="en-US" sz="1050" b="1" dirty="0">
                  <a:solidFill>
                    <a:schemeClr val="bg2">
                      <a:lumMod val="75000"/>
                    </a:schemeClr>
                  </a:solidFill>
                </a:rPr>
                <a:t>|</a:t>
              </a:r>
              <a:r>
                <a:rPr lang="en-US" sz="1050" b="1" dirty="0"/>
                <a:t>  </a:t>
              </a:r>
            </a:p>
          </p:txBody>
        </p:sp>
        <p:sp>
          <p:nvSpPr>
            <p:cNvPr id="61" name="Oval 60"/>
            <p:cNvSpPr/>
            <p:nvPr/>
          </p:nvSpPr>
          <p:spPr bwMode="auto">
            <a:xfrm>
              <a:off x="5276339" y="1126990"/>
              <a:ext cx="116173" cy="90474"/>
            </a:xfrm>
            <a:prstGeom prst="ellipse">
              <a:avLst/>
            </a:prstGeom>
            <a:noFill/>
            <a:ln w="127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2400">
                <a:latin typeface="Times" pitchFamily="18" charset="0"/>
              </a:endParaRPr>
            </a:p>
          </p:txBody>
        </p:sp>
        <p:cxnSp>
          <p:nvCxnSpPr>
            <p:cNvPr id="64" name="Straight Connector 63"/>
            <p:cNvCxnSpPr/>
            <p:nvPr/>
          </p:nvCxnSpPr>
          <p:spPr bwMode="auto">
            <a:xfrm>
              <a:off x="5379195" y="1213124"/>
              <a:ext cx="60960" cy="52222"/>
            </a:xfrm>
            <a:prstGeom prst="line">
              <a:avLst/>
            </a:prstGeom>
            <a:solidFill>
              <a:schemeClr val="accent1"/>
            </a:solidFill>
            <a:ln w="127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4" name="Picture 3" descr="Presentation Author/Graphics: &#10;Eldrich L. Frazier&#10;Federal Geographic Data Committee&#10;https://www.fgdc.gov " title="FGDC"/>
          <p:cNvPicPr>
            <a:picLocks noChangeAspect="1"/>
          </p:cNvPicPr>
          <p:nvPr/>
        </p:nvPicPr>
        <p:blipFill rotWithShape="1">
          <a:blip r:embed="rId4" cstate="print">
            <a:extLst>
              <a:ext uri="{28A0092B-C50C-407E-A947-70E740481C1C}">
                <a14:useLocalDpi xmlns:a14="http://schemas.microsoft.com/office/drawing/2010/main"/>
              </a:ext>
            </a:extLst>
          </a:blip>
          <a:srcRect r="8589"/>
          <a:stretch/>
        </p:blipFill>
        <p:spPr>
          <a:xfrm>
            <a:off x="185925" y="2251210"/>
            <a:ext cx="4475088" cy="3733800"/>
          </a:xfrm>
          <a:prstGeom prst="rect">
            <a:avLst/>
          </a:prstGeom>
          <a:effectLst>
            <a:outerShdw blurRad="50800" dist="38100" dir="2700000" algn="tl" rotWithShape="0">
              <a:prstClr val="black">
                <a:alpha val="40000"/>
              </a:prstClr>
            </a:outerShdw>
          </a:effectLst>
        </p:spPr>
      </p:pic>
      <p:pic>
        <p:nvPicPr>
          <p:cNvPr id="20" name="Picture 19" descr="Presentation Author/Graphics: &#10;Eldrich L. Frazier&#10;Federal Geographic Data Committee&#10;https://www.fgdc.gov " title="FGDC"/>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64241" y="2229637"/>
            <a:ext cx="4140139" cy="4309721"/>
          </a:xfrm>
          <a:prstGeom prst="rect">
            <a:avLst/>
          </a:prstGeom>
        </p:spPr>
      </p:pic>
      <p:sp>
        <p:nvSpPr>
          <p:cNvPr id="2" name="Slide Number Placeholder 1" descr="Presentation Author/Graphics: &#10;Eldrich L. Frazier&#10;Federal Geographic Data Committee&#10;https://www.fgdc.gov " title="FGDC"/>
          <p:cNvSpPr>
            <a:spLocks noGrp="1"/>
          </p:cNvSpPr>
          <p:nvPr>
            <p:ph type="sldNum" sz="quarter" idx="12"/>
          </p:nvPr>
        </p:nvSpPr>
        <p:spPr>
          <a:xfrm>
            <a:off x="9448800" y="6499480"/>
            <a:ext cx="2743200" cy="365125"/>
          </a:xfrm>
        </p:spPr>
        <p:txBody>
          <a:bodyPr/>
          <a:lstStyle/>
          <a:p>
            <a:fld id="{2AAED9FE-A794-6340-A106-71E1AD4C19A3}" type="slidenum">
              <a:rPr lang="en-US" b="1" smtClean="0"/>
              <a:t>16</a:t>
            </a:fld>
            <a:endParaRPr lang="en-US" b="1"/>
          </a:p>
        </p:txBody>
      </p:sp>
      <p:pic>
        <p:nvPicPr>
          <p:cNvPr id="10" name="Picture 9" descr="Presentation Author/Graphics: &#10;Eldrich L. Frazier&#10;Federal Geographic Data Committee&#10;https://www.fgdc.gov " title="FGDC"/>
          <p:cNvPicPr>
            <a:picLocks noChangeAspect="1"/>
          </p:cNvPicPr>
          <p:nvPr/>
        </p:nvPicPr>
        <p:blipFill rotWithShape="1">
          <a:blip r:embed="rId6">
            <a:extLst>
              <a:ext uri="{28A0092B-C50C-407E-A947-70E740481C1C}">
                <a14:useLocalDpi xmlns:a14="http://schemas.microsoft.com/office/drawing/2010/main" val="0"/>
              </a:ext>
            </a:extLst>
          </a:blip>
          <a:srcRect l="4441" r="5388"/>
          <a:stretch/>
        </p:blipFill>
        <p:spPr>
          <a:xfrm>
            <a:off x="7499615" y="2276406"/>
            <a:ext cx="4353791" cy="4206514"/>
          </a:xfrm>
          <a:prstGeom prst="rect">
            <a:avLst/>
          </a:prstGeom>
          <a:effectLst>
            <a:outerShdw blurRad="50800" dist="38100" dir="2700000" algn="tl" rotWithShape="0">
              <a:prstClr val="black">
                <a:alpha val="40000"/>
              </a:prstClr>
            </a:outerShdw>
          </a:effectLst>
        </p:spPr>
      </p:pic>
      <p:pic>
        <p:nvPicPr>
          <p:cNvPr id="49" name="Picture 48" descr="Presentation Author/Graphics: &#10;Eldrich L. Frazier&#10;Federal Geographic Data Committee&#10;https://www.fgdc.gov " title="FGDC"/>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967073" y="4287979"/>
            <a:ext cx="1458086" cy="1004738"/>
          </a:xfrm>
          <a:prstGeom prst="rect">
            <a:avLst/>
          </a:prstGeom>
        </p:spPr>
      </p:pic>
      <p:pic>
        <p:nvPicPr>
          <p:cNvPr id="11" name="Picture 10" descr="Presentation Author/Graphics: &#10;Eldrich L. Frazier&#10;Federal Geographic Data Committee&#10;https://www.fgdc.gov " title="FGDC"/>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91115" y="1242439"/>
            <a:ext cx="1420368" cy="1420368"/>
          </a:xfrm>
          <a:prstGeom prst="rect">
            <a:avLst/>
          </a:prstGeom>
        </p:spPr>
      </p:pic>
      <p:grpSp>
        <p:nvGrpSpPr>
          <p:cNvPr id="7" name="Group 6" descr="Presentation Author/Graphics: &#10;Eldrich L. Frazier&#10;Federal Geographic Data Committee&#10;https://www.fgdc.gov " title="FGDC"/>
          <p:cNvGrpSpPr/>
          <p:nvPr/>
        </p:nvGrpSpPr>
        <p:grpSpPr>
          <a:xfrm>
            <a:off x="671152" y="2959414"/>
            <a:ext cx="2722009" cy="930976"/>
            <a:chOff x="671152" y="2959414"/>
            <a:chExt cx="2722009" cy="930976"/>
          </a:xfrm>
        </p:grpSpPr>
        <p:pic>
          <p:nvPicPr>
            <p:cNvPr id="40" name="Picture 39"/>
            <p:cNvPicPr>
              <a:picLocks noChangeAspect="1"/>
            </p:cNvPicPr>
            <p:nvPr/>
          </p:nvPicPr>
          <p:blipFill rotWithShape="1">
            <a:blip r:embed="rId4" cstate="print">
              <a:extLst>
                <a:ext uri="{28A0092B-C50C-407E-A947-70E740481C1C}">
                  <a14:useLocalDpi xmlns:a14="http://schemas.microsoft.com/office/drawing/2010/main"/>
                </a:ext>
              </a:extLst>
            </a:blip>
            <a:srcRect l="24588" t="36083" r="34662" b="56415"/>
            <a:stretch/>
          </p:blipFill>
          <p:spPr>
            <a:xfrm>
              <a:off x="1398227" y="3610304"/>
              <a:ext cx="1994934" cy="280086"/>
            </a:xfrm>
            <a:prstGeom prst="rect">
              <a:avLst/>
            </a:prstGeom>
            <a:effectLst/>
          </p:spPr>
        </p:pic>
        <p:sp>
          <p:nvSpPr>
            <p:cNvPr id="46" name="Rounded Rectangle 45"/>
            <p:cNvSpPr/>
            <p:nvPr/>
          </p:nvSpPr>
          <p:spPr>
            <a:xfrm>
              <a:off x="1398227" y="3610304"/>
              <a:ext cx="1994933" cy="280085"/>
            </a:xfrm>
            <a:prstGeom prst="roundRect">
              <a:avLst/>
            </a:prstGeom>
            <a:solidFill>
              <a:srgbClr val="FFFF00">
                <a:alpha val="21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1" name="Rounded Rectangle 50"/>
            <p:cNvSpPr/>
            <p:nvPr/>
          </p:nvSpPr>
          <p:spPr>
            <a:xfrm>
              <a:off x="671152" y="2959414"/>
              <a:ext cx="2319619" cy="619886"/>
            </a:xfrm>
            <a:prstGeom prst="roundRect">
              <a:avLst/>
            </a:prstGeom>
            <a:gradFill>
              <a:gsLst>
                <a:gs pos="0">
                  <a:schemeClr val="dk1">
                    <a:satMod val="103000"/>
                    <a:lumMod val="102000"/>
                    <a:tint val="94000"/>
                    <a:alpha val="65000"/>
                  </a:schemeClr>
                </a:gs>
                <a:gs pos="50000">
                  <a:schemeClr val="dk1">
                    <a:satMod val="110000"/>
                    <a:lumMod val="100000"/>
                    <a:shade val="100000"/>
                    <a:alpha val="68000"/>
                  </a:schemeClr>
                </a:gs>
                <a:gs pos="100000">
                  <a:schemeClr val="dk1">
                    <a:lumMod val="99000"/>
                    <a:satMod val="120000"/>
                    <a:shade val="78000"/>
                    <a:alpha val="65000"/>
                  </a:schemeClr>
                </a:gs>
              </a:gsLst>
            </a:gradFill>
          </p:spPr>
          <p:style>
            <a:lnRef idx="0">
              <a:schemeClr val="dk1"/>
            </a:lnRef>
            <a:fillRef idx="3">
              <a:schemeClr val="dk1"/>
            </a:fillRef>
            <a:effectRef idx="3">
              <a:schemeClr val="dk1"/>
            </a:effectRef>
            <a:fontRef idx="minor">
              <a:schemeClr val="lt1"/>
            </a:fontRef>
          </p:style>
          <p:txBody>
            <a:bodyPr rtlCol="0" anchor="ctr"/>
            <a:lstStyle/>
            <a:p>
              <a:pPr marL="6350" algn="ctr"/>
              <a:r>
                <a:rPr lang="en-US" sz="2400" smtClean="0">
                  <a:effectLst>
                    <a:outerShdw blurRad="50800" dist="76200" dir="2700000" algn="tl" rotWithShape="0">
                      <a:prstClr val="black">
                        <a:alpha val="40000"/>
                      </a:prstClr>
                    </a:outerShdw>
                  </a:effectLst>
                </a:rPr>
                <a:t>Find Water Data</a:t>
              </a:r>
              <a:endParaRPr lang="en-US" i="1" dirty="0" smtClean="0"/>
            </a:p>
          </p:txBody>
        </p:sp>
      </p:grpSp>
      <p:grpSp>
        <p:nvGrpSpPr>
          <p:cNvPr id="6" name="Group 5" descr="Presentation Author/Graphics: &#10;Eldrich L. Frazier&#10;Federal Geographic Data Committee&#10;https://www.fgdc.gov " title="FGDC"/>
          <p:cNvGrpSpPr/>
          <p:nvPr/>
        </p:nvGrpSpPr>
        <p:grpSpPr>
          <a:xfrm>
            <a:off x="4437730" y="2247456"/>
            <a:ext cx="2829645" cy="4291393"/>
            <a:chOff x="4403005" y="2247456"/>
            <a:chExt cx="2829645" cy="4291393"/>
          </a:xfrm>
        </p:grpSpPr>
        <p:pic>
          <p:nvPicPr>
            <p:cNvPr id="37" name="Picture 36"/>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4420789" y="2247456"/>
              <a:ext cx="973624" cy="4291393"/>
            </a:xfrm>
            <a:prstGeom prst="rect">
              <a:avLst/>
            </a:prstGeom>
          </p:spPr>
        </p:pic>
        <p:grpSp>
          <p:nvGrpSpPr>
            <p:cNvPr id="3" name="Group 2"/>
            <p:cNvGrpSpPr/>
            <p:nvPr/>
          </p:nvGrpSpPr>
          <p:grpSpPr>
            <a:xfrm>
              <a:off x="4403005" y="2662806"/>
              <a:ext cx="2829645" cy="2413041"/>
              <a:chOff x="5436979" y="2589071"/>
              <a:chExt cx="2829645" cy="2413041"/>
            </a:xfrm>
          </p:grpSpPr>
          <p:sp>
            <p:nvSpPr>
              <p:cNvPr id="45" name="Rounded Rectangle 44"/>
              <p:cNvSpPr/>
              <p:nvPr/>
            </p:nvSpPr>
            <p:spPr>
              <a:xfrm>
                <a:off x="5436979" y="2589071"/>
                <a:ext cx="920636" cy="2413041"/>
              </a:xfrm>
              <a:prstGeom prst="roundRect">
                <a:avLst/>
              </a:prstGeom>
              <a:solidFill>
                <a:srgbClr val="FFFF00">
                  <a:alpha val="21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2" name="Rounded Rectangle 51"/>
              <p:cNvSpPr/>
              <p:nvPr/>
            </p:nvSpPr>
            <p:spPr>
              <a:xfrm>
                <a:off x="6318677" y="3318149"/>
                <a:ext cx="1947947" cy="636220"/>
              </a:xfrm>
              <a:prstGeom prst="roundRect">
                <a:avLst/>
              </a:prstGeom>
              <a:gradFill>
                <a:gsLst>
                  <a:gs pos="0">
                    <a:schemeClr val="dk1">
                      <a:satMod val="103000"/>
                      <a:lumMod val="102000"/>
                      <a:tint val="94000"/>
                      <a:alpha val="65000"/>
                    </a:schemeClr>
                  </a:gs>
                  <a:gs pos="50000">
                    <a:schemeClr val="dk1">
                      <a:satMod val="110000"/>
                      <a:lumMod val="100000"/>
                      <a:shade val="100000"/>
                      <a:alpha val="68000"/>
                    </a:schemeClr>
                  </a:gs>
                  <a:gs pos="100000">
                    <a:schemeClr val="dk1">
                      <a:lumMod val="99000"/>
                      <a:satMod val="120000"/>
                      <a:shade val="78000"/>
                      <a:alpha val="65000"/>
                    </a:schemeClr>
                  </a:gs>
                </a:gsLst>
              </a:gradFill>
            </p:spPr>
            <p:style>
              <a:lnRef idx="0">
                <a:schemeClr val="dk1"/>
              </a:lnRef>
              <a:fillRef idx="3">
                <a:schemeClr val="dk1"/>
              </a:fillRef>
              <a:effectRef idx="3">
                <a:schemeClr val="dk1"/>
              </a:effectRef>
              <a:fontRef idx="minor">
                <a:schemeClr val="lt1"/>
              </a:fontRef>
            </p:style>
            <p:txBody>
              <a:bodyPr rtlCol="0" anchor="ctr"/>
              <a:lstStyle/>
              <a:p>
                <a:pPr marL="6350" algn="ctr"/>
                <a:r>
                  <a:rPr lang="en-US" sz="2000" dirty="0" smtClean="0">
                    <a:effectLst>
                      <a:outerShdw blurRad="50800" dist="76200" dir="2700000" algn="tl" rotWithShape="0">
                        <a:prstClr val="black">
                          <a:alpha val="40000"/>
                        </a:prstClr>
                      </a:outerShdw>
                    </a:effectLst>
                  </a:rPr>
                  <a:t>Water Variables</a:t>
                </a:r>
                <a:endParaRPr lang="en-US" sz="1600" i="1" dirty="0" smtClean="0"/>
              </a:p>
            </p:txBody>
          </p:sp>
        </p:grpSp>
      </p:grpSp>
      <p:sp>
        <p:nvSpPr>
          <p:cNvPr id="53" name="Rounded Rectangle 52" descr="Presentation Author/Graphics: &#10;Eldrich L. Frazier&#10;Federal Geographic Data Committee&#10;https://www.fgdc.gov " title="FGDC"/>
          <p:cNvSpPr/>
          <p:nvPr/>
        </p:nvSpPr>
        <p:spPr>
          <a:xfrm>
            <a:off x="4523820" y="1729793"/>
            <a:ext cx="5950142" cy="844574"/>
          </a:xfrm>
          <a:prstGeom prst="roundRect">
            <a:avLst/>
          </a:prstGeom>
          <a:gradFill>
            <a:gsLst>
              <a:gs pos="0">
                <a:schemeClr val="dk1">
                  <a:satMod val="103000"/>
                  <a:lumMod val="102000"/>
                  <a:tint val="94000"/>
                  <a:alpha val="65000"/>
                </a:schemeClr>
              </a:gs>
              <a:gs pos="50000">
                <a:schemeClr val="dk1">
                  <a:satMod val="110000"/>
                  <a:lumMod val="100000"/>
                  <a:shade val="100000"/>
                  <a:alpha val="68000"/>
                </a:schemeClr>
              </a:gs>
              <a:gs pos="100000">
                <a:schemeClr val="dk1">
                  <a:lumMod val="99000"/>
                  <a:satMod val="120000"/>
                  <a:shade val="78000"/>
                  <a:alpha val="65000"/>
                </a:schemeClr>
              </a:gs>
            </a:gsLst>
          </a:gradFill>
        </p:spPr>
        <p:style>
          <a:lnRef idx="0">
            <a:schemeClr val="dk1"/>
          </a:lnRef>
          <a:fillRef idx="3">
            <a:schemeClr val="dk1"/>
          </a:fillRef>
          <a:effectRef idx="3">
            <a:schemeClr val="dk1"/>
          </a:effectRef>
          <a:fontRef idx="minor">
            <a:schemeClr val="lt1"/>
          </a:fontRef>
        </p:style>
        <p:txBody>
          <a:bodyPr rtlCol="0" anchor="ctr"/>
          <a:lstStyle/>
          <a:p>
            <a:pPr marL="6350" algn="ctr"/>
            <a:r>
              <a:rPr lang="en-US" sz="2400" dirty="0" smtClean="0">
                <a:effectLst>
                  <a:outerShdw blurRad="50800" dist="76200" dir="2700000" algn="tl" rotWithShape="0">
                    <a:prstClr val="black">
                      <a:alpha val="40000"/>
                    </a:prstClr>
                  </a:outerShdw>
                </a:effectLst>
              </a:rPr>
              <a:t>Explore Social, Economic and Environmental , Reports, Information, Indicators</a:t>
            </a:r>
            <a:r>
              <a:rPr lang="is-IS" sz="2400" dirty="0" smtClean="0">
                <a:effectLst>
                  <a:outerShdw blurRad="50800" dist="76200" dir="2700000" algn="tl" rotWithShape="0">
                    <a:prstClr val="black">
                      <a:alpha val="40000"/>
                    </a:prstClr>
                  </a:outerShdw>
                </a:effectLst>
              </a:rPr>
              <a:t>…..and More</a:t>
            </a:r>
            <a:endParaRPr lang="en-US" i="1" dirty="0" smtClean="0"/>
          </a:p>
        </p:txBody>
      </p:sp>
      <p:grpSp>
        <p:nvGrpSpPr>
          <p:cNvPr id="19" name="Group 18" descr="Presentation Author/Graphics: &#10;Eldrich L. Frazier&#10;Federal Geographic Data Committee&#10;https://www.fgdc.gov " title="FGDC"/>
          <p:cNvGrpSpPr/>
          <p:nvPr/>
        </p:nvGrpSpPr>
        <p:grpSpPr>
          <a:xfrm>
            <a:off x="6688396" y="4256180"/>
            <a:ext cx="5066213" cy="1600243"/>
            <a:chOff x="6741240" y="5075847"/>
            <a:chExt cx="4853011" cy="1439622"/>
          </a:xfrm>
        </p:grpSpPr>
        <p:grpSp>
          <p:nvGrpSpPr>
            <p:cNvPr id="9" name="Group 8"/>
            <p:cNvGrpSpPr/>
            <p:nvPr/>
          </p:nvGrpSpPr>
          <p:grpSpPr>
            <a:xfrm>
              <a:off x="8570712" y="5075847"/>
              <a:ext cx="3023539" cy="1439622"/>
              <a:chOff x="8570712" y="5075847"/>
              <a:chExt cx="3023539" cy="1439622"/>
            </a:xfrm>
          </p:grpSpPr>
          <p:pic>
            <p:nvPicPr>
              <p:cNvPr id="42" name="Picture 41"/>
              <p:cNvPicPr>
                <a:picLocks noChangeAspect="1"/>
              </p:cNvPicPr>
              <p:nvPr/>
            </p:nvPicPr>
            <p:blipFill rotWithShape="1">
              <a:blip r:embed="rId10" cstate="screen">
                <a:extLst>
                  <a:ext uri="{BEBA8EAE-BF5A-486C-A8C5-ECC9F3942E4B}">
                    <a14:imgProps xmlns:a14="http://schemas.microsoft.com/office/drawing/2010/main">
                      <a14:imgLayer r:embed="rId11">
                        <a14:imgEffect>
                          <a14:brightnessContrast contrast="-40000"/>
                        </a14:imgEffect>
                      </a14:imgLayer>
                    </a14:imgProps>
                  </a:ext>
                  <a:ext uri="{28A0092B-C50C-407E-A947-70E740481C1C}">
                    <a14:useLocalDpi xmlns:a14="http://schemas.microsoft.com/office/drawing/2010/main"/>
                  </a:ext>
                </a:extLst>
              </a:blip>
              <a:srcRect/>
              <a:stretch/>
            </p:blipFill>
            <p:spPr>
              <a:xfrm>
                <a:off x="8570712" y="5133158"/>
                <a:ext cx="3023539" cy="1349762"/>
              </a:xfrm>
              <a:prstGeom prst="rect">
                <a:avLst/>
              </a:prstGeom>
              <a:effectLst/>
            </p:spPr>
          </p:pic>
          <p:sp>
            <p:nvSpPr>
              <p:cNvPr id="47" name="Rounded Rectangle 46"/>
              <p:cNvSpPr/>
              <p:nvPr/>
            </p:nvSpPr>
            <p:spPr>
              <a:xfrm>
                <a:off x="8570712" y="5075847"/>
                <a:ext cx="3023539" cy="1439622"/>
              </a:xfrm>
              <a:prstGeom prst="roundRect">
                <a:avLst/>
              </a:prstGeom>
              <a:solidFill>
                <a:srgbClr val="FFFF00">
                  <a:alpha val="21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sp>
          <p:nvSpPr>
            <p:cNvPr id="48" name="Rounded Rectangle 47"/>
            <p:cNvSpPr/>
            <p:nvPr/>
          </p:nvSpPr>
          <p:spPr>
            <a:xfrm>
              <a:off x="6741240" y="5332101"/>
              <a:ext cx="1803758" cy="600445"/>
            </a:xfrm>
            <a:prstGeom prst="roundRect">
              <a:avLst/>
            </a:prstGeom>
            <a:gradFill>
              <a:gsLst>
                <a:gs pos="0">
                  <a:schemeClr val="dk1">
                    <a:satMod val="103000"/>
                    <a:lumMod val="102000"/>
                    <a:tint val="94000"/>
                    <a:alpha val="65000"/>
                  </a:schemeClr>
                </a:gs>
                <a:gs pos="50000">
                  <a:schemeClr val="dk1">
                    <a:satMod val="110000"/>
                    <a:lumMod val="100000"/>
                    <a:shade val="100000"/>
                    <a:alpha val="68000"/>
                  </a:schemeClr>
                </a:gs>
                <a:gs pos="100000">
                  <a:schemeClr val="dk1">
                    <a:lumMod val="99000"/>
                    <a:satMod val="120000"/>
                    <a:shade val="78000"/>
                    <a:alpha val="65000"/>
                  </a:schemeClr>
                </a:gs>
              </a:gsLst>
            </a:gradFill>
          </p:spPr>
          <p:style>
            <a:lnRef idx="0">
              <a:schemeClr val="dk1"/>
            </a:lnRef>
            <a:fillRef idx="3">
              <a:schemeClr val="dk1"/>
            </a:fillRef>
            <a:effectRef idx="3">
              <a:schemeClr val="dk1"/>
            </a:effectRef>
            <a:fontRef idx="minor">
              <a:schemeClr val="lt1"/>
            </a:fontRef>
          </p:style>
          <p:txBody>
            <a:bodyPr rtlCol="0" anchor="ctr"/>
            <a:lstStyle/>
            <a:p>
              <a:pPr marL="6350" algn="ctr"/>
              <a:r>
                <a:rPr lang="en-US" sz="2000" dirty="0" smtClean="0">
                  <a:effectLst>
                    <a:outerShdw blurRad="50800" dist="76200" dir="2700000" algn="tl" rotWithShape="0">
                      <a:prstClr val="black">
                        <a:alpha val="40000"/>
                      </a:prstClr>
                    </a:outerShdw>
                  </a:effectLst>
                </a:rPr>
                <a:t>Water Reports &amp; Indicators</a:t>
              </a:r>
              <a:endParaRPr lang="en-US" sz="1600" i="1" dirty="0" smtClean="0"/>
            </a:p>
          </p:txBody>
        </p:sp>
      </p:grpSp>
      <p:pic>
        <p:nvPicPr>
          <p:cNvPr id="54" name="Picture 53" descr="Presentation Author/Graphics: &#10;Eldrich L. Frazier&#10;Federal Geographic Data Committee&#10;https://www.fgdc.gov " title="FGDC"/>
          <p:cNvPicPr>
            <a:picLocks noChangeAspect="1"/>
          </p:cNvPicPr>
          <p:nvPr/>
        </p:nvPicPr>
        <p:blipFill rotWithShape="1">
          <a:blip r:embed="rId12">
            <a:extLst>
              <a:ext uri="{28A0092B-C50C-407E-A947-70E740481C1C}">
                <a14:useLocalDpi xmlns:a14="http://schemas.microsoft.com/office/drawing/2010/main" val="0"/>
              </a:ext>
            </a:extLst>
          </a:blip>
          <a:srcRect t="8388" b="30106"/>
          <a:stretch/>
        </p:blipFill>
        <p:spPr>
          <a:xfrm>
            <a:off x="151459" y="1226795"/>
            <a:ext cx="5052931" cy="1241615"/>
          </a:xfrm>
          <a:prstGeom prst="rect">
            <a:avLst/>
          </a:prstGeom>
          <a:effectLst>
            <a:outerShdw blurRad="50800" dist="38100" dir="2700000" algn="tl" rotWithShape="0">
              <a:prstClr val="black">
                <a:alpha val="40000"/>
              </a:prstClr>
            </a:outerShdw>
            <a:reflection blurRad="6350" stA="50000" endA="300" endPos="55000" dir="5400000" sy="-100000" algn="bl" rotWithShape="0"/>
          </a:effectLst>
        </p:spPr>
      </p:pic>
      <p:sp>
        <p:nvSpPr>
          <p:cNvPr id="55" name="Rounded Rectangle 54" descr="Presentation Author/Graphics: &#10;Eldrich L. Frazier&#10;Federal Geographic Data Committee&#10;https://www.fgdc.gov " title="FGDC"/>
          <p:cNvSpPr/>
          <p:nvPr/>
        </p:nvSpPr>
        <p:spPr>
          <a:xfrm>
            <a:off x="3028285" y="5405724"/>
            <a:ext cx="5590020" cy="1471817"/>
          </a:xfrm>
          <a:prstGeom prst="roundRect">
            <a:avLst/>
          </a:prstGeom>
          <a:gradFill>
            <a:gsLst>
              <a:gs pos="0">
                <a:schemeClr val="dk1">
                  <a:satMod val="103000"/>
                  <a:lumMod val="102000"/>
                  <a:tint val="94000"/>
                  <a:alpha val="65000"/>
                </a:schemeClr>
              </a:gs>
              <a:gs pos="50000">
                <a:schemeClr val="dk1">
                  <a:satMod val="110000"/>
                  <a:lumMod val="100000"/>
                  <a:shade val="100000"/>
                  <a:alpha val="68000"/>
                </a:schemeClr>
              </a:gs>
              <a:gs pos="100000">
                <a:schemeClr val="dk1">
                  <a:lumMod val="99000"/>
                  <a:satMod val="120000"/>
                  <a:shade val="78000"/>
                  <a:alpha val="65000"/>
                </a:schemeClr>
              </a:gs>
            </a:gsLst>
          </a:gradFill>
        </p:spPr>
        <p:style>
          <a:lnRef idx="0">
            <a:schemeClr val="dk1"/>
          </a:lnRef>
          <a:fillRef idx="3">
            <a:schemeClr val="dk1"/>
          </a:fillRef>
          <a:effectRef idx="3">
            <a:schemeClr val="dk1"/>
          </a:effectRef>
          <a:fontRef idx="minor">
            <a:schemeClr val="lt1"/>
          </a:fontRef>
        </p:style>
        <p:txBody>
          <a:bodyPr rtlCol="0" anchor="t"/>
          <a:lstStyle/>
          <a:p>
            <a:pPr marL="6350" algn="ctr"/>
            <a:endParaRPr lang="en-US" sz="1200" i="1" dirty="0" smtClean="0"/>
          </a:p>
        </p:txBody>
      </p:sp>
      <p:pic>
        <p:nvPicPr>
          <p:cNvPr id="56" name="Picture 55" descr="Presentation Author/Graphics: &#10;Eldrich L. Frazier&#10;Federal Geographic Data Committee&#10;https://www.fgdc.gov " title="FGDC"/>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0258724" y="2827219"/>
            <a:ext cx="1627755" cy="1077574"/>
          </a:xfrm>
          <a:prstGeom prst="rect">
            <a:avLst/>
          </a:prstGeom>
          <a:noFill/>
          <a:ln>
            <a:noFill/>
          </a:ln>
        </p:spPr>
      </p:pic>
      <p:pic>
        <p:nvPicPr>
          <p:cNvPr id="21" name="Picture 20" descr="Presentation Author/Graphics: &#10;Eldrich L. Frazier&#10;Federal Geographic Data Committee&#10;https://www.fgdc.gov " title="FGDC"/>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819829" y="5718733"/>
            <a:ext cx="1306087" cy="1109797"/>
          </a:xfrm>
          <a:prstGeom prst="roundRect">
            <a:avLst/>
          </a:prstGeom>
        </p:spPr>
      </p:pic>
      <p:pic>
        <p:nvPicPr>
          <p:cNvPr id="22" name="Picture 21" descr="Presentation Author/Graphics: &#10;Eldrich L. Frazier&#10;Federal Geographic Data Committee&#10;https://www.fgdc.gov " title="FGDC"/>
          <p:cNvPicPr>
            <a:picLocks noChangeAspect="1"/>
          </p:cNvPicPr>
          <p:nvPr/>
        </p:nvPicPr>
        <p:blipFill rotWithShape="1">
          <a:blip r:embed="rId15">
            <a:extLst>
              <a:ext uri="{28A0092B-C50C-407E-A947-70E740481C1C}">
                <a14:useLocalDpi xmlns:a14="http://schemas.microsoft.com/office/drawing/2010/main" val="0"/>
              </a:ext>
            </a:extLst>
          </a:blip>
          <a:srcRect t="-1" b="6613"/>
          <a:stretch/>
        </p:blipFill>
        <p:spPr>
          <a:xfrm>
            <a:off x="4441024" y="5723847"/>
            <a:ext cx="1327306" cy="1078462"/>
          </a:xfrm>
          <a:prstGeom prst="roundRect">
            <a:avLst/>
          </a:prstGeom>
        </p:spPr>
      </p:pic>
      <p:pic>
        <p:nvPicPr>
          <p:cNvPr id="23" name="Picture 22" descr="Presentation Author/Graphics: &#10;Eldrich L. Frazier&#10;Federal Geographic Data Committee&#10;https://www.fgdc.gov " title="FGDC"/>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129746" y="5718733"/>
            <a:ext cx="1244370" cy="1057355"/>
          </a:xfrm>
          <a:prstGeom prst="roundRect">
            <a:avLst/>
          </a:prstGeom>
        </p:spPr>
      </p:pic>
      <p:grpSp>
        <p:nvGrpSpPr>
          <p:cNvPr id="31" name="Group 30" descr="Presentation Author/Graphics: &#10;Eldrich L. Frazier&#10;Federal Geographic Data Committee&#10;https://www.fgdc.gov " title="FGDC"/>
          <p:cNvGrpSpPr/>
          <p:nvPr/>
        </p:nvGrpSpPr>
        <p:grpSpPr>
          <a:xfrm>
            <a:off x="7200057" y="5718733"/>
            <a:ext cx="1307110" cy="1123714"/>
            <a:chOff x="8597992" y="5671556"/>
            <a:chExt cx="1307110" cy="1123714"/>
          </a:xfrm>
        </p:grpSpPr>
        <p:sp>
          <p:nvSpPr>
            <p:cNvPr id="30" name="Rounded Rectangle 29"/>
            <p:cNvSpPr/>
            <p:nvPr/>
          </p:nvSpPr>
          <p:spPr>
            <a:xfrm>
              <a:off x="8597992" y="5671556"/>
              <a:ext cx="1307110" cy="1123714"/>
            </a:xfrm>
            <a:prstGeom prst="roundRect">
              <a:avLst/>
            </a:prstGeom>
            <a:solidFill>
              <a:srgbClr val="F0F4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676543" y="5771173"/>
              <a:ext cx="1146781" cy="809694"/>
            </a:xfrm>
            <a:prstGeom prst="rect">
              <a:avLst/>
            </a:prstGeom>
          </p:spPr>
        </p:pic>
      </p:grpSp>
      <p:sp>
        <p:nvSpPr>
          <p:cNvPr id="59" name="Rectangle 58" descr="Presentation Author/Graphics: &#10;Eldrich L. Frazier&#10;Federal Geographic Data Committee&#10;https://www.fgdc.gov " title="FGDC"/>
          <p:cNvSpPr/>
          <p:nvPr/>
        </p:nvSpPr>
        <p:spPr>
          <a:xfrm>
            <a:off x="3125485" y="5356731"/>
            <a:ext cx="4774256" cy="369332"/>
          </a:xfrm>
          <a:prstGeom prst="rect">
            <a:avLst/>
          </a:prstGeom>
        </p:spPr>
        <p:txBody>
          <a:bodyPr wrap="none">
            <a:spAutoFit/>
          </a:bodyPr>
          <a:lstStyle/>
          <a:p>
            <a:pPr marL="6350" algn="ctr"/>
            <a:r>
              <a:rPr lang="en-US" dirty="0" smtClean="0">
                <a:solidFill>
                  <a:schemeClr val="bg1"/>
                </a:solidFill>
                <a:effectLst>
                  <a:outerShdw blurRad="50800" dist="76200" dir="2700000" algn="tl" rotWithShape="0">
                    <a:prstClr val="black">
                      <a:alpha val="40000"/>
                    </a:prstClr>
                  </a:outerShdw>
                </a:effectLst>
              </a:rPr>
              <a:t>Use maps, applications and other </a:t>
            </a:r>
            <a:r>
              <a:rPr lang="en-US" smtClean="0">
                <a:solidFill>
                  <a:schemeClr val="bg1"/>
                </a:solidFill>
                <a:effectLst>
                  <a:outerShdw blurRad="50800" dist="76200" dir="2700000" algn="tl" rotWithShape="0">
                    <a:prstClr val="black">
                      <a:alpha val="40000"/>
                    </a:prstClr>
                  </a:outerShdw>
                </a:effectLst>
              </a:rPr>
              <a:t>analytical tools</a:t>
            </a:r>
            <a:endParaRPr lang="en-US" sz="1400" i="1" dirty="0">
              <a:solidFill>
                <a:schemeClr val="bg1"/>
              </a:solidFill>
            </a:endParaRPr>
          </a:p>
        </p:txBody>
      </p:sp>
      <p:sp>
        <p:nvSpPr>
          <p:cNvPr id="62" name="TextBox 61" descr="Presentation Author/Graphics: &#10;Eldrich L. Frazier&#10;Federal Geographic Data Committee&#10;https://www.fgdc.gov " title="FGDC"/>
          <p:cNvSpPr txBox="1"/>
          <p:nvPr/>
        </p:nvSpPr>
        <p:spPr>
          <a:xfrm>
            <a:off x="7323648" y="6582537"/>
            <a:ext cx="1056700" cy="230832"/>
          </a:xfrm>
          <a:prstGeom prst="rect">
            <a:avLst/>
          </a:prstGeom>
          <a:noFill/>
        </p:spPr>
        <p:txBody>
          <a:bodyPr wrap="none" rtlCol="0">
            <a:spAutoFit/>
          </a:bodyPr>
          <a:lstStyle/>
          <a:p>
            <a:r>
              <a:rPr lang="en-US" sz="900" dirty="0" smtClean="0">
                <a:solidFill>
                  <a:schemeClr val="tx1">
                    <a:lumMod val="50000"/>
                    <a:lumOff val="50000"/>
                  </a:schemeClr>
                </a:solidFill>
              </a:rPr>
              <a:t>CEOS Water Portal</a:t>
            </a:r>
            <a:endParaRPr lang="en-US" sz="900" dirty="0">
              <a:solidFill>
                <a:schemeClr val="tx1">
                  <a:lumMod val="50000"/>
                  <a:lumOff val="50000"/>
                </a:schemeClr>
              </a:solidFill>
            </a:endParaRPr>
          </a:p>
        </p:txBody>
      </p:sp>
      <p:sp>
        <p:nvSpPr>
          <p:cNvPr id="63" name="TextBox 62" descr="Presentation Author/Graphics: &#10;Eldrich L. Frazier&#10;Federal Geographic Data Committee&#10;https://www.fgdc.gov " title="FGDC"/>
          <p:cNvSpPr txBox="1"/>
          <p:nvPr/>
        </p:nvSpPr>
        <p:spPr>
          <a:xfrm>
            <a:off x="3344874" y="291379"/>
            <a:ext cx="5477876" cy="424732"/>
          </a:xfrm>
          <a:prstGeom prst="rect">
            <a:avLst/>
          </a:prstGeom>
        </p:spPr>
        <p:txBody>
          <a:bodyPr vert="horz" wrap="square" lIns="91440" tIns="45720" rIns="91440" bIns="45720" rtlCol="0" anchor="ctr">
            <a:spAutoFit/>
          </a:bodyPr>
          <a:lstStyle>
            <a:defPPr>
              <a:defRPr lang="en-US"/>
            </a:defPPr>
            <a:lvl1pPr algn="ctr">
              <a:lnSpc>
                <a:spcPct val="90000"/>
              </a:lnSpc>
              <a:spcBef>
                <a:spcPct val="0"/>
              </a:spcBef>
              <a:buNone/>
              <a:defRPr sz="2400" b="1">
                <a:solidFill>
                  <a:srgbClr val="005FAA"/>
                </a:solidFill>
                <a:latin typeface="Arial"/>
                <a:ea typeface="Arial"/>
                <a:cs typeface="Arial"/>
              </a:defRPr>
            </a:lvl1pPr>
          </a:lstStyle>
          <a:p>
            <a:pPr algn="l"/>
            <a:r>
              <a:rPr lang="en-US" dirty="0" err="1"/>
              <a:t>AmeriGEOSS</a:t>
            </a:r>
            <a:r>
              <a:rPr lang="en-US" dirty="0"/>
              <a:t> </a:t>
            </a:r>
            <a:r>
              <a:rPr lang="en-US" dirty="0" smtClean="0"/>
              <a:t>Data-Hub Capabilities</a:t>
            </a:r>
            <a:endParaRPr lang="en-US" dirty="0"/>
          </a:p>
        </p:txBody>
      </p:sp>
    </p:spTree>
    <p:extLst>
      <p:ext uri="{BB962C8B-B14F-4D97-AF65-F5344CB8AC3E}">
        <p14:creationId xmlns:p14="http://schemas.microsoft.com/office/powerpoint/2010/main" val="4703227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10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mph" presetSubtype="0" accel="50000" decel="50000" fill="hold" nodeType="clickEffect">
                                  <p:stCondLst>
                                    <p:cond delay="0"/>
                                  </p:stCondLst>
                                  <p:childTnLst>
                                    <p:animScale>
                                      <p:cBhvr>
                                        <p:cTn id="11" dur="3000" fill="hold"/>
                                        <p:tgtEl>
                                          <p:spTgt spid="7"/>
                                        </p:tgtEl>
                                      </p:cBhvr>
                                      <p:by x="150000" y="150000"/>
                                    </p:animScale>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12" fill="hold">
                      <p:stCondLst>
                        <p:cond delay="indefinite"/>
                      </p:stCondLst>
                      <p:childTnLst>
                        <p:par>
                          <p:cTn id="13" fill="hold">
                            <p:stCondLst>
                              <p:cond delay="0"/>
                            </p:stCondLst>
                            <p:childTnLst>
                              <p:par>
                                <p:cTn id="14" presetID="6" presetClass="emph" presetSubtype="0" accel="50000" decel="50000" fill="hold" nodeType="clickEffect">
                                  <p:stCondLst>
                                    <p:cond delay="0"/>
                                  </p:stCondLst>
                                  <p:childTnLst>
                                    <p:animScale>
                                      <p:cBhvr>
                                        <p:cTn id="15" dur="3000" fill="hold"/>
                                        <p:tgtEl>
                                          <p:spTgt spid="6"/>
                                        </p:tgtEl>
                                      </p:cBhvr>
                                      <p:by x="200000" y="200000"/>
                                    </p:animScale>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16" fill="hold">
                      <p:stCondLst>
                        <p:cond delay="indefinite"/>
                      </p:stCondLst>
                      <p:childTnLst>
                        <p:par>
                          <p:cTn id="17" fill="hold">
                            <p:stCondLst>
                              <p:cond delay="0"/>
                            </p:stCondLst>
                            <p:childTnLst>
                              <p:par>
                                <p:cTn id="18" presetID="6" presetClass="emph" presetSubtype="0" accel="50000" decel="50000" fill="hold" nodeType="clickEffect">
                                  <p:stCondLst>
                                    <p:cond delay="0"/>
                                  </p:stCondLst>
                                  <p:childTnLst>
                                    <p:animScale>
                                      <p:cBhvr>
                                        <p:cTn id="19" dur="3000" fill="hold"/>
                                        <p:tgtEl>
                                          <p:spTgt spid="19"/>
                                        </p:tgtEl>
                                      </p:cBhvr>
                                      <p:by x="150000" y="150000"/>
                                    </p:animScale>
                                  </p:childTnLst>
                                  <p:subTnLst>
                                    <p:set>
                                      <p:cBhvr override="childStyle">
                                        <p:cTn dur="1" fill="hold" display="0" masterRel="nextClick" afterEffect="1"/>
                                        <p:tgtEl>
                                          <p:spTgt spid="19"/>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2AAED9FE-A794-6340-A106-71E1AD4C19A3}" type="slidenum">
              <a:rPr lang="en-US" b="1" smtClean="0"/>
              <a:t>17</a:t>
            </a:fld>
            <a:endParaRPr lang="en-US" b="1" dirty="0"/>
          </a:p>
        </p:txBody>
      </p:sp>
      <p:graphicFrame>
        <p:nvGraphicFramePr>
          <p:cNvPr id="5" name="Content Placeholder 4"/>
          <p:cNvGraphicFramePr>
            <a:graphicFrameLocks noGrp="1"/>
          </p:cNvGraphicFramePr>
          <p:nvPr>
            <p:ph idx="4294967295"/>
            <p:extLst>
              <p:ext uri="{D42A27DB-BD31-4B8C-83A1-F6EECF244321}">
                <p14:modId xmlns:p14="http://schemas.microsoft.com/office/powerpoint/2010/main" val="1621584705"/>
              </p:ext>
            </p:extLst>
          </p:nvPr>
        </p:nvGraphicFramePr>
        <p:xfrm>
          <a:off x="1404938" y="1825625"/>
          <a:ext cx="10787062"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4" name="Left Brace 23"/>
          <p:cNvSpPr/>
          <p:nvPr/>
        </p:nvSpPr>
        <p:spPr>
          <a:xfrm rot="5400000">
            <a:off x="8479810" y="-817"/>
            <a:ext cx="1119373" cy="4885507"/>
          </a:xfrm>
          <a:prstGeom prst="leftBrace">
            <a:avLst/>
          </a:prstGeom>
          <a:ln w="2222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Left Brace 22"/>
          <p:cNvSpPr/>
          <p:nvPr/>
        </p:nvSpPr>
        <p:spPr>
          <a:xfrm rot="5400000">
            <a:off x="3375333" y="-216952"/>
            <a:ext cx="1119373" cy="5323446"/>
          </a:xfrm>
          <a:prstGeom prst="lef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Rounded Rectangle 5" descr="Presentation Author/Graphics: Eldrich L. Frazier&#10;Federal Geographic Data Committee&#10;https://www.fgdc.gov"/>
          <p:cNvSpPr/>
          <p:nvPr/>
        </p:nvSpPr>
        <p:spPr>
          <a:xfrm>
            <a:off x="676750" y="2536806"/>
            <a:ext cx="1014984" cy="914400"/>
          </a:xfrm>
          <a:prstGeom prst="roundRect">
            <a:avLst/>
          </a:prstGeom>
          <a:blipFill dpi="0" rotWithShape="1">
            <a:blip r:embed="rId8"/>
            <a:srcRect/>
            <a:tile tx="0" ty="0" sx="66000" sy="100000" flip="none" algn="tl"/>
          </a:blipFill>
        </p:spPr>
        <p:style>
          <a:lnRef idx="0">
            <a:schemeClr val="lt1">
              <a:hueOff val="0"/>
              <a:satOff val="0"/>
              <a:lumOff val="0"/>
              <a:alphaOff val="0"/>
            </a:schemeClr>
          </a:lnRef>
          <a:fillRef idx="1">
            <a:scrgbClr r="0" g="0" b="0"/>
          </a:fillRef>
          <a:effectRef idx="2">
            <a:schemeClr val="accent1">
              <a:tint val="50000"/>
              <a:hueOff val="0"/>
              <a:satOff val="0"/>
              <a:lumOff val="0"/>
              <a:alphaOff val="0"/>
            </a:schemeClr>
          </a:effectRef>
          <a:fontRef idx="minor">
            <a:schemeClr val="lt1">
              <a:hueOff val="0"/>
              <a:satOff val="0"/>
              <a:lumOff val="0"/>
              <a:alphaOff val="0"/>
            </a:schemeClr>
          </a:fontRef>
        </p:style>
      </p:sp>
      <p:sp>
        <p:nvSpPr>
          <p:cNvPr id="8" name="Rounded Rectangle 7" descr="Presentation Author/Graphics: Eldrich L. Frazier&#10;Federal Geographic Data Committee&#10;https://www.fgdc.gov"/>
          <p:cNvSpPr/>
          <p:nvPr/>
        </p:nvSpPr>
        <p:spPr>
          <a:xfrm>
            <a:off x="3681968" y="2536806"/>
            <a:ext cx="1014984" cy="914400"/>
          </a:xfrm>
          <a:prstGeom prst="roundRect">
            <a:avLst/>
          </a:prstGeom>
          <a:blipFill dpi="0" rotWithShape="1">
            <a:blip r:embed="rId9">
              <a:extLst>
                <a:ext uri="{28A0092B-C50C-407E-A947-70E740481C1C}">
                  <a14:useLocalDpi xmlns:a14="http://schemas.microsoft.com/office/drawing/2010/main"/>
                </a:ext>
              </a:extLst>
            </a:blip>
            <a:srcRect/>
            <a:tile tx="0" ty="0" sx="73000" sy="100000" flip="none" algn="tl"/>
          </a:blipFill>
        </p:spPr>
        <p:style>
          <a:lnRef idx="0">
            <a:schemeClr val="lt1">
              <a:hueOff val="0"/>
              <a:satOff val="0"/>
              <a:lumOff val="0"/>
              <a:alphaOff val="0"/>
            </a:schemeClr>
          </a:lnRef>
          <a:fillRef idx="1">
            <a:scrgbClr r="0" g="0" b="0"/>
          </a:fillRef>
          <a:effectRef idx="2">
            <a:schemeClr val="accent1">
              <a:tint val="50000"/>
              <a:hueOff val="0"/>
              <a:satOff val="0"/>
              <a:lumOff val="0"/>
              <a:alphaOff val="0"/>
            </a:schemeClr>
          </a:effectRef>
          <a:fontRef idx="minor">
            <a:schemeClr val="lt1">
              <a:hueOff val="0"/>
              <a:satOff val="0"/>
              <a:lumOff val="0"/>
              <a:alphaOff val="0"/>
            </a:schemeClr>
          </a:fontRef>
        </p:style>
      </p:sp>
      <p:sp>
        <p:nvSpPr>
          <p:cNvPr id="10" name="TextBox 9"/>
          <p:cNvSpPr txBox="1"/>
          <p:nvPr/>
        </p:nvSpPr>
        <p:spPr>
          <a:xfrm>
            <a:off x="1385455" y="5079211"/>
            <a:ext cx="7062639" cy="369332"/>
          </a:xfrm>
          <a:prstGeom prst="rect">
            <a:avLst/>
          </a:prstGeom>
          <a:noFill/>
        </p:spPr>
        <p:txBody>
          <a:bodyPr wrap="none" rtlCol="0">
            <a:spAutoFit/>
          </a:bodyPr>
          <a:lstStyle/>
          <a:p>
            <a:r>
              <a:rPr lang="en-US" b="1" i="1" dirty="0" smtClean="0">
                <a:solidFill>
                  <a:schemeClr val="bg1">
                    <a:lumMod val="50000"/>
                  </a:schemeClr>
                </a:solidFill>
              </a:rPr>
              <a:t>Strengthening Partnerships  – Mobilizing Resources   –  Implementation </a:t>
            </a:r>
            <a:endParaRPr lang="en-US" b="1" i="1" dirty="0">
              <a:solidFill>
                <a:schemeClr val="bg1">
                  <a:lumMod val="50000"/>
                </a:schemeClr>
              </a:solidFill>
            </a:endParaRPr>
          </a:p>
        </p:txBody>
      </p:sp>
      <p:sp>
        <p:nvSpPr>
          <p:cNvPr id="20" name="TextBox 19"/>
          <p:cNvSpPr txBox="1"/>
          <p:nvPr/>
        </p:nvSpPr>
        <p:spPr>
          <a:xfrm>
            <a:off x="3424879" y="1511218"/>
            <a:ext cx="1042273" cy="369332"/>
          </a:xfrm>
          <a:prstGeom prst="rect">
            <a:avLst/>
          </a:prstGeom>
          <a:noFill/>
        </p:spPr>
        <p:txBody>
          <a:bodyPr wrap="none" rtlCol="0">
            <a:spAutoFit/>
          </a:bodyPr>
          <a:lstStyle/>
          <a:p>
            <a:r>
              <a:rPr lang="en-US" b="1" dirty="0" smtClean="0"/>
              <a:t>Initiated </a:t>
            </a:r>
            <a:endParaRPr lang="en-US" b="1" dirty="0"/>
          </a:p>
        </p:txBody>
      </p:sp>
      <p:sp>
        <p:nvSpPr>
          <p:cNvPr id="25" name="TextBox 24"/>
          <p:cNvSpPr txBox="1"/>
          <p:nvPr/>
        </p:nvSpPr>
        <p:spPr>
          <a:xfrm>
            <a:off x="8029869" y="1461572"/>
            <a:ext cx="2261196" cy="369332"/>
          </a:xfrm>
          <a:prstGeom prst="rect">
            <a:avLst/>
          </a:prstGeom>
          <a:noFill/>
        </p:spPr>
        <p:txBody>
          <a:bodyPr wrap="none" rtlCol="0">
            <a:spAutoFit/>
          </a:bodyPr>
          <a:lstStyle/>
          <a:p>
            <a:r>
              <a:rPr lang="en-US" b="1" dirty="0" smtClean="0"/>
              <a:t>February - September</a:t>
            </a:r>
            <a:endParaRPr lang="en-US" b="1" dirty="0"/>
          </a:p>
        </p:txBody>
      </p:sp>
      <p:sp>
        <p:nvSpPr>
          <p:cNvPr id="26" name="TextBox 25"/>
          <p:cNvSpPr txBox="1"/>
          <p:nvPr/>
        </p:nvSpPr>
        <p:spPr>
          <a:xfrm>
            <a:off x="3080084" y="450653"/>
            <a:ext cx="6975507" cy="369332"/>
          </a:xfrm>
          <a:prstGeom prst="rect">
            <a:avLst/>
          </a:prstGeom>
        </p:spPr>
        <p:txBody>
          <a:bodyPr vert="horz" wrap="square" lIns="91440" tIns="45720" rIns="91440" bIns="45720" rtlCol="0" anchor="ctr">
            <a:spAutoFit/>
          </a:bodyPr>
          <a:lstStyle>
            <a:defPPr>
              <a:defRPr lang="en-US"/>
            </a:defPPr>
            <a:lvl1pPr>
              <a:lnSpc>
                <a:spcPct val="90000"/>
              </a:lnSpc>
              <a:spcBef>
                <a:spcPct val="0"/>
              </a:spcBef>
              <a:buNone/>
              <a:defRPr sz="2400" b="1">
                <a:solidFill>
                  <a:srgbClr val="005FAA"/>
                </a:solidFill>
                <a:latin typeface="Arial"/>
                <a:ea typeface="Arial"/>
                <a:cs typeface="Arial"/>
              </a:defRPr>
            </a:lvl1pPr>
          </a:lstStyle>
          <a:p>
            <a:r>
              <a:rPr lang="en-US" sz="2000" dirty="0"/>
              <a:t>Capacity Building  - Current Status and Next Steps</a:t>
            </a:r>
          </a:p>
        </p:txBody>
      </p:sp>
      <p:sp>
        <p:nvSpPr>
          <p:cNvPr id="18" name="Rounded Rectangle 17" descr="Presentation Author/Graphics:&#10;Eldrich L. Frazier&#10;Federal Geographic Data Committee&#10;http://www.fgdc.gov" title="FGDC"/>
          <p:cNvSpPr/>
          <p:nvPr/>
        </p:nvSpPr>
        <p:spPr>
          <a:xfrm>
            <a:off x="8156865" y="2001573"/>
            <a:ext cx="3469078" cy="1089743"/>
          </a:xfrm>
          <a:prstGeom prst="roundRect">
            <a:avLst/>
          </a:prstGeom>
          <a:gradFill>
            <a:gsLst>
              <a:gs pos="0">
                <a:schemeClr val="accent6">
                  <a:alpha val="90000"/>
                  <a:hueOff val="0"/>
                  <a:satOff val="0"/>
                  <a:lumOff val="0"/>
                  <a:alphaOff val="-16000"/>
                  <a:satMod val="103000"/>
                  <a:lumMod val="102000"/>
                  <a:tint val="94000"/>
                </a:schemeClr>
              </a:gs>
              <a:gs pos="50000">
                <a:schemeClr val="accent6">
                  <a:alpha val="90000"/>
                  <a:hueOff val="0"/>
                  <a:satOff val="0"/>
                  <a:lumOff val="0"/>
                  <a:alphaOff val="-16000"/>
                  <a:satMod val="110000"/>
                  <a:lumMod val="100000"/>
                  <a:shade val="100000"/>
                </a:schemeClr>
              </a:gs>
              <a:gs pos="100000">
                <a:srgbClr val="2D8641">
                  <a:alpha val="74000"/>
                </a:srgbClr>
              </a:gs>
            </a:gsLst>
          </a:gradFill>
        </p:spPr>
        <p:style>
          <a:lnRef idx="0">
            <a:schemeClr val="lt1">
              <a:hueOff val="0"/>
              <a:satOff val="0"/>
              <a:lumOff val="0"/>
              <a:alphaOff val="0"/>
            </a:schemeClr>
          </a:lnRef>
          <a:fillRef idx="3">
            <a:schemeClr val="accent6">
              <a:alpha val="90000"/>
              <a:hueOff val="0"/>
              <a:satOff val="0"/>
              <a:lumOff val="0"/>
              <a:alphaOff val="-16000"/>
            </a:schemeClr>
          </a:fillRef>
          <a:effectRef idx="3">
            <a:schemeClr val="accent6">
              <a:alpha val="90000"/>
              <a:hueOff val="0"/>
              <a:satOff val="0"/>
              <a:lumOff val="0"/>
              <a:alphaOff val="-16000"/>
            </a:schemeClr>
          </a:effectRef>
          <a:fontRef idx="minor">
            <a:schemeClr val="lt1"/>
          </a:fontRef>
        </p:style>
        <p:txBody>
          <a:bodyPr rtlCol="0" anchor="ctr"/>
          <a:lstStyle/>
          <a:p>
            <a:pPr algn="ctr"/>
            <a:r>
              <a:rPr lang="en-US" sz="2000" b="1" dirty="0" err="1" smtClean="0"/>
              <a:t>AmeriGEOSS</a:t>
            </a:r>
            <a:r>
              <a:rPr lang="en-US" sz="2000" b="1" dirty="0" smtClean="0"/>
              <a:t> Week 2017</a:t>
            </a:r>
          </a:p>
          <a:p>
            <a:pPr algn="ctr"/>
            <a:r>
              <a:rPr lang="en-US" sz="2000" b="1" dirty="0" smtClean="0"/>
              <a:t>University of Costa Rica</a:t>
            </a:r>
          </a:p>
          <a:p>
            <a:pPr algn="ctr"/>
            <a:r>
              <a:rPr lang="en-US" sz="2000" b="1" dirty="0" smtClean="0"/>
              <a:t>July 31 – August 4</a:t>
            </a:r>
            <a:endParaRPr lang="en-US" sz="2000" b="1" dirty="0"/>
          </a:p>
        </p:txBody>
      </p:sp>
      <p:sp>
        <p:nvSpPr>
          <p:cNvPr id="7" name="Rounded Rectangle 6" descr="Presentation Author/Graphics: Eldrich L. Frazier&#10;Federal Geographic Data Committee&#10;https://www.fgdc.gov"/>
          <p:cNvSpPr/>
          <p:nvPr/>
        </p:nvSpPr>
        <p:spPr>
          <a:xfrm>
            <a:off x="7303910" y="2493987"/>
            <a:ext cx="1014984" cy="914400"/>
          </a:xfrm>
          <a:prstGeom prst="roundRect">
            <a:avLst/>
          </a:prstGeom>
          <a:blipFill dpi="0" rotWithShape="1">
            <a:blip r:embed="rId10">
              <a:extLst>
                <a:ext uri="{28A0092B-C50C-407E-A947-70E740481C1C}">
                  <a14:useLocalDpi xmlns:a14="http://schemas.microsoft.com/office/drawing/2010/main"/>
                </a:ext>
              </a:extLst>
            </a:blip>
            <a:srcRect/>
            <a:tile tx="0" ty="0" sx="66000" sy="100000" flip="none" algn="tl"/>
          </a:blipFill>
        </p:spPr>
        <p:style>
          <a:lnRef idx="0">
            <a:schemeClr val="lt1">
              <a:hueOff val="0"/>
              <a:satOff val="0"/>
              <a:lumOff val="0"/>
              <a:alphaOff val="0"/>
            </a:schemeClr>
          </a:lnRef>
          <a:fillRef idx="1">
            <a:scrgbClr r="0" g="0" b="0"/>
          </a:fillRef>
          <a:effectRef idx="2">
            <a:schemeClr val="accent1">
              <a:tint val="50000"/>
              <a:hueOff val="0"/>
              <a:satOff val="0"/>
              <a:lumOff val="0"/>
              <a:alphaOff val="0"/>
            </a:schemeClr>
          </a:effectRef>
          <a:fontRef idx="minor">
            <a:schemeClr val="lt1">
              <a:hueOff val="0"/>
              <a:satOff val="0"/>
              <a:lumOff val="0"/>
              <a:alphaOff val="0"/>
            </a:schemeClr>
          </a:fontRef>
        </p:style>
      </p:sp>
      <p:pic>
        <p:nvPicPr>
          <p:cNvPr id="17" name="Picture 16"/>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10925852" y="2665485"/>
            <a:ext cx="661296" cy="373776"/>
          </a:xfrm>
          <a:prstGeom prst="rect">
            <a:avLst/>
          </a:prstGeom>
        </p:spPr>
      </p:pic>
    </p:spTree>
    <p:extLst>
      <p:ext uri="{BB962C8B-B14F-4D97-AF65-F5344CB8AC3E}">
        <p14:creationId xmlns:p14="http://schemas.microsoft.com/office/powerpoint/2010/main" val="983216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Freeform 65"/>
          <p:cNvSpPr/>
          <p:nvPr/>
        </p:nvSpPr>
        <p:spPr>
          <a:xfrm>
            <a:off x="228808" y="1629806"/>
            <a:ext cx="11611456" cy="4672824"/>
          </a:xfrm>
          <a:custGeom>
            <a:avLst/>
            <a:gdLst>
              <a:gd name="connsiteX0" fmla="*/ 1923849 w 11611456"/>
              <a:gd name="connsiteY0" fmla="*/ 0 h 4672824"/>
              <a:gd name="connsiteX1" fmla="*/ 2429980 w 11611456"/>
              <a:gd name="connsiteY1" fmla="*/ 980879 h 4672824"/>
              <a:gd name="connsiteX2" fmla="*/ 11611456 w 11611456"/>
              <a:gd name="connsiteY2" fmla="*/ 980879 h 4672824"/>
              <a:gd name="connsiteX3" fmla="*/ 11611456 w 11611456"/>
              <a:gd name="connsiteY3" fmla="*/ 4672824 h 4672824"/>
              <a:gd name="connsiteX4" fmla="*/ 2427315 w 11611456"/>
              <a:gd name="connsiteY4" fmla="*/ 4672824 h 4672824"/>
              <a:gd name="connsiteX5" fmla="*/ 2427315 w 11611456"/>
              <a:gd name="connsiteY5" fmla="*/ 4672470 h 4672824"/>
              <a:gd name="connsiteX6" fmla="*/ 0 w 11611456"/>
              <a:gd name="connsiteY6" fmla="*/ 2519736 h 4672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11456" h="4672824">
                <a:moveTo>
                  <a:pt x="1923849" y="0"/>
                </a:moveTo>
                <a:lnTo>
                  <a:pt x="2429980" y="980879"/>
                </a:lnTo>
                <a:lnTo>
                  <a:pt x="11611456" y="980879"/>
                </a:lnTo>
                <a:lnTo>
                  <a:pt x="11611456" y="4672824"/>
                </a:lnTo>
                <a:lnTo>
                  <a:pt x="2427315" y="4672824"/>
                </a:lnTo>
                <a:lnTo>
                  <a:pt x="2427315" y="4672470"/>
                </a:lnTo>
                <a:lnTo>
                  <a:pt x="0" y="2519736"/>
                </a:lnTo>
                <a:close/>
              </a:path>
            </a:pathLst>
          </a:custGeom>
          <a:solidFill>
            <a:schemeClr val="bg1">
              <a:lumMod val="85000"/>
              <a:alpha val="28000"/>
            </a:schemeClr>
          </a:solidFill>
          <a:ln w="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Connector 62"/>
          <p:cNvCxnSpPr/>
          <p:nvPr/>
        </p:nvCxnSpPr>
        <p:spPr>
          <a:xfrm>
            <a:off x="2149180" y="4151402"/>
            <a:ext cx="702508" cy="93833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fld id="{2AAED9FE-A794-6340-A106-71E1AD4C19A3}" type="slidenum">
              <a:rPr lang="en-US" smtClean="0"/>
              <a:t>18</a:t>
            </a:fld>
            <a:endParaRPr lang="en-US"/>
          </a:p>
        </p:txBody>
      </p:sp>
      <p:grpSp>
        <p:nvGrpSpPr>
          <p:cNvPr id="40" name="Group 39"/>
          <p:cNvGrpSpPr/>
          <p:nvPr/>
        </p:nvGrpSpPr>
        <p:grpSpPr>
          <a:xfrm>
            <a:off x="2663872" y="2671888"/>
            <a:ext cx="4953180" cy="3583574"/>
            <a:chOff x="533220" y="2012040"/>
            <a:chExt cx="4953180" cy="3583574"/>
          </a:xfrm>
        </p:grpSpPr>
        <p:sp>
          <p:nvSpPr>
            <p:cNvPr id="41" name="Freeform 40"/>
            <p:cNvSpPr/>
            <p:nvPr/>
          </p:nvSpPr>
          <p:spPr>
            <a:xfrm>
              <a:off x="533220" y="2012040"/>
              <a:ext cx="4953180" cy="359774"/>
            </a:xfrm>
            <a:custGeom>
              <a:avLst/>
              <a:gdLst>
                <a:gd name="connsiteX0" fmla="*/ 0 w 4953180"/>
                <a:gd name="connsiteY0" fmla="*/ 59964 h 359774"/>
                <a:gd name="connsiteX1" fmla="*/ 59964 w 4953180"/>
                <a:gd name="connsiteY1" fmla="*/ 0 h 359774"/>
                <a:gd name="connsiteX2" fmla="*/ 4893216 w 4953180"/>
                <a:gd name="connsiteY2" fmla="*/ 0 h 359774"/>
                <a:gd name="connsiteX3" fmla="*/ 4953180 w 4953180"/>
                <a:gd name="connsiteY3" fmla="*/ 59964 h 359774"/>
                <a:gd name="connsiteX4" fmla="*/ 4953180 w 4953180"/>
                <a:gd name="connsiteY4" fmla="*/ 299810 h 359774"/>
                <a:gd name="connsiteX5" fmla="*/ 4893216 w 4953180"/>
                <a:gd name="connsiteY5" fmla="*/ 359774 h 359774"/>
                <a:gd name="connsiteX6" fmla="*/ 59964 w 4953180"/>
                <a:gd name="connsiteY6" fmla="*/ 359774 h 359774"/>
                <a:gd name="connsiteX7" fmla="*/ 0 w 4953180"/>
                <a:gd name="connsiteY7" fmla="*/ 299810 h 359774"/>
                <a:gd name="connsiteX8" fmla="*/ 0 w 4953180"/>
                <a:gd name="connsiteY8" fmla="*/ 59964 h 359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53180" h="359774">
                  <a:moveTo>
                    <a:pt x="0" y="59964"/>
                  </a:moveTo>
                  <a:cubicBezTo>
                    <a:pt x="0" y="26847"/>
                    <a:pt x="26847" y="0"/>
                    <a:pt x="59964" y="0"/>
                  </a:cubicBezTo>
                  <a:lnTo>
                    <a:pt x="4893216" y="0"/>
                  </a:lnTo>
                  <a:cubicBezTo>
                    <a:pt x="4926333" y="0"/>
                    <a:pt x="4953180" y="26847"/>
                    <a:pt x="4953180" y="59964"/>
                  </a:cubicBezTo>
                  <a:lnTo>
                    <a:pt x="4953180" y="299810"/>
                  </a:lnTo>
                  <a:cubicBezTo>
                    <a:pt x="4953180" y="332927"/>
                    <a:pt x="4926333" y="359774"/>
                    <a:pt x="4893216" y="359774"/>
                  </a:cubicBezTo>
                  <a:lnTo>
                    <a:pt x="59964" y="359774"/>
                  </a:lnTo>
                  <a:cubicBezTo>
                    <a:pt x="26847" y="359774"/>
                    <a:pt x="0" y="332927"/>
                    <a:pt x="0" y="299810"/>
                  </a:cubicBezTo>
                  <a:lnTo>
                    <a:pt x="0" y="59964"/>
                  </a:lnTo>
                  <a:close/>
                </a:path>
              </a:pathLst>
            </a:cu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74713" tIns="74713" rIns="74713" bIns="74713" numCol="1" spcCol="1270" anchor="ctr" anchorCtr="0">
              <a:noAutofit/>
            </a:bodyPr>
            <a:lstStyle/>
            <a:p>
              <a:pPr lvl="0" algn="l" defTabSz="666750">
                <a:lnSpc>
                  <a:spcPct val="90000"/>
                </a:lnSpc>
                <a:spcBef>
                  <a:spcPct val="0"/>
                </a:spcBef>
                <a:spcAft>
                  <a:spcPct val="35000"/>
                </a:spcAft>
              </a:pPr>
              <a:r>
                <a:rPr lang="en-US" sz="1500" b="1" kern="1200" dirty="0" smtClean="0">
                  <a:effectLst>
                    <a:outerShdw blurRad="50800" dist="38100" dir="18900000" algn="bl" rotWithShape="0">
                      <a:prstClr val="black">
                        <a:alpha val="40000"/>
                      </a:prstClr>
                    </a:outerShdw>
                  </a:effectLst>
                </a:rPr>
                <a:t>3.1. Climate Monitoring, Research, and Services </a:t>
              </a:r>
            </a:p>
          </p:txBody>
        </p:sp>
        <p:sp>
          <p:nvSpPr>
            <p:cNvPr id="42" name="Freeform 41"/>
            <p:cNvSpPr/>
            <p:nvPr/>
          </p:nvSpPr>
          <p:spPr>
            <a:xfrm>
              <a:off x="533220" y="2415015"/>
              <a:ext cx="4953180" cy="359774"/>
            </a:xfrm>
            <a:custGeom>
              <a:avLst/>
              <a:gdLst>
                <a:gd name="connsiteX0" fmla="*/ 0 w 4953180"/>
                <a:gd name="connsiteY0" fmla="*/ 59964 h 359774"/>
                <a:gd name="connsiteX1" fmla="*/ 59964 w 4953180"/>
                <a:gd name="connsiteY1" fmla="*/ 0 h 359774"/>
                <a:gd name="connsiteX2" fmla="*/ 4893216 w 4953180"/>
                <a:gd name="connsiteY2" fmla="*/ 0 h 359774"/>
                <a:gd name="connsiteX3" fmla="*/ 4953180 w 4953180"/>
                <a:gd name="connsiteY3" fmla="*/ 59964 h 359774"/>
                <a:gd name="connsiteX4" fmla="*/ 4953180 w 4953180"/>
                <a:gd name="connsiteY4" fmla="*/ 299810 h 359774"/>
                <a:gd name="connsiteX5" fmla="*/ 4893216 w 4953180"/>
                <a:gd name="connsiteY5" fmla="*/ 359774 h 359774"/>
                <a:gd name="connsiteX6" fmla="*/ 59964 w 4953180"/>
                <a:gd name="connsiteY6" fmla="*/ 359774 h 359774"/>
                <a:gd name="connsiteX7" fmla="*/ 0 w 4953180"/>
                <a:gd name="connsiteY7" fmla="*/ 299810 h 359774"/>
                <a:gd name="connsiteX8" fmla="*/ 0 w 4953180"/>
                <a:gd name="connsiteY8" fmla="*/ 59964 h 359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53180" h="359774">
                  <a:moveTo>
                    <a:pt x="0" y="59964"/>
                  </a:moveTo>
                  <a:cubicBezTo>
                    <a:pt x="0" y="26847"/>
                    <a:pt x="26847" y="0"/>
                    <a:pt x="59964" y="0"/>
                  </a:cubicBezTo>
                  <a:lnTo>
                    <a:pt x="4893216" y="0"/>
                  </a:lnTo>
                  <a:cubicBezTo>
                    <a:pt x="4926333" y="0"/>
                    <a:pt x="4953180" y="26847"/>
                    <a:pt x="4953180" y="59964"/>
                  </a:cubicBezTo>
                  <a:lnTo>
                    <a:pt x="4953180" y="299810"/>
                  </a:lnTo>
                  <a:cubicBezTo>
                    <a:pt x="4953180" y="332927"/>
                    <a:pt x="4926333" y="359774"/>
                    <a:pt x="4893216" y="359774"/>
                  </a:cubicBezTo>
                  <a:lnTo>
                    <a:pt x="59964" y="359774"/>
                  </a:lnTo>
                  <a:cubicBezTo>
                    <a:pt x="26847" y="359774"/>
                    <a:pt x="0" y="332927"/>
                    <a:pt x="0" y="299810"/>
                  </a:cubicBezTo>
                  <a:lnTo>
                    <a:pt x="0" y="59964"/>
                  </a:lnTo>
                  <a:close/>
                </a:path>
              </a:pathLst>
            </a:cu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74713" tIns="74713" rIns="74713" bIns="74713" numCol="1" spcCol="1270" anchor="ctr" anchorCtr="0">
              <a:noAutofit/>
            </a:bodyPr>
            <a:lstStyle/>
            <a:p>
              <a:pPr lvl="0" algn="l" defTabSz="666750">
                <a:lnSpc>
                  <a:spcPct val="90000"/>
                </a:lnSpc>
                <a:spcBef>
                  <a:spcPct val="0"/>
                </a:spcBef>
                <a:spcAft>
                  <a:spcPct val="35000"/>
                </a:spcAft>
              </a:pPr>
              <a:r>
                <a:rPr lang="en-US" sz="1500" b="1" kern="1200" dirty="0" smtClean="0">
                  <a:effectLst>
                    <a:outerShdw blurRad="50800" dist="38100" dir="18900000" algn="bl" rotWithShape="0">
                      <a:prstClr val="black">
                        <a:alpha val="40000"/>
                      </a:prstClr>
                    </a:outerShdw>
                  </a:effectLst>
                </a:rPr>
                <a:t>3.2. Carbon Observations, Including Forested Regions </a:t>
              </a:r>
            </a:p>
          </p:txBody>
        </p:sp>
        <p:sp>
          <p:nvSpPr>
            <p:cNvPr id="43" name="Freeform 42"/>
            <p:cNvSpPr/>
            <p:nvPr/>
          </p:nvSpPr>
          <p:spPr>
            <a:xfrm>
              <a:off x="533220" y="2817990"/>
              <a:ext cx="4953180" cy="359774"/>
            </a:xfrm>
            <a:custGeom>
              <a:avLst/>
              <a:gdLst>
                <a:gd name="connsiteX0" fmla="*/ 0 w 4953180"/>
                <a:gd name="connsiteY0" fmla="*/ 59964 h 359774"/>
                <a:gd name="connsiteX1" fmla="*/ 59964 w 4953180"/>
                <a:gd name="connsiteY1" fmla="*/ 0 h 359774"/>
                <a:gd name="connsiteX2" fmla="*/ 4893216 w 4953180"/>
                <a:gd name="connsiteY2" fmla="*/ 0 h 359774"/>
                <a:gd name="connsiteX3" fmla="*/ 4953180 w 4953180"/>
                <a:gd name="connsiteY3" fmla="*/ 59964 h 359774"/>
                <a:gd name="connsiteX4" fmla="*/ 4953180 w 4953180"/>
                <a:gd name="connsiteY4" fmla="*/ 299810 h 359774"/>
                <a:gd name="connsiteX5" fmla="*/ 4893216 w 4953180"/>
                <a:gd name="connsiteY5" fmla="*/ 359774 h 359774"/>
                <a:gd name="connsiteX6" fmla="*/ 59964 w 4953180"/>
                <a:gd name="connsiteY6" fmla="*/ 359774 h 359774"/>
                <a:gd name="connsiteX7" fmla="*/ 0 w 4953180"/>
                <a:gd name="connsiteY7" fmla="*/ 299810 h 359774"/>
                <a:gd name="connsiteX8" fmla="*/ 0 w 4953180"/>
                <a:gd name="connsiteY8" fmla="*/ 59964 h 359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53180" h="359774">
                  <a:moveTo>
                    <a:pt x="0" y="59964"/>
                  </a:moveTo>
                  <a:cubicBezTo>
                    <a:pt x="0" y="26847"/>
                    <a:pt x="26847" y="0"/>
                    <a:pt x="59964" y="0"/>
                  </a:cubicBezTo>
                  <a:lnTo>
                    <a:pt x="4893216" y="0"/>
                  </a:lnTo>
                  <a:cubicBezTo>
                    <a:pt x="4926333" y="0"/>
                    <a:pt x="4953180" y="26847"/>
                    <a:pt x="4953180" y="59964"/>
                  </a:cubicBezTo>
                  <a:lnTo>
                    <a:pt x="4953180" y="299810"/>
                  </a:lnTo>
                  <a:cubicBezTo>
                    <a:pt x="4953180" y="332927"/>
                    <a:pt x="4926333" y="359774"/>
                    <a:pt x="4893216" y="359774"/>
                  </a:cubicBezTo>
                  <a:lnTo>
                    <a:pt x="59964" y="359774"/>
                  </a:lnTo>
                  <a:cubicBezTo>
                    <a:pt x="26847" y="359774"/>
                    <a:pt x="0" y="332927"/>
                    <a:pt x="0" y="299810"/>
                  </a:cubicBezTo>
                  <a:lnTo>
                    <a:pt x="0" y="59964"/>
                  </a:lnTo>
                  <a:close/>
                </a:path>
              </a:pathLst>
            </a:cu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74713" tIns="74713" rIns="74713" bIns="74713" numCol="1" spcCol="1270" anchor="ctr" anchorCtr="0">
              <a:noAutofit/>
            </a:bodyPr>
            <a:lstStyle/>
            <a:p>
              <a:pPr lvl="0" algn="l" defTabSz="666750">
                <a:lnSpc>
                  <a:spcPct val="90000"/>
                </a:lnSpc>
                <a:spcBef>
                  <a:spcPct val="0"/>
                </a:spcBef>
                <a:spcAft>
                  <a:spcPct val="35000"/>
                </a:spcAft>
              </a:pPr>
              <a:r>
                <a:rPr lang="en-US" sz="1500" b="1" kern="1200" smtClean="0">
                  <a:effectLst>
                    <a:outerShdw blurRad="50800" dist="38100" dir="18900000" algn="bl" rotWithShape="0">
                      <a:prstClr val="black">
                        <a:alpha val="40000"/>
                      </a:prstClr>
                    </a:outerShdw>
                  </a:effectLst>
                </a:rPr>
                <a:t>3.3. Observations for Agriculture </a:t>
              </a:r>
              <a:endParaRPr lang="en-US" sz="1500" b="1" kern="1200" dirty="0" smtClean="0">
                <a:effectLst>
                  <a:outerShdw blurRad="50800" dist="38100" dir="18900000" algn="bl" rotWithShape="0">
                    <a:prstClr val="black">
                      <a:alpha val="40000"/>
                    </a:prstClr>
                  </a:outerShdw>
                </a:effectLst>
              </a:endParaRPr>
            </a:p>
          </p:txBody>
        </p:sp>
        <p:sp>
          <p:nvSpPr>
            <p:cNvPr id="44" name="Freeform 43"/>
            <p:cNvSpPr/>
            <p:nvPr/>
          </p:nvSpPr>
          <p:spPr>
            <a:xfrm>
              <a:off x="533220" y="3220965"/>
              <a:ext cx="4953180" cy="359774"/>
            </a:xfrm>
            <a:custGeom>
              <a:avLst/>
              <a:gdLst>
                <a:gd name="connsiteX0" fmla="*/ 0 w 4953180"/>
                <a:gd name="connsiteY0" fmla="*/ 59964 h 359774"/>
                <a:gd name="connsiteX1" fmla="*/ 59964 w 4953180"/>
                <a:gd name="connsiteY1" fmla="*/ 0 h 359774"/>
                <a:gd name="connsiteX2" fmla="*/ 4893216 w 4953180"/>
                <a:gd name="connsiteY2" fmla="*/ 0 h 359774"/>
                <a:gd name="connsiteX3" fmla="*/ 4953180 w 4953180"/>
                <a:gd name="connsiteY3" fmla="*/ 59964 h 359774"/>
                <a:gd name="connsiteX4" fmla="*/ 4953180 w 4953180"/>
                <a:gd name="connsiteY4" fmla="*/ 299810 h 359774"/>
                <a:gd name="connsiteX5" fmla="*/ 4893216 w 4953180"/>
                <a:gd name="connsiteY5" fmla="*/ 359774 h 359774"/>
                <a:gd name="connsiteX6" fmla="*/ 59964 w 4953180"/>
                <a:gd name="connsiteY6" fmla="*/ 359774 h 359774"/>
                <a:gd name="connsiteX7" fmla="*/ 0 w 4953180"/>
                <a:gd name="connsiteY7" fmla="*/ 299810 h 359774"/>
                <a:gd name="connsiteX8" fmla="*/ 0 w 4953180"/>
                <a:gd name="connsiteY8" fmla="*/ 59964 h 359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53180" h="359774">
                  <a:moveTo>
                    <a:pt x="0" y="59964"/>
                  </a:moveTo>
                  <a:cubicBezTo>
                    <a:pt x="0" y="26847"/>
                    <a:pt x="26847" y="0"/>
                    <a:pt x="59964" y="0"/>
                  </a:cubicBezTo>
                  <a:lnTo>
                    <a:pt x="4893216" y="0"/>
                  </a:lnTo>
                  <a:cubicBezTo>
                    <a:pt x="4926333" y="0"/>
                    <a:pt x="4953180" y="26847"/>
                    <a:pt x="4953180" y="59964"/>
                  </a:cubicBezTo>
                  <a:lnTo>
                    <a:pt x="4953180" y="299810"/>
                  </a:lnTo>
                  <a:cubicBezTo>
                    <a:pt x="4953180" y="332927"/>
                    <a:pt x="4926333" y="359774"/>
                    <a:pt x="4893216" y="359774"/>
                  </a:cubicBezTo>
                  <a:lnTo>
                    <a:pt x="59964" y="359774"/>
                  </a:lnTo>
                  <a:cubicBezTo>
                    <a:pt x="26847" y="359774"/>
                    <a:pt x="0" y="332927"/>
                    <a:pt x="0" y="299810"/>
                  </a:cubicBezTo>
                  <a:lnTo>
                    <a:pt x="0" y="59964"/>
                  </a:lnTo>
                  <a:close/>
                </a:path>
              </a:pathLst>
            </a:cu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74713" tIns="74713" rIns="74713" bIns="74713" numCol="1" spcCol="1270" anchor="ctr" anchorCtr="0">
              <a:noAutofit/>
            </a:bodyPr>
            <a:lstStyle/>
            <a:p>
              <a:pPr lvl="0" algn="l" defTabSz="666750">
                <a:lnSpc>
                  <a:spcPct val="90000"/>
                </a:lnSpc>
                <a:spcBef>
                  <a:spcPct val="0"/>
                </a:spcBef>
                <a:spcAft>
                  <a:spcPct val="35000"/>
                </a:spcAft>
              </a:pPr>
              <a:r>
                <a:rPr lang="en-US" sz="1500" b="1" kern="1200" dirty="0" smtClean="0">
                  <a:effectLst>
                    <a:outerShdw blurRad="50800" dist="38100" dir="18900000" algn="bl" rotWithShape="0">
                      <a:prstClr val="black">
                        <a:alpha val="40000"/>
                      </a:prstClr>
                    </a:outerShdw>
                  </a:effectLst>
                </a:rPr>
                <a:t>3.4. Observations for Disasters </a:t>
              </a:r>
            </a:p>
          </p:txBody>
        </p:sp>
        <p:sp>
          <p:nvSpPr>
            <p:cNvPr id="45" name="Freeform 44"/>
            <p:cNvSpPr/>
            <p:nvPr/>
          </p:nvSpPr>
          <p:spPr>
            <a:xfrm>
              <a:off x="533220" y="3623940"/>
              <a:ext cx="4953180" cy="359774"/>
            </a:xfrm>
            <a:custGeom>
              <a:avLst/>
              <a:gdLst>
                <a:gd name="connsiteX0" fmla="*/ 0 w 4953180"/>
                <a:gd name="connsiteY0" fmla="*/ 59964 h 359774"/>
                <a:gd name="connsiteX1" fmla="*/ 59964 w 4953180"/>
                <a:gd name="connsiteY1" fmla="*/ 0 h 359774"/>
                <a:gd name="connsiteX2" fmla="*/ 4893216 w 4953180"/>
                <a:gd name="connsiteY2" fmla="*/ 0 h 359774"/>
                <a:gd name="connsiteX3" fmla="*/ 4953180 w 4953180"/>
                <a:gd name="connsiteY3" fmla="*/ 59964 h 359774"/>
                <a:gd name="connsiteX4" fmla="*/ 4953180 w 4953180"/>
                <a:gd name="connsiteY4" fmla="*/ 299810 h 359774"/>
                <a:gd name="connsiteX5" fmla="*/ 4893216 w 4953180"/>
                <a:gd name="connsiteY5" fmla="*/ 359774 h 359774"/>
                <a:gd name="connsiteX6" fmla="*/ 59964 w 4953180"/>
                <a:gd name="connsiteY6" fmla="*/ 359774 h 359774"/>
                <a:gd name="connsiteX7" fmla="*/ 0 w 4953180"/>
                <a:gd name="connsiteY7" fmla="*/ 299810 h 359774"/>
                <a:gd name="connsiteX8" fmla="*/ 0 w 4953180"/>
                <a:gd name="connsiteY8" fmla="*/ 59964 h 359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53180" h="359774">
                  <a:moveTo>
                    <a:pt x="0" y="59964"/>
                  </a:moveTo>
                  <a:cubicBezTo>
                    <a:pt x="0" y="26847"/>
                    <a:pt x="26847" y="0"/>
                    <a:pt x="59964" y="0"/>
                  </a:cubicBezTo>
                  <a:lnTo>
                    <a:pt x="4893216" y="0"/>
                  </a:lnTo>
                  <a:cubicBezTo>
                    <a:pt x="4926333" y="0"/>
                    <a:pt x="4953180" y="26847"/>
                    <a:pt x="4953180" y="59964"/>
                  </a:cubicBezTo>
                  <a:lnTo>
                    <a:pt x="4953180" y="299810"/>
                  </a:lnTo>
                  <a:cubicBezTo>
                    <a:pt x="4953180" y="332927"/>
                    <a:pt x="4926333" y="359774"/>
                    <a:pt x="4893216" y="359774"/>
                  </a:cubicBezTo>
                  <a:lnTo>
                    <a:pt x="59964" y="359774"/>
                  </a:lnTo>
                  <a:cubicBezTo>
                    <a:pt x="26847" y="359774"/>
                    <a:pt x="0" y="332927"/>
                    <a:pt x="0" y="299810"/>
                  </a:cubicBezTo>
                  <a:lnTo>
                    <a:pt x="0" y="59964"/>
                  </a:lnTo>
                  <a:close/>
                </a:path>
              </a:pathLst>
            </a:cu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74713" tIns="74713" rIns="74713" bIns="74713" numCol="1" spcCol="1270" anchor="ctr" anchorCtr="0">
              <a:noAutofit/>
            </a:bodyPr>
            <a:lstStyle/>
            <a:p>
              <a:pPr lvl="0" algn="l" defTabSz="666750">
                <a:lnSpc>
                  <a:spcPct val="90000"/>
                </a:lnSpc>
                <a:spcBef>
                  <a:spcPct val="0"/>
                </a:spcBef>
                <a:spcAft>
                  <a:spcPct val="35000"/>
                </a:spcAft>
              </a:pPr>
              <a:r>
                <a:rPr lang="en-US" sz="1500" b="1" kern="1200" smtClean="0">
                  <a:effectLst>
                    <a:outerShdw blurRad="50800" dist="38100" dir="18900000" algn="bl" rotWithShape="0">
                      <a:prstClr val="black">
                        <a:alpha val="40000"/>
                      </a:prstClr>
                    </a:outerShdw>
                  </a:effectLst>
                </a:rPr>
                <a:t>3.5. Observations for Water </a:t>
              </a:r>
              <a:endParaRPr lang="en-US" sz="1500" b="1" kern="1200" dirty="0" smtClean="0">
                <a:effectLst>
                  <a:outerShdw blurRad="50800" dist="38100" dir="18900000" algn="bl" rotWithShape="0">
                    <a:prstClr val="black">
                      <a:alpha val="40000"/>
                    </a:prstClr>
                  </a:outerShdw>
                </a:effectLst>
              </a:endParaRPr>
            </a:p>
          </p:txBody>
        </p:sp>
        <p:sp>
          <p:nvSpPr>
            <p:cNvPr id="46" name="Freeform 45"/>
            <p:cNvSpPr/>
            <p:nvPr/>
          </p:nvSpPr>
          <p:spPr>
            <a:xfrm>
              <a:off x="533220" y="4026915"/>
              <a:ext cx="4953180" cy="359774"/>
            </a:xfrm>
            <a:custGeom>
              <a:avLst/>
              <a:gdLst>
                <a:gd name="connsiteX0" fmla="*/ 0 w 4953180"/>
                <a:gd name="connsiteY0" fmla="*/ 59964 h 359774"/>
                <a:gd name="connsiteX1" fmla="*/ 59964 w 4953180"/>
                <a:gd name="connsiteY1" fmla="*/ 0 h 359774"/>
                <a:gd name="connsiteX2" fmla="*/ 4893216 w 4953180"/>
                <a:gd name="connsiteY2" fmla="*/ 0 h 359774"/>
                <a:gd name="connsiteX3" fmla="*/ 4953180 w 4953180"/>
                <a:gd name="connsiteY3" fmla="*/ 59964 h 359774"/>
                <a:gd name="connsiteX4" fmla="*/ 4953180 w 4953180"/>
                <a:gd name="connsiteY4" fmla="*/ 299810 h 359774"/>
                <a:gd name="connsiteX5" fmla="*/ 4893216 w 4953180"/>
                <a:gd name="connsiteY5" fmla="*/ 359774 h 359774"/>
                <a:gd name="connsiteX6" fmla="*/ 59964 w 4953180"/>
                <a:gd name="connsiteY6" fmla="*/ 359774 h 359774"/>
                <a:gd name="connsiteX7" fmla="*/ 0 w 4953180"/>
                <a:gd name="connsiteY7" fmla="*/ 299810 h 359774"/>
                <a:gd name="connsiteX8" fmla="*/ 0 w 4953180"/>
                <a:gd name="connsiteY8" fmla="*/ 59964 h 359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53180" h="359774">
                  <a:moveTo>
                    <a:pt x="0" y="59964"/>
                  </a:moveTo>
                  <a:cubicBezTo>
                    <a:pt x="0" y="26847"/>
                    <a:pt x="26847" y="0"/>
                    <a:pt x="59964" y="0"/>
                  </a:cubicBezTo>
                  <a:lnTo>
                    <a:pt x="4893216" y="0"/>
                  </a:lnTo>
                  <a:cubicBezTo>
                    <a:pt x="4926333" y="0"/>
                    <a:pt x="4953180" y="26847"/>
                    <a:pt x="4953180" y="59964"/>
                  </a:cubicBezTo>
                  <a:lnTo>
                    <a:pt x="4953180" y="299810"/>
                  </a:lnTo>
                  <a:cubicBezTo>
                    <a:pt x="4953180" y="332927"/>
                    <a:pt x="4926333" y="359774"/>
                    <a:pt x="4893216" y="359774"/>
                  </a:cubicBezTo>
                  <a:lnTo>
                    <a:pt x="59964" y="359774"/>
                  </a:lnTo>
                  <a:cubicBezTo>
                    <a:pt x="26847" y="359774"/>
                    <a:pt x="0" y="332927"/>
                    <a:pt x="0" y="299810"/>
                  </a:cubicBezTo>
                  <a:lnTo>
                    <a:pt x="0" y="59964"/>
                  </a:lnTo>
                  <a:close/>
                </a:path>
              </a:pathLst>
            </a:cu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74713" tIns="74713" rIns="74713" bIns="74713" numCol="1" spcCol="1270" anchor="ctr" anchorCtr="0">
              <a:noAutofit/>
            </a:bodyPr>
            <a:lstStyle/>
            <a:p>
              <a:pPr lvl="0" algn="l" defTabSz="666750">
                <a:lnSpc>
                  <a:spcPct val="90000"/>
                </a:lnSpc>
                <a:spcBef>
                  <a:spcPct val="0"/>
                </a:spcBef>
                <a:spcAft>
                  <a:spcPct val="35000"/>
                </a:spcAft>
              </a:pPr>
              <a:r>
                <a:rPr lang="en-US" sz="1500" b="1" kern="1200" smtClean="0">
                  <a:effectLst>
                    <a:outerShdw blurRad="50800" dist="38100" dir="18900000" algn="bl" rotWithShape="0">
                      <a:prstClr val="black">
                        <a:alpha val="40000"/>
                      </a:prstClr>
                    </a:outerShdw>
                  </a:effectLst>
                </a:rPr>
                <a:t>3.6. Capacity Building, Data Access, Availability and Quality </a:t>
              </a:r>
              <a:endParaRPr lang="en-US" sz="1500" b="1" kern="1200" dirty="0" smtClean="0">
                <a:effectLst>
                  <a:outerShdw blurRad="50800" dist="38100" dir="18900000" algn="bl" rotWithShape="0">
                    <a:prstClr val="black">
                      <a:alpha val="40000"/>
                    </a:prstClr>
                  </a:outerShdw>
                </a:effectLst>
              </a:endParaRPr>
            </a:p>
          </p:txBody>
        </p:sp>
        <p:sp>
          <p:nvSpPr>
            <p:cNvPr id="47" name="Freeform 46"/>
            <p:cNvSpPr/>
            <p:nvPr/>
          </p:nvSpPr>
          <p:spPr>
            <a:xfrm>
              <a:off x="533220" y="4429890"/>
              <a:ext cx="4953180" cy="359774"/>
            </a:xfrm>
            <a:custGeom>
              <a:avLst/>
              <a:gdLst>
                <a:gd name="connsiteX0" fmla="*/ 0 w 4953180"/>
                <a:gd name="connsiteY0" fmla="*/ 59964 h 359774"/>
                <a:gd name="connsiteX1" fmla="*/ 59964 w 4953180"/>
                <a:gd name="connsiteY1" fmla="*/ 0 h 359774"/>
                <a:gd name="connsiteX2" fmla="*/ 4893216 w 4953180"/>
                <a:gd name="connsiteY2" fmla="*/ 0 h 359774"/>
                <a:gd name="connsiteX3" fmla="*/ 4953180 w 4953180"/>
                <a:gd name="connsiteY3" fmla="*/ 59964 h 359774"/>
                <a:gd name="connsiteX4" fmla="*/ 4953180 w 4953180"/>
                <a:gd name="connsiteY4" fmla="*/ 299810 h 359774"/>
                <a:gd name="connsiteX5" fmla="*/ 4893216 w 4953180"/>
                <a:gd name="connsiteY5" fmla="*/ 359774 h 359774"/>
                <a:gd name="connsiteX6" fmla="*/ 59964 w 4953180"/>
                <a:gd name="connsiteY6" fmla="*/ 359774 h 359774"/>
                <a:gd name="connsiteX7" fmla="*/ 0 w 4953180"/>
                <a:gd name="connsiteY7" fmla="*/ 299810 h 359774"/>
                <a:gd name="connsiteX8" fmla="*/ 0 w 4953180"/>
                <a:gd name="connsiteY8" fmla="*/ 59964 h 359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53180" h="359774">
                  <a:moveTo>
                    <a:pt x="0" y="59964"/>
                  </a:moveTo>
                  <a:cubicBezTo>
                    <a:pt x="0" y="26847"/>
                    <a:pt x="26847" y="0"/>
                    <a:pt x="59964" y="0"/>
                  </a:cubicBezTo>
                  <a:lnTo>
                    <a:pt x="4893216" y="0"/>
                  </a:lnTo>
                  <a:cubicBezTo>
                    <a:pt x="4926333" y="0"/>
                    <a:pt x="4953180" y="26847"/>
                    <a:pt x="4953180" y="59964"/>
                  </a:cubicBezTo>
                  <a:lnTo>
                    <a:pt x="4953180" y="299810"/>
                  </a:lnTo>
                  <a:cubicBezTo>
                    <a:pt x="4953180" y="332927"/>
                    <a:pt x="4926333" y="359774"/>
                    <a:pt x="4893216" y="359774"/>
                  </a:cubicBezTo>
                  <a:lnTo>
                    <a:pt x="59964" y="359774"/>
                  </a:lnTo>
                  <a:cubicBezTo>
                    <a:pt x="26847" y="359774"/>
                    <a:pt x="0" y="332927"/>
                    <a:pt x="0" y="299810"/>
                  </a:cubicBezTo>
                  <a:lnTo>
                    <a:pt x="0" y="59964"/>
                  </a:lnTo>
                  <a:close/>
                </a:path>
              </a:pathLst>
            </a:cu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74713" tIns="74713" rIns="74713" bIns="74713" numCol="1" spcCol="1270" anchor="ctr" anchorCtr="0">
              <a:noAutofit/>
            </a:bodyPr>
            <a:lstStyle/>
            <a:p>
              <a:pPr lvl="0" algn="l" defTabSz="666750">
                <a:lnSpc>
                  <a:spcPct val="90000"/>
                </a:lnSpc>
                <a:spcBef>
                  <a:spcPct val="0"/>
                </a:spcBef>
                <a:spcAft>
                  <a:spcPct val="35000"/>
                </a:spcAft>
              </a:pPr>
              <a:r>
                <a:rPr lang="en-US" sz="1500" b="1" kern="1200" smtClean="0">
                  <a:effectLst>
                    <a:outerShdw blurRad="50800" dist="38100" dir="18900000" algn="bl" rotWithShape="0">
                      <a:prstClr val="black">
                        <a:alpha val="40000"/>
                      </a:prstClr>
                    </a:outerShdw>
                  </a:effectLst>
                </a:rPr>
                <a:t>3.7. Advancement of the CEOS Virtual Constellations </a:t>
              </a:r>
              <a:endParaRPr lang="en-US" sz="1500" b="1" kern="1200" dirty="0" smtClean="0">
                <a:effectLst>
                  <a:outerShdw blurRad="50800" dist="38100" dir="18900000" algn="bl" rotWithShape="0">
                    <a:prstClr val="black">
                      <a:alpha val="40000"/>
                    </a:prstClr>
                  </a:outerShdw>
                </a:effectLst>
              </a:endParaRPr>
            </a:p>
          </p:txBody>
        </p:sp>
        <p:sp>
          <p:nvSpPr>
            <p:cNvPr id="48" name="Freeform 47"/>
            <p:cNvSpPr/>
            <p:nvPr/>
          </p:nvSpPr>
          <p:spPr>
            <a:xfrm>
              <a:off x="533220" y="4832865"/>
              <a:ext cx="4953180" cy="359774"/>
            </a:xfrm>
            <a:custGeom>
              <a:avLst/>
              <a:gdLst>
                <a:gd name="connsiteX0" fmla="*/ 0 w 4953180"/>
                <a:gd name="connsiteY0" fmla="*/ 59964 h 359774"/>
                <a:gd name="connsiteX1" fmla="*/ 59964 w 4953180"/>
                <a:gd name="connsiteY1" fmla="*/ 0 h 359774"/>
                <a:gd name="connsiteX2" fmla="*/ 4893216 w 4953180"/>
                <a:gd name="connsiteY2" fmla="*/ 0 h 359774"/>
                <a:gd name="connsiteX3" fmla="*/ 4953180 w 4953180"/>
                <a:gd name="connsiteY3" fmla="*/ 59964 h 359774"/>
                <a:gd name="connsiteX4" fmla="*/ 4953180 w 4953180"/>
                <a:gd name="connsiteY4" fmla="*/ 299810 h 359774"/>
                <a:gd name="connsiteX5" fmla="*/ 4893216 w 4953180"/>
                <a:gd name="connsiteY5" fmla="*/ 359774 h 359774"/>
                <a:gd name="connsiteX6" fmla="*/ 59964 w 4953180"/>
                <a:gd name="connsiteY6" fmla="*/ 359774 h 359774"/>
                <a:gd name="connsiteX7" fmla="*/ 0 w 4953180"/>
                <a:gd name="connsiteY7" fmla="*/ 299810 h 359774"/>
                <a:gd name="connsiteX8" fmla="*/ 0 w 4953180"/>
                <a:gd name="connsiteY8" fmla="*/ 59964 h 359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53180" h="359774">
                  <a:moveTo>
                    <a:pt x="0" y="59964"/>
                  </a:moveTo>
                  <a:cubicBezTo>
                    <a:pt x="0" y="26847"/>
                    <a:pt x="26847" y="0"/>
                    <a:pt x="59964" y="0"/>
                  </a:cubicBezTo>
                  <a:lnTo>
                    <a:pt x="4893216" y="0"/>
                  </a:lnTo>
                  <a:cubicBezTo>
                    <a:pt x="4926333" y="0"/>
                    <a:pt x="4953180" y="26847"/>
                    <a:pt x="4953180" y="59964"/>
                  </a:cubicBezTo>
                  <a:lnTo>
                    <a:pt x="4953180" y="299810"/>
                  </a:lnTo>
                  <a:cubicBezTo>
                    <a:pt x="4953180" y="332927"/>
                    <a:pt x="4926333" y="359774"/>
                    <a:pt x="4893216" y="359774"/>
                  </a:cubicBezTo>
                  <a:lnTo>
                    <a:pt x="59964" y="359774"/>
                  </a:lnTo>
                  <a:cubicBezTo>
                    <a:pt x="26847" y="359774"/>
                    <a:pt x="0" y="332927"/>
                    <a:pt x="0" y="299810"/>
                  </a:cubicBezTo>
                  <a:lnTo>
                    <a:pt x="0" y="59964"/>
                  </a:lnTo>
                  <a:close/>
                </a:path>
              </a:pathLst>
            </a:cu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74713" tIns="74713" rIns="74713" bIns="74713" numCol="1" spcCol="1270" anchor="ctr" anchorCtr="0">
              <a:noAutofit/>
            </a:bodyPr>
            <a:lstStyle/>
            <a:p>
              <a:pPr lvl="0" algn="l" defTabSz="666750">
                <a:lnSpc>
                  <a:spcPct val="90000"/>
                </a:lnSpc>
                <a:spcBef>
                  <a:spcPct val="0"/>
                </a:spcBef>
                <a:spcAft>
                  <a:spcPct val="35000"/>
                </a:spcAft>
              </a:pPr>
              <a:r>
                <a:rPr lang="en-US" sz="1500" b="1" kern="1200" smtClean="0">
                  <a:effectLst>
                    <a:outerShdw blurRad="50800" dist="38100" dir="18900000" algn="bl" rotWithShape="0">
                      <a:prstClr val="black">
                        <a:alpha val="40000"/>
                      </a:prstClr>
                    </a:outerShdw>
                  </a:effectLst>
                </a:rPr>
                <a:t>3.8. Support to Other Key Stakeholder Initiatives </a:t>
              </a:r>
              <a:endParaRPr lang="en-US" sz="1500" b="1" kern="1200" dirty="0" smtClean="0">
                <a:effectLst>
                  <a:outerShdw blurRad="50800" dist="38100" dir="18900000" algn="bl" rotWithShape="0">
                    <a:prstClr val="black">
                      <a:alpha val="40000"/>
                    </a:prstClr>
                  </a:outerShdw>
                </a:effectLst>
              </a:endParaRPr>
            </a:p>
          </p:txBody>
        </p:sp>
        <p:sp>
          <p:nvSpPr>
            <p:cNvPr id="49" name="Freeform 48"/>
            <p:cNvSpPr/>
            <p:nvPr/>
          </p:nvSpPr>
          <p:spPr>
            <a:xfrm>
              <a:off x="533220" y="5235840"/>
              <a:ext cx="4953180" cy="359774"/>
            </a:xfrm>
            <a:custGeom>
              <a:avLst/>
              <a:gdLst>
                <a:gd name="connsiteX0" fmla="*/ 0 w 4953180"/>
                <a:gd name="connsiteY0" fmla="*/ 59964 h 359774"/>
                <a:gd name="connsiteX1" fmla="*/ 59964 w 4953180"/>
                <a:gd name="connsiteY1" fmla="*/ 0 h 359774"/>
                <a:gd name="connsiteX2" fmla="*/ 4893216 w 4953180"/>
                <a:gd name="connsiteY2" fmla="*/ 0 h 359774"/>
                <a:gd name="connsiteX3" fmla="*/ 4953180 w 4953180"/>
                <a:gd name="connsiteY3" fmla="*/ 59964 h 359774"/>
                <a:gd name="connsiteX4" fmla="*/ 4953180 w 4953180"/>
                <a:gd name="connsiteY4" fmla="*/ 299810 h 359774"/>
                <a:gd name="connsiteX5" fmla="*/ 4893216 w 4953180"/>
                <a:gd name="connsiteY5" fmla="*/ 359774 h 359774"/>
                <a:gd name="connsiteX6" fmla="*/ 59964 w 4953180"/>
                <a:gd name="connsiteY6" fmla="*/ 359774 h 359774"/>
                <a:gd name="connsiteX7" fmla="*/ 0 w 4953180"/>
                <a:gd name="connsiteY7" fmla="*/ 299810 h 359774"/>
                <a:gd name="connsiteX8" fmla="*/ 0 w 4953180"/>
                <a:gd name="connsiteY8" fmla="*/ 59964 h 359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53180" h="359774">
                  <a:moveTo>
                    <a:pt x="0" y="59964"/>
                  </a:moveTo>
                  <a:cubicBezTo>
                    <a:pt x="0" y="26847"/>
                    <a:pt x="26847" y="0"/>
                    <a:pt x="59964" y="0"/>
                  </a:cubicBezTo>
                  <a:lnTo>
                    <a:pt x="4893216" y="0"/>
                  </a:lnTo>
                  <a:cubicBezTo>
                    <a:pt x="4926333" y="0"/>
                    <a:pt x="4953180" y="26847"/>
                    <a:pt x="4953180" y="59964"/>
                  </a:cubicBezTo>
                  <a:lnTo>
                    <a:pt x="4953180" y="299810"/>
                  </a:lnTo>
                  <a:cubicBezTo>
                    <a:pt x="4953180" y="332927"/>
                    <a:pt x="4926333" y="359774"/>
                    <a:pt x="4893216" y="359774"/>
                  </a:cubicBezTo>
                  <a:lnTo>
                    <a:pt x="59964" y="359774"/>
                  </a:lnTo>
                  <a:cubicBezTo>
                    <a:pt x="26847" y="359774"/>
                    <a:pt x="0" y="332927"/>
                    <a:pt x="0" y="299810"/>
                  </a:cubicBezTo>
                  <a:lnTo>
                    <a:pt x="0" y="59964"/>
                  </a:lnTo>
                  <a:close/>
                </a:path>
              </a:pathLst>
            </a:cu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74713" tIns="74713" rIns="74713" bIns="74713" numCol="1" spcCol="1270" anchor="ctr" anchorCtr="0">
              <a:noAutofit/>
            </a:bodyPr>
            <a:lstStyle/>
            <a:p>
              <a:pPr lvl="0" algn="l" defTabSz="666750">
                <a:lnSpc>
                  <a:spcPct val="90000"/>
                </a:lnSpc>
                <a:spcBef>
                  <a:spcPct val="0"/>
                </a:spcBef>
                <a:spcAft>
                  <a:spcPct val="35000"/>
                </a:spcAft>
              </a:pPr>
              <a:r>
                <a:rPr lang="en-US" sz="1500" b="1" kern="1200" smtClean="0">
                  <a:effectLst>
                    <a:outerShdw blurRad="50800" dist="38100" dir="18900000" algn="bl" rotWithShape="0">
                      <a:prstClr val="black">
                        <a:alpha val="40000"/>
                      </a:prstClr>
                    </a:outerShdw>
                  </a:effectLst>
                </a:rPr>
                <a:t>3.9. Outreach to Key Stakeholders</a:t>
              </a:r>
              <a:endParaRPr lang="en-US" sz="1500" b="1" kern="1200" dirty="0">
                <a:effectLst>
                  <a:outerShdw blurRad="50800" dist="38100" dir="18900000" algn="bl" rotWithShape="0">
                    <a:prstClr val="black">
                      <a:alpha val="40000"/>
                    </a:prstClr>
                  </a:outerShdw>
                </a:effectLst>
              </a:endParaRPr>
            </a:p>
          </p:txBody>
        </p:sp>
      </p:grpSp>
      <p:graphicFrame>
        <p:nvGraphicFramePr>
          <p:cNvPr id="5" name="Table 4" descr="Presentation Author/Graphics: &#10;Eldrich L. Frazier&#10;Federal Geographic Data Committee&#10;https://www.fgdc.gov "/>
          <p:cNvGraphicFramePr>
            <a:graphicFrameLocks noGrp="1"/>
          </p:cNvGraphicFramePr>
          <p:nvPr>
            <p:extLst>
              <p:ext uri="{D42A27DB-BD31-4B8C-83A1-F6EECF244321}">
                <p14:modId xmlns:p14="http://schemas.microsoft.com/office/powerpoint/2010/main" val="821388290"/>
              </p:ext>
            </p:extLst>
          </p:nvPr>
        </p:nvGraphicFramePr>
        <p:xfrm>
          <a:off x="7687161" y="2202456"/>
          <a:ext cx="4103180" cy="4060755"/>
        </p:xfrm>
        <a:graphic>
          <a:graphicData uri="http://schemas.openxmlformats.org/drawingml/2006/table">
            <a:tbl>
              <a:tblPr firstRow="1" bandRow="1">
                <a:effectLst>
                  <a:outerShdw blurRad="50800" dist="38100" dir="2700000" algn="tl" rotWithShape="0">
                    <a:prstClr val="black">
                      <a:alpha val="40000"/>
                    </a:prstClr>
                  </a:outerShdw>
                </a:effectLst>
                <a:tableStyleId>{5940675A-B579-460E-94D1-54222C63F5DA}</a:tableStyleId>
              </a:tblPr>
              <a:tblGrid>
                <a:gridCol w="820636"/>
                <a:gridCol w="820636"/>
                <a:gridCol w="820636"/>
                <a:gridCol w="820636"/>
                <a:gridCol w="820636"/>
              </a:tblGrid>
              <a:tr h="400395">
                <a:tc>
                  <a:txBody>
                    <a:bodyPr/>
                    <a:lstStyle/>
                    <a:p>
                      <a:pPr algn="ctr"/>
                      <a:r>
                        <a:rPr lang="en-US" sz="1200" b="1" dirty="0" smtClean="0"/>
                        <a:t>Agriculture</a:t>
                      </a:r>
                      <a:endParaRPr lang="en-US" sz="1200" b="1" dirty="0"/>
                    </a:p>
                  </a:txBody>
                  <a:tcPr>
                    <a:lnL w="12700" cmpd="sng">
                      <a:noFill/>
                    </a:lnL>
                    <a:lnR w="12700" cmpd="sng">
                      <a:noFill/>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b="1" dirty="0" smtClean="0"/>
                        <a:t>Bio-Eco</a:t>
                      </a:r>
                      <a:endParaRPr lang="en-US" sz="1200" b="1" dirty="0"/>
                    </a:p>
                  </a:txBody>
                  <a:tcPr>
                    <a:lnL w="12700" cmpd="sng">
                      <a:noFill/>
                    </a:lnL>
                    <a:lnR w="12700" cmpd="sng">
                      <a:noFill/>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b="1" dirty="0" smtClean="0"/>
                        <a:t>Disasters</a:t>
                      </a:r>
                      <a:endParaRPr lang="en-US" sz="1200" b="1" dirty="0"/>
                    </a:p>
                  </a:txBody>
                  <a:tcPr>
                    <a:lnL w="12700" cmpd="sng">
                      <a:noFill/>
                    </a:lnL>
                    <a:lnR w="12700" cmpd="sng">
                      <a:noFill/>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b="1" dirty="0" smtClean="0"/>
                        <a:t>Water</a:t>
                      </a:r>
                      <a:endParaRPr lang="en-US" sz="1200" b="1" dirty="0"/>
                    </a:p>
                  </a:txBody>
                  <a:tcPr>
                    <a:lnL w="12700" cmpd="sng">
                      <a:noFill/>
                    </a:lnL>
                    <a:lnR w="12700" cmpd="sng">
                      <a:noFill/>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b="1" dirty="0" smtClean="0"/>
                        <a:t>Foundational</a:t>
                      </a:r>
                      <a:endParaRPr lang="en-US" sz="1200" b="1" dirty="0"/>
                    </a:p>
                  </a:txBody>
                  <a:tcPr>
                    <a:lnL w="12700" cmpd="sng">
                      <a:noFill/>
                    </a:lnL>
                    <a:lnR w="12700" cmpd="sng">
                      <a:noFill/>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r>
              <a:tr h="400395">
                <a:tc>
                  <a:txBody>
                    <a:bodyPr/>
                    <a:lstStyle/>
                    <a:p>
                      <a:endParaRPr lang="en-US" dirty="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tcPr>
                </a:tc>
                <a:tc>
                  <a:txBody>
                    <a:bodyPr/>
                    <a:lstStyle/>
                    <a:p>
                      <a:endParaRPr lang="en-US" dirty="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tcPr>
                </a:tc>
                <a:tc>
                  <a:txBody>
                    <a:bodyPr/>
                    <a:lstStyle/>
                    <a:p>
                      <a:endParaRPr lang="en-US" dirty="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tcPr>
                </a:tc>
                <a:tc>
                  <a:txBody>
                    <a:bodyPr/>
                    <a:lstStyle/>
                    <a:p>
                      <a:endParaRPr lang="en-US" dirty="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400395">
                <a:tc>
                  <a:txBody>
                    <a:bodyPr/>
                    <a:lstStyle/>
                    <a:p>
                      <a:endParaRPr lang="en-US" dirty="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400395">
                <a:tc>
                  <a:txBody>
                    <a:bodyPr/>
                    <a:lstStyle/>
                    <a:p>
                      <a:endParaRPr lang="en-US" dirty="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gradFill>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grad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400395">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gradFill>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gradFill>
                  </a:tcPr>
                </a:tc>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400395">
                <a:tc>
                  <a:txBody>
                    <a:bodyPr/>
                    <a:lstStyle/>
                    <a:p>
                      <a:endParaRPr 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tcPr>
                </a:tc>
                <a:tc>
                  <a:txBody>
                    <a:bodyPr/>
                    <a:lstStyle/>
                    <a:p>
                      <a:endParaRPr lang="en-US" dirty="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400395">
                <a:tc>
                  <a:txBody>
                    <a:bodyPr/>
                    <a:lstStyle/>
                    <a:p>
                      <a:endParaRPr lang="en-US" dirty="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tcPr>
                </a:tc>
                <a:tc>
                  <a:txBody>
                    <a:bodyPr/>
                    <a:lstStyle/>
                    <a:p>
                      <a:endParaRPr lang="en-US" dirty="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tcPr>
                </a:tc>
                <a:tc>
                  <a:txBody>
                    <a:bodyPr/>
                    <a:lstStyle/>
                    <a:p>
                      <a:endParaRPr lang="en-US" dirty="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tcPr>
                </a:tc>
                <a:tc>
                  <a:txBody>
                    <a:bodyPr/>
                    <a:lstStyle/>
                    <a:p>
                      <a:endParaRPr lang="en-US" dirty="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tcPr>
                </a:tc>
                <a:tc>
                  <a:txBody>
                    <a:bodyPr/>
                    <a:lstStyle/>
                    <a:p>
                      <a:endParaRPr lang="en-US" dirty="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tcPr>
                </a:tc>
              </a:tr>
              <a:tr h="400395">
                <a:tc>
                  <a:txBody>
                    <a:bodyPr/>
                    <a:lstStyle/>
                    <a:p>
                      <a:endParaRPr lang="en-US" dirty="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dirty="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dirty="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dirty="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dirty="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r>
              <a:tr h="400395">
                <a:tc>
                  <a:txBody>
                    <a:bodyPr/>
                    <a:lstStyle/>
                    <a:p>
                      <a:endParaRPr lang="en-US" dirty="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gradFill>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gradFill>
                  </a:tcPr>
                </a:tc>
                <a:tc>
                  <a:txBody>
                    <a:bodyPr/>
                    <a:lstStyle/>
                    <a:p>
                      <a:endParaRPr lang="en-US" dirty="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gradFill>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gradFill>
                  </a:tcPr>
                </a:tc>
                <a:tc>
                  <a:txBody>
                    <a:bodyPr/>
                    <a:lstStyle/>
                    <a:p>
                      <a:endParaRPr lang="en-US" dirty="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gradFill>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gradFill>
                  </a:tcPr>
                </a:tc>
                <a:tc>
                  <a:txBody>
                    <a:bodyPr/>
                    <a:lstStyle/>
                    <a:p>
                      <a:endParaRPr lang="en-US" dirty="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gradFill>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gradFill>
                  </a:tcPr>
                </a:tc>
                <a:tc>
                  <a:txBody>
                    <a:bodyPr/>
                    <a:lstStyle/>
                    <a:p>
                      <a:endParaRPr lang="en-US" dirty="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gradFill>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gradFill>
                  </a:tcPr>
                </a:tc>
              </a:tr>
              <a:tr h="400395">
                <a:tc>
                  <a:txBody>
                    <a:bodyPr/>
                    <a:lstStyle/>
                    <a:p>
                      <a:endParaRPr lang="en-US" dirty="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tcPr>
                </a:tc>
                <a:tc>
                  <a:txBody>
                    <a:bodyPr/>
                    <a:lstStyle/>
                    <a:p>
                      <a:endParaRPr lang="en-US" dirty="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tcPr>
                </a:tc>
                <a:tc>
                  <a:txBody>
                    <a:bodyPr/>
                    <a:lstStyle/>
                    <a:p>
                      <a:endParaRPr lang="en-US" dirty="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tcPr>
                </a:tc>
                <a:tc>
                  <a:txBody>
                    <a:bodyPr/>
                    <a:lstStyle/>
                    <a:p>
                      <a:endParaRPr lang="en-US" dirty="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tcPr>
                </a:tc>
                <a:tc>
                  <a:txBody>
                    <a:bodyPr/>
                    <a:lstStyle/>
                    <a:p>
                      <a:endParaRPr lang="en-US" dirty="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tcPr>
                </a:tc>
              </a:tr>
            </a:tbl>
          </a:graphicData>
        </a:graphic>
      </p:graphicFrame>
      <p:grpSp>
        <p:nvGrpSpPr>
          <p:cNvPr id="19" name="Group 18"/>
          <p:cNvGrpSpPr/>
          <p:nvPr/>
        </p:nvGrpSpPr>
        <p:grpSpPr>
          <a:xfrm>
            <a:off x="7680318" y="1792543"/>
            <a:ext cx="798855" cy="834639"/>
            <a:chOff x="2908559" y="2947301"/>
            <a:chExt cx="1063276" cy="1110904"/>
          </a:xfrm>
          <a:effectLst>
            <a:outerShdw blurRad="50800" dist="38100" dir="2700000" algn="tl" rotWithShape="0">
              <a:prstClr val="black">
                <a:alpha val="40000"/>
              </a:prstClr>
            </a:outerShdw>
          </a:effectLst>
        </p:grpSpPr>
        <p:sp>
          <p:nvSpPr>
            <p:cNvPr id="20" name="Oval 19"/>
            <p:cNvSpPr/>
            <p:nvPr/>
          </p:nvSpPr>
          <p:spPr>
            <a:xfrm>
              <a:off x="2908559" y="2947301"/>
              <a:ext cx="1063275" cy="1063275"/>
            </a:xfrm>
            <a:prstGeom prst="ellipse">
              <a:avLst/>
            </a:prstGeom>
            <a:blipFill>
              <a:blip r:embed="rId3" cstate="screen">
                <a:extLst>
                  <a:ext uri="{28A0092B-C50C-407E-A947-70E740481C1C}">
                    <a14:useLocalDpi xmlns:a14="http://schemas.microsoft.com/office/drawing/2010/main"/>
                  </a:ext>
                </a:extLst>
              </a:blip>
              <a:stretch>
                <a:fillRect/>
              </a:stretch>
            </a:blipFill>
            <a:ln w="31750">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b="1">
                <a:solidFill>
                  <a:schemeClr val="tx1">
                    <a:lumMod val="75000"/>
                  </a:schemeClr>
                </a:solidFill>
              </a:endParaRPr>
            </a:p>
          </p:txBody>
        </p:sp>
        <p:sp>
          <p:nvSpPr>
            <p:cNvPr id="21" name="Rounded Rectangle 20"/>
            <p:cNvSpPr/>
            <p:nvPr/>
          </p:nvSpPr>
          <p:spPr>
            <a:xfrm>
              <a:off x="2960465" y="3735382"/>
              <a:ext cx="1011370" cy="322823"/>
            </a:xfrm>
            <a:prstGeom prst="roundRect">
              <a:avLst>
                <a:gd name="adj" fmla="val 50000"/>
              </a:avLst>
            </a:prstGeom>
            <a:gradFill flip="none" rotWithShape="1">
              <a:gsLst>
                <a:gs pos="41000">
                  <a:schemeClr val="accent3">
                    <a:lumMod val="49000"/>
                    <a:lumOff val="51000"/>
                    <a:alpha val="7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8400000" scaled="0"/>
              <a:tileRect/>
            </a:gradFill>
            <a:ln>
              <a:solidFill>
                <a:schemeClr val="bg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800" b="1" dirty="0">
                  <a:solidFill>
                    <a:schemeClr val="tx1"/>
                  </a:solidFill>
                </a:rPr>
                <a:t>Agriculture</a:t>
              </a:r>
            </a:p>
          </p:txBody>
        </p:sp>
      </p:grpSp>
      <p:grpSp>
        <p:nvGrpSpPr>
          <p:cNvPr id="22" name="Group 21"/>
          <p:cNvGrpSpPr/>
          <p:nvPr/>
        </p:nvGrpSpPr>
        <p:grpSpPr>
          <a:xfrm>
            <a:off x="8495082" y="1761810"/>
            <a:ext cx="902766" cy="862018"/>
            <a:chOff x="9311440" y="2961956"/>
            <a:chExt cx="1201582" cy="1147346"/>
          </a:xfrm>
          <a:effectLst>
            <a:outerShdw blurRad="50800" dist="38100" dir="2700000" algn="tl" rotWithShape="0">
              <a:prstClr val="black">
                <a:alpha val="40000"/>
              </a:prstClr>
            </a:outerShdw>
          </a:effectLst>
        </p:grpSpPr>
        <p:sp>
          <p:nvSpPr>
            <p:cNvPr id="23" name="Oval 22"/>
            <p:cNvSpPr/>
            <p:nvPr/>
          </p:nvSpPr>
          <p:spPr>
            <a:xfrm>
              <a:off x="9311440" y="2961956"/>
              <a:ext cx="1060704" cy="1060704"/>
            </a:xfrm>
            <a:prstGeom prst="ellipse">
              <a:avLst/>
            </a:prstGeom>
            <a:blipFill>
              <a:blip r:embed="rId4" cstate="screen">
                <a:extLst>
                  <a:ext uri="{28A0092B-C50C-407E-A947-70E740481C1C}">
                    <a14:useLocalDpi xmlns:a14="http://schemas.microsoft.com/office/drawing/2010/main"/>
                  </a:ext>
                </a:extLst>
              </a:blip>
              <a:stretch>
                <a:fillRect/>
              </a:stretch>
            </a:blipFill>
            <a:ln w="31750">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defRPr/>
              </a:pPr>
              <a:endParaRPr lang="en-US" sz="1050" b="1" kern="1200">
                <a:solidFill>
                  <a:schemeClr val="tx1">
                    <a:lumMod val="75000"/>
                  </a:schemeClr>
                </a:solidFill>
              </a:endParaRPr>
            </a:p>
          </p:txBody>
        </p:sp>
        <p:sp>
          <p:nvSpPr>
            <p:cNvPr id="24" name="Rounded Rectangle 23"/>
            <p:cNvSpPr/>
            <p:nvPr/>
          </p:nvSpPr>
          <p:spPr>
            <a:xfrm>
              <a:off x="9372776" y="3805691"/>
              <a:ext cx="1140246" cy="303611"/>
            </a:xfrm>
            <a:prstGeom prst="roundRect">
              <a:avLst>
                <a:gd name="adj" fmla="val 50000"/>
              </a:avLst>
            </a:prstGeom>
            <a:gradFill flip="none" rotWithShape="1">
              <a:gsLst>
                <a:gs pos="41000">
                  <a:schemeClr val="accent3">
                    <a:lumMod val="49000"/>
                    <a:lumOff val="51000"/>
                    <a:alpha val="7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8400000" scaled="0"/>
              <a:tileRect/>
            </a:gradFill>
            <a:ln>
              <a:solidFill>
                <a:schemeClr val="bg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ctr"/>
              <a:r>
                <a:rPr lang="en-US" sz="800" b="1" dirty="0" smtClean="0">
                  <a:solidFill>
                    <a:schemeClr val="tx1"/>
                  </a:solidFill>
                </a:rPr>
                <a:t>Biodiversity &amp; Ecosystems</a:t>
              </a:r>
              <a:endParaRPr lang="en-US" sz="800" b="1" dirty="0">
                <a:solidFill>
                  <a:schemeClr val="tx1"/>
                </a:solidFill>
              </a:endParaRPr>
            </a:p>
          </p:txBody>
        </p:sp>
      </p:grpSp>
      <p:grpSp>
        <p:nvGrpSpPr>
          <p:cNvPr id="25" name="Group 24"/>
          <p:cNvGrpSpPr/>
          <p:nvPr/>
        </p:nvGrpSpPr>
        <p:grpSpPr>
          <a:xfrm>
            <a:off x="9332270" y="1755075"/>
            <a:ext cx="851435" cy="865042"/>
            <a:chOff x="7035221" y="2934366"/>
            <a:chExt cx="1133260" cy="1151371"/>
          </a:xfrm>
          <a:effectLst>
            <a:outerShdw blurRad="50800" dist="38100" dir="2700000" algn="tl" rotWithShape="0">
              <a:prstClr val="black">
                <a:alpha val="40000"/>
              </a:prstClr>
            </a:outerShdw>
          </a:effectLst>
        </p:grpSpPr>
        <p:sp>
          <p:nvSpPr>
            <p:cNvPr id="26" name="Oval 25"/>
            <p:cNvSpPr/>
            <p:nvPr/>
          </p:nvSpPr>
          <p:spPr>
            <a:xfrm>
              <a:off x="7035221" y="2934366"/>
              <a:ext cx="1060704" cy="1060704"/>
            </a:xfrm>
            <a:prstGeom prst="ellipse">
              <a:avLst/>
            </a:prstGeom>
            <a:blipFill>
              <a:blip r:embed="rId5" cstate="screen">
                <a:extLst>
                  <a:ext uri="{28A0092B-C50C-407E-A947-70E740481C1C}">
                    <a14:useLocalDpi xmlns:a14="http://schemas.microsoft.com/office/drawing/2010/main"/>
                  </a:ext>
                </a:extLst>
              </a:blip>
              <a:stretch>
                <a:fillRect/>
              </a:stretch>
            </a:blipFill>
            <a:ln w="31750">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defRPr/>
              </a:pPr>
              <a:endParaRPr lang="en-US" sz="1050" b="1" kern="1200">
                <a:solidFill>
                  <a:schemeClr val="tx1">
                    <a:lumMod val="75000"/>
                  </a:schemeClr>
                </a:solidFill>
              </a:endParaRPr>
            </a:p>
          </p:txBody>
        </p:sp>
        <p:sp>
          <p:nvSpPr>
            <p:cNvPr id="27" name="Rounded Rectangle 26"/>
            <p:cNvSpPr/>
            <p:nvPr/>
          </p:nvSpPr>
          <p:spPr>
            <a:xfrm>
              <a:off x="7088075" y="3768676"/>
              <a:ext cx="1080406" cy="317061"/>
            </a:xfrm>
            <a:prstGeom prst="roundRect">
              <a:avLst>
                <a:gd name="adj" fmla="val 50000"/>
              </a:avLst>
            </a:prstGeom>
            <a:gradFill flip="none" rotWithShape="1">
              <a:gsLst>
                <a:gs pos="41000">
                  <a:schemeClr val="accent3">
                    <a:lumMod val="49000"/>
                    <a:lumOff val="51000"/>
                    <a:alpha val="7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8400000" scaled="0"/>
              <a:tileRect/>
            </a:gradFill>
            <a:ln>
              <a:solidFill>
                <a:schemeClr val="bg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800" b="1" dirty="0">
                  <a:solidFill>
                    <a:schemeClr val="tx1"/>
                  </a:solidFill>
                </a:rPr>
                <a:t>Disasters</a:t>
              </a:r>
            </a:p>
          </p:txBody>
        </p:sp>
      </p:grpSp>
      <p:grpSp>
        <p:nvGrpSpPr>
          <p:cNvPr id="28" name="Group 27"/>
          <p:cNvGrpSpPr/>
          <p:nvPr/>
        </p:nvGrpSpPr>
        <p:grpSpPr>
          <a:xfrm>
            <a:off x="10145637" y="1769559"/>
            <a:ext cx="827445" cy="850558"/>
            <a:chOff x="4979326" y="2971317"/>
            <a:chExt cx="1101330" cy="1132092"/>
          </a:xfrm>
          <a:effectLst>
            <a:outerShdw blurRad="50800" dist="38100" dir="2700000" algn="tl" rotWithShape="0">
              <a:prstClr val="black">
                <a:alpha val="40000"/>
              </a:prstClr>
            </a:outerShdw>
          </a:effectLst>
        </p:grpSpPr>
        <p:sp>
          <p:nvSpPr>
            <p:cNvPr id="29" name="Oval 28"/>
            <p:cNvSpPr/>
            <p:nvPr/>
          </p:nvSpPr>
          <p:spPr>
            <a:xfrm>
              <a:off x="4979326" y="2971317"/>
              <a:ext cx="1060704" cy="1060704"/>
            </a:xfrm>
            <a:prstGeom prst="ellipse">
              <a:avLst/>
            </a:prstGeom>
            <a:blipFill>
              <a:blip r:embed="rId6" cstate="screen">
                <a:extLst>
                  <a:ext uri="{28A0092B-C50C-407E-A947-70E740481C1C}">
                    <a14:useLocalDpi xmlns:a14="http://schemas.microsoft.com/office/drawing/2010/main"/>
                  </a:ext>
                </a:extLst>
              </a:blip>
              <a:stretch>
                <a:fillRect/>
              </a:stretch>
            </a:blipFill>
            <a:ln w="31750">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defRPr/>
              </a:pPr>
              <a:endParaRPr lang="en-US" sz="1050" b="1" kern="1200">
                <a:solidFill>
                  <a:schemeClr val="tx1">
                    <a:lumMod val="75000"/>
                  </a:schemeClr>
                </a:solidFill>
              </a:endParaRPr>
            </a:p>
          </p:txBody>
        </p:sp>
        <p:sp>
          <p:nvSpPr>
            <p:cNvPr id="30" name="Rounded Rectangle 29"/>
            <p:cNvSpPr/>
            <p:nvPr/>
          </p:nvSpPr>
          <p:spPr>
            <a:xfrm>
              <a:off x="5051881" y="3791061"/>
              <a:ext cx="1028775" cy="312348"/>
            </a:xfrm>
            <a:prstGeom prst="roundRect">
              <a:avLst>
                <a:gd name="adj" fmla="val 50000"/>
              </a:avLst>
            </a:prstGeom>
            <a:gradFill flip="none" rotWithShape="1">
              <a:gsLst>
                <a:gs pos="41000">
                  <a:schemeClr val="accent3">
                    <a:lumMod val="49000"/>
                    <a:lumOff val="51000"/>
                    <a:alpha val="7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8400000" scaled="0"/>
              <a:tileRect/>
            </a:gradFill>
            <a:ln>
              <a:solidFill>
                <a:schemeClr val="bg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800" b="1" dirty="0">
                  <a:solidFill>
                    <a:schemeClr val="tx1"/>
                  </a:solidFill>
                </a:rPr>
                <a:t>Water</a:t>
              </a:r>
            </a:p>
          </p:txBody>
        </p:sp>
      </p:grpSp>
      <p:grpSp>
        <p:nvGrpSpPr>
          <p:cNvPr id="50" name="Group 49"/>
          <p:cNvGrpSpPr/>
          <p:nvPr/>
        </p:nvGrpSpPr>
        <p:grpSpPr>
          <a:xfrm>
            <a:off x="10992719" y="1747622"/>
            <a:ext cx="855294" cy="864747"/>
            <a:chOff x="10438607" y="1346306"/>
            <a:chExt cx="1138395" cy="1150979"/>
          </a:xfrm>
        </p:grpSpPr>
        <p:sp>
          <p:nvSpPr>
            <p:cNvPr id="34" name="object 18"/>
            <p:cNvSpPr/>
            <p:nvPr/>
          </p:nvSpPr>
          <p:spPr>
            <a:xfrm>
              <a:off x="10440789" y="1346306"/>
              <a:ext cx="1070627" cy="1070627"/>
            </a:xfrm>
            <a:prstGeom prst="ellipse">
              <a:avLst/>
            </a:prstGeom>
            <a:blipFill>
              <a:blip r:embed="rId7" cstate="print"/>
              <a:stretch>
                <a:fillRect/>
              </a:stretch>
            </a:blipFill>
            <a:ln w="31750">
              <a:solidFill>
                <a:schemeClr val="bg1"/>
              </a:solidFill>
            </a:ln>
            <a:effectLst>
              <a:outerShdw blurRad="50800" dist="38100" dir="2700000" algn="tl" rotWithShape="0">
                <a:prstClr val="black">
                  <a:alpha val="40000"/>
                </a:prstClr>
              </a:outerShdw>
            </a:effectLst>
          </p:spPr>
          <p:txBody>
            <a:bodyPr wrap="square" lIns="0" tIns="0" rIns="0" bIns="0" rtlCol="0"/>
            <a:lstStyle/>
            <a:p>
              <a:endParaRPr sz="1050" b="1"/>
            </a:p>
          </p:txBody>
        </p:sp>
        <p:sp>
          <p:nvSpPr>
            <p:cNvPr id="35" name="Rounded Rectangle 34"/>
            <p:cNvSpPr/>
            <p:nvPr/>
          </p:nvSpPr>
          <p:spPr>
            <a:xfrm>
              <a:off x="10438607" y="2189782"/>
              <a:ext cx="1138395" cy="307503"/>
            </a:xfrm>
            <a:prstGeom prst="roundRect">
              <a:avLst>
                <a:gd name="adj" fmla="val 50000"/>
              </a:avLst>
            </a:prstGeom>
            <a:gradFill flip="none" rotWithShape="1">
              <a:gsLst>
                <a:gs pos="41000">
                  <a:schemeClr val="accent3">
                    <a:lumMod val="49000"/>
                    <a:lumOff val="51000"/>
                    <a:alpha val="7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8400000" scaled="0"/>
              <a:tileRect/>
            </a:gradFill>
            <a:ln>
              <a:solidFill>
                <a:schemeClr val="bg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800" b="1" dirty="0" smtClean="0">
                  <a:solidFill>
                    <a:schemeClr val="tx1"/>
                  </a:solidFill>
                </a:rPr>
                <a:t>Foundational Task</a:t>
              </a:r>
              <a:endParaRPr lang="en-US" sz="800" b="1" dirty="0">
                <a:solidFill>
                  <a:schemeClr val="tx1"/>
                </a:solidFill>
              </a:endParaRPr>
            </a:p>
          </p:txBody>
        </p:sp>
      </p:grpSp>
      <p:sp>
        <p:nvSpPr>
          <p:cNvPr id="36" name="TextBox 35"/>
          <p:cNvSpPr txBox="1"/>
          <p:nvPr/>
        </p:nvSpPr>
        <p:spPr>
          <a:xfrm>
            <a:off x="3080084" y="450653"/>
            <a:ext cx="6975507" cy="369332"/>
          </a:xfrm>
          <a:prstGeom prst="rect">
            <a:avLst/>
          </a:prstGeom>
        </p:spPr>
        <p:txBody>
          <a:bodyPr vert="horz" wrap="square" lIns="91440" tIns="45720" rIns="91440" bIns="45720" rtlCol="0" anchor="ctr">
            <a:spAutoFit/>
          </a:bodyPr>
          <a:lstStyle>
            <a:defPPr>
              <a:defRPr lang="en-US"/>
            </a:defPPr>
            <a:lvl1pPr>
              <a:lnSpc>
                <a:spcPct val="90000"/>
              </a:lnSpc>
              <a:spcBef>
                <a:spcPct val="0"/>
              </a:spcBef>
              <a:buNone/>
              <a:defRPr sz="2400" b="1">
                <a:solidFill>
                  <a:srgbClr val="005FAA"/>
                </a:solidFill>
                <a:latin typeface="Arial"/>
                <a:ea typeface="Arial"/>
                <a:cs typeface="Arial"/>
              </a:defRPr>
            </a:lvl1pPr>
          </a:lstStyle>
          <a:p>
            <a:r>
              <a:rPr lang="en-US" sz="2000" dirty="0" err="1" smtClean="0"/>
              <a:t>AmeriGEOSS</a:t>
            </a:r>
            <a:r>
              <a:rPr lang="en-US" sz="2000" dirty="0" smtClean="0"/>
              <a:t> – CEOS Possible Synergies</a:t>
            </a:r>
            <a:endParaRPr lang="en-US" sz="2000" dirty="0"/>
          </a:p>
        </p:txBody>
      </p:sp>
      <p:pic>
        <p:nvPicPr>
          <p:cNvPr id="51" name="Shape 341" descr="Presentation Author/Graphics: Eldrich L Frazier&#10;Federal Geographic Data Committee&#10;https://www.fgdc.gov"/>
          <p:cNvPicPr preferRelativeResize="0"/>
          <p:nvPr/>
        </p:nvPicPr>
        <p:blipFill rotWithShape="1">
          <a:blip r:embed="rId8" cstate="screen">
            <a:alphaModFix/>
            <a:extLst>
              <a:ext uri="{BEBA8EAE-BF5A-486C-A8C5-ECC9F3942E4B}">
                <a14:imgProps xmlns:a14="http://schemas.microsoft.com/office/drawing/2010/main">
                  <a14:imgLayer r:embed="rId9">
                    <a14:imgEffect>
                      <a14:backgroundRemoval t="0" b="100000" l="0" r="99903">
                        <a14:foregroundMark x1="64990" y1="69146" x2="64990" y2="69146"/>
                        <a14:foregroundMark x1="58511" y1="57437" x2="58511" y2="57437"/>
                        <a14:foregroundMark x1="70890" y1="61867" x2="70890" y2="61867"/>
                        <a14:foregroundMark x1="86170" y1="63133" x2="86170" y2="63133"/>
                        <a14:foregroundMark x1="24952" y1="29430" x2="24952" y2="29430"/>
                        <a14:foregroundMark x1="27273" y1="30380" x2="27273" y2="30380"/>
                        <a14:foregroundMark x1="35590" y1="32911" x2="35590" y2="32911"/>
                        <a14:foregroundMark x1="39942" y1="27532" x2="39942" y2="27532"/>
                        <a14:foregroundMark x1="39652" y1="21519" x2="39652" y2="21519"/>
                        <a14:foregroundMark x1="9188" y1="23576" x2="9188" y2="23576"/>
                        <a14:foregroundMark x1="53288" y1="21519" x2="53288" y2="21519"/>
                        <a14:foregroundMark x1="56480" y1="3323" x2="56480" y2="3323"/>
                        <a14:foregroundMark x1="70213" y1="14241" x2="70213" y2="14241"/>
                        <a14:foregroundMark x1="63443" y1="18038" x2="63443" y2="18038"/>
                        <a14:foregroundMark x1="48936" y1="36551" x2="48936" y2="36551"/>
                        <a14:foregroundMark x1="48162" y1="57437" x2="48162" y2="57437"/>
                        <a14:foregroundMark x1="50290" y1="40823" x2="50290" y2="40823"/>
                        <a14:foregroundMark x1="46712" y1="5222" x2="46712" y2="5222"/>
                        <a14:foregroundMark x1="42940" y1="28323" x2="42940" y2="28323"/>
                        <a14:foregroundMark x1="53482" y1="31487" x2="53482" y2="31487"/>
                        <a14:foregroundMark x1="75822" y1="21677" x2="75822" y2="21677"/>
                        <a14:foregroundMark x1="78046" y1="28323" x2="78046" y2="28323"/>
                        <a14:foregroundMark x1="76692" y1="23892" x2="76692" y2="23892"/>
                        <a14:foregroundMark x1="77369" y1="26108" x2="77369" y2="26108"/>
                        <a14:foregroundMark x1="77660" y1="27373" x2="77660" y2="27373"/>
                        <a14:foregroundMark x1="42166" y1="13924" x2="42166" y2="13924"/>
                        <a14:foregroundMark x1="43037" y1="13608" x2="43037" y2="13608"/>
                        <a14:foregroundMark x1="43810" y1="12816" x2="43810" y2="12816"/>
                        <a14:foregroundMark x1="50000" y1="33228" x2="50000" y2="33228"/>
                        <a14:foregroundMark x1="65764" y1="7120" x2="65764" y2="7120"/>
                        <a14:foregroundMark x1="60542" y1="4272" x2="60542" y2="4272"/>
                        <a14:foregroundMark x1="61896" y1="4589" x2="61896" y2="4589"/>
                        <a14:foregroundMark x1="64217" y1="6329" x2="64217" y2="6329"/>
                        <a14:foregroundMark x1="60735" y1="10918" x2="60735" y2="10918"/>
                        <a14:foregroundMark x1="57544" y1="7753" x2="57544" y2="7753"/>
                        <a14:foregroundMark x1="65474" y1="12658" x2="65474" y2="12658"/>
                        <a14:foregroundMark x1="44294" y1="6646" x2="44294" y2="6646"/>
                        <a14:foregroundMark x1="54449" y1="3165" x2="54449" y2="3165"/>
                        <a14:foregroundMark x1="50000" y1="3639" x2="50000" y2="3639"/>
                        <a14:foregroundMark x1="58607" y1="3481" x2="58607" y2="3481"/>
                        <a14:foregroundMark x1="51547" y1="3323" x2="51547" y2="3323"/>
                        <a14:foregroundMark x1="47872" y1="4430" x2="47872" y2="4430"/>
                        <a14:foregroundMark x1="53772" y1="34177" x2="53772" y2="34177"/>
                        <a14:foregroundMark x1="52708" y1="33070" x2="52708" y2="33070"/>
                        <a14:foregroundMark x1="54352" y1="35127" x2="54352" y2="35127"/>
                        <a14:foregroundMark x1="53191" y1="33544" x2="53191" y2="33544"/>
                        <a14:foregroundMark x1="42843" y1="26266" x2="42843" y2="26266"/>
                        <a14:foregroundMark x1="43037" y1="29747" x2="43037" y2="29747"/>
                        <a14:foregroundMark x1="63830" y1="13449" x2="63830" y2="13449"/>
                        <a14:foregroundMark x1="66634" y1="14241" x2="66634" y2="14241"/>
                        <a14:foregroundMark x1="51064" y1="41772" x2="51064" y2="41772"/>
                        <a14:foregroundMark x1="51934" y1="41456" x2="51934" y2="41456"/>
                        <a14:foregroundMark x1="78723" y1="31487" x2="78723" y2="31487"/>
                        <a14:foregroundMark x1="78337" y1="30063" x2="78337" y2="30063"/>
                        <a14:foregroundMark x1="78820" y1="32911" x2="78820" y2="32911"/>
                        <a14:foregroundMark x1="79207" y1="34494" x2="79207" y2="34494"/>
                        <a14:foregroundMark x1="79400" y1="36234" x2="79400" y2="36234"/>
                        <a14:foregroundMark x1="79691" y1="38608" x2="79691" y2="38608"/>
                        <a14:foregroundMark x1="79497" y1="37342" x2="79497" y2="37342"/>
                        <a14:foregroundMark x1="79787" y1="40032" x2="79787" y2="40032"/>
                        <a14:foregroundMark x1="65087" y1="22468" x2="65087" y2="22468"/>
                        <a14:foregroundMark x1="65957" y1="22785" x2="65957" y2="22785"/>
                        <a14:foregroundMark x1="63346" y1="23101" x2="63346" y2="23101"/>
                        <a14:foregroundMark x1="65764" y1="20570" x2="65764" y2="20570"/>
                        <a14:foregroundMark x1="44874" y1="6013" x2="44874" y2="6013"/>
                        <a14:foregroundMark x1="58801" y1="6329" x2="58801" y2="6329"/>
                        <a14:foregroundMark x1="61412" y1="10601" x2="61412" y2="10601"/>
                        <a14:foregroundMark x1="58027" y1="5854" x2="58027" y2="5854"/>
                        <a14:foregroundMark x1="60251" y1="6804" x2="60251" y2="6804"/>
                        <a14:foregroundMark x1="42263" y1="7911" x2="42263" y2="7911"/>
                        <a14:foregroundMark x1="43037" y1="7120" x2="43037" y2="7120"/>
                        <a14:foregroundMark x1="45551" y1="5380" x2="45551" y2="5380"/>
                        <a14:foregroundMark x1="39845" y1="10443" x2="39845" y2="10443"/>
                        <a14:foregroundMark x1="41006" y1="9177" x2="41006" y2="9177"/>
                        <a14:foregroundMark x1="40522" y1="9652" x2="40522" y2="9652"/>
                        <a14:foregroundMark x1="38685" y1="11867" x2="38685" y2="11867"/>
                        <a14:foregroundMark x1="37234" y1="13608" x2="37234" y2="13608"/>
                        <a14:foregroundMark x1="37911" y1="12816" x2="37911" y2="12816"/>
                        <a14:foregroundMark x1="35977" y1="15665" x2="35977" y2="15665"/>
                        <a14:foregroundMark x1="36654" y1="14557" x2="36654" y2="14557"/>
                        <a14:foregroundMark x1="35106" y1="17247" x2="35106" y2="17247"/>
                        <a14:foregroundMark x1="35590" y1="16614" x2="35590" y2="16614"/>
                        <a14:foregroundMark x1="41393" y1="14873" x2="41393" y2="14873"/>
                        <a14:foregroundMark x1="40716" y1="15506" x2="40716" y2="15506"/>
                        <a14:foregroundMark x1="34236" y1="18671" x2="34236" y2="18671"/>
                        <a14:foregroundMark x1="34720" y1="18196" x2="34720" y2="18196"/>
                        <a14:foregroundMark x1="79884" y1="42089" x2="79884" y2="42089"/>
                        <a14:foregroundMark x1="79787" y1="41139" x2="79787" y2="41139"/>
                        <a14:foregroundMark x1="79981" y1="43987" x2="79981" y2="43987"/>
                        <a14:foregroundMark x1="55996" y1="7278" x2="55996" y2="7278"/>
                        <a14:foregroundMark x1="60735" y1="8386" x2="60735" y2="8386"/>
                        <a14:foregroundMark x1="62669" y1="11234" x2="62669" y2="11234"/>
                        <a14:foregroundMark x1="62476" y1="8228" x2="62476" y2="8228"/>
                        <a14:backgroundMark x1="64217" y1="61076" x2="64217" y2="61076"/>
                        <a14:backgroundMark x1="65184" y1="58544" x2="65184" y2="58544"/>
                        <a14:backgroundMark x1="63540" y1="63291" x2="63540" y2="63291"/>
                        <a14:backgroundMark x1="51547" y1="57120" x2="51547" y2="57120"/>
                        <a14:backgroundMark x1="50484" y1="52848" x2="50484" y2="52848"/>
                        <a14:backgroundMark x1="50580" y1="54430" x2="50580" y2="54430"/>
                        <a14:backgroundMark x1="59574" y1="17563" x2="59574" y2="17563"/>
                        <a14:backgroundMark x1="43327" y1="26899" x2="43327" y2="26899"/>
                        <a14:backgroundMark x1="53385" y1="32753" x2="53385" y2="32753"/>
                        <a14:backgroundMark x1="43520" y1="26108" x2="43520" y2="26108"/>
                        <a14:backgroundMark x1="43424" y1="28639" x2="43424" y2="28639"/>
                        <a14:backgroundMark x1="64797" y1="15823" x2="64797" y2="15823"/>
                        <a14:backgroundMark x1="64217" y1="14873" x2="64217" y2="14873"/>
                        <a14:backgroundMark x1="63250" y1="13924" x2="63250" y2="13924"/>
                        <a14:backgroundMark x1="63926" y1="21677" x2="63926" y2="21677"/>
                        <a14:backgroundMark x1="62959" y1="20570" x2="62959" y2="20570"/>
                        <a14:backgroundMark x1="64797" y1="21361" x2="64797" y2="21361"/>
                        <a14:backgroundMark x1="61122" y1="5696" x2="61122" y2="5696"/>
                        <a14:backgroundMark x1="63153" y1="6804" x2="63153" y2="6804"/>
                        <a14:backgroundMark x1="58704" y1="7278" x2="58704" y2="7278"/>
                        <a14:backgroundMark x1="60155" y1="9177" x2="60155" y2="9177"/>
                        <a14:backgroundMark x1="64797" y1="59335" x2="64797" y2="59335"/>
                        <a14:backgroundMark x1="55609" y1="8228" x2="55609" y2="8228"/>
                        <a14:backgroundMark x1="62089" y1="9652" x2="62089" y2="9652"/>
                        <a14:backgroundMark x1="64217" y1="16297" x2="64217" y2="16297"/>
                        <a14:backgroundMark x1="65377" y1="10127" x2="65377" y2="10127"/>
                        <a14:backgroundMark x1="63636" y1="6804" x2="63636" y2="6804"/>
                      </a14:backgroundRemoval>
                    </a14:imgEffect>
                  </a14:imgLayer>
                </a14:imgProps>
              </a:ext>
              <a:ext uri="{28A0092B-C50C-407E-A947-70E740481C1C}">
                <a14:useLocalDpi xmlns:a14="http://schemas.microsoft.com/office/drawing/2010/main"/>
              </a:ext>
            </a:extLst>
          </a:blip>
          <a:srcRect/>
          <a:stretch/>
        </p:blipFill>
        <p:spPr>
          <a:xfrm>
            <a:off x="8733353" y="661985"/>
            <a:ext cx="1994756" cy="1135825"/>
          </a:xfrm>
          <a:prstGeom prst="rect">
            <a:avLst/>
          </a:prstGeom>
          <a:noFill/>
          <a:ln>
            <a:noFill/>
          </a:ln>
          <a:effectLst>
            <a:glow rad="76200">
              <a:schemeClr val="bg1">
                <a:alpha val="43000"/>
              </a:schemeClr>
            </a:glow>
            <a:innerShdw blurRad="63500" dist="50800" dir="13500000">
              <a:prstClr val="black">
                <a:alpha val="50000"/>
              </a:prstClr>
            </a:innerShdw>
          </a:effectLst>
        </p:spPr>
      </p:pic>
      <p:sp>
        <p:nvSpPr>
          <p:cNvPr id="53" name="Rounded Rectangle 52"/>
          <p:cNvSpPr/>
          <p:nvPr/>
        </p:nvSpPr>
        <p:spPr>
          <a:xfrm>
            <a:off x="2663873" y="1671162"/>
            <a:ext cx="4914486" cy="844574"/>
          </a:xfrm>
          <a:prstGeom prst="roundRect">
            <a:avLst/>
          </a:prstGeom>
          <a:gradFill>
            <a:gsLst>
              <a:gs pos="0">
                <a:schemeClr val="dk1">
                  <a:satMod val="103000"/>
                  <a:lumMod val="102000"/>
                  <a:tint val="94000"/>
                  <a:alpha val="65000"/>
                </a:schemeClr>
              </a:gs>
              <a:gs pos="50000">
                <a:schemeClr val="dk1">
                  <a:satMod val="110000"/>
                  <a:lumMod val="100000"/>
                  <a:shade val="100000"/>
                  <a:alpha val="68000"/>
                </a:schemeClr>
              </a:gs>
              <a:gs pos="100000">
                <a:schemeClr val="dk1">
                  <a:lumMod val="99000"/>
                  <a:satMod val="120000"/>
                  <a:shade val="78000"/>
                  <a:alpha val="65000"/>
                </a:schemeClr>
              </a:gs>
            </a:gsLst>
          </a:gradFill>
        </p:spPr>
        <p:style>
          <a:lnRef idx="0">
            <a:schemeClr val="dk1"/>
          </a:lnRef>
          <a:fillRef idx="3">
            <a:schemeClr val="dk1"/>
          </a:fillRef>
          <a:effectRef idx="3">
            <a:schemeClr val="dk1"/>
          </a:effectRef>
          <a:fontRef idx="minor">
            <a:schemeClr val="lt1"/>
          </a:fontRef>
        </p:style>
        <p:txBody>
          <a:bodyPr rtlCol="0" anchor="ctr"/>
          <a:lstStyle/>
          <a:p>
            <a:pPr marL="6350" algn="ctr"/>
            <a:r>
              <a:rPr lang="en-US" sz="2400" dirty="0" err="1">
                <a:effectLst>
                  <a:outerShdw blurRad="50800" dist="76200" dir="2700000" algn="tl" rotWithShape="0">
                    <a:prstClr val="black">
                      <a:alpha val="40000"/>
                    </a:prstClr>
                  </a:outerShdw>
                </a:effectLst>
              </a:rPr>
              <a:t>AmeriGEOSS</a:t>
            </a:r>
            <a:r>
              <a:rPr lang="en-US" sz="2400" dirty="0">
                <a:effectLst>
                  <a:outerShdw blurRad="50800" dist="76200" dir="2700000" algn="tl" rotWithShape="0">
                    <a:prstClr val="black">
                      <a:alpha val="40000"/>
                    </a:prstClr>
                  </a:outerShdw>
                </a:effectLst>
              </a:rPr>
              <a:t> Cross-walk to  </a:t>
            </a:r>
            <a:endParaRPr lang="en-US" sz="2400" dirty="0" smtClean="0">
              <a:effectLst>
                <a:outerShdw blurRad="50800" dist="76200" dir="2700000" algn="tl" rotWithShape="0">
                  <a:prstClr val="black">
                    <a:alpha val="40000"/>
                  </a:prstClr>
                </a:outerShdw>
              </a:effectLst>
            </a:endParaRPr>
          </a:p>
          <a:p>
            <a:pPr marL="6350" algn="ctr"/>
            <a:r>
              <a:rPr lang="en-US" sz="2400" dirty="0" smtClean="0">
                <a:effectLst>
                  <a:outerShdw blurRad="50800" dist="76200" dir="2700000" algn="tl" rotWithShape="0">
                    <a:prstClr val="black">
                      <a:alpha val="40000"/>
                    </a:prstClr>
                  </a:outerShdw>
                </a:effectLst>
              </a:rPr>
              <a:t>CEOS </a:t>
            </a:r>
            <a:r>
              <a:rPr lang="en-US" sz="2400" dirty="0">
                <a:effectLst>
                  <a:outerShdw blurRad="50800" dist="76200" dir="2700000" algn="tl" rotWithShape="0">
                    <a:prstClr val="black">
                      <a:alpha val="40000"/>
                    </a:prstClr>
                  </a:outerShdw>
                </a:effectLst>
              </a:rPr>
              <a:t>2017-2019 Work Plan</a:t>
            </a:r>
          </a:p>
        </p:txBody>
      </p:sp>
      <p:pic>
        <p:nvPicPr>
          <p:cNvPr id="37" name="Picture 36"/>
          <p:cNvPicPr>
            <a:picLocks noChangeAspect="1"/>
          </p:cNvPicPr>
          <p:nvPr/>
        </p:nvPicPr>
        <p:blipFill rotWithShape="1">
          <a:blip r:embed="rId10">
            <a:extLst>
              <a:ext uri="{28A0092B-C50C-407E-A947-70E740481C1C}">
                <a14:useLocalDpi xmlns:a14="http://schemas.microsoft.com/office/drawing/2010/main" val="0"/>
              </a:ext>
            </a:extLst>
          </a:blip>
          <a:srcRect l="3717"/>
          <a:stretch/>
        </p:blipFill>
        <p:spPr>
          <a:xfrm>
            <a:off x="205562" y="1604112"/>
            <a:ext cx="1943618" cy="2547290"/>
          </a:xfrm>
          <a:prstGeom prst="rect">
            <a:avLst/>
          </a:prstGeom>
          <a:ln>
            <a:solidFill>
              <a:schemeClr val="bg1">
                <a:lumMod val="75000"/>
              </a:schemeClr>
            </a:solidFill>
          </a:ln>
          <a:effectLst>
            <a:outerShdw blurRad="292100" dist="139700" dir="2700000" algn="tl" rotWithShape="0">
              <a:srgbClr val="333333">
                <a:alpha val="65000"/>
              </a:srgbClr>
            </a:outerShdw>
          </a:effectLst>
        </p:spPr>
      </p:pic>
      <p:sp>
        <p:nvSpPr>
          <p:cNvPr id="74" name="object 7"/>
          <p:cNvSpPr/>
          <p:nvPr/>
        </p:nvSpPr>
        <p:spPr>
          <a:xfrm>
            <a:off x="228808" y="4237425"/>
            <a:ext cx="261182" cy="261686"/>
          </a:xfrm>
          <a:prstGeom prst="rect">
            <a:avLst/>
          </a:prstGeom>
          <a:blipFill>
            <a:blip r:embed="rId11" cstate="print"/>
            <a:stretch>
              <a:fillRect/>
            </a:stretch>
          </a:blipFill>
        </p:spPr>
        <p:txBody>
          <a:bodyPr wrap="square" lIns="0" tIns="0" rIns="0" bIns="0" rtlCol="0"/>
          <a:lstStyle/>
          <a:p>
            <a:endParaRPr/>
          </a:p>
        </p:txBody>
      </p:sp>
      <p:sp>
        <p:nvSpPr>
          <p:cNvPr id="75" name="object 8"/>
          <p:cNvSpPr/>
          <p:nvPr/>
        </p:nvSpPr>
        <p:spPr>
          <a:xfrm>
            <a:off x="474113" y="4237425"/>
            <a:ext cx="261686" cy="261686"/>
          </a:xfrm>
          <a:prstGeom prst="rect">
            <a:avLst/>
          </a:prstGeom>
          <a:blipFill>
            <a:blip r:embed="rId12" cstate="print"/>
            <a:stretch>
              <a:fillRect/>
            </a:stretch>
          </a:blipFill>
        </p:spPr>
        <p:txBody>
          <a:bodyPr wrap="square" lIns="0" tIns="0" rIns="0" bIns="0" rtlCol="0"/>
          <a:lstStyle/>
          <a:p>
            <a:endParaRPr/>
          </a:p>
        </p:txBody>
      </p:sp>
      <p:sp>
        <p:nvSpPr>
          <p:cNvPr id="76" name="object 9"/>
          <p:cNvSpPr/>
          <p:nvPr/>
        </p:nvSpPr>
        <p:spPr>
          <a:xfrm>
            <a:off x="719922" y="4237425"/>
            <a:ext cx="261182" cy="261686"/>
          </a:xfrm>
          <a:prstGeom prst="rect">
            <a:avLst/>
          </a:prstGeom>
          <a:blipFill>
            <a:blip r:embed="rId13" cstate="print"/>
            <a:stretch>
              <a:fillRect/>
            </a:stretch>
          </a:blipFill>
        </p:spPr>
        <p:txBody>
          <a:bodyPr wrap="square" lIns="0" tIns="0" rIns="0" bIns="0" rtlCol="0"/>
          <a:lstStyle/>
          <a:p>
            <a:endParaRPr/>
          </a:p>
        </p:txBody>
      </p:sp>
      <p:sp>
        <p:nvSpPr>
          <p:cNvPr id="77" name="object 10"/>
          <p:cNvSpPr/>
          <p:nvPr/>
        </p:nvSpPr>
        <p:spPr>
          <a:xfrm>
            <a:off x="1211036" y="4237425"/>
            <a:ext cx="261182" cy="261686"/>
          </a:xfrm>
          <a:prstGeom prst="rect">
            <a:avLst/>
          </a:prstGeom>
          <a:blipFill>
            <a:blip r:embed="rId14" cstate="print"/>
            <a:stretch>
              <a:fillRect/>
            </a:stretch>
          </a:blipFill>
        </p:spPr>
        <p:txBody>
          <a:bodyPr wrap="square" lIns="0" tIns="0" rIns="0" bIns="0" rtlCol="0"/>
          <a:lstStyle/>
          <a:p>
            <a:endParaRPr/>
          </a:p>
        </p:txBody>
      </p:sp>
      <p:sp>
        <p:nvSpPr>
          <p:cNvPr id="78" name="object 11"/>
          <p:cNvSpPr/>
          <p:nvPr/>
        </p:nvSpPr>
        <p:spPr>
          <a:xfrm>
            <a:off x="1456341" y="4237425"/>
            <a:ext cx="261182" cy="261686"/>
          </a:xfrm>
          <a:prstGeom prst="rect">
            <a:avLst/>
          </a:prstGeom>
          <a:blipFill>
            <a:blip r:embed="rId15" cstate="print"/>
            <a:stretch>
              <a:fillRect/>
            </a:stretch>
          </a:blipFill>
        </p:spPr>
        <p:txBody>
          <a:bodyPr wrap="square" lIns="0" tIns="0" rIns="0" bIns="0" rtlCol="0"/>
          <a:lstStyle/>
          <a:p>
            <a:endParaRPr/>
          </a:p>
        </p:txBody>
      </p:sp>
      <p:sp>
        <p:nvSpPr>
          <p:cNvPr id="79" name="object 12"/>
          <p:cNvSpPr/>
          <p:nvPr/>
        </p:nvSpPr>
        <p:spPr>
          <a:xfrm>
            <a:off x="1701646" y="4251942"/>
            <a:ext cx="261686" cy="261686"/>
          </a:xfrm>
          <a:prstGeom prst="rect">
            <a:avLst/>
          </a:prstGeom>
          <a:blipFill>
            <a:blip r:embed="rId16" cstate="print"/>
            <a:stretch>
              <a:fillRect/>
            </a:stretch>
          </a:blipFill>
        </p:spPr>
        <p:txBody>
          <a:bodyPr wrap="square" lIns="0" tIns="0" rIns="0" bIns="0" rtlCol="0"/>
          <a:lstStyle/>
          <a:p>
            <a:endParaRPr/>
          </a:p>
        </p:txBody>
      </p:sp>
      <p:sp>
        <p:nvSpPr>
          <p:cNvPr id="80" name="object 13"/>
          <p:cNvSpPr/>
          <p:nvPr/>
        </p:nvSpPr>
        <p:spPr>
          <a:xfrm>
            <a:off x="1947456" y="4241746"/>
            <a:ext cx="261182" cy="261686"/>
          </a:xfrm>
          <a:prstGeom prst="rect">
            <a:avLst/>
          </a:prstGeom>
          <a:blipFill>
            <a:blip r:embed="rId17" cstate="print"/>
            <a:stretch>
              <a:fillRect/>
            </a:stretch>
          </a:blipFill>
        </p:spPr>
        <p:txBody>
          <a:bodyPr wrap="square" lIns="0" tIns="0" rIns="0" bIns="0" rtlCol="0"/>
          <a:lstStyle/>
          <a:p>
            <a:endParaRPr/>
          </a:p>
        </p:txBody>
      </p:sp>
      <p:sp>
        <p:nvSpPr>
          <p:cNvPr id="81" name="object 14"/>
          <p:cNvSpPr/>
          <p:nvPr/>
        </p:nvSpPr>
        <p:spPr>
          <a:xfrm>
            <a:off x="965227" y="4237425"/>
            <a:ext cx="261686" cy="261686"/>
          </a:xfrm>
          <a:prstGeom prst="rect">
            <a:avLst/>
          </a:prstGeom>
          <a:blipFill>
            <a:blip r:embed="rId18" cstate="print"/>
            <a:stretch>
              <a:fillRect/>
            </a:stretch>
          </a:blipFill>
        </p:spPr>
        <p:txBody>
          <a:bodyPr wrap="square" lIns="0" tIns="0" rIns="0" bIns="0" rtlCol="0"/>
          <a:lstStyle/>
          <a:p>
            <a:endParaRPr/>
          </a:p>
        </p:txBody>
      </p:sp>
      <p:pic>
        <p:nvPicPr>
          <p:cNvPr id="83" name="Picture 82"/>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4014387" y="851266"/>
            <a:ext cx="2252150" cy="910544"/>
          </a:xfrm>
          <a:prstGeom prst="rect">
            <a:avLst/>
          </a:prstGeom>
          <a:effectLst>
            <a:reflection blurRad="6350" stA="50000" endA="300" endPos="55000" dir="5400000" sy="-100000" algn="bl" rotWithShape="0"/>
          </a:effectLst>
        </p:spPr>
      </p:pic>
    </p:spTree>
    <p:extLst>
      <p:ext uri="{BB962C8B-B14F-4D97-AF65-F5344CB8AC3E}">
        <p14:creationId xmlns:p14="http://schemas.microsoft.com/office/powerpoint/2010/main" val="12989366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1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descr="Presentation Author/Graphics: &#10;Eldrich L. Frazier&#10;Federal Geographic Data Committee&#10;https://www.fgdc.gov "/>
          <p:cNvSpPr>
            <a:spLocks noGrp="1"/>
          </p:cNvSpPr>
          <p:nvPr>
            <p:ph type="sldNum" sz="quarter" idx="12"/>
          </p:nvPr>
        </p:nvSpPr>
        <p:spPr/>
        <p:txBody>
          <a:bodyPr/>
          <a:lstStyle/>
          <a:p>
            <a:fld id="{2AAED9FE-A794-6340-A106-71E1AD4C19A3}" type="slidenum">
              <a:rPr lang="en-US" smtClean="0"/>
              <a:pPr/>
              <a:t>19</a:t>
            </a:fld>
            <a:endParaRPr lang="en-US"/>
          </a:p>
        </p:txBody>
      </p:sp>
      <p:graphicFrame>
        <p:nvGraphicFramePr>
          <p:cNvPr id="5" name="Diagram 4" descr="Presentation Author/Graphics: &#10;Eldrich L. Frazier&#10;Federal Geographic Data Committee&#10;https://www.fgdc.gov "/>
          <p:cNvGraphicFramePr/>
          <p:nvPr>
            <p:extLst>
              <p:ext uri="{D42A27DB-BD31-4B8C-83A1-F6EECF244321}">
                <p14:modId xmlns:p14="http://schemas.microsoft.com/office/powerpoint/2010/main" val="1048107114"/>
              </p:ext>
            </p:extLst>
          </p:nvPr>
        </p:nvGraphicFramePr>
        <p:xfrm>
          <a:off x="622974" y="1565329"/>
          <a:ext cx="11137692" cy="32272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descr="Presentation Author/Graphics: &#10;Eldrich L. Frazier&#10;Federal Geographic Data Committee&#10;https://www.fgdc.gov "/>
          <p:cNvSpPr txBox="1"/>
          <p:nvPr/>
        </p:nvSpPr>
        <p:spPr>
          <a:xfrm>
            <a:off x="3080084" y="450653"/>
            <a:ext cx="6975507" cy="369332"/>
          </a:xfrm>
          <a:prstGeom prst="rect">
            <a:avLst/>
          </a:prstGeom>
        </p:spPr>
        <p:txBody>
          <a:bodyPr vert="horz" wrap="square" lIns="91440" tIns="45720" rIns="91440" bIns="45720" rtlCol="0" anchor="ctr">
            <a:spAutoFit/>
          </a:bodyPr>
          <a:lstStyle>
            <a:defPPr>
              <a:defRPr lang="en-US"/>
            </a:defPPr>
            <a:lvl1pPr>
              <a:lnSpc>
                <a:spcPct val="90000"/>
              </a:lnSpc>
              <a:spcBef>
                <a:spcPct val="0"/>
              </a:spcBef>
              <a:buNone/>
              <a:defRPr sz="2400" b="1">
                <a:solidFill>
                  <a:srgbClr val="005FAA"/>
                </a:solidFill>
                <a:latin typeface="Arial"/>
                <a:ea typeface="Arial"/>
                <a:cs typeface="Arial"/>
              </a:defRPr>
            </a:lvl1pPr>
          </a:lstStyle>
          <a:p>
            <a:r>
              <a:rPr lang="en-US" sz="2000" dirty="0" err="1" smtClean="0"/>
              <a:t>AmeriGEOSS</a:t>
            </a:r>
            <a:r>
              <a:rPr lang="en-US" sz="2000" dirty="0" smtClean="0"/>
              <a:t> – CEOS Possible Synergies</a:t>
            </a:r>
            <a:endParaRPr lang="en-US" sz="2000" dirty="0"/>
          </a:p>
        </p:txBody>
      </p:sp>
      <p:pic>
        <p:nvPicPr>
          <p:cNvPr id="32" name="Picture 31" descr="Presentation Author/Graphics: &#10;Eldrich L. Frazier&#10;Federal Geographic Data Committee&#10;https://www.fgdc.gov "/>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79771" y="3430197"/>
            <a:ext cx="1929540" cy="1362368"/>
          </a:xfrm>
          <a:prstGeom prst="rect">
            <a:avLst/>
          </a:prstGeom>
          <a:effectLst>
            <a:outerShdw blurRad="50800" dist="38100" dir="2700000" algn="tl" rotWithShape="0">
              <a:prstClr val="black">
                <a:alpha val="40000"/>
              </a:prstClr>
            </a:outerShdw>
          </a:effectLst>
        </p:spPr>
      </p:pic>
      <p:pic>
        <p:nvPicPr>
          <p:cNvPr id="33" name="Picture 32" descr="Presentation Author/Graphics: &#10;Eldrich L. Frazier&#10;Federal Geographic Data Committee&#10;https://www.fgdc.gov "/>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9327182" y="5187447"/>
            <a:ext cx="2252150" cy="910544"/>
          </a:xfrm>
          <a:prstGeom prst="rect">
            <a:avLst/>
          </a:prstGeom>
          <a:effectLst>
            <a:reflection blurRad="6350" stA="50000" endA="300" endPos="55000" dir="5400000" sy="-100000" algn="bl" rotWithShape="0"/>
          </a:effectLst>
        </p:spPr>
      </p:pic>
      <p:sp>
        <p:nvSpPr>
          <p:cNvPr id="34" name="TextBox 33" descr="Presentation Author/Graphics: &#10;Eldrich L. Frazier&#10;Federal Geographic Data Committee&#10;https://www.fgdc.gov "/>
          <p:cNvSpPr txBox="1"/>
          <p:nvPr/>
        </p:nvSpPr>
        <p:spPr>
          <a:xfrm>
            <a:off x="3337367" y="5227221"/>
            <a:ext cx="6297413" cy="830997"/>
          </a:xfrm>
          <a:prstGeom prst="rect">
            <a:avLst/>
          </a:prstGeom>
          <a:noFill/>
        </p:spPr>
        <p:txBody>
          <a:bodyPr wrap="square" rtlCol="0">
            <a:spAutoFit/>
          </a:bodyPr>
          <a:lstStyle/>
          <a:p>
            <a:r>
              <a:rPr lang="en-US" sz="2400" dirty="0" smtClean="0"/>
              <a:t>Outcome of activities will inform development </a:t>
            </a:r>
            <a:r>
              <a:rPr lang="en-US" sz="2400" smtClean="0"/>
              <a:t>and implementation </a:t>
            </a:r>
            <a:r>
              <a:rPr lang="en-US" sz="2400" dirty="0" smtClean="0"/>
              <a:t>in </a:t>
            </a:r>
            <a:r>
              <a:rPr lang="en-US" sz="2400" smtClean="0"/>
              <a:t>other regions.</a:t>
            </a:r>
            <a:endParaRPr lang="en-US" sz="2400" dirty="0"/>
          </a:p>
        </p:txBody>
      </p:sp>
    </p:spTree>
    <p:extLst>
      <p:ext uri="{BB962C8B-B14F-4D97-AF65-F5344CB8AC3E}">
        <p14:creationId xmlns:p14="http://schemas.microsoft.com/office/powerpoint/2010/main" val="10654163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grpSp>
        <p:nvGrpSpPr>
          <p:cNvPr id="4" name="Group 3"/>
          <p:cNvGrpSpPr/>
          <p:nvPr/>
        </p:nvGrpSpPr>
        <p:grpSpPr>
          <a:xfrm>
            <a:off x="7341239" y="1250614"/>
            <a:ext cx="3621654" cy="3939026"/>
            <a:chOff x="7947995" y="1315965"/>
            <a:chExt cx="3396342" cy="3212393"/>
          </a:xfrm>
        </p:grpSpPr>
        <p:sp>
          <p:nvSpPr>
            <p:cNvPr id="30" name="bk object 16"/>
            <p:cNvSpPr/>
            <p:nvPr/>
          </p:nvSpPr>
          <p:spPr>
            <a:xfrm>
              <a:off x="7947995" y="1315965"/>
              <a:ext cx="3396342" cy="3211286"/>
            </a:xfrm>
            <a:prstGeom prst="rect">
              <a:avLst/>
            </a:prstGeom>
            <a:blipFill>
              <a:blip r:embed="rId3" cstate="email">
                <a:duotone>
                  <a:schemeClr val="bg2">
                    <a:shade val="45000"/>
                    <a:satMod val="135000"/>
                  </a:schemeClr>
                  <a:prstClr val="white"/>
                </a:duotone>
                <a:extLst>
                  <a:ext uri="{BEBA8EAE-BF5A-486C-A8C5-ECC9F3942E4B}">
                    <a14:imgProps xmlns:a14="http://schemas.microsoft.com/office/drawing/2010/main">
                      <a14:imgLayer r:embed="rId4">
                        <a14:imgEffect>
                          <a14:backgroundRemoval t="695" b="100000" l="9715" r="99314">
                            <a14:foregroundMark x1="45882" y1="43698" x2="45882" y2="43698"/>
                            <a14:foregroundMark x1="50106" y1="45227" x2="50106" y2="45227"/>
                            <a14:foregroundMark x1="53749" y1="45598" x2="53749" y2="45598"/>
                            <a14:foregroundMark x1="45512" y1="45737" x2="45512" y2="45737"/>
                            <a14:foregroundMark x1="35639" y1="48054" x2="35639" y2="48054"/>
                            <a14:foregroundMark x1="39493" y1="50093" x2="39493" y2="50093"/>
                            <a14:foregroundMark x1="53221" y1="53892" x2="53221" y2="53892"/>
                            <a14:foregroundMark x1="54593" y1="71409" x2="54593" y2="71409"/>
                            <a14:foregroundMark x1="63147" y1="83920" x2="63147" y2="83920"/>
                            <a14:foregroundMark x1="60243" y1="55561" x2="60243" y2="55561"/>
                            <a14:foregroundMark x1="36589" y1="49073" x2="36589" y2="49073"/>
                            <a14:foregroundMark x1="79737" y1="5072" x2="79737" y2="5072"/>
                            <a14:foregroundMark x1="65364" y1="97868" x2="65364" y2="97868"/>
                            <a14:backgroundMark x1="30676" y1="45737" x2="30676" y2="45737"/>
                            <a14:backgroundMark x1="31257" y1="31047" x2="31257" y2="31047"/>
                            <a14:backgroundMark x1="30676" y1="19416" x2="30676" y2="19416"/>
                            <a14:backgroundMark x1="25343" y1="26830" x2="42978" y2="33225"/>
                            <a14:backgroundMark x1="61563" y1="65894" x2="61563" y2="65894"/>
                            <a14:backgroundMark x1="46146" y1="60797" x2="67951" y2="69231"/>
                            <a14:backgroundMark x1="46251" y1="55422" x2="48680" y2="57229"/>
                            <a14:backgroundMark x1="57973" y1="80491" x2="52534" y2="86330"/>
                            <a14:backgroundMark x1="25238" y1="38601" x2="30201" y2="41381"/>
                            <a14:backgroundMark x1="38173" y1="47915" x2="38173" y2="47915"/>
                            <a14:backgroundMark x1="51795" y1="76506" x2="51795" y2="76506"/>
                            <a14:backgroundMark x1="59768" y1="76135" x2="59768" y2="76135"/>
                            <a14:backgroundMark x1="29356" y1="15755" x2="47466" y2="19323"/>
                            <a14:backgroundMark x1="66315" y1="2873" x2="66315" y2="2873"/>
                            <a14:backgroundMark x1="39704" y1="10890" x2="39704" y2="10890"/>
                            <a14:backgroundMark x1="20855" y1="9175" x2="55755" y2="22289"/>
                            <a14:backgroundMark x1="44245" y1="11724" x2="63094" y2="5375"/>
                            <a14:backgroundMark x1="17635" y1="9639" x2="41499" y2="29889"/>
                            <a14:backgroundMark x1="71806" y1="63253" x2="57603" y2="91520"/>
                            <a14:backgroundMark x1="42872" y1="59870" x2="48416" y2="69555"/>
                            <a14:backgroundMark x1="19007" y1="29055" x2="31890" y2="34940"/>
                          </a14:backgroundRemoval>
                        </a14:imgEffect>
                      </a14:imgLayer>
                    </a14:imgProps>
                  </a:ex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 name="bk object 16"/>
            <p:cNvSpPr/>
            <p:nvPr/>
          </p:nvSpPr>
          <p:spPr>
            <a:xfrm>
              <a:off x="7947995" y="1317072"/>
              <a:ext cx="3396342" cy="3211286"/>
            </a:xfrm>
            <a:prstGeom prst="rect">
              <a:avLst/>
            </a:prstGeom>
            <a:blipFill>
              <a:blip r:embed="rId5" cstate="email">
                <a:duotone>
                  <a:schemeClr val="accent2">
                    <a:shade val="45000"/>
                    <a:satMod val="135000"/>
                  </a:schemeClr>
                  <a:prstClr val="white"/>
                </a:duotone>
                <a:extLst>
                  <a:ext uri="{BEBA8EAE-BF5A-486C-A8C5-ECC9F3942E4B}">
                    <a14:imgProps xmlns:a14="http://schemas.microsoft.com/office/drawing/2010/main">
                      <a14:imgLayer r:embed="rId4">
                        <a14:imgEffect>
                          <a14:backgroundRemoval t="0" b="100000" l="0" r="78881">
                            <a14:foregroundMark x1="66209" y1="66404" x2="66209" y2="66404"/>
                            <a14:foregroundMark x1="64784" y1="3614" x2="64784" y2="3614"/>
                            <a14:foregroundMark x1="48363" y1="5144" x2="48363" y2="5144"/>
                            <a14:foregroundMark x1="41711" y1="53012" x2="41711" y2="53012"/>
                            <a14:foregroundMark x1="39440" y1="51946" x2="39440" y2="51946"/>
                            <a14:foregroundMark x1="55227" y1="5144" x2="55227" y2="5144"/>
                            <a14:foregroundMark x1="56705" y1="3383" x2="56705" y2="3383"/>
                            <a14:foregroundMark x1="58817" y1="3707" x2="58817" y2="3707"/>
                            <a14:foregroundMark x1="51214" y1="3846" x2="51214" y2="3846"/>
                            <a14:foregroundMark x1="62249" y1="22243" x2="62249" y2="22243"/>
                            <a14:foregroundMark x1="45723" y1="40639" x2="45723" y2="40639"/>
                            <a14:foregroundMark x1="46304" y1="39249" x2="46304" y2="39249"/>
                            <a14:foregroundMark x1="4752" y1="17702" x2="4752" y2="17702"/>
                            <a14:foregroundMark x1="2376" y1="18072" x2="2376" y2="18072"/>
                            <a14:foregroundMark x1="422" y1="18628" x2="422" y2="18628"/>
                            <a14:backgroundMark x1="53432" y1="53244" x2="53432" y2="53244"/>
                            <a14:backgroundMark x1="58237" y1="54634" x2="58237" y2="54634"/>
                            <a14:backgroundMark x1="60771" y1="55561" x2="60771" y2="55561"/>
                            <a14:backgroundMark x1="62830" y1="56163" x2="62830" y2="56163"/>
                            <a14:backgroundMark x1="53590" y1="72706" x2="53590" y2="72706"/>
                            <a14:backgroundMark x1="63411" y1="83411" x2="63411" y2="83411"/>
                            <a14:backgroundMark x1="35111" y1="48100" x2="35111" y2="48100"/>
                            <a14:backgroundMark x1="39599" y1="49954" x2="39599" y2="49954"/>
                          </a14:backgroundRemoval>
                        </a14:imgEffect>
                        <a14:imgEffect>
                          <a14:colorTemperature colorTemp="3768"/>
                        </a14:imgEffect>
                      </a14:imgLayer>
                    </a14:imgProps>
                  </a:ext>
                  <a:ext uri="{28A0092B-C50C-407E-A947-70E740481C1C}">
                    <a14:useLocalDpi xmlns:a14="http://schemas.microsoft.com/office/drawing/2010/main"/>
                  </a:ext>
                </a:extLst>
              </a:blip>
              <a:stretch>
                <a:fillRect/>
              </a:stretch>
            </a:blipFill>
            <a:effectLst>
              <a:outerShdw blurRad="50800" dist="38100" dir="2700000" algn="tl" rotWithShape="0">
                <a:prstClr val="black">
                  <a:alpha val="40000"/>
                </a:prstClr>
              </a:outerShdw>
            </a:effectLst>
          </p:spPr>
          <p:txBody>
            <a:bodyPr wrap="square" lIns="0" tIns="0" rIns="0" bIns="0" rtlCol="0"/>
            <a:lstStyle/>
            <a:p>
              <a:endParaRPr/>
            </a:p>
          </p:txBody>
        </p:sp>
      </p:grpSp>
      <p:sp>
        <p:nvSpPr>
          <p:cNvPr id="51" name="Rounded Rectangle 50" descr="Presentation Author/Graphics: Eldrich L Frazier&#10;Federal Geographic Data Committee&#10;https://www.fgdc.gov"/>
          <p:cNvSpPr/>
          <p:nvPr/>
        </p:nvSpPr>
        <p:spPr>
          <a:xfrm>
            <a:off x="567270" y="1352182"/>
            <a:ext cx="6883012" cy="5105215"/>
          </a:xfrm>
          <a:prstGeom prst="roundRect">
            <a:avLst>
              <a:gd name="adj" fmla="val 5269"/>
            </a:avLst>
          </a:prstGeom>
          <a:solidFill>
            <a:schemeClr val="bg2">
              <a:alpha val="29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b="1" dirty="0">
              <a:solidFill>
                <a:schemeClr val="tx1"/>
              </a:solidFill>
            </a:endParaRPr>
          </a:p>
        </p:txBody>
      </p:sp>
      <p:sp>
        <p:nvSpPr>
          <p:cNvPr id="363" name="Shape 363"/>
          <p:cNvSpPr txBox="1">
            <a:spLocks noGrp="1"/>
          </p:cNvSpPr>
          <p:nvPr>
            <p:ph type="sldNum" sz="quarter" idx="12"/>
          </p:nvPr>
        </p:nvSpPr>
        <p:spPr>
          <a:prstGeom prst="rect">
            <a:avLst/>
          </a:prstGeom>
          <a:noFill/>
          <a:ln>
            <a:noFill/>
          </a:ln>
        </p:spPr>
        <p:txBody>
          <a:bodyPr vert="horz" lIns="103935" tIns="51959" rIns="103935" bIns="51959" rtlCol="0" anchor="t" anchorCtr="0">
            <a:noAutofit/>
          </a:bodyPr>
          <a:lstStyle/>
          <a:p>
            <a:pPr>
              <a:buSzPct val="25000"/>
            </a:pPr>
            <a:fld id="{00000000-1234-1234-1234-123412341234}" type="slidenum">
              <a:rPr lang="es-CO" sz="1361">
                <a:solidFill>
                  <a:schemeClr val="dk2"/>
                </a:solidFill>
                <a:latin typeface="Tahoma"/>
                <a:ea typeface="Tahoma"/>
                <a:cs typeface="Tahoma"/>
                <a:sym typeface="Tahoma"/>
              </a:rPr>
              <a:pPr>
                <a:buSzPct val="25000"/>
              </a:pPr>
              <a:t>2</a:t>
            </a:fld>
            <a:endParaRPr lang="es-CO" sz="1361" dirty="0">
              <a:solidFill>
                <a:schemeClr val="dk2"/>
              </a:solidFill>
              <a:latin typeface="Tahoma"/>
              <a:ea typeface="Tahoma"/>
              <a:cs typeface="Tahoma"/>
              <a:sym typeface="Tahoma"/>
            </a:endParaRPr>
          </a:p>
        </p:txBody>
      </p:sp>
      <p:sp>
        <p:nvSpPr>
          <p:cNvPr id="361" name="Shape 361"/>
          <p:cNvSpPr txBox="1">
            <a:spLocks noGrp="1"/>
          </p:cNvSpPr>
          <p:nvPr>
            <p:ph type="title" idx="4294967295"/>
          </p:nvPr>
        </p:nvSpPr>
        <p:spPr>
          <a:xfrm>
            <a:off x="0" y="124736"/>
            <a:ext cx="12192000" cy="762000"/>
          </a:xfrm>
          <a:prstGeom prst="rect">
            <a:avLst/>
          </a:prstGeom>
        </p:spPr>
        <p:txBody>
          <a:bodyPr wrap="square">
            <a:spAutoFit/>
          </a:bodyPr>
          <a:lstStyle/>
          <a:p>
            <a:pPr algn="ctr"/>
            <a:r>
              <a:rPr lang="es-CO" sz="2400" b="1" dirty="0" smtClean="0">
                <a:solidFill>
                  <a:srgbClr val="005FAA"/>
                </a:solidFill>
                <a:latin typeface="Arial"/>
                <a:ea typeface="Arial"/>
                <a:cs typeface="Arial"/>
                <a:sym typeface="Arial"/>
              </a:rPr>
              <a:t>AmeriGEOSS </a:t>
            </a:r>
            <a:br>
              <a:rPr lang="es-CO" sz="2400" b="1" dirty="0" smtClean="0">
                <a:solidFill>
                  <a:srgbClr val="005FAA"/>
                </a:solidFill>
                <a:latin typeface="Arial"/>
                <a:ea typeface="Arial"/>
                <a:cs typeface="Arial"/>
                <a:sym typeface="Arial"/>
              </a:rPr>
            </a:br>
            <a:r>
              <a:rPr lang="es-CO" sz="2400" b="1" dirty="0" smtClean="0">
                <a:solidFill>
                  <a:srgbClr val="005FAA"/>
                </a:solidFill>
                <a:latin typeface="Arial"/>
                <a:ea typeface="Arial"/>
                <a:cs typeface="Arial"/>
                <a:sym typeface="Arial"/>
              </a:rPr>
              <a:t>Initiative &amp; Regional Coordination</a:t>
            </a:r>
            <a:endParaRPr lang="es-CO" sz="2400" b="1" dirty="0">
              <a:solidFill>
                <a:srgbClr val="005FAA"/>
              </a:solidFill>
              <a:latin typeface="Arial"/>
              <a:ea typeface="Arial"/>
              <a:cs typeface="Arial"/>
              <a:sym typeface="Arial"/>
            </a:endParaRPr>
          </a:p>
        </p:txBody>
      </p:sp>
      <p:sp>
        <p:nvSpPr>
          <p:cNvPr id="10" name="Rounded Rectangle 9" descr="Presentation Author/Graphics:&#10;Eldrich L. Frazier&#10;Federal Geographic Data Committee&#10;http://www.fgdc.gov" title="FGDC"/>
          <p:cNvSpPr/>
          <p:nvPr/>
        </p:nvSpPr>
        <p:spPr>
          <a:xfrm>
            <a:off x="1676000" y="2382000"/>
            <a:ext cx="5649591" cy="1089743"/>
          </a:xfrm>
          <a:prstGeom prst="roundRect">
            <a:avLst/>
          </a:prstGeom>
          <a:solidFill>
            <a:schemeClr val="tx1">
              <a:lumMod val="75000"/>
              <a:lumOff val="25000"/>
              <a:alpha val="71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Reflects local, national, and regional interests of the GEO country-members for short and long-term planning, development, and implementation aligned with GEO activities.</a:t>
            </a:r>
          </a:p>
        </p:txBody>
      </p:sp>
      <p:sp>
        <p:nvSpPr>
          <p:cNvPr id="11" name="Rounded Rectangle 10" descr="Presentation Author/Graphics:&#10;Eldrich L. Frazier&#10;Federal Geographic Data Committee&#10;http://www.fgdc.gov" title="FGDC"/>
          <p:cNvSpPr/>
          <p:nvPr/>
        </p:nvSpPr>
        <p:spPr>
          <a:xfrm>
            <a:off x="1660351" y="3657343"/>
            <a:ext cx="5665240" cy="1089743"/>
          </a:xfrm>
          <a:prstGeom prst="roundRect">
            <a:avLst/>
          </a:prstGeom>
          <a:solidFill>
            <a:schemeClr val="tx1">
              <a:lumMod val="75000"/>
              <a:lumOff val="25000"/>
              <a:alpha val="71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Is entrenched in the institutional and technical capabilities of its country members and in the resources of other global initiatives available for the benefit of the region. </a:t>
            </a:r>
          </a:p>
        </p:txBody>
      </p:sp>
      <p:sp>
        <p:nvSpPr>
          <p:cNvPr id="12" name="Rounded Rectangle 11" descr="Presentation Author/Graphics:&#10;Eldrich L. Frazier&#10;Federal Geographic Data Committee&#10;http://www.fgdc.gov" title="FGDC"/>
          <p:cNvSpPr/>
          <p:nvPr/>
        </p:nvSpPr>
        <p:spPr>
          <a:xfrm>
            <a:off x="1660351" y="4932686"/>
            <a:ext cx="5665240" cy="1089743"/>
          </a:xfrm>
          <a:prstGeom prst="roundRect">
            <a:avLst/>
          </a:prstGeom>
          <a:solidFill>
            <a:schemeClr val="tx1">
              <a:lumMod val="75000"/>
              <a:lumOff val="25000"/>
              <a:alpha val="71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Seeks to increase institutional and personal capacity and engage experts, stakeholders, and decision makers in the process of decision making. </a:t>
            </a:r>
          </a:p>
        </p:txBody>
      </p:sp>
      <p:grpSp>
        <p:nvGrpSpPr>
          <p:cNvPr id="3" name="Group 2"/>
          <p:cNvGrpSpPr/>
          <p:nvPr/>
        </p:nvGrpSpPr>
        <p:grpSpPr>
          <a:xfrm>
            <a:off x="7202795" y="3973543"/>
            <a:ext cx="2040945" cy="2373658"/>
            <a:chOff x="7653500" y="4027142"/>
            <a:chExt cx="2040945" cy="2373658"/>
          </a:xfrm>
        </p:grpSpPr>
        <p:sp>
          <p:nvSpPr>
            <p:cNvPr id="365" name="Shape 365"/>
            <p:cNvSpPr txBox="1"/>
            <p:nvPr/>
          </p:nvSpPr>
          <p:spPr>
            <a:xfrm>
              <a:off x="7653500" y="4027142"/>
              <a:ext cx="2040945" cy="2373658"/>
            </a:xfrm>
            <a:prstGeom prst="rect">
              <a:avLst/>
            </a:prstGeom>
            <a:noFill/>
            <a:ln>
              <a:noFill/>
            </a:ln>
          </p:spPr>
          <p:txBody>
            <a:bodyPr lIns="62198" tIns="62198" rIns="62198" bIns="62198" anchor="ctr" anchorCtr="0">
              <a:noAutofit/>
            </a:bodyPr>
            <a:lstStyle/>
            <a:p>
              <a:pPr marL="846701" lvl="1" indent="-259194">
                <a:spcAft>
                  <a:spcPts val="300"/>
                </a:spcAft>
                <a:buClr>
                  <a:srgbClr val="0070C0"/>
                </a:buClr>
                <a:buSzPct val="100000"/>
                <a:buFont typeface="Times New Roman"/>
                <a:buChar char="–"/>
              </a:pPr>
              <a:r>
                <a:rPr lang="es-CO" sz="1633" b="1" dirty="0">
                  <a:solidFill>
                    <a:schemeClr val="accent6">
                      <a:lumMod val="75000"/>
                    </a:schemeClr>
                  </a:solidFill>
                  <a:latin typeface="Calibri" charset="0"/>
                  <a:ea typeface="Calibri" charset="0"/>
                  <a:cs typeface="Calibri" charset="0"/>
                  <a:sym typeface="Times New Roman"/>
                </a:rPr>
                <a:t>Argentina </a:t>
              </a:r>
            </a:p>
            <a:p>
              <a:pPr marL="846701" lvl="1" indent="-259194">
                <a:spcAft>
                  <a:spcPts val="300"/>
                </a:spcAft>
                <a:buClr>
                  <a:srgbClr val="0070C0"/>
                </a:buClr>
                <a:buSzPct val="100000"/>
                <a:buFont typeface="Times New Roman"/>
                <a:buChar char="–"/>
              </a:pPr>
              <a:r>
                <a:rPr lang="es-CO" sz="1633" b="1" dirty="0">
                  <a:solidFill>
                    <a:schemeClr val="accent6">
                      <a:lumMod val="75000"/>
                    </a:schemeClr>
                  </a:solidFill>
                  <a:latin typeface="Calibri" charset="0"/>
                  <a:ea typeface="Calibri" charset="0"/>
                  <a:cs typeface="Calibri" charset="0"/>
                  <a:sym typeface="Times New Roman"/>
                </a:rPr>
                <a:t>Bahamas 	</a:t>
              </a:r>
            </a:p>
            <a:p>
              <a:pPr marL="846701" lvl="1" indent="-259194">
                <a:spcAft>
                  <a:spcPts val="300"/>
                </a:spcAft>
                <a:buClr>
                  <a:srgbClr val="0070C0"/>
                </a:buClr>
                <a:buSzPct val="100000"/>
                <a:buFont typeface="Times New Roman"/>
                <a:buChar char="–"/>
              </a:pPr>
              <a:r>
                <a:rPr lang="es-CO" sz="1633" b="1" dirty="0">
                  <a:solidFill>
                    <a:schemeClr val="accent6">
                      <a:lumMod val="75000"/>
                    </a:schemeClr>
                  </a:solidFill>
                  <a:latin typeface="Calibri" charset="0"/>
                  <a:ea typeface="Calibri" charset="0"/>
                  <a:cs typeface="Calibri" charset="0"/>
                  <a:sym typeface="Times New Roman"/>
                </a:rPr>
                <a:t>Belize </a:t>
              </a:r>
            </a:p>
            <a:p>
              <a:pPr marL="846701" lvl="1" indent="-259194">
                <a:spcAft>
                  <a:spcPts val="300"/>
                </a:spcAft>
                <a:buClr>
                  <a:srgbClr val="0070C0"/>
                </a:buClr>
                <a:buSzPct val="100000"/>
                <a:buFont typeface="Times New Roman"/>
                <a:buChar char="–"/>
              </a:pPr>
              <a:r>
                <a:rPr lang="es-CO" sz="1633" b="1" dirty="0">
                  <a:solidFill>
                    <a:schemeClr val="accent6">
                      <a:lumMod val="75000"/>
                    </a:schemeClr>
                  </a:solidFill>
                  <a:latin typeface="Calibri" charset="0"/>
                  <a:ea typeface="Calibri" charset="0"/>
                  <a:cs typeface="Calibri" charset="0"/>
                  <a:sym typeface="Times New Roman"/>
                </a:rPr>
                <a:t>Brazil </a:t>
              </a:r>
            </a:p>
            <a:p>
              <a:pPr marL="846701" lvl="1" indent="-259194">
                <a:spcAft>
                  <a:spcPts val="300"/>
                </a:spcAft>
                <a:buClr>
                  <a:srgbClr val="0070C0"/>
                </a:buClr>
                <a:buSzPct val="100000"/>
                <a:buFont typeface="Times New Roman"/>
                <a:buChar char="–"/>
              </a:pPr>
              <a:r>
                <a:rPr lang="es-CO" sz="1633" b="1" dirty="0">
                  <a:solidFill>
                    <a:schemeClr val="accent6">
                      <a:lumMod val="75000"/>
                    </a:schemeClr>
                  </a:solidFill>
                  <a:latin typeface="Calibri" charset="0"/>
                  <a:ea typeface="Calibri" charset="0"/>
                  <a:cs typeface="Calibri" charset="0"/>
                  <a:sym typeface="Times New Roman"/>
                </a:rPr>
                <a:t>Canada </a:t>
              </a:r>
            </a:p>
            <a:p>
              <a:pPr marL="846701" lvl="1" indent="-259194">
                <a:spcAft>
                  <a:spcPts val="300"/>
                </a:spcAft>
                <a:buClr>
                  <a:srgbClr val="0070C0"/>
                </a:buClr>
                <a:buSzPct val="100000"/>
                <a:buFont typeface="Times New Roman"/>
                <a:buChar char="–"/>
              </a:pPr>
              <a:r>
                <a:rPr lang="es-CO" sz="1633" b="1" dirty="0">
                  <a:solidFill>
                    <a:schemeClr val="accent6">
                      <a:lumMod val="75000"/>
                    </a:schemeClr>
                  </a:solidFill>
                  <a:latin typeface="Calibri" charset="0"/>
                  <a:ea typeface="Calibri" charset="0"/>
                  <a:cs typeface="Calibri" charset="0"/>
                  <a:sym typeface="Times New Roman"/>
                </a:rPr>
                <a:t>Chile</a:t>
              </a:r>
            </a:p>
            <a:p>
              <a:pPr marL="846701" lvl="1" indent="-259194">
                <a:spcAft>
                  <a:spcPts val="300"/>
                </a:spcAft>
                <a:buClr>
                  <a:srgbClr val="0070C0"/>
                </a:buClr>
                <a:buSzPct val="100000"/>
                <a:buFont typeface="Times New Roman"/>
                <a:buChar char="–"/>
              </a:pPr>
              <a:r>
                <a:rPr lang="es-CO" sz="1633" b="1" dirty="0">
                  <a:solidFill>
                    <a:schemeClr val="accent6">
                      <a:lumMod val="75000"/>
                    </a:schemeClr>
                  </a:solidFill>
                  <a:latin typeface="Calibri" charset="0"/>
                  <a:ea typeface="Calibri" charset="0"/>
                  <a:cs typeface="Calibri" charset="0"/>
                  <a:sym typeface="Times New Roman"/>
                </a:rPr>
                <a:t>Colombia</a:t>
              </a:r>
            </a:p>
            <a:p>
              <a:pPr marL="846701" lvl="1" indent="-259194">
                <a:spcAft>
                  <a:spcPts val="300"/>
                </a:spcAft>
                <a:buClr>
                  <a:srgbClr val="0070C0"/>
                </a:buClr>
                <a:buSzPct val="100000"/>
                <a:buFont typeface="Times New Roman"/>
                <a:buChar char="–"/>
              </a:pPr>
              <a:r>
                <a:rPr lang="es-CO" sz="1633" b="1" dirty="0">
                  <a:solidFill>
                    <a:schemeClr val="accent6">
                      <a:lumMod val="75000"/>
                    </a:schemeClr>
                  </a:solidFill>
                  <a:latin typeface="Calibri" charset="0"/>
                  <a:ea typeface="Calibri" charset="0"/>
                  <a:cs typeface="Calibri" charset="0"/>
                  <a:sym typeface="Times New Roman"/>
                </a:rPr>
                <a:t>Costa Rica</a:t>
              </a:r>
            </a:p>
          </p:txBody>
        </p:sp>
        <p:pic>
          <p:nvPicPr>
            <p:cNvPr id="16" name="Picture 15"/>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001214" y="4390415"/>
              <a:ext cx="426013" cy="240790"/>
            </a:xfrm>
            <a:prstGeom prst="rect">
              <a:avLst/>
            </a:prstGeom>
          </p:spPr>
        </p:pic>
        <p:pic>
          <p:nvPicPr>
            <p:cNvPr id="17" name="Picture 16"/>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8001214" y="4691507"/>
              <a:ext cx="426013" cy="240790"/>
            </a:xfrm>
            <a:prstGeom prst="rect">
              <a:avLst/>
            </a:prstGeom>
          </p:spPr>
        </p:pic>
        <p:pic>
          <p:nvPicPr>
            <p:cNvPr id="18" name="Picture 17"/>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8001213" y="6121472"/>
              <a:ext cx="426013" cy="240790"/>
            </a:xfrm>
            <a:prstGeom prst="rect">
              <a:avLst/>
            </a:prstGeom>
          </p:spPr>
        </p:pic>
        <p:pic>
          <p:nvPicPr>
            <p:cNvPr id="22" name="Picture 21"/>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001213" y="5847953"/>
              <a:ext cx="426013" cy="240790"/>
            </a:xfrm>
            <a:prstGeom prst="rect">
              <a:avLst/>
            </a:prstGeom>
          </p:spPr>
        </p:pic>
        <p:pic>
          <p:nvPicPr>
            <p:cNvPr id="23" name="Picture 22"/>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001214" y="5259603"/>
              <a:ext cx="426013" cy="240790"/>
            </a:xfrm>
            <a:prstGeom prst="rect">
              <a:avLst/>
            </a:prstGeom>
          </p:spPr>
        </p:pic>
        <p:pic>
          <p:nvPicPr>
            <p:cNvPr id="24" name="Picture 23"/>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001214" y="4093461"/>
              <a:ext cx="426013" cy="240790"/>
            </a:xfrm>
            <a:prstGeom prst="rect">
              <a:avLst/>
            </a:prstGeom>
          </p:spPr>
        </p:pic>
        <p:pic>
          <p:nvPicPr>
            <p:cNvPr id="26" name="Picture 25"/>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001214" y="4973608"/>
              <a:ext cx="426013" cy="240790"/>
            </a:xfrm>
            <a:prstGeom prst="rect">
              <a:avLst/>
            </a:prstGeom>
          </p:spPr>
        </p:pic>
        <p:pic>
          <p:nvPicPr>
            <p:cNvPr id="27" name="Picture 26"/>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8001213" y="5562193"/>
              <a:ext cx="426013" cy="240790"/>
            </a:xfrm>
            <a:prstGeom prst="rect">
              <a:avLst/>
            </a:prstGeom>
          </p:spPr>
        </p:pic>
      </p:grpSp>
      <p:grpSp>
        <p:nvGrpSpPr>
          <p:cNvPr id="2" name="Group 1"/>
          <p:cNvGrpSpPr/>
          <p:nvPr/>
        </p:nvGrpSpPr>
        <p:grpSpPr>
          <a:xfrm>
            <a:off x="9868505" y="4073568"/>
            <a:ext cx="2454644" cy="2264871"/>
            <a:chOff x="11840311" y="4726090"/>
            <a:chExt cx="2454644" cy="2264871"/>
          </a:xfrm>
        </p:grpSpPr>
        <p:sp>
          <p:nvSpPr>
            <p:cNvPr id="366" name="Shape 366"/>
            <p:cNvSpPr txBox="1"/>
            <p:nvPr/>
          </p:nvSpPr>
          <p:spPr>
            <a:xfrm>
              <a:off x="11840311" y="4813862"/>
              <a:ext cx="2454644" cy="2040945"/>
            </a:xfrm>
            <a:prstGeom prst="rect">
              <a:avLst/>
            </a:prstGeom>
            <a:noFill/>
            <a:ln>
              <a:noFill/>
            </a:ln>
          </p:spPr>
          <p:txBody>
            <a:bodyPr lIns="62198" tIns="62198" rIns="62198" bIns="62198" anchor="ctr" anchorCtr="0">
              <a:noAutofit/>
            </a:bodyPr>
            <a:lstStyle/>
            <a:p>
              <a:pPr marL="846701" lvl="1" indent="-259194">
                <a:spcAft>
                  <a:spcPts val="300"/>
                </a:spcAft>
                <a:buClr>
                  <a:srgbClr val="0070C0"/>
                </a:buClr>
                <a:buSzPct val="100000"/>
                <a:buFont typeface="Times New Roman"/>
                <a:buChar char="–"/>
              </a:pPr>
              <a:r>
                <a:rPr lang="es-CO" sz="1633" b="1" dirty="0">
                  <a:solidFill>
                    <a:schemeClr val="accent6">
                      <a:lumMod val="75000"/>
                    </a:schemeClr>
                  </a:solidFill>
                  <a:latin typeface="Calibri" charset="0"/>
                  <a:ea typeface="Calibri" charset="0"/>
                  <a:cs typeface="Calibri" charset="0"/>
                  <a:sym typeface="Times New Roman"/>
                </a:rPr>
                <a:t>Ecuador </a:t>
              </a:r>
            </a:p>
            <a:p>
              <a:pPr marL="846701" lvl="1" indent="-259194">
                <a:spcAft>
                  <a:spcPts val="300"/>
                </a:spcAft>
                <a:buClr>
                  <a:srgbClr val="0070C0"/>
                </a:buClr>
                <a:buSzPct val="100000"/>
                <a:buFont typeface="Times New Roman"/>
                <a:buChar char="–"/>
              </a:pPr>
              <a:r>
                <a:rPr lang="es-CO" sz="1633" b="1" dirty="0">
                  <a:solidFill>
                    <a:schemeClr val="accent6">
                      <a:lumMod val="75000"/>
                    </a:schemeClr>
                  </a:solidFill>
                  <a:latin typeface="Calibri" charset="0"/>
                  <a:ea typeface="Calibri" charset="0"/>
                  <a:cs typeface="Calibri" charset="0"/>
                  <a:sym typeface="Times New Roman"/>
                </a:rPr>
                <a:t>Honduras </a:t>
              </a:r>
            </a:p>
            <a:p>
              <a:pPr marL="846701" lvl="1" indent="-259194">
                <a:spcAft>
                  <a:spcPts val="300"/>
                </a:spcAft>
                <a:buClr>
                  <a:srgbClr val="0070C0"/>
                </a:buClr>
                <a:buSzPct val="100000"/>
                <a:buFont typeface="Times New Roman"/>
                <a:buChar char="–"/>
              </a:pPr>
              <a:r>
                <a:rPr lang="es-CO" sz="1633" b="1" dirty="0">
                  <a:solidFill>
                    <a:schemeClr val="accent6">
                      <a:lumMod val="75000"/>
                    </a:schemeClr>
                  </a:solidFill>
                  <a:latin typeface="Calibri" charset="0"/>
                  <a:ea typeface="Calibri" charset="0"/>
                  <a:cs typeface="Calibri" charset="0"/>
                  <a:sym typeface="Times New Roman"/>
                </a:rPr>
                <a:t>Mexico </a:t>
              </a:r>
            </a:p>
            <a:p>
              <a:pPr marL="846701" lvl="1" indent="-259194">
                <a:spcAft>
                  <a:spcPts val="300"/>
                </a:spcAft>
                <a:buClr>
                  <a:srgbClr val="0070C0"/>
                </a:buClr>
                <a:buSzPct val="100000"/>
                <a:buFont typeface="Times New Roman"/>
                <a:buChar char="–"/>
              </a:pPr>
              <a:r>
                <a:rPr lang="es-CO" sz="1633" b="1" dirty="0">
                  <a:solidFill>
                    <a:schemeClr val="accent6">
                      <a:lumMod val="75000"/>
                    </a:schemeClr>
                  </a:solidFill>
                  <a:latin typeface="Calibri" charset="0"/>
                  <a:ea typeface="Calibri" charset="0"/>
                  <a:cs typeface="Calibri" charset="0"/>
                  <a:sym typeface="Times New Roman"/>
                </a:rPr>
                <a:t>Panama</a:t>
              </a:r>
            </a:p>
            <a:p>
              <a:pPr marL="846701" lvl="1" indent="-259194">
                <a:spcAft>
                  <a:spcPts val="300"/>
                </a:spcAft>
                <a:buClr>
                  <a:srgbClr val="0070C0"/>
                </a:buClr>
                <a:buSzPct val="100000"/>
                <a:buFont typeface="Times New Roman"/>
                <a:buChar char="–"/>
              </a:pPr>
              <a:r>
                <a:rPr lang="es-CO" sz="1633" b="1" dirty="0">
                  <a:solidFill>
                    <a:schemeClr val="accent6">
                      <a:lumMod val="75000"/>
                    </a:schemeClr>
                  </a:solidFill>
                  <a:latin typeface="Calibri" charset="0"/>
                  <a:ea typeface="Calibri" charset="0"/>
                  <a:cs typeface="Calibri" charset="0"/>
                  <a:sym typeface="Times New Roman"/>
                </a:rPr>
                <a:t>Paraguay</a:t>
              </a:r>
            </a:p>
            <a:p>
              <a:pPr marL="846701" lvl="1" indent="-259194">
                <a:spcAft>
                  <a:spcPts val="300"/>
                </a:spcAft>
                <a:buClr>
                  <a:srgbClr val="0070C0"/>
                </a:buClr>
                <a:buSzPct val="100000"/>
                <a:buFont typeface="Times New Roman"/>
                <a:buChar char="–"/>
              </a:pPr>
              <a:r>
                <a:rPr lang="es-CO" sz="1633" b="1" dirty="0">
                  <a:solidFill>
                    <a:schemeClr val="accent6">
                      <a:lumMod val="75000"/>
                    </a:schemeClr>
                  </a:solidFill>
                  <a:latin typeface="Calibri" charset="0"/>
                  <a:ea typeface="Calibri" charset="0"/>
                  <a:cs typeface="Calibri" charset="0"/>
                  <a:sym typeface="Times New Roman"/>
                </a:rPr>
                <a:t>Peru</a:t>
              </a:r>
            </a:p>
            <a:p>
              <a:pPr marL="846701" lvl="1" indent="-259194">
                <a:spcAft>
                  <a:spcPts val="300"/>
                </a:spcAft>
                <a:buClr>
                  <a:srgbClr val="0070C0"/>
                </a:buClr>
                <a:buSzPct val="100000"/>
                <a:buFont typeface="Times New Roman"/>
                <a:buChar char="–"/>
              </a:pPr>
              <a:r>
                <a:rPr lang="es-CO" sz="1633" b="1" dirty="0">
                  <a:solidFill>
                    <a:schemeClr val="accent6">
                      <a:lumMod val="75000"/>
                    </a:schemeClr>
                  </a:solidFill>
                  <a:latin typeface="Calibri" charset="0"/>
                  <a:ea typeface="Calibri" charset="0"/>
                  <a:cs typeface="Calibri" charset="0"/>
                  <a:sym typeface="Times New Roman"/>
                </a:rPr>
                <a:t>United States</a:t>
              </a:r>
            </a:p>
            <a:p>
              <a:pPr marL="846701" lvl="1" indent="-259194">
                <a:spcAft>
                  <a:spcPts val="300"/>
                </a:spcAft>
                <a:buClr>
                  <a:srgbClr val="0070C0"/>
                </a:buClr>
                <a:buSzPct val="100000"/>
                <a:buFont typeface="Times New Roman"/>
                <a:buChar char="–"/>
              </a:pPr>
              <a:r>
                <a:rPr lang="es-CO" sz="1633" b="1" dirty="0">
                  <a:solidFill>
                    <a:schemeClr val="accent6">
                      <a:lumMod val="75000"/>
                    </a:schemeClr>
                  </a:solidFill>
                  <a:latin typeface="Calibri" charset="0"/>
                  <a:ea typeface="Calibri" charset="0"/>
                  <a:cs typeface="Calibri" charset="0"/>
                  <a:sym typeface="Times New Roman"/>
                </a:rPr>
                <a:t>Uruguay</a:t>
              </a:r>
            </a:p>
          </p:txBody>
        </p:sp>
        <p:pic>
          <p:nvPicPr>
            <p:cNvPr id="13" name="Picture 12"/>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12192743" y="5587363"/>
              <a:ext cx="426013" cy="240790"/>
            </a:xfrm>
            <a:prstGeom prst="rect">
              <a:avLst/>
            </a:prstGeom>
          </p:spPr>
        </p:pic>
        <p:pic>
          <p:nvPicPr>
            <p:cNvPr id="14" name="Picture 13"/>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2192743" y="5013181"/>
              <a:ext cx="426013" cy="240790"/>
            </a:xfrm>
            <a:prstGeom prst="rect">
              <a:avLst/>
            </a:prstGeom>
          </p:spPr>
        </p:pic>
        <p:pic>
          <p:nvPicPr>
            <p:cNvPr id="15" name="Picture 14"/>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2192888" y="4726090"/>
              <a:ext cx="426013" cy="240790"/>
            </a:xfrm>
            <a:prstGeom prst="rect">
              <a:avLst/>
            </a:prstGeom>
          </p:spPr>
        </p:pic>
        <p:pic>
          <p:nvPicPr>
            <p:cNvPr id="19" name="Picture 18"/>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12192740" y="6750171"/>
              <a:ext cx="426013" cy="240790"/>
            </a:xfrm>
            <a:prstGeom prst="rect">
              <a:avLst/>
            </a:prstGeom>
          </p:spPr>
        </p:pic>
        <p:pic>
          <p:nvPicPr>
            <p:cNvPr id="20" name="Picture 19"/>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12192741" y="6463080"/>
              <a:ext cx="426013" cy="240790"/>
            </a:xfrm>
            <a:prstGeom prst="rect">
              <a:avLst/>
            </a:prstGeom>
          </p:spPr>
        </p:pic>
        <p:pic>
          <p:nvPicPr>
            <p:cNvPr id="21" name="Picture 20"/>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12192742" y="5874454"/>
              <a:ext cx="426013" cy="240790"/>
            </a:xfrm>
            <a:prstGeom prst="rect">
              <a:avLst/>
            </a:prstGeom>
          </p:spPr>
        </p:pic>
        <p:pic>
          <p:nvPicPr>
            <p:cNvPr id="25" name="Picture 24"/>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12192742" y="6168767"/>
              <a:ext cx="426013" cy="240790"/>
            </a:xfrm>
            <a:prstGeom prst="rect">
              <a:avLst/>
            </a:prstGeom>
          </p:spPr>
        </p:pic>
        <p:pic>
          <p:nvPicPr>
            <p:cNvPr id="28" name="Picture 27"/>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12192743" y="5300272"/>
              <a:ext cx="426013" cy="240790"/>
            </a:xfrm>
            <a:prstGeom prst="rect">
              <a:avLst/>
            </a:prstGeom>
          </p:spPr>
        </p:pic>
      </p:grpSp>
      <p:cxnSp>
        <p:nvCxnSpPr>
          <p:cNvPr id="6" name="Elbow Connector 5"/>
          <p:cNvCxnSpPr>
            <a:endCxn id="10" idx="1"/>
          </p:cNvCxnSpPr>
          <p:nvPr/>
        </p:nvCxnSpPr>
        <p:spPr>
          <a:xfrm rot="16200000" flipH="1">
            <a:off x="969907" y="2220779"/>
            <a:ext cx="749982" cy="662204"/>
          </a:xfrm>
          <a:prstGeom prst="bentConnector2">
            <a:avLst/>
          </a:prstGeom>
          <a:ln w="22225">
            <a:solidFill>
              <a:schemeClr val="tx1">
                <a:lumMod val="50000"/>
                <a:lumOff val="50000"/>
              </a:schemeClr>
            </a:solidFill>
            <a:prstDash val="das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7" name="Elbow Connector 36"/>
          <p:cNvCxnSpPr>
            <a:endCxn id="11" idx="1"/>
          </p:cNvCxnSpPr>
          <p:nvPr/>
        </p:nvCxnSpPr>
        <p:spPr>
          <a:xfrm rot="16200000" flipH="1">
            <a:off x="680241" y="3222105"/>
            <a:ext cx="1313666" cy="646554"/>
          </a:xfrm>
          <a:prstGeom prst="bentConnector2">
            <a:avLst/>
          </a:prstGeom>
          <a:ln w="22225">
            <a:solidFill>
              <a:schemeClr val="tx1">
                <a:lumMod val="50000"/>
                <a:lumOff val="50000"/>
              </a:schemeClr>
            </a:solidFill>
            <a:prstDash val="das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3" name="Elbow Connector 42"/>
          <p:cNvCxnSpPr>
            <a:endCxn id="12" idx="1"/>
          </p:cNvCxnSpPr>
          <p:nvPr/>
        </p:nvCxnSpPr>
        <p:spPr>
          <a:xfrm rot="16200000" flipH="1">
            <a:off x="680241" y="4497448"/>
            <a:ext cx="1313666" cy="646554"/>
          </a:xfrm>
          <a:prstGeom prst="bentConnector2">
            <a:avLst/>
          </a:prstGeom>
          <a:ln w="22225">
            <a:solidFill>
              <a:schemeClr val="tx1">
                <a:lumMod val="50000"/>
                <a:lumOff val="50000"/>
              </a:schemeClr>
            </a:solidFill>
            <a:prstDash val="das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 name="Rounded Rectangle 8" descr="Presentation Author/Graphics:&#10;Eldrich L. Frazier&#10;Federal Geographic Data Committee&#10;http://www.fgdc.gov" title="FGDC"/>
          <p:cNvSpPr/>
          <p:nvPr/>
        </p:nvSpPr>
        <p:spPr>
          <a:xfrm>
            <a:off x="567270" y="1352182"/>
            <a:ext cx="6883011" cy="857156"/>
          </a:xfrm>
          <a:prstGeom prst="roundRect">
            <a:avLst/>
          </a:prstGeom>
          <a:solidFill>
            <a:schemeClr val="tx1">
              <a:lumMod val="75000"/>
              <a:lumOff val="25000"/>
              <a:alpha val="81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36538"/>
            <a:r>
              <a:rPr lang="en-US" b="1" dirty="0"/>
              <a:t>Is a cooperative effort of the 16 GEO member countries in the Americas that:</a:t>
            </a:r>
          </a:p>
        </p:txBody>
      </p:sp>
      <p:sp>
        <p:nvSpPr>
          <p:cNvPr id="5" name="TextBox 4"/>
          <p:cNvSpPr txBox="1"/>
          <p:nvPr/>
        </p:nvSpPr>
        <p:spPr>
          <a:xfrm>
            <a:off x="8382032" y="6294069"/>
            <a:ext cx="2264915" cy="369332"/>
          </a:xfrm>
          <a:prstGeom prst="rect">
            <a:avLst/>
          </a:prstGeom>
          <a:noFill/>
        </p:spPr>
        <p:txBody>
          <a:bodyPr wrap="none" rtlCol="0">
            <a:spAutoFit/>
          </a:bodyPr>
          <a:lstStyle/>
          <a:p>
            <a:r>
              <a:rPr lang="en-US" b="1" i="1" dirty="0" smtClean="0">
                <a:solidFill>
                  <a:schemeClr val="accent6">
                    <a:lumMod val="75000"/>
                  </a:schemeClr>
                </a:solidFill>
              </a:rPr>
              <a:t>16 </a:t>
            </a:r>
            <a:r>
              <a:rPr lang="en-US" b="1" i="1" smtClean="0">
                <a:solidFill>
                  <a:schemeClr val="accent6">
                    <a:lumMod val="75000"/>
                  </a:schemeClr>
                </a:solidFill>
              </a:rPr>
              <a:t>Member Countries</a:t>
            </a:r>
            <a:endParaRPr lang="en-US" b="1" i="1">
              <a:solidFill>
                <a:schemeClr val="accent6">
                  <a:lumMod val="75000"/>
                </a:schemeClr>
              </a:solidFill>
            </a:endParaRPr>
          </a:p>
        </p:txBody>
      </p:sp>
      <p:grpSp>
        <p:nvGrpSpPr>
          <p:cNvPr id="34" name="Group 33"/>
          <p:cNvGrpSpPr/>
          <p:nvPr/>
        </p:nvGrpSpPr>
        <p:grpSpPr>
          <a:xfrm>
            <a:off x="9741454" y="2933969"/>
            <a:ext cx="2442878" cy="520167"/>
            <a:chOff x="10646947" y="1427802"/>
            <a:chExt cx="3234257" cy="597628"/>
          </a:xfrm>
        </p:grpSpPr>
        <p:sp>
          <p:nvSpPr>
            <p:cNvPr id="33" name="Rectangle 32"/>
            <p:cNvSpPr/>
            <p:nvPr/>
          </p:nvSpPr>
          <p:spPr>
            <a:xfrm>
              <a:off x="10646947" y="1464602"/>
              <a:ext cx="3234257" cy="5608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a:p>
          </p:txBody>
        </p:sp>
        <p:grpSp>
          <p:nvGrpSpPr>
            <p:cNvPr id="32" name="Group 31"/>
            <p:cNvGrpSpPr/>
            <p:nvPr/>
          </p:nvGrpSpPr>
          <p:grpSpPr>
            <a:xfrm>
              <a:off x="10724091" y="1427802"/>
              <a:ext cx="2613838" cy="546545"/>
              <a:chOff x="10724091" y="1427802"/>
              <a:chExt cx="2613838" cy="546545"/>
            </a:xfrm>
          </p:grpSpPr>
          <p:sp>
            <p:nvSpPr>
              <p:cNvPr id="7" name="Rectangle 6"/>
              <p:cNvSpPr/>
              <p:nvPr/>
            </p:nvSpPr>
            <p:spPr>
              <a:xfrm>
                <a:off x="10724092" y="1547837"/>
                <a:ext cx="426013" cy="175005"/>
              </a:xfrm>
              <a:prstGeom prst="rect">
                <a:avLst/>
              </a:prstGeom>
              <a:solidFill>
                <a:srgbClr val="618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a:p>
            </p:txBody>
          </p:sp>
          <p:sp>
            <p:nvSpPr>
              <p:cNvPr id="29" name="TextBox 28"/>
              <p:cNvSpPr txBox="1"/>
              <p:nvPr/>
            </p:nvSpPr>
            <p:spPr>
              <a:xfrm>
                <a:off x="11095827" y="1427802"/>
                <a:ext cx="1881128" cy="318249"/>
              </a:xfrm>
              <a:prstGeom prst="rect">
                <a:avLst/>
              </a:prstGeom>
              <a:noFill/>
            </p:spPr>
            <p:txBody>
              <a:bodyPr wrap="none" rtlCol="0">
                <a:spAutoFit/>
              </a:bodyPr>
              <a:lstStyle/>
              <a:p>
                <a:pPr fontAlgn="ctr"/>
                <a:r>
                  <a:rPr lang="en-US" sz="1200" b="1" dirty="0" err="1" smtClean="0"/>
                  <a:t>AmeriGEOSS</a:t>
                </a:r>
                <a:r>
                  <a:rPr lang="en-US" sz="1200" b="1" dirty="0" smtClean="0"/>
                  <a:t> Members</a:t>
                </a:r>
              </a:p>
            </p:txBody>
          </p:sp>
          <p:sp>
            <p:nvSpPr>
              <p:cNvPr id="44" name="Rectangle 43"/>
              <p:cNvSpPr/>
              <p:nvPr/>
            </p:nvSpPr>
            <p:spPr>
              <a:xfrm>
                <a:off x="10724091" y="1772842"/>
                <a:ext cx="426013" cy="175005"/>
              </a:xfrm>
              <a:prstGeom prst="rect">
                <a:avLst/>
              </a:prstGeom>
              <a:solidFill>
                <a:srgbClr val="BBBA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a:p>
            </p:txBody>
          </p:sp>
          <p:sp>
            <p:nvSpPr>
              <p:cNvPr id="31" name="Rectangle 30"/>
              <p:cNvSpPr/>
              <p:nvPr/>
            </p:nvSpPr>
            <p:spPr>
              <a:xfrm>
                <a:off x="11095826" y="1656098"/>
                <a:ext cx="2242103" cy="318249"/>
              </a:xfrm>
              <a:prstGeom prst="rect">
                <a:avLst/>
              </a:prstGeom>
            </p:spPr>
            <p:txBody>
              <a:bodyPr wrap="none">
                <a:spAutoFit/>
              </a:bodyPr>
              <a:lstStyle/>
              <a:p>
                <a:pPr fontAlgn="ctr"/>
                <a:r>
                  <a:rPr lang="en-US" sz="1200" b="1" dirty="0"/>
                  <a:t>Non-</a:t>
                </a:r>
                <a:r>
                  <a:rPr lang="en-US" sz="1200" b="1" dirty="0" err="1"/>
                  <a:t>AmeriGEOSS</a:t>
                </a:r>
                <a:r>
                  <a:rPr lang="en-US" sz="1200" b="1" dirty="0"/>
                  <a:t> Members</a:t>
                </a:r>
              </a:p>
            </p:txBody>
          </p:sp>
        </p:grpSp>
      </p:grpSp>
      <p:pic>
        <p:nvPicPr>
          <p:cNvPr id="63" name="Shape 341"/>
          <p:cNvPicPr preferRelativeResize="0"/>
          <p:nvPr/>
        </p:nvPicPr>
        <p:blipFill rotWithShape="1">
          <a:blip r:embed="rId22" cstate="print">
            <a:alphaModFix/>
            <a:extLst>
              <a:ext uri="{BEBA8EAE-BF5A-486C-A8C5-ECC9F3942E4B}">
                <a14:imgProps xmlns:a14="http://schemas.microsoft.com/office/drawing/2010/main">
                  <a14:imgLayer r:embed="rId23">
                    <a14:imgEffect>
                      <a14:backgroundRemoval t="0" b="100000" l="0" r="99903">
                        <a14:foregroundMark x1="64990" y1="69146" x2="64990" y2="69146"/>
                        <a14:foregroundMark x1="58511" y1="57437" x2="58511" y2="57437"/>
                        <a14:foregroundMark x1="70890" y1="61867" x2="70890" y2="61867"/>
                        <a14:foregroundMark x1="86170" y1="63133" x2="86170" y2="63133"/>
                        <a14:foregroundMark x1="24952" y1="29430" x2="24952" y2="29430"/>
                        <a14:foregroundMark x1="27273" y1="30380" x2="27273" y2="30380"/>
                        <a14:foregroundMark x1="35590" y1="32911" x2="35590" y2="32911"/>
                        <a14:foregroundMark x1="39942" y1="27532" x2="39942" y2="27532"/>
                        <a14:foregroundMark x1="39652" y1="21519" x2="39652" y2="21519"/>
                        <a14:foregroundMark x1="9188" y1="23576" x2="9188" y2="23576"/>
                        <a14:foregroundMark x1="53288" y1="21519" x2="53288" y2="21519"/>
                        <a14:foregroundMark x1="56480" y1="3323" x2="56480" y2="3323"/>
                        <a14:foregroundMark x1="70213" y1="14241" x2="70213" y2="14241"/>
                        <a14:foregroundMark x1="63443" y1="18038" x2="63443" y2="18038"/>
                        <a14:foregroundMark x1="48936" y1="36551" x2="48936" y2="36551"/>
                        <a14:foregroundMark x1="48162" y1="57437" x2="48162" y2="57437"/>
                        <a14:foregroundMark x1="50290" y1="40823" x2="50290" y2="40823"/>
                        <a14:foregroundMark x1="46712" y1="5222" x2="46712" y2="5222"/>
                        <a14:foregroundMark x1="42940" y1="28323" x2="42940" y2="28323"/>
                        <a14:foregroundMark x1="53482" y1="31487" x2="53482" y2="31487"/>
                        <a14:foregroundMark x1="75822" y1="21677" x2="75822" y2="21677"/>
                        <a14:foregroundMark x1="78046" y1="28323" x2="78046" y2="28323"/>
                        <a14:foregroundMark x1="76692" y1="23892" x2="76692" y2="23892"/>
                        <a14:foregroundMark x1="77369" y1="26108" x2="77369" y2="26108"/>
                        <a14:foregroundMark x1="77660" y1="27373" x2="77660" y2="27373"/>
                        <a14:foregroundMark x1="42166" y1="13924" x2="42166" y2="13924"/>
                        <a14:foregroundMark x1="43037" y1="13608" x2="43037" y2="13608"/>
                        <a14:foregroundMark x1="43810" y1="12816" x2="43810" y2="12816"/>
                        <a14:foregroundMark x1="50000" y1="33228" x2="50000" y2="33228"/>
                        <a14:foregroundMark x1="65764" y1="7120" x2="65764" y2="7120"/>
                        <a14:foregroundMark x1="60542" y1="4272" x2="60542" y2="4272"/>
                        <a14:foregroundMark x1="61896" y1="4589" x2="61896" y2="4589"/>
                        <a14:foregroundMark x1="64217" y1="6329" x2="64217" y2="6329"/>
                        <a14:foregroundMark x1="60735" y1="10918" x2="60735" y2="10918"/>
                        <a14:foregroundMark x1="57544" y1="7753" x2="57544" y2="7753"/>
                        <a14:foregroundMark x1="65474" y1="12658" x2="65474" y2="12658"/>
                        <a14:foregroundMark x1="44294" y1="6646" x2="44294" y2="6646"/>
                        <a14:foregroundMark x1="54449" y1="3165" x2="54449" y2="3165"/>
                        <a14:foregroundMark x1="50000" y1="3639" x2="50000" y2="3639"/>
                        <a14:foregroundMark x1="58607" y1="3481" x2="58607" y2="3481"/>
                        <a14:foregroundMark x1="51547" y1="3323" x2="51547" y2="3323"/>
                        <a14:foregroundMark x1="47872" y1="4430" x2="47872" y2="4430"/>
                        <a14:foregroundMark x1="53772" y1="34177" x2="53772" y2="34177"/>
                        <a14:foregroundMark x1="52708" y1="33070" x2="52708" y2="33070"/>
                        <a14:foregroundMark x1="54352" y1="35127" x2="54352" y2="35127"/>
                        <a14:foregroundMark x1="53191" y1="33544" x2="53191" y2="33544"/>
                        <a14:foregroundMark x1="42843" y1="26266" x2="42843" y2="26266"/>
                        <a14:foregroundMark x1="43037" y1="29747" x2="43037" y2="29747"/>
                        <a14:foregroundMark x1="63830" y1="13449" x2="63830" y2="13449"/>
                        <a14:foregroundMark x1="66634" y1="14241" x2="66634" y2="14241"/>
                        <a14:foregroundMark x1="51064" y1="41772" x2="51064" y2="41772"/>
                        <a14:foregroundMark x1="51934" y1="41456" x2="51934" y2="41456"/>
                        <a14:foregroundMark x1="78723" y1="31487" x2="78723" y2="31487"/>
                        <a14:foregroundMark x1="78337" y1="30063" x2="78337" y2="30063"/>
                        <a14:foregroundMark x1="78820" y1="32911" x2="78820" y2="32911"/>
                        <a14:foregroundMark x1="79207" y1="34494" x2="79207" y2="34494"/>
                        <a14:foregroundMark x1="79400" y1="36234" x2="79400" y2="36234"/>
                        <a14:foregroundMark x1="79691" y1="38608" x2="79691" y2="38608"/>
                        <a14:foregroundMark x1="79497" y1="37342" x2="79497" y2="37342"/>
                        <a14:foregroundMark x1="79787" y1="40032" x2="79787" y2="40032"/>
                        <a14:foregroundMark x1="65087" y1="22468" x2="65087" y2="22468"/>
                        <a14:foregroundMark x1="65957" y1="22785" x2="65957" y2="22785"/>
                        <a14:foregroundMark x1="63346" y1="23101" x2="63346" y2="23101"/>
                        <a14:foregroundMark x1="65764" y1="20570" x2="65764" y2="20570"/>
                        <a14:foregroundMark x1="44874" y1="6013" x2="44874" y2="6013"/>
                        <a14:foregroundMark x1="58801" y1="6329" x2="58801" y2="6329"/>
                        <a14:foregroundMark x1="61412" y1="10601" x2="61412" y2="10601"/>
                        <a14:foregroundMark x1="58027" y1="5854" x2="58027" y2="5854"/>
                        <a14:foregroundMark x1="60251" y1="6804" x2="60251" y2="6804"/>
                        <a14:foregroundMark x1="42263" y1="7911" x2="42263" y2="7911"/>
                        <a14:foregroundMark x1="43037" y1="7120" x2="43037" y2="7120"/>
                        <a14:foregroundMark x1="45551" y1="5380" x2="45551" y2="5380"/>
                        <a14:foregroundMark x1="39845" y1="10443" x2="39845" y2="10443"/>
                        <a14:foregroundMark x1="41006" y1="9177" x2="41006" y2="9177"/>
                        <a14:foregroundMark x1="40522" y1="9652" x2="40522" y2="9652"/>
                        <a14:foregroundMark x1="38685" y1="11867" x2="38685" y2="11867"/>
                        <a14:foregroundMark x1="37234" y1="13608" x2="37234" y2="13608"/>
                        <a14:foregroundMark x1="37911" y1="12816" x2="37911" y2="12816"/>
                        <a14:foregroundMark x1="35977" y1="15665" x2="35977" y2="15665"/>
                        <a14:foregroundMark x1="36654" y1="14557" x2="36654" y2="14557"/>
                        <a14:foregroundMark x1="35106" y1="17247" x2="35106" y2="17247"/>
                        <a14:foregroundMark x1="35590" y1="16614" x2="35590" y2="16614"/>
                        <a14:foregroundMark x1="41393" y1="14873" x2="41393" y2="14873"/>
                        <a14:foregroundMark x1="40716" y1="15506" x2="40716" y2="15506"/>
                        <a14:foregroundMark x1="34236" y1="18671" x2="34236" y2="18671"/>
                        <a14:foregroundMark x1="34720" y1="18196" x2="34720" y2="18196"/>
                        <a14:foregroundMark x1="79884" y1="42089" x2="79884" y2="42089"/>
                        <a14:foregroundMark x1="79787" y1="41139" x2="79787" y2="41139"/>
                        <a14:foregroundMark x1="79981" y1="43987" x2="79981" y2="43987"/>
                        <a14:foregroundMark x1="55996" y1="7278" x2="55996" y2="7278"/>
                        <a14:foregroundMark x1="60735" y1="8386" x2="60735" y2="8386"/>
                        <a14:foregroundMark x1="62669" y1="11234" x2="62669" y2="11234"/>
                        <a14:foregroundMark x1="62476" y1="8228" x2="62476" y2="8228"/>
                        <a14:backgroundMark x1="64217" y1="61076" x2="64217" y2="61076"/>
                        <a14:backgroundMark x1="65184" y1="58544" x2="65184" y2="58544"/>
                        <a14:backgroundMark x1="63540" y1="63291" x2="63540" y2="63291"/>
                        <a14:backgroundMark x1="51547" y1="57120" x2="51547" y2="57120"/>
                        <a14:backgroundMark x1="50484" y1="52848" x2="50484" y2="52848"/>
                        <a14:backgroundMark x1="50580" y1="54430" x2="50580" y2="54430"/>
                        <a14:backgroundMark x1="59574" y1="17563" x2="59574" y2="17563"/>
                        <a14:backgroundMark x1="43327" y1="26899" x2="43327" y2="26899"/>
                        <a14:backgroundMark x1="53385" y1="32753" x2="53385" y2="32753"/>
                        <a14:backgroundMark x1="43520" y1="26108" x2="43520" y2="26108"/>
                        <a14:backgroundMark x1="43424" y1="28639" x2="43424" y2="28639"/>
                        <a14:backgroundMark x1="64797" y1="15823" x2="64797" y2="15823"/>
                        <a14:backgroundMark x1="64217" y1="14873" x2="64217" y2="14873"/>
                        <a14:backgroundMark x1="63250" y1="13924" x2="63250" y2="13924"/>
                        <a14:backgroundMark x1="63926" y1="21677" x2="63926" y2="21677"/>
                        <a14:backgroundMark x1="62959" y1="20570" x2="62959" y2="20570"/>
                        <a14:backgroundMark x1="64797" y1="21361" x2="64797" y2="21361"/>
                        <a14:backgroundMark x1="61122" y1="5696" x2="61122" y2="5696"/>
                        <a14:backgroundMark x1="63153" y1="6804" x2="63153" y2="6804"/>
                        <a14:backgroundMark x1="58704" y1="7278" x2="58704" y2="7278"/>
                        <a14:backgroundMark x1="60155" y1="9177" x2="60155" y2="9177"/>
                        <a14:backgroundMark x1="64797" y1="59335" x2="64797" y2="59335"/>
                        <a14:backgroundMark x1="55609" y1="8228" x2="55609" y2="8228"/>
                        <a14:backgroundMark x1="62089" y1="9652" x2="62089" y2="9652"/>
                        <a14:backgroundMark x1="64217" y1="16297" x2="64217" y2="16297"/>
                        <a14:backgroundMark x1="65377" y1="10127" x2="65377" y2="10127"/>
                        <a14:backgroundMark x1="63636" y1="6804" x2="63636" y2="6804"/>
                      </a14:backgroundRemoval>
                    </a14:imgEffect>
                    <a14:imgEffect>
                      <a14:sharpenSoften amount="92000"/>
                    </a14:imgEffect>
                  </a14:imgLayer>
                </a14:imgProps>
              </a:ext>
              <a:ext uri="{28A0092B-C50C-407E-A947-70E740481C1C}">
                <a14:useLocalDpi xmlns:a14="http://schemas.microsoft.com/office/drawing/2010/main"/>
              </a:ext>
            </a:extLst>
          </a:blip>
          <a:srcRect/>
          <a:stretch/>
        </p:blipFill>
        <p:spPr>
          <a:xfrm>
            <a:off x="10004298" y="1770267"/>
            <a:ext cx="1859236" cy="1126215"/>
          </a:xfrm>
          <a:prstGeom prst="rect">
            <a:avLst/>
          </a:prstGeom>
          <a:noFill/>
          <a:ln>
            <a:noFill/>
          </a:ln>
          <a:effectLst>
            <a:glow rad="63500">
              <a:schemeClr val="bg1">
                <a:alpha val="40000"/>
              </a:schemeClr>
            </a:glow>
            <a:reflection blurRad="6350" stA="52000" endA="300" endPos="35000" dir="5400000" sy="-100000" algn="bl" rotWithShape="0"/>
          </a:effectLst>
          <a:scene3d>
            <a:camera prst="orthographicFront"/>
            <a:lightRig rig="threePt" dir="t"/>
          </a:scene3d>
          <a:sp3d prstMaterial="matte"/>
        </p:spPr>
      </p:pic>
    </p:spTree>
    <p:extLst>
      <p:ext uri="{BB962C8B-B14F-4D97-AF65-F5344CB8AC3E}">
        <p14:creationId xmlns:p14="http://schemas.microsoft.com/office/powerpoint/2010/main" val="7910449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Presentation Author/Graphics: Eldrich L. Frazier&#10;Federal Geographic Data Committee&#10;https://www.fgdc.gov"/>
          <p:cNvSpPr>
            <a:spLocks noGrp="1"/>
          </p:cNvSpPr>
          <p:nvPr>
            <p:ph type="ctrTitle"/>
          </p:nvPr>
        </p:nvSpPr>
        <p:spPr>
          <a:xfrm>
            <a:off x="743966" y="2461253"/>
            <a:ext cx="7765742" cy="1550534"/>
          </a:xfrm>
        </p:spPr>
        <p:txBody>
          <a:bodyPr>
            <a:normAutofit/>
          </a:bodyPr>
          <a:lstStyle/>
          <a:p>
            <a:pPr algn="l"/>
            <a:r>
              <a:rPr lang="fr-CH" altLang="en-US" sz="3600" b="1" dirty="0" err="1">
                <a:latin typeface="Arial Narrow"/>
                <a:cs typeface="Arial Narrow"/>
              </a:rPr>
              <a:t>Advancing</a:t>
            </a:r>
            <a:r>
              <a:rPr lang="fr-CH" altLang="en-US" sz="3600" b="1" dirty="0">
                <a:latin typeface="Arial Narrow"/>
                <a:cs typeface="Arial Narrow"/>
              </a:rPr>
              <a:t> the Vision of </a:t>
            </a:r>
            <a:r>
              <a:rPr lang="fr-CH" altLang="en-US" sz="3600" b="1" dirty="0" smtClean="0">
                <a:latin typeface="Arial Narrow"/>
                <a:cs typeface="Arial Narrow"/>
              </a:rPr>
              <a:t>GEO:</a:t>
            </a:r>
            <a:br>
              <a:rPr lang="fr-CH" altLang="en-US" sz="3600" b="1" dirty="0" smtClean="0">
                <a:latin typeface="Arial Narrow"/>
                <a:cs typeface="Arial Narrow"/>
              </a:rPr>
            </a:br>
            <a:r>
              <a:rPr lang="fr-CH" altLang="en-US" sz="3600" b="1" dirty="0" smtClean="0">
                <a:latin typeface="Arial Narrow"/>
                <a:cs typeface="Arial Narrow"/>
              </a:rPr>
              <a:t>      </a:t>
            </a:r>
            <a:r>
              <a:rPr lang="fr-CH" altLang="en-US" sz="3600" i="1" dirty="0" smtClean="0">
                <a:latin typeface="Arial Narrow"/>
                <a:cs typeface="Arial Narrow"/>
              </a:rPr>
              <a:t>GEOSS </a:t>
            </a:r>
            <a:r>
              <a:rPr lang="fr-CH" altLang="en-US" sz="3600" i="1" dirty="0" err="1">
                <a:latin typeface="Arial Narrow"/>
                <a:cs typeface="Arial Narrow"/>
              </a:rPr>
              <a:t>Implementation</a:t>
            </a:r>
            <a:r>
              <a:rPr lang="fr-CH" altLang="en-US" sz="3600" i="1" dirty="0">
                <a:latin typeface="Arial Narrow"/>
                <a:cs typeface="Arial Narrow"/>
              </a:rPr>
              <a:t> </a:t>
            </a:r>
            <a:endParaRPr lang="en-US" sz="3600" dirty="0"/>
          </a:p>
        </p:txBody>
      </p:sp>
      <p:sp>
        <p:nvSpPr>
          <p:cNvPr id="3" name="Subtitle 2" descr="Presentation Author/Graphics: Eldrich L. Frazier&#10;Federal Geographic Data Committee&#10;https://www.fgdc.gov"/>
          <p:cNvSpPr>
            <a:spLocks noGrp="1"/>
          </p:cNvSpPr>
          <p:nvPr>
            <p:ph type="subTitle" idx="1"/>
          </p:nvPr>
        </p:nvSpPr>
        <p:spPr>
          <a:xfrm>
            <a:off x="1396550" y="4253439"/>
            <a:ext cx="9144000" cy="1075270"/>
          </a:xfrm>
        </p:spPr>
        <p:txBody>
          <a:bodyPr>
            <a:normAutofit/>
          </a:bodyPr>
          <a:lstStyle/>
          <a:p>
            <a:r>
              <a:rPr lang="en-US" sz="4800" i="1" dirty="0" smtClean="0">
                <a:latin typeface="Arial" charset="0"/>
                <a:ea typeface="Arial" charset="0"/>
                <a:cs typeface="Arial" charset="0"/>
              </a:rPr>
              <a:t>Questions?</a:t>
            </a:r>
            <a:endParaRPr lang="en-US" sz="4800" i="1" dirty="0">
              <a:latin typeface="Arial" charset="0"/>
              <a:ea typeface="Arial" charset="0"/>
              <a:cs typeface="Arial" charset="0"/>
            </a:endParaRPr>
          </a:p>
        </p:txBody>
      </p:sp>
      <p:pic>
        <p:nvPicPr>
          <p:cNvPr id="4" name="Picture 3" descr="Presentation Author/Graphics: Eldrich L. Frazier&#10;Federal Geographic Data Committee&#10;https://www.fgdc.gov"/>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43966" y="1246409"/>
            <a:ext cx="4646656" cy="1598944"/>
          </a:xfrm>
          <a:prstGeom prst="rect">
            <a:avLst/>
          </a:prstGeom>
        </p:spPr>
      </p:pic>
      <p:pic>
        <p:nvPicPr>
          <p:cNvPr id="24" name="Picture 23" descr="Presentation Author/Graphics: Eldrich L. Frazier&#10;Federal Geographic Data Committee&#10;https://www.fgdc.gov"/>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21324" y="5065717"/>
            <a:ext cx="1541782" cy="871443"/>
          </a:xfrm>
          <a:prstGeom prst="rect">
            <a:avLst/>
          </a:prstGeom>
          <a:effectLst>
            <a:reflection blurRad="6350" stA="52000" endA="300" endPos="35000" dir="5400000" sy="-100000" algn="bl" rotWithShape="0"/>
          </a:effectLst>
          <a:scene3d>
            <a:camera prst="isometricOffAxis1Top">
              <a:rot lat="18906181" lon="18660706" rev="3298962"/>
            </a:camera>
            <a:lightRig rig="chilly" dir="t"/>
          </a:scene3d>
          <a:sp3d prstMaterial="powder"/>
        </p:spPr>
      </p:pic>
      <p:pic>
        <p:nvPicPr>
          <p:cNvPr id="25" name="Picture 24" descr="Presentation Author/Graphics: Eldrich L. Frazier&#10;Federal Geographic Data Committee&#10;https://www.fgdc.gov"/>
          <p:cNvPicPr>
            <a:picLocks noChangeAspect="1"/>
          </p:cNvPicPr>
          <p:nvPr/>
        </p:nvPicPr>
        <p:blipFill>
          <a:blip r:embed="rId5" cstate="screen">
            <a:alphaModFix amt="96000"/>
            <a:extLst>
              <a:ext uri="{28A0092B-C50C-407E-A947-70E740481C1C}">
                <a14:useLocalDpi xmlns:a14="http://schemas.microsoft.com/office/drawing/2010/main"/>
              </a:ext>
            </a:extLst>
          </a:blip>
          <a:stretch>
            <a:fillRect/>
          </a:stretch>
        </p:blipFill>
        <p:spPr>
          <a:xfrm>
            <a:off x="4118916" y="5067114"/>
            <a:ext cx="1541782" cy="871443"/>
          </a:xfrm>
          <a:prstGeom prst="rect">
            <a:avLst/>
          </a:prstGeom>
          <a:effectLst>
            <a:reflection blurRad="6350" stA="52000" endA="300" endPos="35000" dir="5400000" sy="-100000" algn="bl" rotWithShape="0"/>
          </a:effectLst>
          <a:scene3d>
            <a:camera prst="isometricOffAxis1Top">
              <a:rot lat="18906181" lon="18660706" rev="3298962"/>
            </a:camera>
            <a:lightRig rig="chilly" dir="t"/>
          </a:scene3d>
          <a:sp3d prstMaterial="powder"/>
        </p:spPr>
      </p:pic>
      <p:pic>
        <p:nvPicPr>
          <p:cNvPr id="26" name="Picture 25" descr="Presentation Author/Graphics: Eldrich L. Frazier&#10;Federal Geographic Data Committee&#10;https://www.fgdc.gov"/>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351319" y="5813587"/>
            <a:ext cx="1541782" cy="871443"/>
          </a:xfrm>
          <a:prstGeom prst="rect">
            <a:avLst/>
          </a:prstGeom>
          <a:effectLst>
            <a:reflection blurRad="6350" stA="52000" endA="300" endPos="35000" dir="5400000" sy="-100000" algn="bl" rotWithShape="0"/>
          </a:effectLst>
          <a:scene3d>
            <a:camera prst="isometricOffAxis1Top">
              <a:rot lat="18906181" lon="18660706" rev="3298962"/>
            </a:camera>
            <a:lightRig rig="chilly" dir="t"/>
          </a:scene3d>
          <a:sp3d prstMaterial="powder"/>
        </p:spPr>
      </p:pic>
      <p:pic>
        <p:nvPicPr>
          <p:cNvPr id="27" name="Picture 26" descr="Presentation Author/Graphics: Eldrich L. Frazier&#10;Federal Geographic Data Committee&#10;https://www.fgdc.gov"/>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013948" y="5065717"/>
            <a:ext cx="1541782" cy="871443"/>
          </a:xfrm>
          <a:prstGeom prst="rect">
            <a:avLst/>
          </a:prstGeom>
          <a:effectLst>
            <a:reflection blurRad="6350" stA="52000" endA="300" endPos="35000" dir="5400000" sy="-100000" algn="bl" rotWithShape="0"/>
          </a:effectLst>
          <a:scene3d>
            <a:camera prst="isometricOffAxis1Top">
              <a:rot lat="18906181" lon="18660706" rev="3298962"/>
            </a:camera>
            <a:lightRig rig="chilly" dir="t"/>
          </a:scene3d>
          <a:sp3d prstMaterial="powder"/>
        </p:spPr>
      </p:pic>
      <p:pic>
        <p:nvPicPr>
          <p:cNvPr id="28" name="Picture 27" descr="Presentation Author/Graphics: Eldrich L. Frazier&#10;Federal Geographic Data Committee&#10;https://www.fgdc.gov"/>
          <p:cNvPicPr>
            <a:picLocks noChangeAspect="1"/>
          </p:cNvPicPr>
          <p:nvPr/>
        </p:nvPicPr>
        <p:blipFill>
          <a:blip r:embed="rId8" cstate="screen">
            <a:alphaModFix amt="90000"/>
            <a:extLst>
              <a:ext uri="{28A0092B-C50C-407E-A947-70E740481C1C}">
                <a14:useLocalDpi xmlns:a14="http://schemas.microsoft.com/office/drawing/2010/main"/>
              </a:ext>
            </a:extLst>
          </a:blip>
          <a:stretch>
            <a:fillRect/>
          </a:stretch>
        </p:blipFill>
        <p:spPr>
          <a:xfrm>
            <a:off x="1927398" y="5067114"/>
            <a:ext cx="1541782" cy="871443"/>
          </a:xfrm>
          <a:prstGeom prst="rect">
            <a:avLst/>
          </a:prstGeom>
          <a:effectLst>
            <a:reflection blurRad="6350" stA="52000" endA="300" endPos="35000" dir="5400000" sy="-100000" algn="bl" rotWithShape="0"/>
          </a:effectLst>
          <a:scene3d>
            <a:camera prst="isometricOffAxis1Top">
              <a:rot lat="18906181" lon="18660706" rev="3298962"/>
            </a:camera>
            <a:lightRig rig="chilly" dir="t"/>
          </a:scene3d>
          <a:sp3d prstMaterial="powder"/>
        </p:spPr>
      </p:pic>
      <p:pic>
        <p:nvPicPr>
          <p:cNvPr id="29" name="Picture 28" descr="Presentation Author/Graphics: Eldrich L. Frazier&#10;Federal Geographic Data Committee&#10;https://www.fgdc.gov"/>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450587" y="5818107"/>
            <a:ext cx="1541782" cy="871443"/>
          </a:xfrm>
          <a:prstGeom prst="rect">
            <a:avLst/>
          </a:prstGeom>
          <a:effectLst>
            <a:reflection blurRad="6350" stA="52000" endA="300" endPos="35000" dir="5400000" sy="-100000" algn="bl" rotWithShape="0"/>
          </a:effectLst>
          <a:scene3d>
            <a:camera prst="isometricOffAxis1Top">
              <a:rot lat="18906181" lon="18660706" rev="3298962"/>
            </a:camera>
            <a:lightRig rig="chilly" dir="t"/>
          </a:scene3d>
          <a:sp3d prstMaterial="powder"/>
        </p:spPr>
      </p:pic>
      <p:pic>
        <p:nvPicPr>
          <p:cNvPr id="30" name="Picture 29" descr="Presentation Author/Graphics: Eldrich L. Frazier&#10;Federal Geographic Data Committee&#10;https://www.fgdc.gov"/>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22430" y="5067648"/>
            <a:ext cx="1541782" cy="871443"/>
          </a:xfrm>
          <a:prstGeom prst="rect">
            <a:avLst/>
          </a:prstGeom>
          <a:effectLst>
            <a:reflection blurRad="6350" stA="52000" endA="300" endPos="35000" dir="5400000" sy="-100000" algn="bl" rotWithShape="0"/>
          </a:effectLst>
          <a:scene3d>
            <a:camera prst="isometricOffAxis1Top">
              <a:rot lat="18906181" lon="18660706" rev="3298962"/>
            </a:camera>
            <a:lightRig rig="chilly" dir="t"/>
          </a:scene3d>
          <a:sp3d prstMaterial="powder"/>
        </p:spPr>
      </p:pic>
      <p:pic>
        <p:nvPicPr>
          <p:cNvPr id="31" name="Picture 30" descr="Presentation Author/Graphics: Eldrich L. Frazier&#10;Federal Geographic Data Committee&#10;https://www.fgdc.gov"/>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549855" y="5811656"/>
            <a:ext cx="1541782" cy="871443"/>
          </a:xfrm>
          <a:prstGeom prst="rect">
            <a:avLst/>
          </a:prstGeom>
          <a:effectLst>
            <a:reflection blurRad="6350" stA="52000" endA="300" endPos="35000" dir="5400000" sy="-100000" algn="bl" rotWithShape="0"/>
          </a:effectLst>
          <a:scene3d>
            <a:camera prst="isometricOffAxis1Top">
              <a:rot lat="18906181" lon="18660706" rev="3298962"/>
            </a:camera>
            <a:lightRig rig="chilly" dir="t"/>
          </a:scene3d>
          <a:sp3d prstMaterial="powder"/>
        </p:spPr>
      </p:pic>
      <p:pic>
        <p:nvPicPr>
          <p:cNvPr id="32" name="Picture 31" descr="Presentation Author/Graphics: Eldrich L. Frazier&#10;Federal Geographic Data Committee&#10;https://www.fgdc.gov"/>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243501" y="5818107"/>
            <a:ext cx="1541782" cy="871443"/>
          </a:xfrm>
          <a:prstGeom prst="rect">
            <a:avLst/>
          </a:prstGeom>
          <a:effectLst>
            <a:reflection blurRad="6350" stA="52000" endA="300" endPos="35000" dir="5400000" sy="-100000" algn="bl" rotWithShape="0"/>
          </a:effectLst>
          <a:scene3d>
            <a:camera prst="isometricOffAxis1Top">
              <a:rot lat="18906181" lon="18660706" rev="3298962"/>
            </a:camera>
            <a:lightRig rig="chilly" dir="t"/>
          </a:scene3d>
          <a:sp3d prstMaterial="powder"/>
        </p:spPr>
      </p:pic>
      <p:pic>
        <p:nvPicPr>
          <p:cNvPr id="33" name="Picture 32" descr="Presentation Author/Graphics: Eldrich L. Frazier&#10;Federal Geographic Data Committee&#10;https://www.fgdc.gov"/>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141383" y="5813587"/>
            <a:ext cx="1541782" cy="871443"/>
          </a:xfrm>
          <a:prstGeom prst="rect">
            <a:avLst/>
          </a:prstGeom>
          <a:effectLst>
            <a:reflection blurRad="6350" stA="52000" endA="300" endPos="35000" dir="5400000" sy="-100000" algn="bl" rotWithShape="0"/>
          </a:effectLst>
          <a:scene3d>
            <a:camera prst="isometricOffAxis1Top">
              <a:rot lat="18906181" lon="18660706" rev="3298962"/>
            </a:camera>
            <a:lightRig rig="chilly" dir="t"/>
          </a:scene3d>
          <a:sp3d prstMaterial="powder"/>
        </p:spPr>
      </p:pic>
      <p:pic>
        <p:nvPicPr>
          <p:cNvPr id="34" name="Picture 33" descr="Presentation Author/Graphics: Eldrich L. Frazier&#10;Federal Geographic Data Committee&#10;https://www.fgdc.gov"/>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2030715" y="5802945"/>
            <a:ext cx="1541782" cy="871443"/>
          </a:xfrm>
          <a:prstGeom prst="rect">
            <a:avLst/>
          </a:prstGeom>
          <a:effectLst>
            <a:reflection blurRad="6350" stA="52000" endA="300" endPos="35000" dir="5400000" sy="-100000" algn="bl" rotWithShape="0"/>
          </a:effectLst>
          <a:scene3d>
            <a:camera prst="isometricOffAxis1Top">
              <a:rot lat="18906181" lon="18660706" rev="3298962"/>
            </a:camera>
            <a:lightRig rig="chilly" dir="t"/>
          </a:scene3d>
          <a:sp3d prstMaterial="powder"/>
        </p:spPr>
      </p:pic>
      <p:grpSp>
        <p:nvGrpSpPr>
          <p:cNvPr id="35" name="Group 34" descr="Presentation Author/Graphics: Eldrich L. Frazier&#10;Federal Geographic Data Committee&#10;https://www.fgdc.gov"/>
          <p:cNvGrpSpPr/>
          <p:nvPr/>
        </p:nvGrpSpPr>
        <p:grpSpPr>
          <a:xfrm>
            <a:off x="345874" y="5722467"/>
            <a:ext cx="1406154" cy="984720"/>
            <a:chOff x="7717116" y="1140194"/>
            <a:chExt cx="2528800" cy="1770901"/>
          </a:xfrm>
        </p:grpSpPr>
        <p:pic>
          <p:nvPicPr>
            <p:cNvPr id="36" name="Shape 341"/>
            <p:cNvPicPr preferRelativeResize="0"/>
            <p:nvPr/>
          </p:nvPicPr>
          <p:blipFill rotWithShape="1">
            <a:blip r:embed="rId15" cstate="print">
              <a:alphaModFix/>
              <a:extLst>
                <a:ext uri="{BEBA8EAE-BF5A-486C-A8C5-ECC9F3942E4B}">
                  <a14:imgProps xmlns:a14="http://schemas.microsoft.com/office/drawing/2010/main">
                    <a14:imgLayer r:embed="rId16">
                      <a14:imgEffect>
                        <a14:backgroundRemoval t="0" b="100000" l="0" r="99903">
                          <a14:foregroundMark x1="64990" y1="69146" x2="64990" y2="69146"/>
                          <a14:foregroundMark x1="58511" y1="57437" x2="58511" y2="57437"/>
                          <a14:foregroundMark x1="70890" y1="61867" x2="70890" y2="61867"/>
                          <a14:foregroundMark x1="86170" y1="63133" x2="86170" y2="63133"/>
                          <a14:foregroundMark x1="24952" y1="29430" x2="24952" y2="29430"/>
                          <a14:foregroundMark x1="27273" y1="30380" x2="27273" y2="30380"/>
                          <a14:foregroundMark x1="35590" y1="32911" x2="35590" y2="32911"/>
                          <a14:foregroundMark x1="39942" y1="27532" x2="39942" y2="27532"/>
                          <a14:foregroundMark x1="39652" y1="21519" x2="39652" y2="21519"/>
                          <a14:foregroundMark x1="9188" y1="23576" x2="9188" y2="23576"/>
                          <a14:foregroundMark x1="53288" y1="21519" x2="53288" y2="21519"/>
                          <a14:foregroundMark x1="56480" y1="3323" x2="56480" y2="3323"/>
                          <a14:foregroundMark x1="70213" y1="14241" x2="70213" y2="14241"/>
                          <a14:foregroundMark x1="63443" y1="18038" x2="63443" y2="18038"/>
                          <a14:foregroundMark x1="48936" y1="36551" x2="48936" y2="36551"/>
                          <a14:foregroundMark x1="48162" y1="57437" x2="48162" y2="57437"/>
                          <a14:foregroundMark x1="50290" y1="40823" x2="50290" y2="40823"/>
                          <a14:foregroundMark x1="46712" y1="5222" x2="46712" y2="5222"/>
                          <a14:foregroundMark x1="42940" y1="28323" x2="42940" y2="28323"/>
                          <a14:foregroundMark x1="53482" y1="31487" x2="53482" y2="31487"/>
                          <a14:foregroundMark x1="75822" y1="21677" x2="75822" y2="21677"/>
                          <a14:foregroundMark x1="78046" y1="28323" x2="78046" y2="28323"/>
                          <a14:foregroundMark x1="76692" y1="23892" x2="76692" y2="23892"/>
                          <a14:foregroundMark x1="77369" y1="26108" x2="77369" y2="26108"/>
                          <a14:foregroundMark x1="77660" y1="27373" x2="77660" y2="27373"/>
                          <a14:foregroundMark x1="42166" y1="13924" x2="42166" y2="13924"/>
                          <a14:foregroundMark x1="43037" y1="13608" x2="43037" y2="13608"/>
                          <a14:foregroundMark x1="43810" y1="12816" x2="43810" y2="12816"/>
                          <a14:foregroundMark x1="50000" y1="33228" x2="50000" y2="33228"/>
                          <a14:foregroundMark x1="65764" y1="7120" x2="65764" y2="7120"/>
                          <a14:foregroundMark x1="60542" y1="4272" x2="60542" y2="4272"/>
                          <a14:foregroundMark x1="61896" y1="4589" x2="61896" y2="4589"/>
                          <a14:foregroundMark x1="64217" y1="6329" x2="64217" y2="6329"/>
                          <a14:foregroundMark x1="60735" y1="10918" x2="60735" y2="10918"/>
                          <a14:foregroundMark x1="57544" y1="7753" x2="57544" y2="7753"/>
                          <a14:foregroundMark x1="65474" y1="12658" x2="65474" y2="12658"/>
                          <a14:foregroundMark x1="44294" y1="6646" x2="44294" y2="6646"/>
                          <a14:foregroundMark x1="54449" y1="3165" x2="54449" y2="3165"/>
                          <a14:foregroundMark x1="50000" y1="3639" x2="50000" y2="3639"/>
                          <a14:foregroundMark x1="58607" y1="3481" x2="58607" y2="3481"/>
                          <a14:foregroundMark x1="51547" y1="3323" x2="51547" y2="3323"/>
                          <a14:foregroundMark x1="47872" y1="4430" x2="47872" y2="4430"/>
                          <a14:foregroundMark x1="53772" y1="34177" x2="53772" y2="34177"/>
                          <a14:foregroundMark x1="52708" y1="33070" x2="52708" y2="33070"/>
                          <a14:foregroundMark x1="54352" y1="35127" x2="54352" y2="35127"/>
                          <a14:foregroundMark x1="53191" y1="33544" x2="53191" y2="33544"/>
                          <a14:foregroundMark x1="42843" y1="26266" x2="42843" y2="26266"/>
                          <a14:foregroundMark x1="43037" y1="29747" x2="43037" y2="29747"/>
                          <a14:foregroundMark x1="63830" y1="13449" x2="63830" y2="13449"/>
                          <a14:foregroundMark x1="66634" y1="14241" x2="66634" y2="14241"/>
                          <a14:foregroundMark x1="51064" y1="41772" x2="51064" y2="41772"/>
                          <a14:foregroundMark x1="51934" y1="41456" x2="51934" y2="41456"/>
                          <a14:foregroundMark x1="78723" y1="31487" x2="78723" y2="31487"/>
                          <a14:foregroundMark x1="78337" y1="30063" x2="78337" y2="30063"/>
                          <a14:foregroundMark x1="78820" y1="32911" x2="78820" y2="32911"/>
                          <a14:foregroundMark x1="79207" y1="34494" x2="79207" y2="34494"/>
                          <a14:foregroundMark x1="79400" y1="36234" x2="79400" y2="36234"/>
                          <a14:foregroundMark x1="79691" y1="38608" x2="79691" y2="38608"/>
                          <a14:foregroundMark x1="79497" y1="37342" x2="79497" y2="37342"/>
                          <a14:foregroundMark x1="79787" y1="40032" x2="79787" y2="40032"/>
                          <a14:foregroundMark x1="65087" y1="22468" x2="65087" y2="22468"/>
                          <a14:foregroundMark x1="65957" y1="22785" x2="65957" y2="22785"/>
                          <a14:foregroundMark x1="63346" y1="23101" x2="63346" y2="23101"/>
                          <a14:foregroundMark x1="65764" y1="20570" x2="65764" y2="20570"/>
                          <a14:foregroundMark x1="44874" y1="6013" x2="44874" y2="6013"/>
                          <a14:foregroundMark x1="58801" y1="6329" x2="58801" y2="6329"/>
                          <a14:foregroundMark x1="61412" y1="10601" x2="61412" y2="10601"/>
                          <a14:foregroundMark x1="58027" y1="5854" x2="58027" y2="5854"/>
                          <a14:foregroundMark x1="60251" y1="6804" x2="60251" y2="6804"/>
                          <a14:foregroundMark x1="42263" y1="7911" x2="42263" y2="7911"/>
                          <a14:foregroundMark x1="43037" y1="7120" x2="43037" y2="7120"/>
                          <a14:foregroundMark x1="45551" y1="5380" x2="45551" y2="5380"/>
                          <a14:foregroundMark x1="39845" y1="10443" x2="39845" y2="10443"/>
                          <a14:foregroundMark x1="41006" y1="9177" x2="41006" y2="9177"/>
                          <a14:foregroundMark x1="40522" y1="9652" x2="40522" y2="9652"/>
                          <a14:foregroundMark x1="38685" y1="11867" x2="38685" y2="11867"/>
                          <a14:foregroundMark x1="37234" y1="13608" x2="37234" y2="13608"/>
                          <a14:foregroundMark x1="37911" y1="12816" x2="37911" y2="12816"/>
                          <a14:foregroundMark x1="35977" y1="15665" x2="35977" y2="15665"/>
                          <a14:foregroundMark x1="36654" y1="14557" x2="36654" y2="14557"/>
                          <a14:foregroundMark x1="35106" y1="17247" x2="35106" y2="17247"/>
                          <a14:foregroundMark x1="35590" y1="16614" x2="35590" y2="16614"/>
                          <a14:foregroundMark x1="41393" y1="14873" x2="41393" y2="14873"/>
                          <a14:foregroundMark x1="40716" y1="15506" x2="40716" y2="15506"/>
                          <a14:foregroundMark x1="34236" y1="18671" x2="34236" y2="18671"/>
                          <a14:foregroundMark x1="34720" y1="18196" x2="34720" y2="18196"/>
                          <a14:foregroundMark x1="79884" y1="42089" x2="79884" y2="42089"/>
                          <a14:foregroundMark x1="79787" y1="41139" x2="79787" y2="41139"/>
                          <a14:foregroundMark x1="79981" y1="43987" x2="79981" y2="43987"/>
                          <a14:foregroundMark x1="55996" y1="7278" x2="55996" y2="7278"/>
                          <a14:foregroundMark x1="60735" y1="8386" x2="60735" y2="8386"/>
                          <a14:foregroundMark x1="62669" y1="11234" x2="62669" y2="11234"/>
                          <a14:foregroundMark x1="62476" y1="8228" x2="62476" y2="8228"/>
                          <a14:backgroundMark x1="64217" y1="61076" x2="64217" y2="61076"/>
                          <a14:backgroundMark x1="65184" y1="58544" x2="65184" y2="58544"/>
                          <a14:backgroundMark x1="63540" y1="63291" x2="63540" y2="63291"/>
                          <a14:backgroundMark x1="51547" y1="57120" x2="51547" y2="57120"/>
                          <a14:backgroundMark x1="50484" y1="52848" x2="50484" y2="52848"/>
                          <a14:backgroundMark x1="50580" y1="54430" x2="50580" y2="54430"/>
                          <a14:backgroundMark x1="59574" y1="17563" x2="59574" y2="17563"/>
                          <a14:backgroundMark x1="43327" y1="26899" x2="43327" y2="26899"/>
                          <a14:backgroundMark x1="53385" y1="32753" x2="53385" y2="32753"/>
                          <a14:backgroundMark x1="43520" y1="26108" x2="43520" y2="26108"/>
                          <a14:backgroundMark x1="43424" y1="28639" x2="43424" y2="28639"/>
                          <a14:backgroundMark x1="64797" y1="15823" x2="64797" y2="15823"/>
                          <a14:backgroundMark x1="64217" y1="14873" x2="64217" y2="14873"/>
                          <a14:backgroundMark x1="63250" y1="13924" x2="63250" y2="13924"/>
                          <a14:backgroundMark x1="63926" y1="21677" x2="63926" y2="21677"/>
                          <a14:backgroundMark x1="62959" y1="20570" x2="62959" y2="20570"/>
                          <a14:backgroundMark x1="64797" y1="21361" x2="64797" y2="21361"/>
                          <a14:backgroundMark x1="61122" y1="5696" x2="61122" y2="5696"/>
                          <a14:backgroundMark x1="63153" y1="6804" x2="63153" y2="6804"/>
                          <a14:backgroundMark x1="58704" y1="7278" x2="58704" y2="7278"/>
                          <a14:backgroundMark x1="60155" y1="9177" x2="60155" y2="9177"/>
                          <a14:backgroundMark x1="64797" y1="59335" x2="64797" y2="59335"/>
                          <a14:backgroundMark x1="55609" y1="8228" x2="55609" y2="8228"/>
                          <a14:backgroundMark x1="62089" y1="9652" x2="62089" y2="9652"/>
                          <a14:backgroundMark x1="64217" y1="16297" x2="64217" y2="16297"/>
                          <a14:backgroundMark x1="65377" y1="10127" x2="65377" y2="10127"/>
                          <a14:backgroundMark x1="63636" y1="6804" x2="63636" y2="6804"/>
                        </a14:backgroundRemoval>
                      </a14:imgEffect>
                      <a14:imgEffect>
                        <a14:sharpenSoften amount="92000"/>
                      </a14:imgEffect>
                    </a14:imgLayer>
                  </a14:imgProps>
                </a:ext>
                <a:ext uri="{28A0092B-C50C-407E-A947-70E740481C1C}">
                  <a14:useLocalDpi xmlns:a14="http://schemas.microsoft.com/office/drawing/2010/main"/>
                </a:ext>
              </a:extLst>
            </a:blip>
            <a:srcRect/>
            <a:stretch/>
          </p:blipFill>
          <p:spPr>
            <a:xfrm>
              <a:off x="7717116" y="1140194"/>
              <a:ext cx="2416114" cy="1463538"/>
            </a:xfrm>
            <a:prstGeom prst="rect">
              <a:avLst/>
            </a:prstGeom>
            <a:noFill/>
            <a:ln>
              <a:noFill/>
            </a:ln>
            <a:effectLst>
              <a:glow rad="63500">
                <a:schemeClr val="bg1">
                  <a:alpha val="40000"/>
                </a:schemeClr>
              </a:glow>
              <a:reflection blurRad="6350" stA="52000" endA="300" endPos="35000" dir="5400000" sy="-100000" algn="bl" rotWithShape="0"/>
            </a:effectLst>
            <a:scene3d>
              <a:camera prst="orthographicFront"/>
              <a:lightRig rig="threePt" dir="t"/>
            </a:scene3d>
            <a:sp3d prstMaterial="matte"/>
          </p:spPr>
        </p:pic>
        <p:sp>
          <p:nvSpPr>
            <p:cNvPr id="37" name="TextBox 36"/>
            <p:cNvSpPr txBox="1"/>
            <p:nvPr/>
          </p:nvSpPr>
          <p:spPr>
            <a:xfrm>
              <a:off x="7717116" y="2440621"/>
              <a:ext cx="2528800" cy="470474"/>
            </a:xfrm>
            <a:prstGeom prst="rect">
              <a:avLst/>
            </a:prstGeom>
            <a:noFill/>
          </p:spPr>
          <p:txBody>
            <a:bodyPr wrap="none" rtlCol="0">
              <a:spAutoFit/>
            </a:bodyPr>
            <a:lstStyle/>
            <a:p>
              <a:r>
                <a:rPr lang="en-US" sz="1100" b="1" i="1" smtClean="0"/>
                <a:t>Community Platform</a:t>
              </a:r>
              <a:endParaRPr lang="en-US" sz="1100" b="1" i="1" dirty="0"/>
            </a:p>
          </p:txBody>
        </p:sp>
      </p:grpSp>
      <p:pic>
        <p:nvPicPr>
          <p:cNvPr id="38" name="Picture 37" descr="Presentation Author/Graphics: Eldrich L. Frazier&#10;Federal Geographic Data Committee&#10;https://www.fgdc.gov"/>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6323732" y="5065717"/>
            <a:ext cx="1541782" cy="871443"/>
          </a:xfrm>
          <a:prstGeom prst="rect">
            <a:avLst/>
          </a:prstGeom>
          <a:effectLst>
            <a:reflection blurRad="6350" stA="52000" endA="300" endPos="35000" dir="5400000" sy="-100000" algn="bl" rotWithShape="0"/>
          </a:effectLst>
          <a:scene3d>
            <a:camera prst="isometricOffAxis1Top">
              <a:rot lat="18906181" lon="18660706" rev="3298962"/>
            </a:camera>
            <a:lightRig rig="chilly" dir="t"/>
          </a:scene3d>
          <a:sp3d prstMaterial="powder"/>
        </p:spPr>
      </p:pic>
      <p:pic>
        <p:nvPicPr>
          <p:cNvPr id="39" name="Picture 38" descr="Presentation Author/Graphics: Eldrich L. Frazier&#10;Federal Geographic Data Committee&#10;https://www.fgdc.gov"/>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7429280" y="5065717"/>
            <a:ext cx="1541782" cy="871443"/>
          </a:xfrm>
          <a:prstGeom prst="rect">
            <a:avLst/>
          </a:prstGeom>
          <a:effectLst>
            <a:reflection blurRad="6350" stA="52000" endA="300" endPos="35000" dir="5400000" sy="-100000" algn="bl" rotWithShape="0"/>
          </a:effectLst>
          <a:scene3d>
            <a:camera prst="isometricOffAxis1Top">
              <a:rot lat="18906181" lon="18660706" rev="3298962"/>
            </a:camera>
            <a:lightRig rig="chilly" dir="t"/>
          </a:scene3d>
          <a:sp3d prstMaterial="powder"/>
        </p:spPr>
      </p:pic>
      <p:pic>
        <p:nvPicPr>
          <p:cNvPr id="40" name="Picture 39" descr="Presentation Author/Graphics: Eldrich L. Frazier&#10;Federal Geographic Data Committee&#10;https://www.fgdc.gov"/>
          <p:cNvPicPr>
            <a:picLocks noChangeAspect="1"/>
          </p:cNvPicPr>
          <p:nvPr/>
        </p:nvPicPr>
        <p:blipFill>
          <a:blip r:embed="rId19">
            <a:extLst>
              <a:ext uri="{28A0092B-C50C-407E-A947-70E740481C1C}">
                <a14:useLocalDpi xmlns:a14="http://schemas.microsoft.com/office/drawing/2010/main"/>
              </a:ext>
            </a:extLst>
          </a:blip>
          <a:stretch>
            <a:fillRect/>
          </a:stretch>
        </p:blipFill>
        <p:spPr>
          <a:xfrm>
            <a:off x="8528548" y="5065717"/>
            <a:ext cx="1541782" cy="871443"/>
          </a:xfrm>
          <a:prstGeom prst="rect">
            <a:avLst/>
          </a:prstGeom>
          <a:effectLst>
            <a:reflection blurRad="6350" stA="52000" endA="300" endPos="35000" dir="5400000" sy="-100000" algn="bl" rotWithShape="0"/>
          </a:effectLst>
          <a:scene3d>
            <a:camera prst="isometricOffAxis1Top">
              <a:rot lat="18906181" lon="18660706" rev="3298962"/>
            </a:camera>
            <a:lightRig rig="chilly" dir="t"/>
          </a:scene3d>
          <a:sp3d prstMaterial="powder"/>
        </p:spPr>
      </p:pic>
      <p:pic>
        <p:nvPicPr>
          <p:cNvPr id="41" name="Picture 40" descr="Presentation Author/Graphics: Eldrich L. Frazier&#10;Federal Geographic Data Committee&#10;https://www.fgdc.gov"/>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8651973" y="5818107"/>
            <a:ext cx="1541782" cy="871443"/>
          </a:xfrm>
          <a:prstGeom prst="rect">
            <a:avLst/>
          </a:prstGeom>
          <a:effectLst>
            <a:reflection blurRad="6350" stA="52000" endA="300" endPos="35000" dir="5400000" sy="-100000" algn="bl" rotWithShape="0"/>
          </a:effectLst>
          <a:scene3d>
            <a:camera prst="isometricOffAxis1Top">
              <a:rot lat="18906181" lon="18660706" rev="3298962"/>
            </a:camera>
            <a:lightRig rig="chilly" dir="t"/>
          </a:scene3d>
          <a:sp3d prstMaterial="powder"/>
        </p:spPr>
      </p:pic>
      <p:pic>
        <p:nvPicPr>
          <p:cNvPr id="42" name="Picture 41" descr="Presentation Author/Graphics: Eldrich L. Frazier&#10;Federal Geographic Data Committee&#10;https://www.fgdc.gov"/>
          <p:cNvPicPr>
            <a:picLocks noChangeAspect="1"/>
          </p:cNvPicPr>
          <p:nvPr/>
        </p:nvPicPr>
        <p:blipFill>
          <a:blip r:embed="rId21" cstate="screen">
            <a:alphaModFix amt="92000"/>
            <a:extLst>
              <a:ext uri="{28A0092B-C50C-407E-A947-70E740481C1C}">
                <a14:useLocalDpi xmlns:a14="http://schemas.microsoft.com/office/drawing/2010/main"/>
              </a:ext>
            </a:extLst>
          </a:blip>
          <a:stretch>
            <a:fillRect/>
          </a:stretch>
        </p:blipFill>
        <p:spPr>
          <a:xfrm>
            <a:off x="9769659" y="5818107"/>
            <a:ext cx="1541782" cy="871443"/>
          </a:xfrm>
          <a:prstGeom prst="rect">
            <a:avLst/>
          </a:prstGeom>
          <a:effectLst>
            <a:reflection blurRad="6350" stA="52000" endA="300" endPos="35000" dir="5400000" sy="-100000" algn="bl" rotWithShape="0"/>
          </a:effectLst>
          <a:scene3d>
            <a:camera prst="isometricOffAxis1Top">
              <a:rot lat="18906181" lon="18660706" rev="3298962"/>
            </a:camera>
            <a:lightRig rig="chilly" dir="t"/>
          </a:scene3d>
          <a:sp3d prstMaterial="powder"/>
        </p:spPr>
      </p:pic>
      <p:pic>
        <p:nvPicPr>
          <p:cNvPr id="43" name="Picture 42" descr="Presentation Author/Graphics: Eldrich L. Frazier&#10;Federal Geographic Data Committee&#10;https://www.fgdc.gov"/>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763106" y="996181"/>
            <a:ext cx="4388866" cy="27108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lide Number Placeholder 4" descr="Presentation Author/Graphics: Eldrich L. Frazier&#10;Federal Geographic Data Committee&#10;https://www.fgdc.gov"/>
          <p:cNvSpPr>
            <a:spLocks noGrp="1"/>
          </p:cNvSpPr>
          <p:nvPr>
            <p:ph type="sldNum" sz="quarter" idx="12"/>
          </p:nvPr>
        </p:nvSpPr>
        <p:spPr/>
        <p:txBody>
          <a:bodyPr/>
          <a:lstStyle/>
          <a:p>
            <a:fld id="{2AAED9FE-A794-6340-A106-71E1AD4C19A3}" type="slidenum">
              <a:rPr lang="en-US" smtClean="0"/>
              <a:t>20</a:t>
            </a:fld>
            <a:endParaRPr lang="en-US"/>
          </a:p>
        </p:txBody>
      </p:sp>
    </p:spTree>
    <p:extLst>
      <p:ext uri="{BB962C8B-B14F-4D97-AF65-F5344CB8AC3E}">
        <p14:creationId xmlns:p14="http://schemas.microsoft.com/office/powerpoint/2010/main" val="11314364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ounded Rectangle 50" descr="Presentation Author/Graphics: Eldrich L Frazier&#10;Federal Geographic Data Committee&#10;https://www.fgdc.gov"/>
          <p:cNvSpPr/>
          <p:nvPr/>
        </p:nvSpPr>
        <p:spPr>
          <a:xfrm>
            <a:off x="1072054" y="1047717"/>
            <a:ext cx="10720553" cy="5321556"/>
          </a:xfrm>
          <a:prstGeom prst="roundRect">
            <a:avLst>
              <a:gd name="adj" fmla="val 5269"/>
            </a:avLst>
          </a:prstGeom>
          <a:solidFill>
            <a:schemeClr val="bg2">
              <a:alpha val="29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b="1" dirty="0">
              <a:solidFill>
                <a:schemeClr val="tx1"/>
              </a:solidFill>
            </a:endParaRPr>
          </a:p>
        </p:txBody>
      </p:sp>
      <p:sp>
        <p:nvSpPr>
          <p:cNvPr id="2" name="Slide Number Placeholder 1"/>
          <p:cNvSpPr>
            <a:spLocks noGrp="1"/>
          </p:cNvSpPr>
          <p:nvPr>
            <p:ph type="sldNum" sz="quarter" idx="12"/>
          </p:nvPr>
        </p:nvSpPr>
        <p:spPr/>
        <p:txBody>
          <a:bodyPr/>
          <a:lstStyle/>
          <a:p>
            <a:fld id="{2AAED9FE-A794-6340-A106-71E1AD4C19A3}" type="slidenum">
              <a:rPr lang="en-US" smtClean="0"/>
              <a:t>3</a:t>
            </a:fld>
            <a:endParaRPr lang="en-US"/>
          </a:p>
        </p:txBody>
      </p:sp>
      <p:grpSp>
        <p:nvGrpSpPr>
          <p:cNvPr id="26" name="Group 25"/>
          <p:cNvGrpSpPr/>
          <p:nvPr/>
        </p:nvGrpSpPr>
        <p:grpSpPr>
          <a:xfrm>
            <a:off x="6017170" y="1128630"/>
            <a:ext cx="1262322" cy="5084530"/>
            <a:chOff x="8554211" y="1705406"/>
            <a:chExt cx="412892" cy="2124263"/>
          </a:xfrm>
          <a:effectLst>
            <a:outerShdw blurRad="50800" dist="76200" dir="2700000" algn="tl" rotWithShape="0">
              <a:prstClr val="black">
                <a:alpha val="40000"/>
              </a:prstClr>
            </a:outerShdw>
          </a:effectLst>
        </p:grpSpPr>
        <p:pic>
          <p:nvPicPr>
            <p:cNvPr id="15" name="Picture 1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554213" y="2512658"/>
              <a:ext cx="412745" cy="225396"/>
            </a:xfrm>
            <a:prstGeom prst="rect">
              <a:avLst/>
            </a:prstGeom>
          </p:spPr>
        </p:pic>
        <p:pic>
          <p:nvPicPr>
            <p:cNvPr id="16" name="Picture 1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54213" y="1974490"/>
              <a:ext cx="412745" cy="225396"/>
            </a:xfrm>
            <a:prstGeom prst="rect">
              <a:avLst/>
            </a:prstGeom>
          </p:spPr>
        </p:pic>
        <p:pic>
          <p:nvPicPr>
            <p:cNvPr id="17" name="Picture 1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554358" y="1705406"/>
              <a:ext cx="412745" cy="225396"/>
            </a:xfrm>
            <a:prstGeom prst="rect">
              <a:avLst/>
            </a:prstGeom>
          </p:spPr>
        </p:pic>
        <p:pic>
          <p:nvPicPr>
            <p:cNvPr id="18" name="Picture 1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554211" y="3574487"/>
              <a:ext cx="412745" cy="255182"/>
            </a:xfrm>
            <a:prstGeom prst="rect">
              <a:avLst/>
            </a:prstGeom>
          </p:spPr>
        </p:pic>
        <p:pic>
          <p:nvPicPr>
            <p:cNvPr id="19" name="Picture 1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554211" y="3310238"/>
              <a:ext cx="412745" cy="225396"/>
            </a:xfrm>
            <a:prstGeom prst="rect">
              <a:avLst/>
            </a:prstGeom>
          </p:spPr>
        </p:pic>
        <p:pic>
          <p:nvPicPr>
            <p:cNvPr id="20" name="Picture 1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554212" y="2781742"/>
              <a:ext cx="412745" cy="225396"/>
            </a:xfrm>
            <a:prstGeom prst="rect">
              <a:avLst/>
            </a:prstGeom>
          </p:spPr>
        </p:pic>
        <p:pic>
          <p:nvPicPr>
            <p:cNvPr id="21" name="Picture 20"/>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554212" y="3045990"/>
              <a:ext cx="412745" cy="225396"/>
            </a:xfrm>
            <a:prstGeom prst="rect">
              <a:avLst/>
            </a:prstGeom>
          </p:spPr>
        </p:pic>
        <p:pic>
          <p:nvPicPr>
            <p:cNvPr id="22" name="Picture 21"/>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554213" y="2243574"/>
              <a:ext cx="412745" cy="225396"/>
            </a:xfrm>
            <a:prstGeom prst="rect">
              <a:avLst/>
            </a:prstGeom>
          </p:spPr>
        </p:pic>
      </p:grpSp>
      <p:graphicFrame>
        <p:nvGraphicFramePr>
          <p:cNvPr id="23" name="Table 22"/>
          <p:cNvGraphicFramePr>
            <a:graphicFrameLocks noGrp="1"/>
          </p:cNvGraphicFramePr>
          <p:nvPr>
            <p:extLst>
              <p:ext uri="{D42A27DB-BD31-4B8C-83A1-F6EECF244321}">
                <p14:modId xmlns:p14="http://schemas.microsoft.com/office/powerpoint/2010/main" val="1488633474"/>
              </p:ext>
            </p:extLst>
          </p:nvPr>
        </p:nvGraphicFramePr>
        <p:xfrm>
          <a:off x="2657165" y="1116260"/>
          <a:ext cx="3068892" cy="5088192"/>
        </p:xfrm>
        <a:graphic>
          <a:graphicData uri="http://schemas.openxmlformats.org/drawingml/2006/table">
            <a:tbl>
              <a:tblPr bandRow="1">
                <a:tableStyleId>{5C22544A-7EE6-4342-B048-85BDC9FD1C3A}</a:tableStyleId>
              </a:tblPr>
              <a:tblGrid>
                <a:gridCol w="3068892"/>
              </a:tblGrid>
              <a:tr h="636024">
                <a:tc>
                  <a:txBody>
                    <a:bodyPr/>
                    <a:lstStyle/>
                    <a:p>
                      <a:r>
                        <a:rPr lang="en-US" sz="1600" b="1" dirty="0" err="1" smtClean="0"/>
                        <a:t>Dr</a:t>
                      </a:r>
                      <a:r>
                        <a:rPr lang="en-US" sz="1600" b="1" dirty="0" smtClean="0"/>
                        <a:t> </a:t>
                      </a:r>
                      <a:r>
                        <a:rPr lang="en-US" sz="1600" b="1" dirty="0" err="1" smtClean="0"/>
                        <a:t>Conrado</a:t>
                      </a:r>
                      <a:r>
                        <a:rPr lang="en-US" sz="1600" b="1" dirty="0" smtClean="0"/>
                        <a:t> Franco </a:t>
                      </a:r>
                      <a:r>
                        <a:rPr lang="en-US" sz="1600" b="1" dirty="0" err="1" smtClean="0"/>
                        <a:t>Varotto</a:t>
                      </a:r>
                      <a:endParaRPr lang="en-US" sz="1600" b="1" dirty="0"/>
                    </a:p>
                  </a:txBody>
                  <a:tcPr marL="274320" anchor="b"/>
                </a:tc>
              </a:tr>
              <a:tr h="63602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b="1" kern="1200" dirty="0" smtClean="0">
                          <a:solidFill>
                            <a:schemeClr val="dk1"/>
                          </a:solidFill>
                          <a:effectLst/>
                          <a:latin typeface="+mn-lt"/>
                          <a:ea typeface="+mn-ea"/>
                          <a:cs typeface="+mn-cs"/>
                        </a:rPr>
                        <a:t>Mr Trevor McNeil </a:t>
                      </a:r>
                      <a:r>
                        <a:rPr lang="en-GB" sz="1600" b="1" kern="1200" dirty="0" err="1" smtClean="0">
                          <a:solidFill>
                            <a:schemeClr val="dk1"/>
                          </a:solidFill>
                          <a:effectLst/>
                          <a:latin typeface="+mn-lt"/>
                          <a:ea typeface="+mn-ea"/>
                          <a:cs typeface="+mn-cs"/>
                        </a:rPr>
                        <a:t>Basden</a:t>
                      </a:r>
                      <a:r>
                        <a:rPr lang="en-GB" sz="1600" b="1" kern="1200" dirty="0" smtClean="0">
                          <a:solidFill>
                            <a:schemeClr val="dk1"/>
                          </a:solidFill>
                          <a:effectLst/>
                          <a:latin typeface="+mn-lt"/>
                          <a:ea typeface="+mn-ea"/>
                          <a:cs typeface="+mn-cs"/>
                        </a:rPr>
                        <a:t> </a:t>
                      </a:r>
                      <a:endParaRPr lang="en-US" sz="1600" b="1" kern="1200" dirty="0" smtClean="0">
                        <a:solidFill>
                          <a:schemeClr val="dk1"/>
                        </a:solidFill>
                        <a:effectLst/>
                        <a:latin typeface="+mn-lt"/>
                        <a:ea typeface="+mn-ea"/>
                        <a:cs typeface="+mn-cs"/>
                      </a:endParaRPr>
                    </a:p>
                  </a:txBody>
                  <a:tcPr marL="274320" anchor="b"/>
                </a:tc>
              </a:tr>
              <a:tr h="63602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b="1" kern="1200" dirty="0" smtClean="0">
                          <a:solidFill>
                            <a:schemeClr val="dk1"/>
                          </a:solidFill>
                          <a:effectLst/>
                          <a:latin typeface="+mn-lt"/>
                          <a:ea typeface="+mn-ea"/>
                          <a:cs typeface="+mn-cs"/>
                        </a:rPr>
                        <a:t>Mr Dennis </a:t>
                      </a:r>
                      <a:r>
                        <a:rPr lang="en-GB" sz="1600" b="1" kern="1200" dirty="0" err="1" smtClean="0">
                          <a:solidFill>
                            <a:schemeClr val="dk1"/>
                          </a:solidFill>
                          <a:effectLst/>
                          <a:latin typeface="+mn-lt"/>
                          <a:ea typeface="+mn-ea"/>
                          <a:cs typeface="+mn-cs"/>
                        </a:rPr>
                        <a:t>Sylvestre</a:t>
                      </a:r>
                      <a:r>
                        <a:rPr lang="en-GB" sz="1600" b="1" kern="1200" dirty="0" smtClean="0">
                          <a:solidFill>
                            <a:schemeClr val="dk1"/>
                          </a:solidFill>
                          <a:effectLst/>
                          <a:latin typeface="+mn-lt"/>
                          <a:ea typeface="+mn-ea"/>
                          <a:cs typeface="+mn-cs"/>
                        </a:rPr>
                        <a:t> </a:t>
                      </a:r>
                      <a:r>
                        <a:rPr lang="en-GB" sz="1600" b="1" kern="1200" dirty="0" err="1" smtClean="0">
                          <a:solidFill>
                            <a:schemeClr val="dk1"/>
                          </a:solidFill>
                          <a:effectLst/>
                          <a:latin typeface="+mn-lt"/>
                          <a:ea typeface="+mn-ea"/>
                          <a:cs typeface="+mn-cs"/>
                        </a:rPr>
                        <a:t>Gonguez</a:t>
                      </a:r>
                      <a:r>
                        <a:rPr lang="en-GB" sz="1600" b="1" kern="1200" dirty="0" smtClean="0">
                          <a:solidFill>
                            <a:schemeClr val="dk1"/>
                          </a:solidFill>
                          <a:effectLst/>
                          <a:latin typeface="+mn-lt"/>
                          <a:ea typeface="+mn-ea"/>
                          <a:cs typeface="+mn-cs"/>
                        </a:rPr>
                        <a:t> </a:t>
                      </a:r>
                      <a:endParaRPr lang="en-US" sz="1600" b="1" kern="1200" dirty="0" smtClean="0">
                        <a:solidFill>
                          <a:schemeClr val="dk1"/>
                        </a:solidFill>
                        <a:effectLst/>
                        <a:latin typeface="+mn-lt"/>
                        <a:ea typeface="+mn-ea"/>
                        <a:cs typeface="+mn-cs"/>
                      </a:endParaRPr>
                    </a:p>
                  </a:txBody>
                  <a:tcPr marL="274320" anchor="b"/>
                </a:tc>
              </a:tr>
              <a:tr h="636024">
                <a:tc>
                  <a:txBody>
                    <a:bodyPr/>
                    <a:lstStyle/>
                    <a:p>
                      <a:r>
                        <a:rPr lang="en-GB" sz="1600" b="1" kern="1200" dirty="0" smtClean="0">
                          <a:solidFill>
                            <a:schemeClr val="dk1"/>
                          </a:solidFill>
                          <a:effectLst/>
                          <a:latin typeface="+mn-lt"/>
                          <a:ea typeface="+mn-ea"/>
                          <a:cs typeface="+mn-cs"/>
                        </a:rPr>
                        <a:t>Mrs Maria Rita </a:t>
                      </a:r>
                      <a:r>
                        <a:rPr lang="en-GB" sz="1600" b="1" kern="1200" dirty="0" err="1" smtClean="0">
                          <a:solidFill>
                            <a:schemeClr val="dk1"/>
                          </a:solidFill>
                          <a:effectLst/>
                          <a:latin typeface="+mn-lt"/>
                          <a:ea typeface="+mn-ea"/>
                          <a:cs typeface="+mn-cs"/>
                        </a:rPr>
                        <a:t>Fontes</a:t>
                      </a:r>
                      <a:r>
                        <a:rPr lang="en-GB" sz="1600" b="1" kern="1200" dirty="0" smtClean="0">
                          <a:solidFill>
                            <a:schemeClr val="dk1"/>
                          </a:solidFill>
                          <a:effectLst/>
                          <a:latin typeface="+mn-lt"/>
                          <a:ea typeface="+mn-ea"/>
                          <a:cs typeface="+mn-cs"/>
                        </a:rPr>
                        <a:t> </a:t>
                      </a:r>
                      <a:r>
                        <a:rPr lang="en-GB" sz="1600" b="1" kern="1200" dirty="0" err="1" smtClean="0">
                          <a:solidFill>
                            <a:schemeClr val="dk1"/>
                          </a:solidFill>
                          <a:effectLst/>
                          <a:latin typeface="+mn-lt"/>
                          <a:ea typeface="+mn-ea"/>
                          <a:cs typeface="+mn-cs"/>
                        </a:rPr>
                        <a:t>Faria</a:t>
                      </a:r>
                      <a:r>
                        <a:rPr lang="en-US" sz="1600" b="1" dirty="0" smtClean="0">
                          <a:effectLst/>
                        </a:rPr>
                        <a:t> </a:t>
                      </a:r>
                      <a:endParaRPr lang="en-US" sz="1600" b="1" dirty="0"/>
                    </a:p>
                  </a:txBody>
                  <a:tcPr marL="274320" anchor="b"/>
                </a:tc>
              </a:tr>
              <a:tr h="63602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b="1" kern="1200" dirty="0" smtClean="0">
                          <a:solidFill>
                            <a:schemeClr val="dk1"/>
                          </a:solidFill>
                          <a:effectLst/>
                          <a:latin typeface="+mn-lt"/>
                          <a:ea typeface="+mn-ea"/>
                          <a:cs typeface="+mn-cs"/>
                        </a:rPr>
                        <a:t>Mr David Ronald Grimes </a:t>
                      </a:r>
                      <a:endParaRPr lang="en-US" sz="1600" b="1" kern="1200" dirty="0" smtClean="0">
                        <a:solidFill>
                          <a:schemeClr val="dk1"/>
                        </a:solidFill>
                        <a:effectLst/>
                        <a:latin typeface="+mn-lt"/>
                        <a:ea typeface="+mn-ea"/>
                        <a:cs typeface="+mn-cs"/>
                      </a:endParaRPr>
                    </a:p>
                  </a:txBody>
                  <a:tcPr marL="274320" anchor="b"/>
                </a:tc>
              </a:tr>
              <a:tr h="63602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b="1" kern="1200" dirty="0" smtClean="0">
                          <a:solidFill>
                            <a:schemeClr val="dk1"/>
                          </a:solidFill>
                          <a:effectLst/>
                          <a:latin typeface="+mn-lt"/>
                          <a:ea typeface="+mn-ea"/>
                          <a:cs typeface="+mn-cs"/>
                        </a:rPr>
                        <a:t>Mr Luciano Francisco </a:t>
                      </a:r>
                      <a:r>
                        <a:rPr lang="en-GB" sz="1600" b="1" kern="1200" dirty="0" err="1" smtClean="0">
                          <a:solidFill>
                            <a:schemeClr val="dk1"/>
                          </a:solidFill>
                          <a:effectLst/>
                          <a:latin typeface="+mn-lt"/>
                          <a:ea typeface="+mn-ea"/>
                          <a:cs typeface="+mn-cs"/>
                        </a:rPr>
                        <a:t>Parodi</a:t>
                      </a:r>
                      <a:r>
                        <a:rPr lang="en-GB" sz="1600" b="1" kern="1200" dirty="0" smtClean="0">
                          <a:solidFill>
                            <a:schemeClr val="dk1"/>
                          </a:solidFill>
                          <a:effectLst/>
                          <a:latin typeface="+mn-lt"/>
                          <a:ea typeface="+mn-ea"/>
                          <a:cs typeface="+mn-cs"/>
                        </a:rPr>
                        <a:t> </a:t>
                      </a:r>
                      <a:endParaRPr lang="en-US" sz="1600" b="1" kern="1200" dirty="0" smtClean="0">
                        <a:solidFill>
                          <a:schemeClr val="dk1"/>
                        </a:solidFill>
                        <a:effectLst/>
                        <a:latin typeface="+mn-lt"/>
                        <a:ea typeface="+mn-ea"/>
                        <a:cs typeface="+mn-cs"/>
                      </a:endParaRPr>
                    </a:p>
                  </a:txBody>
                  <a:tcPr marL="274320" anchor="b"/>
                </a:tc>
              </a:tr>
              <a:tr h="63602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b="1" kern="1200" dirty="0" smtClean="0">
                          <a:solidFill>
                            <a:schemeClr val="dk1"/>
                          </a:solidFill>
                          <a:effectLst/>
                          <a:latin typeface="+mn-lt"/>
                          <a:ea typeface="+mn-ea"/>
                          <a:cs typeface="+mn-cs"/>
                        </a:rPr>
                        <a:t>Mr Omar Franco Torres </a:t>
                      </a:r>
                      <a:endParaRPr lang="en-US" sz="1600" b="1" kern="1200" dirty="0" smtClean="0">
                        <a:solidFill>
                          <a:schemeClr val="dk1"/>
                        </a:solidFill>
                        <a:effectLst/>
                        <a:latin typeface="+mn-lt"/>
                        <a:ea typeface="+mn-ea"/>
                        <a:cs typeface="+mn-cs"/>
                      </a:endParaRPr>
                    </a:p>
                  </a:txBody>
                  <a:tcPr marL="274320" anchor="b"/>
                </a:tc>
              </a:tr>
              <a:tr h="63602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b="1" kern="1200" dirty="0" smtClean="0">
                          <a:solidFill>
                            <a:schemeClr val="dk1"/>
                          </a:solidFill>
                          <a:effectLst/>
                          <a:latin typeface="+mn-lt"/>
                          <a:ea typeface="+mn-ea"/>
                          <a:cs typeface="+mn-cs"/>
                        </a:rPr>
                        <a:t>Mr Juan Carlos </a:t>
                      </a:r>
                      <a:r>
                        <a:rPr lang="en-GB" sz="1600" b="1" kern="1200" dirty="0" err="1" smtClean="0">
                          <a:solidFill>
                            <a:schemeClr val="dk1"/>
                          </a:solidFill>
                          <a:effectLst/>
                          <a:latin typeface="+mn-lt"/>
                          <a:ea typeface="+mn-ea"/>
                          <a:cs typeface="+mn-cs"/>
                        </a:rPr>
                        <a:t>Fallas</a:t>
                      </a:r>
                      <a:r>
                        <a:rPr lang="en-GB" sz="1600" b="1" kern="1200" dirty="0" smtClean="0">
                          <a:solidFill>
                            <a:schemeClr val="dk1"/>
                          </a:solidFill>
                          <a:effectLst/>
                          <a:latin typeface="+mn-lt"/>
                          <a:ea typeface="+mn-ea"/>
                          <a:cs typeface="+mn-cs"/>
                        </a:rPr>
                        <a:t> </a:t>
                      </a:r>
                      <a:endParaRPr lang="en-US" sz="1600" b="1" kern="1200" dirty="0" smtClean="0">
                        <a:solidFill>
                          <a:schemeClr val="dk1"/>
                        </a:solidFill>
                        <a:effectLst/>
                        <a:latin typeface="+mn-lt"/>
                        <a:ea typeface="+mn-ea"/>
                        <a:cs typeface="+mn-cs"/>
                      </a:endParaRPr>
                    </a:p>
                  </a:txBody>
                  <a:tcPr marL="274320" anchor="b"/>
                </a:tc>
              </a:tr>
            </a:tbl>
          </a:graphicData>
        </a:graphic>
      </p:graphicFrame>
      <p:grpSp>
        <p:nvGrpSpPr>
          <p:cNvPr id="24" name="Group 23"/>
          <p:cNvGrpSpPr/>
          <p:nvPr/>
        </p:nvGrpSpPr>
        <p:grpSpPr>
          <a:xfrm>
            <a:off x="1310596" y="1136678"/>
            <a:ext cx="1262878" cy="5043765"/>
            <a:chOff x="1137689" y="1422240"/>
            <a:chExt cx="1262878" cy="5043765"/>
          </a:xfrm>
          <a:effectLst>
            <a:outerShdw blurRad="50800" dist="76200" dir="2700000" algn="tl" rotWithShape="0">
              <a:prstClr val="black">
                <a:alpha val="40000"/>
              </a:prstClr>
            </a:outerShdw>
          </a:effectLst>
        </p:grpSpPr>
        <p:pic>
          <p:nvPicPr>
            <p:cNvPr id="5" name="Picture 4"/>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1137692" y="2082397"/>
              <a:ext cx="1262875" cy="535300"/>
            </a:xfrm>
            <a:prstGeom prst="rect">
              <a:avLst/>
            </a:prstGeom>
          </p:spPr>
        </p:pic>
        <p:pic>
          <p:nvPicPr>
            <p:cNvPr id="6" name="Picture 5"/>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1137692" y="2751754"/>
              <a:ext cx="1262875" cy="535300"/>
            </a:xfrm>
            <a:prstGeom prst="rect">
              <a:avLst/>
            </a:prstGeom>
          </p:spPr>
        </p:pic>
        <p:pic>
          <p:nvPicPr>
            <p:cNvPr id="7" name="Picture 6"/>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1137689" y="5930705"/>
              <a:ext cx="1262875" cy="535300"/>
            </a:xfrm>
            <a:prstGeom prst="rect">
              <a:avLst/>
            </a:prstGeom>
          </p:spPr>
        </p:pic>
        <p:pic>
          <p:nvPicPr>
            <p:cNvPr id="8" name="Picture 7"/>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137689" y="5322645"/>
              <a:ext cx="1262875" cy="535300"/>
            </a:xfrm>
            <a:prstGeom prst="rect">
              <a:avLst/>
            </a:prstGeom>
          </p:spPr>
        </p:pic>
        <p:pic>
          <p:nvPicPr>
            <p:cNvPr id="9" name="Picture 8"/>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137692" y="4014686"/>
              <a:ext cx="1262875" cy="535300"/>
            </a:xfrm>
            <a:prstGeom prst="rect">
              <a:avLst/>
            </a:prstGeom>
          </p:spPr>
        </p:pic>
        <p:pic>
          <p:nvPicPr>
            <p:cNvPr id="10" name="Picture 9"/>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137692" y="1422240"/>
              <a:ext cx="1262875" cy="535300"/>
            </a:xfrm>
            <a:prstGeom prst="rect">
              <a:avLst/>
            </a:prstGeom>
          </p:spPr>
        </p:pic>
        <p:pic>
          <p:nvPicPr>
            <p:cNvPr id="11" name="Picture 10"/>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1137692" y="3378892"/>
              <a:ext cx="1262875" cy="535300"/>
            </a:xfrm>
            <a:prstGeom prst="rect">
              <a:avLst/>
            </a:prstGeom>
          </p:spPr>
        </p:pic>
        <p:pic>
          <p:nvPicPr>
            <p:cNvPr id="12" name="Picture 11"/>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1137689" y="4687373"/>
              <a:ext cx="1262875" cy="535300"/>
            </a:xfrm>
            <a:prstGeom prst="rect">
              <a:avLst/>
            </a:prstGeom>
          </p:spPr>
        </p:pic>
      </p:grpSp>
      <p:graphicFrame>
        <p:nvGraphicFramePr>
          <p:cNvPr id="25" name="Table 24"/>
          <p:cNvGraphicFramePr>
            <a:graphicFrameLocks noGrp="1"/>
          </p:cNvGraphicFramePr>
          <p:nvPr>
            <p:extLst>
              <p:ext uri="{D42A27DB-BD31-4B8C-83A1-F6EECF244321}">
                <p14:modId xmlns:p14="http://schemas.microsoft.com/office/powerpoint/2010/main" val="105147606"/>
              </p:ext>
            </p:extLst>
          </p:nvPr>
        </p:nvGraphicFramePr>
        <p:xfrm>
          <a:off x="7391852" y="1128630"/>
          <a:ext cx="4164272" cy="5088192"/>
        </p:xfrm>
        <a:graphic>
          <a:graphicData uri="http://schemas.openxmlformats.org/drawingml/2006/table">
            <a:tbl>
              <a:tblPr bandRow="1">
                <a:tableStyleId>{5C22544A-7EE6-4342-B048-85BDC9FD1C3A}</a:tableStyleId>
              </a:tblPr>
              <a:tblGrid>
                <a:gridCol w="4164272"/>
              </a:tblGrid>
              <a:tr h="636024">
                <a:tc>
                  <a:txBody>
                    <a:bodyPr/>
                    <a:lstStyle/>
                    <a:p>
                      <a:r>
                        <a:rPr lang="en-GB" sz="1600" b="1" kern="1200" dirty="0" smtClean="0">
                          <a:solidFill>
                            <a:schemeClr val="tx1"/>
                          </a:solidFill>
                          <a:effectLst/>
                          <a:latin typeface="+mn-lt"/>
                          <a:ea typeface="+mn-ea"/>
                          <a:cs typeface="+mn-cs"/>
                        </a:rPr>
                        <a:t>Ms Maria Fernanda Espinosa </a:t>
                      </a:r>
                      <a:endParaRPr lang="en-US" sz="1600" b="1" kern="1200" dirty="0">
                        <a:solidFill>
                          <a:schemeClr val="tx1"/>
                        </a:solidFill>
                        <a:effectLst/>
                        <a:latin typeface="+mn-lt"/>
                        <a:ea typeface="+mn-ea"/>
                        <a:cs typeface="+mn-cs"/>
                      </a:endParaRPr>
                    </a:p>
                  </a:txBody>
                  <a:tcPr marL="274320" anchor="b"/>
                </a:tc>
              </a:tr>
              <a:tr h="636024">
                <a:tc>
                  <a:txBody>
                    <a:bodyPr/>
                    <a:lstStyle/>
                    <a:p>
                      <a:r>
                        <a:rPr lang="en-GB" sz="1600" b="1" kern="1200" dirty="0" smtClean="0">
                          <a:solidFill>
                            <a:schemeClr val="tx1"/>
                          </a:solidFill>
                          <a:effectLst/>
                          <a:latin typeface="+mn-lt"/>
                          <a:ea typeface="+mn-ea"/>
                          <a:cs typeface="+mn-cs"/>
                        </a:rPr>
                        <a:t>Mrs Patricia </a:t>
                      </a:r>
                      <a:r>
                        <a:rPr lang="en-GB" sz="1600" b="1" kern="1200" dirty="0" err="1" smtClean="0">
                          <a:solidFill>
                            <a:schemeClr val="tx1"/>
                          </a:solidFill>
                          <a:effectLst/>
                          <a:latin typeface="+mn-lt"/>
                          <a:ea typeface="+mn-ea"/>
                          <a:cs typeface="+mn-cs"/>
                        </a:rPr>
                        <a:t>Brocatto</a:t>
                      </a:r>
                      <a:r>
                        <a:rPr lang="en-GB" sz="1600" b="1" kern="1200" dirty="0" smtClean="0">
                          <a:solidFill>
                            <a:schemeClr val="tx1"/>
                          </a:solidFill>
                          <a:effectLst/>
                          <a:latin typeface="+mn-lt"/>
                          <a:ea typeface="+mn-ea"/>
                          <a:cs typeface="+mn-cs"/>
                        </a:rPr>
                        <a:t> </a:t>
                      </a:r>
                      <a:endParaRPr lang="en-US" sz="1600" b="1" kern="1200" dirty="0">
                        <a:solidFill>
                          <a:schemeClr val="tx1"/>
                        </a:solidFill>
                        <a:effectLst/>
                        <a:latin typeface="+mn-lt"/>
                        <a:ea typeface="+mn-ea"/>
                        <a:cs typeface="+mn-cs"/>
                      </a:endParaRPr>
                    </a:p>
                  </a:txBody>
                  <a:tcPr marL="274320" anchor="b"/>
                </a:tc>
              </a:tr>
              <a:tr h="636024">
                <a:tc>
                  <a:txBody>
                    <a:bodyPr/>
                    <a:lstStyle/>
                    <a:p>
                      <a:r>
                        <a:rPr lang="en-GB" sz="1600" b="1" kern="1200" dirty="0" smtClean="0">
                          <a:solidFill>
                            <a:schemeClr val="tx1"/>
                          </a:solidFill>
                          <a:effectLst/>
                          <a:latin typeface="+mn-lt"/>
                          <a:ea typeface="+mn-ea"/>
                          <a:cs typeface="+mn-cs"/>
                        </a:rPr>
                        <a:t>Mr Rolando </a:t>
                      </a:r>
                      <a:r>
                        <a:rPr lang="en-GB" sz="1600" b="1" kern="1200" dirty="0" err="1" smtClean="0">
                          <a:solidFill>
                            <a:schemeClr val="tx1"/>
                          </a:solidFill>
                          <a:effectLst/>
                          <a:latin typeface="+mn-lt"/>
                          <a:ea typeface="+mn-ea"/>
                          <a:cs typeface="+mn-cs"/>
                        </a:rPr>
                        <a:t>Ocampo</a:t>
                      </a:r>
                      <a:r>
                        <a:rPr lang="en-GB" sz="1600" b="1" kern="1200" dirty="0" smtClean="0">
                          <a:solidFill>
                            <a:schemeClr val="tx1"/>
                          </a:solidFill>
                          <a:effectLst/>
                          <a:latin typeface="+mn-lt"/>
                          <a:ea typeface="+mn-ea"/>
                          <a:cs typeface="+mn-cs"/>
                        </a:rPr>
                        <a:t> </a:t>
                      </a:r>
                      <a:endParaRPr lang="en-US" sz="1600" b="1" kern="1200" dirty="0">
                        <a:solidFill>
                          <a:schemeClr val="tx1"/>
                        </a:solidFill>
                        <a:effectLst/>
                        <a:latin typeface="+mn-lt"/>
                        <a:ea typeface="+mn-ea"/>
                        <a:cs typeface="+mn-cs"/>
                      </a:endParaRPr>
                    </a:p>
                  </a:txBody>
                  <a:tcPr marL="274320" anchor="b"/>
                </a:tc>
              </a:tr>
              <a:tr h="636024">
                <a:tc>
                  <a:txBody>
                    <a:bodyPr/>
                    <a:lstStyle/>
                    <a:p>
                      <a:r>
                        <a:rPr lang="en-GB" sz="1600" b="1" kern="1200" dirty="0" smtClean="0">
                          <a:solidFill>
                            <a:schemeClr val="tx1"/>
                          </a:solidFill>
                          <a:effectLst/>
                          <a:latin typeface="+mn-lt"/>
                          <a:ea typeface="+mn-ea"/>
                          <a:cs typeface="+mn-cs"/>
                        </a:rPr>
                        <a:t>Dr </a:t>
                      </a:r>
                      <a:r>
                        <a:rPr lang="en-GB" sz="1600" b="1" kern="1200" dirty="0" err="1" smtClean="0">
                          <a:solidFill>
                            <a:schemeClr val="tx1"/>
                          </a:solidFill>
                          <a:effectLst/>
                          <a:latin typeface="+mn-lt"/>
                          <a:ea typeface="+mn-ea"/>
                          <a:cs typeface="+mn-cs"/>
                        </a:rPr>
                        <a:t>Ligia</a:t>
                      </a:r>
                      <a:r>
                        <a:rPr lang="en-GB" sz="1600" b="1" kern="1200" dirty="0" smtClean="0">
                          <a:solidFill>
                            <a:schemeClr val="tx1"/>
                          </a:solidFill>
                          <a:effectLst/>
                          <a:latin typeface="+mn-lt"/>
                          <a:ea typeface="+mn-ea"/>
                          <a:cs typeface="+mn-cs"/>
                        </a:rPr>
                        <a:t> Castro De </a:t>
                      </a:r>
                      <a:r>
                        <a:rPr lang="en-GB" sz="1600" b="1" kern="1200" dirty="0" err="1" smtClean="0">
                          <a:solidFill>
                            <a:schemeClr val="tx1"/>
                          </a:solidFill>
                          <a:effectLst/>
                          <a:latin typeface="+mn-lt"/>
                          <a:ea typeface="+mn-ea"/>
                          <a:cs typeface="+mn-cs"/>
                        </a:rPr>
                        <a:t>Doens</a:t>
                      </a:r>
                      <a:r>
                        <a:rPr lang="en-GB" sz="1600" b="1" kern="1200" dirty="0" smtClean="0">
                          <a:solidFill>
                            <a:schemeClr val="tx1"/>
                          </a:solidFill>
                          <a:effectLst/>
                          <a:latin typeface="+mn-lt"/>
                          <a:ea typeface="+mn-ea"/>
                          <a:cs typeface="+mn-cs"/>
                        </a:rPr>
                        <a:t> </a:t>
                      </a:r>
                      <a:endParaRPr lang="en-US" sz="1600" b="1" kern="1200" dirty="0">
                        <a:solidFill>
                          <a:schemeClr val="tx1"/>
                        </a:solidFill>
                        <a:effectLst/>
                        <a:latin typeface="+mn-lt"/>
                        <a:ea typeface="+mn-ea"/>
                        <a:cs typeface="+mn-cs"/>
                      </a:endParaRPr>
                    </a:p>
                  </a:txBody>
                  <a:tcPr marL="274320" anchor="b"/>
                </a:tc>
              </a:tr>
              <a:tr h="636024">
                <a:tc>
                  <a:txBody>
                    <a:bodyPr/>
                    <a:lstStyle/>
                    <a:p>
                      <a:r>
                        <a:rPr lang="fr-CH" sz="1600" b="1" kern="1200" dirty="0" smtClean="0">
                          <a:solidFill>
                            <a:schemeClr val="tx1"/>
                          </a:solidFill>
                          <a:effectLst/>
                          <a:latin typeface="+mn-lt"/>
                          <a:ea typeface="+mn-ea"/>
                          <a:cs typeface="+mn-cs"/>
                        </a:rPr>
                        <a:t>Mrs Maria Cristina Morales </a:t>
                      </a:r>
                      <a:endParaRPr lang="en-US" sz="1600" b="1" kern="1200" dirty="0">
                        <a:solidFill>
                          <a:schemeClr val="tx1"/>
                        </a:solidFill>
                        <a:effectLst/>
                        <a:latin typeface="+mn-lt"/>
                        <a:ea typeface="+mn-ea"/>
                        <a:cs typeface="+mn-cs"/>
                      </a:endParaRPr>
                    </a:p>
                  </a:txBody>
                  <a:tcPr marL="274320" anchor="b"/>
                </a:tc>
              </a:tr>
              <a:tr h="636024">
                <a:tc>
                  <a:txBody>
                    <a:bodyPr/>
                    <a:lstStyle/>
                    <a:p>
                      <a:r>
                        <a:rPr lang="en-GB" sz="1600" b="1" kern="1200" dirty="0" smtClean="0">
                          <a:solidFill>
                            <a:schemeClr val="tx1"/>
                          </a:solidFill>
                          <a:effectLst/>
                          <a:latin typeface="+mn-lt"/>
                          <a:ea typeface="+mn-ea"/>
                          <a:cs typeface="+mn-cs"/>
                        </a:rPr>
                        <a:t>Mayor General Carlos Elias Rodriguez </a:t>
                      </a:r>
                      <a:r>
                        <a:rPr lang="en-GB" sz="1600" b="1" kern="1200" dirty="0" err="1" smtClean="0">
                          <a:solidFill>
                            <a:schemeClr val="tx1"/>
                          </a:solidFill>
                          <a:effectLst/>
                          <a:latin typeface="+mn-lt"/>
                          <a:ea typeface="+mn-ea"/>
                          <a:cs typeface="+mn-cs"/>
                        </a:rPr>
                        <a:t>Pajares</a:t>
                      </a:r>
                      <a:r>
                        <a:rPr lang="en-GB" sz="1600" b="1" kern="1200" dirty="0" smtClean="0">
                          <a:solidFill>
                            <a:schemeClr val="tx1"/>
                          </a:solidFill>
                          <a:effectLst/>
                          <a:latin typeface="+mn-lt"/>
                          <a:ea typeface="+mn-ea"/>
                          <a:cs typeface="+mn-cs"/>
                        </a:rPr>
                        <a:t> </a:t>
                      </a:r>
                      <a:endParaRPr lang="en-US" sz="1600" b="1" kern="1200" dirty="0">
                        <a:solidFill>
                          <a:schemeClr val="tx1"/>
                        </a:solidFill>
                        <a:effectLst/>
                        <a:latin typeface="+mn-lt"/>
                        <a:ea typeface="+mn-ea"/>
                        <a:cs typeface="+mn-cs"/>
                      </a:endParaRPr>
                    </a:p>
                  </a:txBody>
                  <a:tcPr marL="274320" anchor="b"/>
                </a:tc>
              </a:tr>
              <a:tr h="636024">
                <a:tc>
                  <a:txBody>
                    <a:bodyPr/>
                    <a:lstStyle/>
                    <a:p>
                      <a:r>
                        <a:rPr lang="en-GB" sz="1600" b="1" kern="1200" dirty="0" smtClean="0">
                          <a:solidFill>
                            <a:schemeClr val="tx1"/>
                          </a:solidFill>
                          <a:effectLst/>
                          <a:latin typeface="+mn-lt"/>
                          <a:ea typeface="+mn-ea"/>
                          <a:cs typeface="+mn-cs"/>
                        </a:rPr>
                        <a:t>Dr Steve </a:t>
                      </a:r>
                      <a:r>
                        <a:rPr lang="en-GB" sz="1600" b="1" kern="1200" dirty="0" err="1" smtClean="0">
                          <a:solidFill>
                            <a:schemeClr val="tx1"/>
                          </a:solidFill>
                          <a:effectLst/>
                          <a:latin typeface="+mn-lt"/>
                          <a:ea typeface="+mn-ea"/>
                          <a:cs typeface="+mn-cs"/>
                        </a:rPr>
                        <a:t>Volz</a:t>
                      </a:r>
                      <a:endParaRPr lang="en-US" sz="1600" b="1" kern="1200" dirty="0">
                        <a:solidFill>
                          <a:schemeClr val="tx1"/>
                        </a:solidFill>
                        <a:effectLst/>
                        <a:latin typeface="+mn-lt"/>
                        <a:ea typeface="+mn-ea"/>
                        <a:cs typeface="+mn-cs"/>
                      </a:endParaRPr>
                    </a:p>
                  </a:txBody>
                  <a:tcPr marL="274320" anchor="b"/>
                </a:tc>
              </a:tr>
              <a:tr h="63602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kern="1200" dirty="0" smtClean="0">
                          <a:solidFill>
                            <a:schemeClr val="tx1"/>
                          </a:solidFill>
                          <a:effectLst/>
                          <a:latin typeface="+mn-lt"/>
                          <a:ea typeface="+mn-ea"/>
                          <a:cs typeface="+mn-cs"/>
                        </a:rPr>
                        <a:t>Vacant</a:t>
                      </a:r>
                    </a:p>
                  </a:txBody>
                  <a:tcPr marL="274320" anchor="b"/>
                </a:tc>
              </a:tr>
            </a:tbl>
          </a:graphicData>
        </a:graphic>
      </p:graphicFrame>
      <p:sp>
        <p:nvSpPr>
          <p:cNvPr id="27" name="Rectangle 26"/>
          <p:cNvSpPr/>
          <p:nvPr/>
        </p:nvSpPr>
        <p:spPr>
          <a:xfrm>
            <a:off x="2657164" y="1128611"/>
            <a:ext cx="1434820" cy="307777"/>
          </a:xfrm>
          <a:prstGeom prst="rect">
            <a:avLst/>
          </a:prstGeom>
          <a:solidFill>
            <a:schemeClr val="accent6"/>
          </a:solidFill>
        </p:spPr>
        <p:txBody>
          <a:bodyPr wrap="square">
            <a:spAutoFit/>
          </a:bodyPr>
          <a:lstStyle/>
          <a:p>
            <a:r>
              <a:rPr lang="es-CO" sz="1400" b="1" i="1" dirty="0">
                <a:solidFill>
                  <a:schemeClr val="bg1"/>
                </a:solidFill>
                <a:latin typeface="Calibri" charset="0"/>
                <a:ea typeface="Calibri" charset="0"/>
                <a:cs typeface="Calibri" charset="0"/>
                <a:sym typeface="Times New Roman"/>
              </a:rPr>
              <a:t>Argentina</a:t>
            </a:r>
            <a:endParaRPr lang="en-US" sz="1400" i="1" dirty="0">
              <a:solidFill>
                <a:schemeClr val="bg1"/>
              </a:solidFill>
            </a:endParaRPr>
          </a:p>
        </p:txBody>
      </p:sp>
      <p:sp>
        <p:nvSpPr>
          <p:cNvPr id="29" name="Rectangle 28"/>
          <p:cNvSpPr/>
          <p:nvPr/>
        </p:nvSpPr>
        <p:spPr>
          <a:xfrm>
            <a:off x="2657164" y="1742132"/>
            <a:ext cx="1434377" cy="307777"/>
          </a:xfrm>
          <a:prstGeom prst="rect">
            <a:avLst/>
          </a:prstGeom>
          <a:solidFill>
            <a:schemeClr val="accent6"/>
          </a:solidFill>
        </p:spPr>
        <p:txBody>
          <a:bodyPr wrap="square">
            <a:spAutoFit/>
          </a:bodyPr>
          <a:lstStyle/>
          <a:p>
            <a:r>
              <a:rPr lang="es-CO" sz="1400" b="1" i="1">
                <a:solidFill>
                  <a:schemeClr val="bg1"/>
                </a:solidFill>
                <a:latin typeface="Calibri" charset="0"/>
                <a:ea typeface="Calibri" charset="0"/>
                <a:cs typeface="Calibri" charset="0"/>
                <a:sym typeface="Times New Roman"/>
              </a:rPr>
              <a:t>Bahamas</a:t>
            </a:r>
            <a:endParaRPr lang="en-US" sz="1400" b="1" i="1" dirty="0">
              <a:solidFill>
                <a:schemeClr val="bg1"/>
              </a:solidFill>
              <a:latin typeface="Calibri" charset="0"/>
              <a:ea typeface="Calibri" charset="0"/>
              <a:cs typeface="Calibri" charset="0"/>
            </a:endParaRPr>
          </a:p>
        </p:txBody>
      </p:sp>
      <p:sp>
        <p:nvSpPr>
          <p:cNvPr id="30" name="Rectangle 29"/>
          <p:cNvSpPr/>
          <p:nvPr/>
        </p:nvSpPr>
        <p:spPr>
          <a:xfrm>
            <a:off x="2657164" y="2394609"/>
            <a:ext cx="1434377" cy="307777"/>
          </a:xfrm>
          <a:prstGeom prst="rect">
            <a:avLst/>
          </a:prstGeom>
          <a:solidFill>
            <a:schemeClr val="accent6"/>
          </a:solidFill>
        </p:spPr>
        <p:txBody>
          <a:bodyPr wrap="square">
            <a:spAutoFit/>
          </a:bodyPr>
          <a:lstStyle/>
          <a:p>
            <a:r>
              <a:rPr lang="es-CO" sz="1400" b="1" i="1">
                <a:solidFill>
                  <a:schemeClr val="bg1"/>
                </a:solidFill>
                <a:latin typeface="Calibri" charset="0"/>
                <a:ea typeface="Calibri" charset="0"/>
                <a:cs typeface="Calibri" charset="0"/>
                <a:sym typeface="Times New Roman"/>
              </a:rPr>
              <a:t>Belize</a:t>
            </a:r>
            <a:endParaRPr lang="en-US" sz="1400" b="1" i="1" dirty="0">
              <a:solidFill>
                <a:schemeClr val="bg1"/>
              </a:solidFill>
              <a:latin typeface="Calibri" charset="0"/>
              <a:ea typeface="Calibri" charset="0"/>
              <a:cs typeface="Calibri" charset="0"/>
            </a:endParaRPr>
          </a:p>
        </p:txBody>
      </p:sp>
      <p:sp>
        <p:nvSpPr>
          <p:cNvPr id="31" name="Rectangle 30"/>
          <p:cNvSpPr/>
          <p:nvPr/>
        </p:nvSpPr>
        <p:spPr>
          <a:xfrm>
            <a:off x="2671921" y="3050693"/>
            <a:ext cx="1419620" cy="307777"/>
          </a:xfrm>
          <a:prstGeom prst="rect">
            <a:avLst/>
          </a:prstGeom>
          <a:solidFill>
            <a:schemeClr val="accent6"/>
          </a:solidFill>
        </p:spPr>
        <p:txBody>
          <a:bodyPr wrap="square">
            <a:spAutoFit/>
          </a:bodyPr>
          <a:lstStyle/>
          <a:p>
            <a:r>
              <a:rPr lang="es-CO" sz="1400" b="1" i="1" dirty="0">
                <a:solidFill>
                  <a:schemeClr val="bg1"/>
                </a:solidFill>
                <a:latin typeface="Calibri" charset="0"/>
                <a:ea typeface="Calibri" charset="0"/>
                <a:cs typeface="Calibri" charset="0"/>
                <a:sym typeface="Times New Roman"/>
              </a:rPr>
              <a:t>Brazil</a:t>
            </a:r>
            <a:endParaRPr lang="en-US" sz="1400" b="1" i="1" dirty="0">
              <a:solidFill>
                <a:schemeClr val="bg1"/>
              </a:solidFill>
              <a:latin typeface="Calibri" charset="0"/>
              <a:ea typeface="Calibri" charset="0"/>
              <a:cs typeface="Calibri" charset="0"/>
            </a:endParaRPr>
          </a:p>
        </p:txBody>
      </p:sp>
      <p:sp>
        <p:nvSpPr>
          <p:cNvPr id="32" name="Rectangle 31"/>
          <p:cNvSpPr/>
          <p:nvPr/>
        </p:nvSpPr>
        <p:spPr>
          <a:xfrm>
            <a:off x="2671920" y="3660356"/>
            <a:ext cx="1419617" cy="307777"/>
          </a:xfrm>
          <a:prstGeom prst="rect">
            <a:avLst/>
          </a:prstGeom>
          <a:solidFill>
            <a:schemeClr val="accent6"/>
          </a:solidFill>
        </p:spPr>
        <p:txBody>
          <a:bodyPr wrap="square">
            <a:spAutoFit/>
          </a:bodyPr>
          <a:lstStyle/>
          <a:p>
            <a:r>
              <a:rPr lang="es-CO" sz="1400" b="1" i="1" dirty="0">
                <a:solidFill>
                  <a:schemeClr val="bg1"/>
                </a:solidFill>
                <a:latin typeface="Calibri" charset="0"/>
                <a:ea typeface="Calibri" charset="0"/>
                <a:cs typeface="Calibri" charset="0"/>
                <a:sym typeface="Times New Roman"/>
              </a:rPr>
              <a:t>Canada</a:t>
            </a:r>
            <a:endParaRPr lang="en-US" sz="1400" b="1" i="1" dirty="0">
              <a:solidFill>
                <a:schemeClr val="bg1"/>
              </a:solidFill>
              <a:latin typeface="Calibri" charset="0"/>
              <a:ea typeface="Calibri" charset="0"/>
              <a:cs typeface="Calibri" charset="0"/>
            </a:endParaRPr>
          </a:p>
        </p:txBody>
      </p:sp>
      <p:sp>
        <p:nvSpPr>
          <p:cNvPr id="36" name="Rectangle 35"/>
          <p:cNvSpPr/>
          <p:nvPr/>
        </p:nvSpPr>
        <p:spPr>
          <a:xfrm>
            <a:off x="7398891" y="1804323"/>
            <a:ext cx="1419617" cy="307777"/>
          </a:xfrm>
          <a:prstGeom prst="rect">
            <a:avLst/>
          </a:prstGeom>
          <a:solidFill>
            <a:schemeClr val="accent6"/>
          </a:solidFill>
        </p:spPr>
        <p:txBody>
          <a:bodyPr wrap="square">
            <a:spAutoFit/>
          </a:bodyPr>
          <a:lstStyle/>
          <a:p>
            <a:r>
              <a:rPr lang="es-CO" sz="1400" b="1" i="1" dirty="0" smtClean="0">
                <a:solidFill>
                  <a:schemeClr val="bg1"/>
                </a:solidFill>
                <a:latin typeface="Calibri" charset="0"/>
                <a:ea typeface="Calibri" charset="0"/>
                <a:cs typeface="Calibri" charset="0"/>
                <a:sym typeface="Times New Roman"/>
              </a:rPr>
              <a:t>Honduras</a:t>
            </a:r>
            <a:endParaRPr lang="en-US" sz="1400" b="1" i="1" dirty="0">
              <a:solidFill>
                <a:schemeClr val="bg1"/>
              </a:solidFill>
              <a:latin typeface="Calibri" charset="0"/>
              <a:ea typeface="Calibri" charset="0"/>
              <a:cs typeface="Calibri" charset="0"/>
            </a:endParaRPr>
          </a:p>
        </p:txBody>
      </p:sp>
      <p:sp>
        <p:nvSpPr>
          <p:cNvPr id="37" name="Rectangle 36"/>
          <p:cNvSpPr/>
          <p:nvPr/>
        </p:nvSpPr>
        <p:spPr>
          <a:xfrm>
            <a:off x="7398891" y="1128630"/>
            <a:ext cx="1419617" cy="307777"/>
          </a:xfrm>
          <a:prstGeom prst="rect">
            <a:avLst/>
          </a:prstGeom>
          <a:solidFill>
            <a:schemeClr val="accent6"/>
          </a:solidFill>
        </p:spPr>
        <p:txBody>
          <a:bodyPr wrap="square">
            <a:spAutoFit/>
          </a:bodyPr>
          <a:lstStyle/>
          <a:p>
            <a:r>
              <a:rPr lang="es-CO" sz="1400" b="1" i="1" dirty="0" smtClean="0">
                <a:solidFill>
                  <a:schemeClr val="bg1"/>
                </a:solidFill>
                <a:latin typeface="Calibri" charset="0"/>
                <a:ea typeface="Calibri" charset="0"/>
                <a:cs typeface="Calibri" charset="0"/>
                <a:sym typeface="Times New Roman"/>
              </a:rPr>
              <a:t>Ecuador</a:t>
            </a:r>
            <a:endParaRPr lang="en-US" sz="1400" b="1" i="1" dirty="0">
              <a:solidFill>
                <a:schemeClr val="bg1"/>
              </a:solidFill>
              <a:latin typeface="Calibri" charset="0"/>
              <a:ea typeface="Calibri" charset="0"/>
              <a:cs typeface="Calibri" charset="0"/>
            </a:endParaRPr>
          </a:p>
        </p:txBody>
      </p:sp>
      <p:sp>
        <p:nvSpPr>
          <p:cNvPr id="38" name="Rectangle 37"/>
          <p:cNvSpPr/>
          <p:nvPr/>
        </p:nvSpPr>
        <p:spPr>
          <a:xfrm>
            <a:off x="2657160" y="4316823"/>
            <a:ext cx="1419617" cy="307777"/>
          </a:xfrm>
          <a:prstGeom prst="rect">
            <a:avLst/>
          </a:prstGeom>
          <a:solidFill>
            <a:schemeClr val="accent6"/>
          </a:solidFill>
        </p:spPr>
        <p:txBody>
          <a:bodyPr wrap="square">
            <a:spAutoFit/>
          </a:bodyPr>
          <a:lstStyle/>
          <a:p>
            <a:r>
              <a:rPr lang="es-CO" sz="1400" b="1" i="1" dirty="0" smtClean="0">
                <a:solidFill>
                  <a:schemeClr val="bg1"/>
                </a:solidFill>
                <a:latin typeface="Calibri" charset="0"/>
                <a:ea typeface="Calibri" charset="0"/>
                <a:cs typeface="Calibri" charset="0"/>
                <a:sym typeface="Times New Roman"/>
              </a:rPr>
              <a:t>Chile</a:t>
            </a:r>
            <a:endParaRPr lang="en-US" sz="1400" b="1" i="1" dirty="0">
              <a:solidFill>
                <a:schemeClr val="bg1"/>
              </a:solidFill>
              <a:latin typeface="Calibri" charset="0"/>
              <a:ea typeface="Calibri" charset="0"/>
              <a:cs typeface="Calibri" charset="0"/>
            </a:endParaRPr>
          </a:p>
        </p:txBody>
      </p:sp>
      <p:sp>
        <p:nvSpPr>
          <p:cNvPr id="39" name="Rectangle 38"/>
          <p:cNvSpPr/>
          <p:nvPr/>
        </p:nvSpPr>
        <p:spPr>
          <a:xfrm>
            <a:off x="2657161" y="4941601"/>
            <a:ext cx="1419617" cy="307777"/>
          </a:xfrm>
          <a:prstGeom prst="rect">
            <a:avLst/>
          </a:prstGeom>
          <a:solidFill>
            <a:schemeClr val="accent6"/>
          </a:solidFill>
        </p:spPr>
        <p:txBody>
          <a:bodyPr wrap="square">
            <a:spAutoFit/>
          </a:bodyPr>
          <a:lstStyle/>
          <a:p>
            <a:r>
              <a:rPr lang="es-CO" sz="1400" b="1" i="1" dirty="0" smtClean="0">
                <a:solidFill>
                  <a:schemeClr val="bg1"/>
                </a:solidFill>
                <a:latin typeface="Calibri" charset="0"/>
                <a:ea typeface="Calibri" charset="0"/>
                <a:cs typeface="Calibri" charset="0"/>
                <a:sym typeface="Times New Roman"/>
              </a:rPr>
              <a:t>Colombia</a:t>
            </a:r>
            <a:endParaRPr lang="en-US" sz="1400" b="1" i="1" dirty="0">
              <a:solidFill>
                <a:schemeClr val="bg1"/>
              </a:solidFill>
              <a:latin typeface="Calibri" charset="0"/>
              <a:ea typeface="Calibri" charset="0"/>
              <a:cs typeface="Calibri" charset="0"/>
            </a:endParaRPr>
          </a:p>
        </p:txBody>
      </p:sp>
      <p:sp>
        <p:nvSpPr>
          <p:cNvPr id="40" name="Rectangle 39"/>
          <p:cNvSpPr/>
          <p:nvPr/>
        </p:nvSpPr>
        <p:spPr>
          <a:xfrm>
            <a:off x="2671918" y="5575603"/>
            <a:ext cx="1419617" cy="307777"/>
          </a:xfrm>
          <a:prstGeom prst="rect">
            <a:avLst/>
          </a:prstGeom>
          <a:solidFill>
            <a:schemeClr val="accent6"/>
          </a:solidFill>
        </p:spPr>
        <p:txBody>
          <a:bodyPr wrap="square">
            <a:spAutoFit/>
          </a:bodyPr>
          <a:lstStyle/>
          <a:p>
            <a:r>
              <a:rPr lang="es-CO" sz="1400" b="1" i="1" dirty="0" smtClean="0">
                <a:solidFill>
                  <a:schemeClr val="bg1"/>
                </a:solidFill>
                <a:latin typeface="Calibri" charset="0"/>
                <a:ea typeface="Calibri" charset="0"/>
                <a:cs typeface="Calibri" charset="0"/>
                <a:sym typeface="Times New Roman"/>
              </a:rPr>
              <a:t>Cosa Rica</a:t>
            </a:r>
            <a:endParaRPr lang="en-US" sz="1400" b="1" i="1" dirty="0">
              <a:solidFill>
                <a:schemeClr val="bg1"/>
              </a:solidFill>
              <a:latin typeface="Calibri" charset="0"/>
              <a:ea typeface="Calibri" charset="0"/>
              <a:cs typeface="Calibri" charset="0"/>
            </a:endParaRPr>
          </a:p>
        </p:txBody>
      </p:sp>
      <p:sp>
        <p:nvSpPr>
          <p:cNvPr id="41" name="Rectangle 40"/>
          <p:cNvSpPr/>
          <p:nvPr/>
        </p:nvSpPr>
        <p:spPr>
          <a:xfrm>
            <a:off x="7398895" y="2422103"/>
            <a:ext cx="1434377" cy="307777"/>
          </a:xfrm>
          <a:prstGeom prst="rect">
            <a:avLst/>
          </a:prstGeom>
          <a:solidFill>
            <a:schemeClr val="accent6"/>
          </a:solidFill>
        </p:spPr>
        <p:txBody>
          <a:bodyPr wrap="square">
            <a:spAutoFit/>
          </a:bodyPr>
          <a:lstStyle/>
          <a:p>
            <a:r>
              <a:rPr lang="es-CO" sz="1400" b="1" i="1" dirty="0" smtClean="0">
                <a:solidFill>
                  <a:schemeClr val="bg1"/>
                </a:solidFill>
                <a:latin typeface="Calibri" charset="0"/>
                <a:ea typeface="Calibri" charset="0"/>
                <a:cs typeface="Calibri" charset="0"/>
                <a:sym typeface="Times New Roman"/>
              </a:rPr>
              <a:t>Mexico</a:t>
            </a:r>
            <a:endParaRPr lang="en-US" sz="1400" b="1" i="1" dirty="0">
              <a:solidFill>
                <a:schemeClr val="bg1"/>
              </a:solidFill>
              <a:latin typeface="Calibri" charset="0"/>
              <a:ea typeface="Calibri" charset="0"/>
              <a:cs typeface="Calibri" charset="0"/>
            </a:endParaRPr>
          </a:p>
        </p:txBody>
      </p:sp>
      <p:sp>
        <p:nvSpPr>
          <p:cNvPr id="42" name="Rectangle 41"/>
          <p:cNvSpPr/>
          <p:nvPr/>
        </p:nvSpPr>
        <p:spPr>
          <a:xfrm>
            <a:off x="7413652" y="3078187"/>
            <a:ext cx="1419620" cy="307777"/>
          </a:xfrm>
          <a:prstGeom prst="rect">
            <a:avLst/>
          </a:prstGeom>
          <a:solidFill>
            <a:schemeClr val="accent6"/>
          </a:solidFill>
        </p:spPr>
        <p:txBody>
          <a:bodyPr wrap="square">
            <a:spAutoFit/>
          </a:bodyPr>
          <a:lstStyle/>
          <a:p>
            <a:r>
              <a:rPr lang="es-CO" sz="1400" b="1" i="1" dirty="0" smtClean="0">
                <a:solidFill>
                  <a:schemeClr val="bg1"/>
                </a:solidFill>
                <a:latin typeface="Calibri" charset="0"/>
                <a:ea typeface="Calibri" charset="0"/>
                <a:cs typeface="Calibri" charset="0"/>
                <a:sym typeface="Times New Roman"/>
              </a:rPr>
              <a:t>Panama</a:t>
            </a:r>
            <a:endParaRPr lang="en-US" sz="1400" b="1" i="1" dirty="0">
              <a:solidFill>
                <a:schemeClr val="bg1"/>
              </a:solidFill>
              <a:latin typeface="Calibri" charset="0"/>
              <a:ea typeface="Calibri" charset="0"/>
              <a:cs typeface="Calibri" charset="0"/>
            </a:endParaRPr>
          </a:p>
        </p:txBody>
      </p:sp>
      <p:sp>
        <p:nvSpPr>
          <p:cNvPr id="43" name="Rectangle 42"/>
          <p:cNvSpPr/>
          <p:nvPr/>
        </p:nvSpPr>
        <p:spPr>
          <a:xfrm>
            <a:off x="7413651" y="3687850"/>
            <a:ext cx="1419617" cy="307777"/>
          </a:xfrm>
          <a:prstGeom prst="rect">
            <a:avLst/>
          </a:prstGeom>
          <a:solidFill>
            <a:schemeClr val="accent6"/>
          </a:solidFill>
        </p:spPr>
        <p:txBody>
          <a:bodyPr wrap="square">
            <a:spAutoFit/>
          </a:bodyPr>
          <a:lstStyle/>
          <a:p>
            <a:r>
              <a:rPr lang="es-CO" sz="1400" b="1" i="1" dirty="0" smtClean="0">
                <a:solidFill>
                  <a:schemeClr val="bg1"/>
                </a:solidFill>
                <a:latin typeface="Calibri" charset="0"/>
                <a:ea typeface="Calibri" charset="0"/>
                <a:cs typeface="Calibri" charset="0"/>
                <a:sym typeface="Times New Roman"/>
              </a:rPr>
              <a:t>Paraguay</a:t>
            </a:r>
            <a:endParaRPr lang="en-US" sz="1400" b="1" i="1" dirty="0">
              <a:solidFill>
                <a:schemeClr val="bg1"/>
              </a:solidFill>
              <a:latin typeface="Calibri" charset="0"/>
              <a:ea typeface="Calibri" charset="0"/>
              <a:cs typeface="Calibri" charset="0"/>
            </a:endParaRPr>
          </a:p>
        </p:txBody>
      </p:sp>
      <p:sp>
        <p:nvSpPr>
          <p:cNvPr id="44" name="Rectangle 43"/>
          <p:cNvSpPr/>
          <p:nvPr/>
        </p:nvSpPr>
        <p:spPr>
          <a:xfrm>
            <a:off x="7398891" y="4344317"/>
            <a:ext cx="1419617" cy="307777"/>
          </a:xfrm>
          <a:prstGeom prst="rect">
            <a:avLst/>
          </a:prstGeom>
          <a:solidFill>
            <a:schemeClr val="accent6"/>
          </a:solidFill>
        </p:spPr>
        <p:txBody>
          <a:bodyPr wrap="square">
            <a:spAutoFit/>
          </a:bodyPr>
          <a:lstStyle/>
          <a:p>
            <a:r>
              <a:rPr lang="es-CO" sz="1400" b="1" i="1" dirty="0" smtClean="0">
                <a:solidFill>
                  <a:schemeClr val="bg1"/>
                </a:solidFill>
                <a:latin typeface="Calibri" charset="0"/>
                <a:ea typeface="Calibri" charset="0"/>
                <a:cs typeface="Calibri" charset="0"/>
                <a:sym typeface="Times New Roman"/>
              </a:rPr>
              <a:t>Peru</a:t>
            </a:r>
            <a:endParaRPr lang="en-US" sz="1400" b="1" i="1" dirty="0">
              <a:solidFill>
                <a:schemeClr val="bg1"/>
              </a:solidFill>
              <a:latin typeface="Calibri" charset="0"/>
              <a:ea typeface="Calibri" charset="0"/>
              <a:cs typeface="Calibri" charset="0"/>
            </a:endParaRPr>
          </a:p>
        </p:txBody>
      </p:sp>
      <p:sp>
        <p:nvSpPr>
          <p:cNvPr id="45" name="Rectangle 44"/>
          <p:cNvSpPr/>
          <p:nvPr/>
        </p:nvSpPr>
        <p:spPr>
          <a:xfrm>
            <a:off x="7398892" y="4969095"/>
            <a:ext cx="1419617" cy="307777"/>
          </a:xfrm>
          <a:prstGeom prst="rect">
            <a:avLst/>
          </a:prstGeom>
          <a:solidFill>
            <a:schemeClr val="accent6"/>
          </a:solidFill>
        </p:spPr>
        <p:txBody>
          <a:bodyPr wrap="square">
            <a:spAutoFit/>
          </a:bodyPr>
          <a:lstStyle/>
          <a:p>
            <a:r>
              <a:rPr lang="es-CO" sz="1400" b="1" i="1" dirty="0" smtClean="0">
                <a:solidFill>
                  <a:schemeClr val="bg1"/>
                </a:solidFill>
                <a:latin typeface="Calibri" charset="0"/>
                <a:ea typeface="Calibri" charset="0"/>
                <a:cs typeface="Calibri" charset="0"/>
                <a:sym typeface="Times New Roman"/>
              </a:rPr>
              <a:t>United States </a:t>
            </a:r>
            <a:endParaRPr lang="en-US" sz="1400" b="1" i="1" dirty="0">
              <a:solidFill>
                <a:schemeClr val="bg1"/>
              </a:solidFill>
              <a:latin typeface="Calibri" charset="0"/>
              <a:ea typeface="Calibri" charset="0"/>
              <a:cs typeface="Calibri" charset="0"/>
            </a:endParaRPr>
          </a:p>
        </p:txBody>
      </p:sp>
      <p:sp>
        <p:nvSpPr>
          <p:cNvPr id="46" name="Rectangle 45"/>
          <p:cNvSpPr/>
          <p:nvPr/>
        </p:nvSpPr>
        <p:spPr>
          <a:xfrm>
            <a:off x="7413649" y="5603097"/>
            <a:ext cx="1419617" cy="307777"/>
          </a:xfrm>
          <a:prstGeom prst="rect">
            <a:avLst/>
          </a:prstGeom>
          <a:solidFill>
            <a:schemeClr val="accent6"/>
          </a:solidFill>
        </p:spPr>
        <p:txBody>
          <a:bodyPr wrap="square">
            <a:spAutoFit/>
          </a:bodyPr>
          <a:lstStyle/>
          <a:p>
            <a:r>
              <a:rPr lang="es-CO" sz="1400" b="1" i="1" dirty="0" smtClean="0">
                <a:solidFill>
                  <a:schemeClr val="bg1"/>
                </a:solidFill>
                <a:latin typeface="Calibri" charset="0"/>
                <a:ea typeface="Calibri" charset="0"/>
                <a:cs typeface="Calibri" charset="0"/>
                <a:sym typeface="Times New Roman"/>
              </a:rPr>
              <a:t>Uruguay</a:t>
            </a:r>
            <a:endParaRPr lang="en-US" sz="1400" b="1" i="1" dirty="0">
              <a:solidFill>
                <a:schemeClr val="bg1"/>
              </a:solidFill>
              <a:latin typeface="Calibri" charset="0"/>
              <a:ea typeface="Calibri" charset="0"/>
              <a:cs typeface="Calibri" charset="0"/>
            </a:endParaRPr>
          </a:p>
        </p:txBody>
      </p:sp>
      <p:sp>
        <p:nvSpPr>
          <p:cNvPr id="47" name="Shape 361"/>
          <p:cNvSpPr txBox="1">
            <a:spLocks/>
          </p:cNvSpPr>
          <p:nvPr/>
        </p:nvSpPr>
        <p:spPr>
          <a:xfrm>
            <a:off x="0" y="344676"/>
            <a:ext cx="12192000" cy="424732"/>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O" sz="2400" b="1" dirty="0" smtClean="0">
                <a:solidFill>
                  <a:srgbClr val="005FAA"/>
                </a:solidFill>
                <a:latin typeface="Arial"/>
                <a:ea typeface="Arial"/>
                <a:cs typeface="Arial"/>
                <a:sym typeface="Arial"/>
              </a:rPr>
              <a:t>AmeriGEOSS GEO Principal</a:t>
            </a:r>
            <a:endParaRPr lang="es-CO" sz="2400" b="1" dirty="0">
              <a:solidFill>
                <a:srgbClr val="005FAA"/>
              </a:solidFill>
              <a:latin typeface="Arial"/>
              <a:ea typeface="Arial"/>
              <a:cs typeface="Arial"/>
              <a:sym typeface="Arial"/>
            </a:endParaRPr>
          </a:p>
        </p:txBody>
      </p:sp>
    </p:spTree>
    <p:extLst>
      <p:ext uri="{BB962C8B-B14F-4D97-AF65-F5344CB8AC3E}">
        <p14:creationId xmlns:p14="http://schemas.microsoft.com/office/powerpoint/2010/main" val="11397387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ounded Rectangle 57" descr="Presentation Author/Graphics: &#10;Eldrich L. Frazier&#10;Federal Geographic Data Committee&#10;https://www.fgdc.gov "/>
          <p:cNvSpPr/>
          <p:nvPr/>
        </p:nvSpPr>
        <p:spPr>
          <a:xfrm>
            <a:off x="0" y="3380278"/>
            <a:ext cx="12192000" cy="3246523"/>
          </a:xfrm>
          <a:prstGeom prst="roundRect">
            <a:avLst/>
          </a:prstGeom>
          <a:solidFill>
            <a:schemeClr val="bg2">
              <a:alpha val="29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b="1" dirty="0">
              <a:solidFill>
                <a:schemeClr val="tx1"/>
              </a:solidFill>
            </a:endParaRPr>
          </a:p>
        </p:txBody>
      </p:sp>
      <p:sp>
        <p:nvSpPr>
          <p:cNvPr id="61" name="Rectangle 60" descr="Presentation Author/Graphics: &#10;Eldrich L. Frazier&#10;Federal Geographic Data Committee&#10;https://www.fgdc.gov "/>
          <p:cNvSpPr/>
          <p:nvPr/>
        </p:nvSpPr>
        <p:spPr>
          <a:xfrm>
            <a:off x="0" y="3476046"/>
            <a:ext cx="12192000" cy="416838"/>
          </a:xfrm>
          <a:prstGeom prst="rect">
            <a:avLst/>
          </a:prstGeom>
          <a:gradFill flip="none" rotWithShape="1">
            <a:gsLst>
              <a:gs pos="0">
                <a:schemeClr val="accent4">
                  <a:lumMod val="0"/>
                  <a:lumOff val="100000"/>
                </a:schemeClr>
              </a:gs>
              <a:gs pos="0">
                <a:schemeClr val="accent4">
                  <a:lumMod val="0"/>
                  <a:lumOff val="100000"/>
                </a:schemeClr>
              </a:gs>
              <a:gs pos="46000">
                <a:schemeClr val="bg2">
                  <a:lumMod val="1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050"/>
              <a:t> </a:t>
            </a:r>
            <a:r>
              <a:rPr lang="en-US" sz="1050">
                <a:solidFill>
                  <a:schemeClr val="bg1">
                    <a:lumMod val="95000"/>
                  </a:schemeClr>
                </a:solidFill>
              </a:rPr>
              <a:t>  </a:t>
            </a:r>
            <a:endParaRPr lang="en-US" sz="1050" dirty="0"/>
          </a:p>
        </p:txBody>
      </p:sp>
      <p:sp>
        <p:nvSpPr>
          <p:cNvPr id="21" name="Rounded Rectangle 20" descr="Presentation Author/Graphics: &#10;Eldrich L. Frazier&#10;Federal Geographic Data Committee&#10;https://www.fgdc.gov "/>
          <p:cNvSpPr/>
          <p:nvPr/>
        </p:nvSpPr>
        <p:spPr>
          <a:xfrm>
            <a:off x="3013752" y="3482889"/>
            <a:ext cx="1995588" cy="2371185"/>
          </a:xfrm>
          <a:prstGeom prst="roundRect">
            <a:avLst/>
          </a:prstGeom>
          <a:solidFill>
            <a:schemeClr val="tx1">
              <a:lumMod val="75000"/>
              <a:lumOff val="25000"/>
              <a:alpha val="81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2860" tIns="640080" rIns="0" rtlCol="0" anchor="t"/>
          <a:lstStyle/>
          <a:p>
            <a:r>
              <a:rPr lang="en-US" sz="1400" dirty="0" smtClean="0">
                <a:solidFill>
                  <a:schemeClr val="bg1"/>
                </a:solidFill>
              </a:rPr>
              <a:t>Agriculture</a:t>
            </a:r>
            <a:r>
              <a:rPr lang="en-US" sz="1400" dirty="0">
                <a:solidFill>
                  <a:schemeClr val="bg1"/>
                </a:solidFill>
              </a:rPr>
              <a:t>, associated with climate variability, climate change, and food security.</a:t>
            </a:r>
          </a:p>
        </p:txBody>
      </p:sp>
      <p:sp>
        <p:nvSpPr>
          <p:cNvPr id="22" name="Rounded Rectangle 21" descr="Presentation Author/Graphics: &#10;Eldrich L. Frazier&#10;Federal Geographic Data Committee&#10;https://www.fgdc.gov "/>
          <p:cNvSpPr/>
          <p:nvPr/>
        </p:nvSpPr>
        <p:spPr>
          <a:xfrm>
            <a:off x="7102999" y="3257072"/>
            <a:ext cx="2220900" cy="2699591"/>
          </a:xfrm>
          <a:prstGeom prst="roundRect">
            <a:avLst/>
          </a:prstGeom>
          <a:solidFill>
            <a:schemeClr val="tx1">
              <a:lumMod val="75000"/>
              <a:lumOff val="25000"/>
              <a:alpha val="81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 tIns="822960" rIns="0" rtlCol="0" anchor="t"/>
          <a:lstStyle/>
          <a:p>
            <a:r>
              <a:rPr lang="en-US" sz="1400" dirty="0" smtClean="0">
                <a:solidFill>
                  <a:schemeClr val="bg1"/>
                </a:solidFill>
              </a:rPr>
              <a:t>Disaster </a:t>
            </a:r>
            <a:r>
              <a:rPr lang="en-US" sz="1400" dirty="0">
                <a:solidFill>
                  <a:schemeClr val="bg1"/>
                </a:solidFill>
              </a:rPr>
              <a:t>risk reduction, particularly for data exchange associated with early warnings and for the generation of regional products of early </a:t>
            </a:r>
            <a:r>
              <a:rPr lang="en-US" sz="1400" dirty="0" smtClean="0">
                <a:solidFill>
                  <a:schemeClr val="bg1"/>
                </a:solidFill>
              </a:rPr>
              <a:t>warnings</a:t>
            </a:r>
            <a:endParaRPr lang="en-US" sz="1400" dirty="0">
              <a:solidFill>
                <a:schemeClr val="bg1"/>
              </a:solidFill>
            </a:endParaRPr>
          </a:p>
        </p:txBody>
      </p:sp>
      <p:sp>
        <p:nvSpPr>
          <p:cNvPr id="23" name="Rounded Rectangle 22" descr="Presentation Author/Graphics: &#10;Eldrich L. Frazier&#10;Federal Geographic Data Committee&#10;https://www.fgdc.gov "/>
          <p:cNvSpPr/>
          <p:nvPr/>
        </p:nvSpPr>
        <p:spPr>
          <a:xfrm>
            <a:off x="5056695" y="3380278"/>
            <a:ext cx="1996574" cy="2473796"/>
          </a:xfrm>
          <a:prstGeom prst="roundRect">
            <a:avLst/>
          </a:prstGeom>
          <a:solidFill>
            <a:schemeClr val="tx1">
              <a:lumMod val="75000"/>
              <a:lumOff val="25000"/>
              <a:alpha val="81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2860" tIns="731520" rIns="0" rtlCol="0" anchor="t"/>
          <a:lstStyle/>
          <a:p>
            <a:r>
              <a:rPr lang="en-US" sz="1400" dirty="0">
                <a:solidFill>
                  <a:schemeClr val="bg1"/>
                </a:solidFill>
              </a:rPr>
              <a:t>Water, associated with the management approach of water resources and data management.</a:t>
            </a:r>
          </a:p>
        </p:txBody>
      </p:sp>
      <p:sp>
        <p:nvSpPr>
          <p:cNvPr id="24" name="Rounded Rectangle 23" descr="Presentation Author/Graphics: &#10;Eldrich L. Frazier&#10;Federal Geographic Data Committee&#10;https://www.fgdc.gov "/>
          <p:cNvSpPr/>
          <p:nvPr/>
        </p:nvSpPr>
        <p:spPr>
          <a:xfrm>
            <a:off x="9373074" y="3213185"/>
            <a:ext cx="2736195" cy="3213740"/>
          </a:xfrm>
          <a:prstGeom prst="roundRect">
            <a:avLst/>
          </a:prstGeom>
          <a:solidFill>
            <a:schemeClr val="tx1">
              <a:lumMod val="75000"/>
              <a:lumOff val="25000"/>
              <a:alpha val="81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2860" tIns="822960" rIns="0" rtlCol="0" anchor="t"/>
          <a:lstStyle/>
          <a:p>
            <a:r>
              <a:rPr lang="en-US" sz="1400" dirty="0">
                <a:solidFill>
                  <a:schemeClr val="bg1"/>
                </a:solidFill>
              </a:rPr>
              <a:t>Biodiversity and Ecosystem Monitoring including biodiversity observation in coastal, marine, and continental habitats, in the context of capacity building for better monitoring, management, and maintenance of ecosystems and biodiversity they support; also to predict future changes.</a:t>
            </a:r>
          </a:p>
        </p:txBody>
      </p:sp>
      <p:pic>
        <p:nvPicPr>
          <p:cNvPr id="68" name="Picture 67" descr="Presentation Author/Graphics: &#10;Eldrich L. Frazier&#10;Federal Geographic Data Committee&#10;https://www.fgdc.gov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82693"/>
            <a:ext cx="12192000" cy="2703308"/>
          </a:xfrm>
          <a:prstGeom prst="rect">
            <a:avLst/>
          </a:prstGeom>
        </p:spPr>
      </p:pic>
      <p:sp>
        <p:nvSpPr>
          <p:cNvPr id="2" name="Slide Number Placeholder 1" descr="Presentation Author/Graphics: &#10;Eldrich L. Frazier&#10;Federal Geographic Data Committee&#10;https://www.fgdc.gov "/>
          <p:cNvSpPr>
            <a:spLocks noGrp="1"/>
          </p:cNvSpPr>
          <p:nvPr>
            <p:ph type="sldNum" sz="quarter" idx="12"/>
          </p:nvPr>
        </p:nvSpPr>
        <p:spPr>
          <a:xfrm>
            <a:off x="9448801" y="6473728"/>
            <a:ext cx="2743200" cy="365125"/>
          </a:xfrm>
        </p:spPr>
        <p:txBody>
          <a:bodyPr/>
          <a:lstStyle/>
          <a:p>
            <a:fld id="{16CF13DE-A9A8-C04B-85C5-BAA8493B6444}" type="slidenum">
              <a:rPr lang="en-US" smtClean="0"/>
              <a:t>4</a:t>
            </a:fld>
            <a:endParaRPr lang="en-US" dirty="0"/>
          </a:p>
        </p:txBody>
      </p:sp>
      <p:sp>
        <p:nvSpPr>
          <p:cNvPr id="18" name="Rounded Rectangle 17" descr="Presentation Author/Graphics: &#10;Eldrich L. Frazier&#10;Federal Geographic Data Committee&#10;https://www.fgdc.gov "/>
          <p:cNvSpPr/>
          <p:nvPr/>
        </p:nvSpPr>
        <p:spPr>
          <a:xfrm>
            <a:off x="5094037" y="1731182"/>
            <a:ext cx="6656397" cy="1070075"/>
          </a:xfrm>
          <a:prstGeom prst="roundRect">
            <a:avLst/>
          </a:prstGeom>
          <a:solidFill>
            <a:schemeClr val="tx1">
              <a:lumMod val="75000"/>
              <a:lumOff val="25000"/>
              <a:alpha val="81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AmeriGEOSS</a:t>
            </a:r>
            <a:r>
              <a:rPr lang="en-US" dirty="0" smtClean="0"/>
              <a:t> Initiative is a framework that seeks to promote collaboration and coordination among the GEO Members of the American Continent</a:t>
            </a:r>
            <a:endParaRPr lang="en-US" dirty="0"/>
          </a:p>
        </p:txBody>
      </p:sp>
      <p:sp>
        <p:nvSpPr>
          <p:cNvPr id="19" name="Rectangle 18" descr="Presentation Author/Graphics: &#10;Eldrich L. Frazier&#10;Federal Geographic Data Committee&#10;https://www.fgdc.gov "/>
          <p:cNvSpPr/>
          <p:nvPr/>
        </p:nvSpPr>
        <p:spPr>
          <a:xfrm>
            <a:off x="0" y="980729"/>
            <a:ext cx="12192000" cy="416838"/>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sz="1050" dirty="0"/>
          </a:p>
        </p:txBody>
      </p:sp>
      <p:grpSp>
        <p:nvGrpSpPr>
          <p:cNvPr id="53" name="Group 52" descr="Presentation Author/Graphics: &#10;Eldrich L. Frazier&#10;Federal Geographic Data Committee&#10;https://www.fgdc.gov "/>
          <p:cNvGrpSpPr/>
          <p:nvPr/>
        </p:nvGrpSpPr>
        <p:grpSpPr>
          <a:xfrm>
            <a:off x="1961242" y="5537690"/>
            <a:ext cx="7880550" cy="1220010"/>
            <a:chOff x="974830" y="5218117"/>
            <a:chExt cx="10489011" cy="1623833"/>
          </a:xfrm>
        </p:grpSpPr>
        <p:pic>
          <p:nvPicPr>
            <p:cNvPr id="33" name="Picture 3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73724" y="5218117"/>
              <a:ext cx="1541782" cy="871443"/>
            </a:xfrm>
            <a:prstGeom prst="rect">
              <a:avLst/>
            </a:prstGeom>
            <a:effectLst>
              <a:reflection blurRad="6350" stA="52000" endA="300" endPos="35000" dir="5400000" sy="-100000" algn="bl" rotWithShape="0"/>
            </a:effectLst>
            <a:scene3d>
              <a:camera prst="isometricOffAxis1Top">
                <a:rot lat="18906181" lon="18660706" rev="3298962"/>
              </a:camera>
              <a:lightRig rig="chilly" dir="t"/>
            </a:scene3d>
            <a:sp3d prstMaterial="powder"/>
          </p:spPr>
        </p:pic>
        <p:pic>
          <p:nvPicPr>
            <p:cNvPr id="34" name="Picture 33"/>
            <p:cNvPicPr>
              <a:picLocks noChangeAspect="1"/>
            </p:cNvPicPr>
            <p:nvPr/>
          </p:nvPicPr>
          <p:blipFill>
            <a:blip r:embed="rId5" cstate="screen">
              <a:alphaModFix amt="96000"/>
              <a:extLst>
                <a:ext uri="{28A0092B-C50C-407E-A947-70E740481C1C}">
                  <a14:useLocalDpi xmlns:a14="http://schemas.microsoft.com/office/drawing/2010/main"/>
                </a:ext>
              </a:extLst>
            </a:blip>
            <a:stretch>
              <a:fillRect/>
            </a:stretch>
          </p:blipFill>
          <p:spPr>
            <a:xfrm>
              <a:off x="4271316" y="5219514"/>
              <a:ext cx="1541782" cy="871443"/>
            </a:xfrm>
            <a:prstGeom prst="rect">
              <a:avLst/>
            </a:prstGeom>
            <a:effectLst>
              <a:reflection blurRad="6350" stA="52000" endA="300" endPos="35000" dir="5400000" sy="-100000" algn="bl" rotWithShape="0"/>
            </a:effectLst>
            <a:scene3d>
              <a:camera prst="isometricOffAxis1Top">
                <a:rot lat="18906181" lon="18660706" rev="3298962"/>
              </a:camera>
              <a:lightRig rig="chilly" dir="t"/>
            </a:scene3d>
            <a:sp3d prstMaterial="powder"/>
          </p:spPr>
        </p:pic>
        <p:pic>
          <p:nvPicPr>
            <p:cNvPr id="35" name="Picture 34"/>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503719" y="5965987"/>
              <a:ext cx="1541782" cy="871443"/>
            </a:xfrm>
            <a:prstGeom prst="rect">
              <a:avLst/>
            </a:prstGeom>
            <a:effectLst>
              <a:reflection blurRad="6350" stA="52000" endA="300" endPos="35000" dir="5400000" sy="-100000" algn="bl" rotWithShape="0"/>
            </a:effectLst>
            <a:scene3d>
              <a:camera prst="isometricOffAxis1Top">
                <a:rot lat="18906181" lon="18660706" rev="3298962"/>
              </a:camera>
              <a:lightRig rig="chilly" dir="t"/>
            </a:scene3d>
            <a:sp3d prstMaterial="powder"/>
          </p:spPr>
        </p:pic>
        <p:pic>
          <p:nvPicPr>
            <p:cNvPr id="36" name="Picture 35"/>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166348" y="5218117"/>
              <a:ext cx="1541782" cy="871443"/>
            </a:xfrm>
            <a:prstGeom prst="rect">
              <a:avLst/>
            </a:prstGeom>
            <a:effectLst>
              <a:reflection blurRad="6350" stA="52000" endA="300" endPos="35000" dir="5400000" sy="-100000" algn="bl" rotWithShape="0"/>
            </a:effectLst>
            <a:scene3d>
              <a:camera prst="isometricOffAxis1Top">
                <a:rot lat="18906181" lon="18660706" rev="3298962"/>
              </a:camera>
              <a:lightRig rig="chilly" dir="t"/>
            </a:scene3d>
            <a:sp3d prstMaterial="powder"/>
          </p:spPr>
        </p:pic>
        <p:pic>
          <p:nvPicPr>
            <p:cNvPr id="37" name="Picture 36"/>
            <p:cNvPicPr>
              <a:picLocks noChangeAspect="1"/>
            </p:cNvPicPr>
            <p:nvPr/>
          </p:nvPicPr>
          <p:blipFill>
            <a:blip r:embed="rId8" cstate="screen">
              <a:alphaModFix amt="90000"/>
              <a:extLst>
                <a:ext uri="{28A0092B-C50C-407E-A947-70E740481C1C}">
                  <a14:useLocalDpi xmlns:a14="http://schemas.microsoft.com/office/drawing/2010/main"/>
                </a:ext>
              </a:extLst>
            </a:blip>
            <a:stretch>
              <a:fillRect/>
            </a:stretch>
          </p:blipFill>
          <p:spPr>
            <a:xfrm>
              <a:off x="2079798" y="5219514"/>
              <a:ext cx="1541782" cy="871443"/>
            </a:xfrm>
            <a:prstGeom prst="rect">
              <a:avLst/>
            </a:prstGeom>
            <a:effectLst>
              <a:reflection blurRad="6350" stA="52000" endA="300" endPos="35000" dir="5400000" sy="-100000" algn="bl" rotWithShape="0"/>
            </a:effectLst>
            <a:scene3d>
              <a:camera prst="isometricOffAxis1Top">
                <a:rot lat="18906181" lon="18660706" rev="3298962"/>
              </a:camera>
              <a:lightRig rig="chilly" dir="t"/>
            </a:scene3d>
            <a:sp3d prstMaterial="powder"/>
          </p:spPr>
        </p:pic>
        <p:pic>
          <p:nvPicPr>
            <p:cNvPr id="38" name="Picture 37"/>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602987" y="5970507"/>
              <a:ext cx="1541782" cy="871443"/>
            </a:xfrm>
            <a:prstGeom prst="rect">
              <a:avLst/>
            </a:prstGeom>
            <a:effectLst>
              <a:reflection blurRad="6350" stA="52000" endA="300" endPos="35000" dir="5400000" sy="-100000" algn="bl" rotWithShape="0"/>
            </a:effectLst>
            <a:scene3d>
              <a:camera prst="isometricOffAxis1Top">
                <a:rot lat="18906181" lon="18660706" rev="3298962"/>
              </a:camera>
              <a:lightRig rig="chilly" dir="t"/>
            </a:scene3d>
            <a:sp3d prstMaterial="powder"/>
          </p:spPr>
        </p:pic>
        <p:pic>
          <p:nvPicPr>
            <p:cNvPr id="39" name="Picture 38"/>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74830" y="5220048"/>
              <a:ext cx="1541782" cy="871443"/>
            </a:xfrm>
            <a:prstGeom prst="rect">
              <a:avLst/>
            </a:prstGeom>
            <a:effectLst>
              <a:reflection blurRad="6350" stA="52000" endA="300" endPos="35000" dir="5400000" sy="-100000" algn="bl" rotWithShape="0"/>
            </a:effectLst>
            <a:scene3d>
              <a:camera prst="isometricOffAxis1Top">
                <a:rot lat="18906181" lon="18660706" rev="3298962"/>
              </a:camera>
              <a:lightRig rig="chilly" dir="t"/>
            </a:scene3d>
            <a:sp3d prstMaterial="powder"/>
          </p:spPr>
        </p:pic>
        <p:pic>
          <p:nvPicPr>
            <p:cNvPr id="40" name="Picture 39"/>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702255" y="5964056"/>
              <a:ext cx="1541782" cy="871443"/>
            </a:xfrm>
            <a:prstGeom prst="rect">
              <a:avLst/>
            </a:prstGeom>
            <a:effectLst>
              <a:reflection blurRad="6350" stA="52000" endA="300" endPos="35000" dir="5400000" sy="-100000" algn="bl" rotWithShape="0"/>
            </a:effectLst>
            <a:scene3d>
              <a:camera prst="isometricOffAxis1Top">
                <a:rot lat="18906181" lon="18660706" rev="3298962"/>
              </a:camera>
              <a:lightRig rig="chilly" dir="t"/>
            </a:scene3d>
            <a:sp3d prstMaterial="powder"/>
          </p:spPr>
        </p:pic>
        <p:pic>
          <p:nvPicPr>
            <p:cNvPr id="41" name="Picture 40"/>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395901" y="5970507"/>
              <a:ext cx="1541782" cy="871443"/>
            </a:xfrm>
            <a:prstGeom prst="rect">
              <a:avLst/>
            </a:prstGeom>
            <a:effectLst>
              <a:reflection blurRad="6350" stA="52000" endA="300" endPos="35000" dir="5400000" sy="-100000" algn="bl" rotWithShape="0"/>
            </a:effectLst>
            <a:scene3d>
              <a:camera prst="isometricOffAxis1Top">
                <a:rot lat="18906181" lon="18660706" rev="3298962"/>
              </a:camera>
              <a:lightRig rig="chilly" dir="t"/>
            </a:scene3d>
            <a:sp3d prstMaterial="powder"/>
          </p:spPr>
        </p:pic>
        <p:pic>
          <p:nvPicPr>
            <p:cNvPr id="42" name="Picture 41"/>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293783" y="5965987"/>
              <a:ext cx="1541782" cy="871443"/>
            </a:xfrm>
            <a:prstGeom prst="rect">
              <a:avLst/>
            </a:prstGeom>
            <a:effectLst>
              <a:reflection blurRad="6350" stA="52000" endA="300" endPos="35000" dir="5400000" sy="-100000" algn="bl" rotWithShape="0"/>
            </a:effectLst>
            <a:scene3d>
              <a:camera prst="isometricOffAxis1Top">
                <a:rot lat="18906181" lon="18660706" rev="3298962"/>
              </a:camera>
              <a:lightRig rig="chilly" dir="t"/>
            </a:scene3d>
            <a:sp3d prstMaterial="powder"/>
          </p:spPr>
        </p:pic>
        <p:pic>
          <p:nvPicPr>
            <p:cNvPr id="43" name="Picture 42"/>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2183115" y="5955345"/>
              <a:ext cx="1541782" cy="871443"/>
            </a:xfrm>
            <a:prstGeom prst="rect">
              <a:avLst/>
            </a:prstGeom>
            <a:effectLst>
              <a:reflection blurRad="6350" stA="52000" endA="300" endPos="35000" dir="5400000" sy="-100000" algn="bl" rotWithShape="0"/>
            </a:effectLst>
            <a:scene3d>
              <a:camera prst="isometricOffAxis1Top">
                <a:rot lat="18906181" lon="18660706" rev="3298962"/>
              </a:camera>
              <a:lightRig rig="chilly" dir="t"/>
            </a:scene3d>
            <a:sp3d prstMaterial="powder"/>
          </p:spPr>
        </p:pic>
        <p:pic>
          <p:nvPicPr>
            <p:cNvPr id="47" name="Picture 46"/>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6476132" y="5218117"/>
              <a:ext cx="1541782" cy="871443"/>
            </a:xfrm>
            <a:prstGeom prst="rect">
              <a:avLst/>
            </a:prstGeom>
            <a:effectLst>
              <a:reflection blurRad="6350" stA="52000" endA="300" endPos="35000" dir="5400000" sy="-100000" algn="bl" rotWithShape="0"/>
            </a:effectLst>
            <a:scene3d>
              <a:camera prst="isometricOffAxis1Top">
                <a:rot lat="18906181" lon="18660706" rev="3298962"/>
              </a:camera>
              <a:lightRig rig="chilly" dir="t"/>
            </a:scene3d>
            <a:sp3d prstMaterial="powder"/>
          </p:spPr>
        </p:pic>
        <p:pic>
          <p:nvPicPr>
            <p:cNvPr id="48" name="Picture 47"/>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7581680" y="5218117"/>
              <a:ext cx="1541782" cy="871443"/>
            </a:xfrm>
            <a:prstGeom prst="rect">
              <a:avLst/>
            </a:prstGeom>
            <a:effectLst>
              <a:reflection blurRad="6350" stA="52000" endA="300" endPos="35000" dir="5400000" sy="-100000" algn="bl" rotWithShape="0"/>
            </a:effectLst>
            <a:scene3d>
              <a:camera prst="isometricOffAxis1Top">
                <a:rot lat="18906181" lon="18660706" rev="3298962"/>
              </a:camera>
              <a:lightRig rig="chilly" dir="t"/>
            </a:scene3d>
            <a:sp3d prstMaterial="powder"/>
          </p:spPr>
        </p:pic>
        <p:pic>
          <p:nvPicPr>
            <p:cNvPr id="49" name="Picture 48"/>
            <p:cNvPicPr>
              <a:picLocks noChangeAspect="1"/>
            </p:cNvPicPr>
            <p:nvPr/>
          </p:nvPicPr>
          <p:blipFill>
            <a:blip r:embed="rId17">
              <a:extLst>
                <a:ext uri="{28A0092B-C50C-407E-A947-70E740481C1C}">
                  <a14:useLocalDpi xmlns:a14="http://schemas.microsoft.com/office/drawing/2010/main"/>
                </a:ext>
              </a:extLst>
            </a:blip>
            <a:stretch>
              <a:fillRect/>
            </a:stretch>
          </p:blipFill>
          <p:spPr>
            <a:xfrm>
              <a:off x="8680948" y="5218117"/>
              <a:ext cx="1541782" cy="871443"/>
            </a:xfrm>
            <a:prstGeom prst="rect">
              <a:avLst/>
            </a:prstGeom>
            <a:effectLst>
              <a:reflection blurRad="6350" stA="52000" endA="300" endPos="35000" dir="5400000" sy="-100000" algn="bl" rotWithShape="0"/>
            </a:effectLst>
            <a:scene3d>
              <a:camera prst="isometricOffAxis1Top">
                <a:rot lat="18906181" lon="18660706" rev="3298962"/>
              </a:camera>
              <a:lightRig rig="chilly" dir="t"/>
            </a:scene3d>
            <a:sp3d prstMaterial="powder"/>
          </p:spPr>
        </p:pic>
        <p:pic>
          <p:nvPicPr>
            <p:cNvPr id="50" name="Picture 49"/>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8804373" y="5970507"/>
              <a:ext cx="1541782" cy="871443"/>
            </a:xfrm>
            <a:prstGeom prst="rect">
              <a:avLst/>
            </a:prstGeom>
            <a:effectLst>
              <a:reflection blurRad="6350" stA="52000" endA="300" endPos="35000" dir="5400000" sy="-100000" algn="bl" rotWithShape="0"/>
            </a:effectLst>
            <a:scene3d>
              <a:camera prst="isometricOffAxis1Top">
                <a:rot lat="18906181" lon="18660706" rev="3298962"/>
              </a:camera>
              <a:lightRig rig="chilly" dir="t"/>
            </a:scene3d>
            <a:sp3d prstMaterial="powder"/>
          </p:spPr>
        </p:pic>
        <p:pic>
          <p:nvPicPr>
            <p:cNvPr id="51" name="Picture 50"/>
            <p:cNvPicPr>
              <a:picLocks noChangeAspect="1"/>
            </p:cNvPicPr>
            <p:nvPr/>
          </p:nvPicPr>
          <p:blipFill>
            <a:blip r:embed="rId19" cstate="screen">
              <a:alphaModFix amt="92000"/>
              <a:extLst>
                <a:ext uri="{28A0092B-C50C-407E-A947-70E740481C1C}">
                  <a14:useLocalDpi xmlns:a14="http://schemas.microsoft.com/office/drawing/2010/main"/>
                </a:ext>
              </a:extLst>
            </a:blip>
            <a:stretch>
              <a:fillRect/>
            </a:stretch>
          </p:blipFill>
          <p:spPr>
            <a:xfrm>
              <a:off x="9922059" y="5970507"/>
              <a:ext cx="1541782" cy="871443"/>
            </a:xfrm>
            <a:prstGeom prst="rect">
              <a:avLst/>
            </a:prstGeom>
            <a:effectLst>
              <a:reflection blurRad="6350" stA="52000" endA="300" endPos="35000" dir="5400000" sy="-100000" algn="bl" rotWithShape="0"/>
            </a:effectLst>
            <a:scene3d>
              <a:camera prst="isometricOffAxis1Top">
                <a:rot lat="18906181" lon="18660706" rev="3298962"/>
              </a:camera>
              <a:lightRig rig="chilly" dir="t"/>
            </a:scene3d>
            <a:sp3d prstMaterial="powder"/>
          </p:spPr>
        </p:pic>
      </p:grpSp>
      <p:sp>
        <p:nvSpPr>
          <p:cNvPr id="56" name="TextBox 55" descr="Presentation Author/Graphics: &#10;Eldrich L. Frazier&#10;Federal Geographic Data Committee&#10;https://www.fgdc.gov "/>
          <p:cNvSpPr txBox="1"/>
          <p:nvPr/>
        </p:nvSpPr>
        <p:spPr>
          <a:xfrm>
            <a:off x="4080115" y="331179"/>
            <a:ext cx="4008983" cy="480131"/>
          </a:xfrm>
          <a:prstGeom prst="rect">
            <a:avLst/>
          </a:prstGeom>
          <a:noFill/>
          <a:ln>
            <a:noFill/>
          </a:ln>
        </p:spPr>
        <p:txBody>
          <a:bodyPr vert="horz" lIns="103935" tIns="51959" rIns="103935" bIns="51959" rtlCol="0" anchor="ctr" anchorCtr="0">
            <a:noAutofit/>
          </a:bodyPr>
          <a:lstStyle>
            <a:defPPr>
              <a:defRPr lang="en-US"/>
            </a:defPPr>
            <a:lvl1pPr algn="ctr">
              <a:lnSpc>
                <a:spcPct val="90000"/>
              </a:lnSpc>
              <a:spcBef>
                <a:spcPts val="0"/>
              </a:spcBef>
              <a:buSzPct val="25000"/>
              <a:buNone/>
              <a:defRPr sz="2800" b="1">
                <a:solidFill>
                  <a:srgbClr val="005FAA"/>
                </a:solidFill>
                <a:latin typeface="Arial"/>
                <a:ea typeface="Arial"/>
                <a:cs typeface="Arial"/>
              </a:defRPr>
            </a:lvl1pPr>
          </a:lstStyle>
          <a:p>
            <a:r>
              <a:rPr lang="en-US" dirty="0"/>
              <a:t>Thematic Focus Areas</a:t>
            </a:r>
          </a:p>
        </p:txBody>
      </p:sp>
      <p:sp>
        <p:nvSpPr>
          <p:cNvPr id="59" name="Rectangle 58" descr="Presentation Author/Graphics: &#10;Eldrich L. Frazier&#10;Federal Geographic Data Committee&#10;https://www.fgdc.gov "/>
          <p:cNvSpPr/>
          <p:nvPr/>
        </p:nvSpPr>
        <p:spPr>
          <a:xfrm>
            <a:off x="-398402" y="5888070"/>
            <a:ext cx="2758046" cy="646331"/>
          </a:xfrm>
          <a:prstGeom prst="rect">
            <a:avLst/>
          </a:prstGeom>
        </p:spPr>
        <p:txBody>
          <a:bodyPr wrap="square">
            <a:spAutoFit/>
          </a:bodyPr>
          <a:lstStyle/>
          <a:p>
            <a:r>
              <a:rPr lang="en-US" b="1" i="1" smtClean="0"/>
              <a:t>           Americas </a:t>
            </a:r>
            <a:r>
              <a:rPr lang="en-US" b="1" i="1" dirty="0"/>
              <a:t>Caucus </a:t>
            </a:r>
            <a:r>
              <a:rPr lang="en-US" b="1" i="1" dirty="0" smtClean="0"/>
              <a:t/>
            </a:r>
            <a:br>
              <a:rPr lang="en-US" b="1" i="1" dirty="0" smtClean="0"/>
            </a:br>
            <a:r>
              <a:rPr lang="en-US" b="1" i="1" dirty="0" smtClean="0"/>
              <a:t>               country-members</a:t>
            </a:r>
            <a:r>
              <a:rPr lang="en-US" b="1" dirty="0" smtClean="0"/>
              <a:t>:</a:t>
            </a:r>
            <a:endParaRPr lang="en-US" b="1" dirty="0"/>
          </a:p>
        </p:txBody>
      </p:sp>
      <p:sp>
        <p:nvSpPr>
          <p:cNvPr id="60" name="Rectangle 59" descr="Presentation Author/Graphics: &#10;Eldrich L. Frazier&#10;Federal Geographic Data Committee&#10;https://www.fgdc.gov "/>
          <p:cNvSpPr/>
          <p:nvPr/>
        </p:nvSpPr>
        <p:spPr>
          <a:xfrm>
            <a:off x="129024" y="4234943"/>
            <a:ext cx="2758046" cy="1477328"/>
          </a:xfrm>
          <a:prstGeom prst="rect">
            <a:avLst/>
          </a:prstGeom>
        </p:spPr>
        <p:txBody>
          <a:bodyPr wrap="square">
            <a:spAutoFit/>
          </a:bodyPr>
          <a:lstStyle/>
          <a:p>
            <a:r>
              <a:rPr lang="en-US" b="1" dirty="0"/>
              <a:t>The </a:t>
            </a:r>
            <a:r>
              <a:rPr lang="en-US" b="1" dirty="0" err="1"/>
              <a:t>AmeriGEOSS</a:t>
            </a:r>
            <a:r>
              <a:rPr lang="en-US" b="1" dirty="0"/>
              <a:t> initiative </a:t>
            </a:r>
          </a:p>
          <a:p>
            <a:r>
              <a:rPr lang="en-US" b="1" dirty="0"/>
              <a:t>focuses its efforts in the </a:t>
            </a:r>
          </a:p>
          <a:p>
            <a:r>
              <a:rPr lang="en-US" b="1" dirty="0"/>
              <a:t>four Societal Benefit Areas (SBA’s) </a:t>
            </a:r>
            <a:r>
              <a:rPr lang="en-US" b="1" dirty="0" smtClean="0"/>
              <a:t>selected </a:t>
            </a:r>
            <a:r>
              <a:rPr lang="en-US" b="1" dirty="0"/>
              <a:t>and prioritized by the </a:t>
            </a:r>
          </a:p>
        </p:txBody>
      </p:sp>
      <p:grpSp>
        <p:nvGrpSpPr>
          <p:cNvPr id="44" name="Group 43" descr="Presentation Author/Graphics: &#10;Eldrich L. Frazier&#10;Federal Geographic Data Committee&#10;https://www.fgdc.gov "/>
          <p:cNvGrpSpPr/>
          <p:nvPr/>
        </p:nvGrpSpPr>
        <p:grpSpPr>
          <a:xfrm>
            <a:off x="2908559" y="2947301"/>
            <a:ext cx="1555564" cy="1110904"/>
            <a:chOff x="2908559" y="2947301"/>
            <a:chExt cx="1555564" cy="1110904"/>
          </a:xfrm>
        </p:grpSpPr>
        <p:sp>
          <p:nvSpPr>
            <p:cNvPr id="54" name="Oval 53"/>
            <p:cNvSpPr/>
            <p:nvPr/>
          </p:nvSpPr>
          <p:spPr>
            <a:xfrm>
              <a:off x="2908559" y="2947301"/>
              <a:ext cx="1063275" cy="1063275"/>
            </a:xfrm>
            <a:prstGeom prst="ellipse">
              <a:avLst/>
            </a:prstGeom>
            <a:blipFill>
              <a:blip r:embed="rId20" cstate="screen">
                <a:extLst>
                  <a:ext uri="{28A0092B-C50C-407E-A947-70E740481C1C}">
                    <a14:useLocalDpi xmlns:a14="http://schemas.microsoft.com/office/drawing/2010/main"/>
                  </a:ext>
                </a:extLst>
              </a:blip>
              <a:stretch>
                <a:fillRect/>
              </a:stretch>
            </a:blipFill>
            <a:ln w="50800">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lumMod val="75000"/>
                  </a:schemeClr>
                </a:solidFill>
              </a:endParaRPr>
            </a:p>
          </p:txBody>
        </p:sp>
        <p:sp>
          <p:nvSpPr>
            <p:cNvPr id="11" name="Rounded Rectangle 10"/>
            <p:cNvSpPr/>
            <p:nvPr/>
          </p:nvSpPr>
          <p:spPr>
            <a:xfrm>
              <a:off x="2960464" y="3747135"/>
              <a:ext cx="1503659" cy="311070"/>
            </a:xfrm>
            <a:prstGeom prst="roundRect">
              <a:avLst>
                <a:gd name="adj" fmla="val 50000"/>
              </a:avLst>
            </a:prstGeom>
            <a:gradFill flip="none" rotWithShape="1">
              <a:gsLst>
                <a:gs pos="41000">
                  <a:schemeClr val="accent3">
                    <a:lumMod val="49000"/>
                    <a:lumOff val="51000"/>
                    <a:alpha val="7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8400000" scaled="0"/>
              <a:tileRect/>
            </a:gra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b="1" dirty="0">
                  <a:solidFill>
                    <a:schemeClr val="tx1"/>
                  </a:solidFill>
                </a:rPr>
                <a:t>Agriculture</a:t>
              </a:r>
            </a:p>
          </p:txBody>
        </p:sp>
      </p:grpSp>
      <p:grpSp>
        <p:nvGrpSpPr>
          <p:cNvPr id="20" name="Group 19" descr="Presentation Author/Graphics: &#10;Eldrich L. Frazier&#10;Federal Geographic Data Committee&#10;https://www.fgdc.gov "/>
          <p:cNvGrpSpPr/>
          <p:nvPr/>
        </p:nvGrpSpPr>
        <p:grpSpPr>
          <a:xfrm>
            <a:off x="6992357" y="2934366"/>
            <a:ext cx="1556512" cy="1127806"/>
            <a:chOff x="7035221" y="2934366"/>
            <a:chExt cx="1556512" cy="1127806"/>
          </a:xfrm>
        </p:grpSpPr>
        <p:sp>
          <p:nvSpPr>
            <p:cNvPr id="55" name="Oval 54"/>
            <p:cNvSpPr/>
            <p:nvPr/>
          </p:nvSpPr>
          <p:spPr>
            <a:xfrm>
              <a:off x="7035221" y="2934366"/>
              <a:ext cx="1060704" cy="1060704"/>
            </a:xfrm>
            <a:prstGeom prst="ellipse">
              <a:avLst/>
            </a:prstGeom>
            <a:blipFill>
              <a:blip r:embed="rId21" cstate="screen">
                <a:extLst>
                  <a:ext uri="{28A0092B-C50C-407E-A947-70E740481C1C}">
                    <a14:useLocalDpi xmlns:a14="http://schemas.microsoft.com/office/drawing/2010/main"/>
                  </a:ext>
                </a:extLst>
              </a:blip>
              <a:stretch>
                <a:fillRect/>
              </a:stretch>
            </a:blipFill>
            <a:ln w="50800">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defRPr/>
              </a:pPr>
              <a:endParaRPr lang="en-US" kern="1200">
                <a:solidFill>
                  <a:schemeClr val="tx1">
                    <a:lumMod val="75000"/>
                  </a:schemeClr>
                </a:solidFill>
              </a:endParaRPr>
            </a:p>
          </p:txBody>
        </p:sp>
        <p:sp>
          <p:nvSpPr>
            <p:cNvPr id="13" name="Rounded Rectangle 12"/>
            <p:cNvSpPr/>
            <p:nvPr/>
          </p:nvSpPr>
          <p:spPr>
            <a:xfrm>
              <a:off x="7088074" y="3751102"/>
              <a:ext cx="1503659" cy="311070"/>
            </a:xfrm>
            <a:prstGeom prst="roundRect">
              <a:avLst>
                <a:gd name="adj" fmla="val 50000"/>
              </a:avLst>
            </a:prstGeom>
            <a:gradFill flip="none" rotWithShape="1">
              <a:gsLst>
                <a:gs pos="41000">
                  <a:schemeClr val="accent3">
                    <a:lumMod val="49000"/>
                    <a:lumOff val="51000"/>
                    <a:alpha val="7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8400000" scaled="0"/>
              <a:tileRect/>
            </a:gra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b="1" dirty="0">
                  <a:solidFill>
                    <a:schemeClr val="tx1"/>
                  </a:solidFill>
                </a:rPr>
                <a:t>Disasters</a:t>
              </a:r>
            </a:p>
          </p:txBody>
        </p:sp>
      </p:grpSp>
      <p:grpSp>
        <p:nvGrpSpPr>
          <p:cNvPr id="29" name="Group 28" descr="Presentation Author/Graphics: &#10;Eldrich L. Frazier&#10;Federal Geographic Data Committee&#10;https://www.fgdc.gov "/>
          <p:cNvGrpSpPr/>
          <p:nvPr/>
        </p:nvGrpSpPr>
        <p:grpSpPr>
          <a:xfrm>
            <a:off x="9268576" y="2961956"/>
            <a:ext cx="2107512" cy="1100216"/>
            <a:chOff x="9311440" y="2961956"/>
            <a:chExt cx="2107512" cy="1100216"/>
          </a:xfrm>
        </p:grpSpPr>
        <p:sp>
          <p:nvSpPr>
            <p:cNvPr id="62" name="Oval 61"/>
            <p:cNvSpPr/>
            <p:nvPr/>
          </p:nvSpPr>
          <p:spPr>
            <a:xfrm>
              <a:off x="9311440" y="2961956"/>
              <a:ext cx="1060704" cy="1060704"/>
            </a:xfrm>
            <a:prstGeom prst="ellipse">
              <a:avLst/>
            </a:prstGeom>
            <a:blipFill>
              <a:blip r:embed="rId22" cstate="screen">
                <a:extLst>
                  <a:ext uri="{28A0092B-C50C-407E-A947-70E740481C1C}">
                    <a14:useLocalDpi xmlns:a14="http://schemas.microsoft.com/office/drawing/2010/main"/>
                  </a:ext>
                </a:extLst>
              </a:blip>
              <a:stretch>
                <a:fillRect/>
              </a:stretch>
            </a:blipFill>
            <a:ln w="50800">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defRPr/>
              </a:pPr>
              <a:endParaRPr lang="en-US" kern="1200">
                <a:solidFill>
                  <a:schemeClr val="tx1">
                    <a:lumMod val="75000"/>
                  </a:schemeClr>
                </a:solidFill>
              </a:endParaRPr>
            </a:p>
          </p:txBody>
        </p:sp>
        <p:sp>
          <p:nvSpPr>
            <p:cNvPr id="15" name="Rounded Rectangle 14"/>
            <p:cNvSpPr/>
            <p:nvPr/>
          </p:nvSpPr>
          <p:spPr>
            <a:xfrm>
              <a:off x="9372775" y="3751102"/>
              <a:ext cx="2046177" cy="311070"/>
            </a:xfrm>
            <a:prstGeom prst="roundRect">
              <a:avLst>
                <a:gd name="adj" fmla="val 50000"/>
              </a:avLst>
            </a:prstGeom>
            <a:gradFill flip="none" rotWithShape="1">
              <a:gsLst>
                <a:gs pos="41000">
                  <a:schemeClr val="accent3">
                    <a:lumMod val="49000"/>
                    <a:lumOff val="51000"/>
                    <a:alpha val="7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8400000" scaled="0"/>
              <a:tileRect/>
            </a:gra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b="1" smtClean="0">
                  <a:solidFill>
                    <a:schemeClr val="tx1"/>
                  </a:solidFill>
                </a:rPr>
                <a:t>Biodiversity &amp; Ecosystems</a:t>
              </a:r>
              <a:endParaRPr lang="en-US" sz="1200" b="1" dirty="0">
                <a:solidFill>
                  <a:schemeClr val="tx1"/>
                </a:solidFill>
              </a:endParaRPr>
            </a:p>
          </p:txBody>
        </p:sp>
      </p:grpSp>
      <p:grpSp>
        <p:nvGrpSpPr>
          <p:cNvPr id="9" name="Group 8" descr="Presentation Author/Graphics: &#10;Eldrich L. Frazier&#10;Federal Geographic Data Committee&#10;https://www.fgdc.gov "/>
          <p:cNvGrpSpPr/>
          <p:nvPr/>
        </p:nvGrpSpPr>
        <p:grpSpPr>
          <a:xfrm>
            <a:off x="4936462" y="2971317"/>
            <a:ext cx="1576214" cy="1113240"/>
            <a:chOff x="4979326" y="2971317"/>
            <a:chExt cx="1576214" cy="1113240"/>
          </a:xfrm>
        </p:grpSpPr>
        <p:sp>
          <p:nvSpPr>
            <p:cNvPr id="57" name="Oval 56"/>
            <p:cNvSpPr/>
            <p:nvPr/>
          </p:nvSpPr>
          <p:spPr>
            <a:xfrm>
              <a:off x="4979326" y="2971317"/>
              <a:ext cx="1060704" cy="1060704"/>
            </a:xfrm>
            <a:prstGeom prst="ellipse">
              <a:avLst/>
            </a:prstGeom>
            <a:blipFill>
              <a:blip r:embed="rId23" cstate="screen">
                <a:extLst>
                  <a:ext uri="{28A0092B-C50C-407E-A947-70E740481C1C}">
                    <a14:useLocalDpi xmlns:a14="http://schemas.microsoft.com/office/drawing/2010/main"/>
                  </a:ext>
                </a:extLst>
              </a:blip>
              <a:stretch>
                <a:fillRect/>
              </a:stretch>
            </a:blipFill>
            <a:ln w="50800">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defRPr/>
              </a:pPr>
              <a:endParaRPr lang="en-US" kern="1200">
                <a:solidFill>
                  <a:schemeClr val="tx1">
                    <a:lumMod val="75000"/>
                  </a:schemeClr>
                </a:solidFill>
              </a:endParaRPr>
            </a:p>
          </p:txBody>
        </p:sp>
        <p:sp>
          <p:nvSpPr>
            <p:cNvPr id="17" name="Rounded Rectangle 16"/>
            <p:cNvSpPr/>
            <p:nvPr/>
          </p:nvSpPr>
          <p:spPr>
            <a:xfrm>
              <a:off x="5051881" y="3773487"/>
              <a:ext cx="1503659" cy="311070"/>
            </a:xfrm>
            <a:prstGeom prst="roundRect">
              <a:avLst>
                <a:gd name="adj" fmla="val 50000"/>
              </a:avLst>
            </a:prstGeom>
            <a:gradFill flip="none" rotWithShape="1">
              <a:gsLst>
                <a:gs pos="41000">
                  <a:schemeClr val="accent3">
                    <a:lumMod val="49000"/>
                    <a:lumOff val="51000"/>
                    <a:alpha val="7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8400000" scaled="0"/>
              <a:tileRect/>
            </a:gra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b="1" dirty="0">
                  <a:solidFill>
                    <a:schemeClr val="tx1"/>
                  </a:solidFill>
                </a:rPr>
                <a:t>Water</a:t>
              </a:r>
            </a:p>
          </p:txBody>
        </p:sp>
      </p:grpSp>
      <p:pic>
        <p:nvPicPr>
          <p:cNvPr id="67" name="Shape 341" descr="Presentation Author/Graphics: &#10;Eldrich L. Frazier&#10;Federal Geographic Data Committee&#10;https://www.fgdc.gov "/>
          <p:cNvPicPr preferRelativeResize="0"/>
          <p:nvPr/>
        </p:nvPicPr>
        <p:blipFill rotWithShape="1">
          <a:blip r:embed="rId24" cstate="screen">
            <a:alphaModFix/>
            <a:extLst>
              <a:ext uri="{BEBA8EAE-BF5A-486C-A8C5-ECC9F3942E4B}">
                <a14:imgProps xmlns:a14="http://schemas.microsoft.com/office/drawing/2010/main">
                  <a14:imgLayer r:embed="rId25">
                    <a14:imgEffect>
                      <a14:backgroundRemoval t="0" b="100000" l="0" r="99903">
                        <a14:foregroundMark x1="64990" y1="69146" x2="64990" y2="69146"/>
                        <a14:foregroundMark x1="58511" y1="57437" x2="58511" y2="57437"/>
                        <a14:foregroundMark x1="70890" y1="61867" x2="70890" y2="61867"/>
                        <a14:foregroundMark x1="86170" y1="63133" x2="86170" y2="63133"/>
                        <a14:foregroundMark x1="24952" y1="29430" x2="24952" y2="29430"/>
                        <a14:foregroundMark x1="27273" y1="30380" x2="27273" y2="30380"/>
                        <a14:foregroundMark x1="35590" y1="32911" x2="35590" y2="32911"/>
                        <a14:foregroundMark x1="39942" y1="27532" x2="39942" y2="27532"/>
                        <a14:foregroundMark x1="39652" y1="21519" x2="39652" y2="21519"/>
                        <a14:foregroundMark x1="9188" y1="23576" x2="9188" y2="23576"/>
                        <a14:foregroundMark x1="53288" y1="21519" x2="53288" y2="21519"/>
                        <a14:foregroundMark x1="56480" y1="3323" x2="56480" y2="3323"/>
                        <a14:foregroundMark x1="70213" y1="14241" x2="70213" y2="14241"/>
                        <a14:foregroundMark x1="63443" y1="18038" x2="63443" y2="18038"/>
                        <a14:foregroundMark x1="48936" y1="36551" x2="48936" y2="36551"/>
                        <a14:foregroundMark x1="48162" y1="57437" x2="48162" y2="57437"/>
                        <a14:foregroundMark x1="50290" y1="40823" x2="50290" y2="40823"/>
                        <a14:foregroundMark x1="46712" y1="5222" x2="46712" y2="5222"/>
                        <a14:foregroundMark x1="42940" y1="28323" x2="42940" y2="28323"/>
                        <a14:foregroundMark x1="53482" y1="31487" x2="53482" y2="31487"/>
                        <a14:foregroundMark x1="75822" y1="21677" x2="75822" y2="21677"/>
                        <a14:foregroundMark x1="78046" y1="28323" x2="78046" y2="28323"/>
                        <a14:foregroundMark x1="76692" y1="23892" x2="76692" y2="23892"/>
                        <a14:foregroundMark x1="77369" y1="26108" x2="77369" y2="26108"/>
                        <a14:foregroundMark x1="77660" y1="27373" x2="77660" y2="27373"/>
                        <a14:foregroundMark x1="42166" y1="13924" x2="42166" y2="13924"/>
                        <a14:foregroundMark x1="43037" y1="13608" x2="43037" y2="13608"/>
                        <a14:foregroundMark x1="43810" y1="12816" x2="43810" y2="12816"/>
                        <a14:foregroundMark x1="50000" y1="33228" x2="50000" y2="33228"/>
                        <a14:foregroundMark x1="65764" y1="7120" x2="65764" y2="7120"/>
                        <a14:foregroundMark x1="60542" y1="4272" x2="60542" y2="4272"/>
                        <a14:foregroundMark x1="61896" y1="4589" x2="61896" y2="4589"/>
                        <a14:foregroundMark x1="64217" y1="6329" x2="64217" y2="6329"/>
                        <a14:foregroundMark x1="60735" y1="10918" x2="60735" y2="10918"/>
                        <a14:foregroundMark x1="57544" y1="7753" x2="57544" y2="7753"/>
                        <a14:foregroundMark x1="65474" y1="12658" x2="65474" y2="12658"/>
                        <a14:foregroundMark x1="44294" y1="6646" x2="44294" y2="6646"/>
                        <a14:foregroundMark x1="54449" y1="3165" x2="54449" y2="3165"/>
                        <a14:foregroundMark x1="50000" y1="3639" x2="50000" y2="3639"/>
                        <a14:foregroundMark x1="58607" y1="3481" x2="58607" y2="3481"/>
                        <a14:foregroundMark x1="51547" y1="3323" x2="51547" y2="3323"/>
                        <a14:foregroundMark x1="47872" y1="4430" x2="47872" y2="4430"/>
                        <a14:foregroundMark x1="53772" y1="34177" x2="53772" y2="34177"/>
                        <a14:foregroundMark x1="52708" y1="33070" x2="52708" y2="33070"/>
                        <a14:foregroundMark x1="54352" y1="35127" x2="54352" y2="35127"/>
                        <a14:foregroundMark x1="53191" y1="33544" x2="53191" y2="33544"/>
                        <a14:foregroundMark x1="42843" y1="26266" x2="42843" y2="26266"/>
                        <a14:foregroundMark x1="43037" y1="29747" x2="43037" y2="29747"/>
                        <a14:foregroundMark x1="63830" y1="13449" x2="63830" y2="13449"/>
                        <a14:foregroundMark x1="66634" y1="14241" x2="66634" y2="14241"/>
                        <a14:foregroundMark x1="51064" y1="41772" x2="51064" y2="41772"/>
                        <a14:foregroundMark x1="51934" y1="41456" x2="51934" y2="41456"/>
                        <a14:foregroundMark x1="78723" y1="31487" x2="78723" y2="31487"/>
                        <a14:foregroundMark x1="78337" y1="30063" x2="78337" y2="30063"/>
                        <a14:foregroundMark x1="78820" y1="32911" x2="78820" y2="32911"/>
                        <a14:foregroundMark x1="79207" y1="34494" x2="79207" y2="34494"/>
                        <a14:foregroundMark x1="79400" y1="36234" x2="79400" y2="36234"/>
                        <a14:foregroundMark x1="79691" y1="38608" x2="79691" y2="38608"/>
                        <a14:foregroundMark x1="79497" y1="37342" x2="79497" y2="37342"/>
                        <a14:foregroundMark x1="79787" y1="40032" x2="79787" y2="40032"/>
                        <a14:foregroundMark x1="65087" y1="22468" x2="65087" y2="22468"/>
                        <a14:foregroundMark x1="65957" y1="22785" x2="65957" y2="22785"/>
                        <a14:foregroundMark x1="63346" y1="23101" x2="63346" y2="23101"/>
                        <a14:foregroundMark x1="65764" y1="20570" x2="65764" y2="20570"/>
                        <a14:foregroundMark x1="44874" y1="6013" x2="44874" y2="6013"/>
                        <a14:foregroundMark x1="58801" y1="6329" x2="58801" y2="6329"/>
                        <a14:foregroundMark x1="61412" y1="10601" x2="61412" y2="10601"/>
                        <a14:foregroundMark x1="58027" y1="5854" x2="58027" y2="5854"/>
                        <a14:foregroundMark x1="60251" y1="6804" x2="60251" y2="6804"/>
                        <a14:foregroundMark x1="42263" y1="7911" x2="42263" y2="7911"/>
                        <a14:foregroundMark x1="43037" y1="7120" x2="43037" y2="7120"/>
                        <a14:foregroundMark x1="45551" y1="5380" x2="45551" y2="5380"/>
                        <a14:foregroundMark x1="39845" y1="10443" x2="39845" y2="10443"/>
                        <a14:foregroundMark x1="41006" y1="9177" x2="41006" y2="9177"/>
                        <a14:foregroundMark x1="40522" y1="9652" x2="40522" y2="9652"/>
                        <a14:foregroundMark x1="38685" y1="11867" x2="38685" y2="11867"/>
                        <a14:foregroundMark x1="37234" y1="13608" x2="37234" y2="13608"/>
                        <a14:foregroundMark x1="37911" y1="12816" x2="37911" y2="12816"/>
                        <a14:foregroundMark x1="35977" y1="15665" x2="35977" y2="15665"/>
                        <a14:foregroundMark x1="36654" y1="14557" x2="36654" y2="14557"/>
                        <a14:foregroundMark x1="35106" y1="17247" x2="35106" y2="17247"/>
                        <a14:foregroundMark x1="35590" y1="16614" x2="35590" y2="16614"/>
                        <a14:foregroundMark x1="41393" y1="14873" x2="41393" y2="14873"/>
                        <a14:foregroundMark x1="40716" y1="15506" x2="40716" y2="15506"/>
                        <a14:foregroundMark x1="34236" y1="18671" x2="34236" y2="18671"/>
                        <a14:foregroundMark x1="34720" y1="18196" x2="34720" y2="18196"/>
                        <a14:foregroundMark x1="79884" y1="42089" x2="79884" y2="42089"/>
                        <a14:foregroundMark x1="79787" y1="41139" x2="79787" y2="41139"/>
                        <a14:foregroundMark x1="79981" y1="43987" x2="79981" y2="43987"/>
                        <a14:foregroundMark x1="55996" y1="7278" x2="55996" y2="7278"/>
                        <a14:foregroundMark x1="60735" y1="8386" x2="60735" y2="8386"/>
                        <a14:foregroundMark x1="62669" y1="11234" x2="62669" y2="11234"/>
                        <a14:foregroundMark x1="62476" y1="8228" x2="62476" y2="8228"/>
                        <a14:backgroundMark x1="64217" y1="61076" x2="64217" y2="61076"/>
                        <a14:backgroundMark x1="65184" y1="58544" x2="65184" y2="58544"/>
                        <a14:backgroundMark x1="63540" y1="63291" x2="63540" y2="63291"/>
                        <a14:backgroundMark x1="51547" y1="57120" x2="51547" y2="57120"/>
                        <a14:backgroundMark x1="50484" y1="52848" x2="50484" y2="52848"/>
                        <a14:backgroundMark x1="50580" y1="54430" x2="50580" y2="54430"/>
                        <a14:backgroundMark x1="59574" y1="17563" x2="59574" y2="17563"/>
                        <a14:backgroundMark x1="43327" y1="26899" x2="43327" y2="26899"/>
                        <a14:backgroundMark x1="53385" y1="32753" x2="53385" y2="32753"/>
                        <a14:backgroundMark x1="43520" y1="26108" x2="43520" y2="26108"/>
                        <a14:backgroundMark x1="43424" y1="28639" x2="43424" y2="28639"/>
                        <a14:backgroundMark x1="64797" y1="15823" x2="64797" y2="15823"/>
                        <a14:backgroundMark x1="64217" y1="14873" x2="64217" y2="14873"/>
                        <a14:backgroundMark x1="63250" y1="13924" x2="63250" y2="13924"/>
                        <a14:backgroundMark x1="63926" y1="21677" x2="63926" y2="21677"/>
                        <a14:backgroundMark x1="62959" y1="20570" x2="62959" y2="20570"/>
                        <a14:backgroundMark x1="64797" y1="21361" x2="64797" y2="21361"/>
                        <a14:backgroundMark x1="61122" y1="5696" x2="61122" y2="5696"/>
                        <a14:backgroundMark x1="63153" y1="6804" x2="63153" y2="6804"/>
                        <a14:backgroundMark x1="58704" y1="7278" x2="58704" y2="7278"/>
                        <a14:backgroundMark x1="60155" y1="9177" x2="60155" y2="9177"/>
                        <a14:backgroundMark x1="64797" y1="59335" x2="64797" y2="59335"/>
                        <a14:backgroundMark x1="55609" y1="8228" x2="55609" y2="8228"/>
                        <a14:backgroundMark x1="62089" y1="9652" x2="62089" y2="9652"/>
                        <a14:backgroundMark x1="64217" y1="16297" x2="64217" y2="16297"/>
                        <a14:backgroundMark x1="65377" y1="10127" x2="65377" y2="10127"/>
                        <a14:backgroundMark x1="63636" y1="6804" x2="63636" y2="6804"/>
                      </a14:backgroundRemoval>
                    </a14:imgEffect>
                  </a14:imgLayer>
                </a14:imgProps>
              </a:ext>
              <a:ext uri="{28A0092B-C50C-407E-A947-70E740481C1C}">
                <a14:useLocalDpi xmlns:a14="http://schemas.microsoft.com/office/drawing/2010/main"/>
              </a:ext>
            </a:extLst>
          </a:blip>
          <a:srcRect/>
          <a:stretch/>
        </p:blipFill>
        <p:spPr>
          <a:xfrm>
            <a:off x="134189" y="2266219"/>
            <a:ext cx="1994756" cy="1135825"/>
          </a:xfrm>
          <a:prstGeom prst="rect">
            <a:avLst/>
          </a:prstGeom>
          <a:noFill/>
          <a:ln>
            <a:noFill/>
          </a:ln>
          <a:effectLst>
            <a:glow rad="76200">
              <a:schemeClr val="bg1">
                <a:alpha val="43000"/>
              </a:schemeClr>
            </a:glow>
            <a:innerShdw blurRad="63500" dist="50800" dir="13500000">
              <a:prstClr val="black">
                <a:alpha val="50000"/>
              </a:prstClr>
            </a:innerShdw>
          </a:effectLst>
        </p:spPr>
      </p:pic>
    </p:spTree>
    <p:extLst>
      <p:ext uri="{BB962C8B-B14F-4D97-AF65-F5344CB8AC3E}">
        <p14:creationId xmlns:p14="http://schemas.microsoft.com/office/powerpoint/2010/main" val="7768811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900" decel="100000" fill="hold"/>
                                        <p:tgtEl>
                                          <p:spTgt spid="1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60"/>
                                        </p:tgtEl>
                                        <p:attrNameLst>
                                          <p:attrName>style.visibility</p:attrName>
                                        </p:attrNameLst>
                                      </p:cBhvr>
                                      <p:to>
                                        <p:strVal val="visible"/>
                                      </p:to>
                                    </p:set>
                                    <p:animEffect transition="in" filter="fade">
                                      <p:cBhvr>
                                        <p:cTn id="14" dur="1000"/>
                                        <p:tgtEl>
                                          <p:spTgt spid="60"/>
                                        </p:tgtEl>
                                      </p:cBhvr>
                                    </p:animEffect>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fade">
                                      <p:cBhvr>
                                        <p:cTn id="18" dur="500"/>
                                        <p:tgtEl>
                                          <p:spTgt spid="44"/>
                                        </p:tgtEl>
                                      </p:cBhvr>
                                    </p:animEffect>
                                  </p:childTnLst>
                                </p:cTn>
                              </p:par>
                            </p:childTnLst>
                          </p:cTn>
                        </p:par>
                        <p:par>
                          <p:cTn id="19" fill="hold">
                            <p:stCondLst>
                              <p:cond delay="2500"/>
                            </p:stCondLst>
                            <p:childTnLst>
                              <p:par>
                                <p:cTn id="20" presetID="2" presetClass="entr" presetSubtype="1" accel="50000" decel="50000" fill="hold" grpId="0" nodeType="afterEffect">
                                  <p:stCondLst>
                                    <p:cond delay="1000"/>
                                  </p:stCondLst>
                                  <p:childTnLst>
                                    <p:set>
                                      <p:cBhvr>
                                        <p:cTn id="21" dur="1" fill="hold">
                                          <p:stCondLst>
                                            <p:cond delay="0"/>
                                          </p:stCondLst>
                                        </p:cTn>
                                        <p:tgtEl>
                                          <p:spTgt spid="21"/>
                                        </p:tgtEl>
                                        <p:attrNameLst>
                                          <p:attrName>style.visibility</p:attrName>
                                        </p:attrNameLst>
                                      </p:cBhvr>
                                      <p:to>
                                        <p:strVal val="visible"/>
                                      </p:to>
                                    </p:set>
                                    <p:anim calcmode="lin" valueType="num">
                                      <p:cBhvr additive="base">
                                        <p:cTn id="22" dur="500" fill="hold"/>
                                        <p:tgtEl>
                                          <p:spTgt spid="21"/>
                                        </p:tgtEl>
                                        <p:attrNameLst>
                                          <p:attrName>ppt_x</p:attrName>
                                        </p:attrNameLst>
                                      </p:cBhvr>
                                      <p:tavLst>
                                        <p:tav tm="0">
                                          <p:val>
                                            <p:strVal val="#ppt_x"/>
                                          </p:val>
                                        </p:tav>
                                        <p:tav tm="100000">
                                          <p:val>
                                            <p:strVal val="#ppt_x"/>
                                          </p:val>
                                        </p:tav>
                                      </p:tavLst>
                                    </p:anim>
                                    <p:anim calcmode="lin" valueType="num">
                                      <p:cBhvr additive="base">
                                        <p:cTn id="23" dur="500" fill="hold"/>
                                        <p:tgtEl>
                                          <p:spTgt spid="21"/>
                                        </p:tgtEl>
                                        <p:attrNameLst>
                                          <p:attrName>ppt_y</p:attrName>
                                        </p:attrNameLst>
                                      </p:cBhvr>
                                      <p:tavLst>
                                        <p:tav tm="0">
                                          <p:val>
                                            <p:strVal val="0-#ppt_h/2"/>
                                          </p:val>
                                        </p:tav>
                                        <p:tav tm="100000">
                                          <p:val>
                                            <p:strVal val="#ppt_y"/>
                                          </p:val>
                                        </p:tav>
                                      </p:tavLst>
                                    </p:anim>
                                  </p:childTnLst>
                                </p:cTn>
                              </p:par>
                            </p:childTnLst>
                          </p:cTn>
                        </p:par>
                        <p:par>
                          <p:cTn id="24" fill="hold">
                            <p:stCondLst>
                              <p:cond delay="4000"/>
                            </p:stCondLst>
                            <p:childTnLst>
                              <p:par>
                                <p:cTn id="25" presetID="10" presetClass="entr" presetSubtype="0"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par>
                          <p:cTn id="28" fill="hold">
                            <p:stCondLst>
                              <p:cond delay="4500"/>
                            </p:stCondLst>
                            <p:childTnLst>
                              <p:par>
                                <p:cTn id="29" presetID="2" presetClass="entr" presetSubtype="1" accel="50000" decel="50000" fill="hold" grpId="0" nodeType="afterEffect">
                                  <p:stCondLst>
                                    <p:cond delay="100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ppt_x"/>
                                          </p:val>
                                        </p:tav>
                                        <p:tav tm="100000">
                                          <p:val>
                                            <p:strVal val="#ppt_x"/>
                                          </p:val>
                                        </p:tav>
                                      </p:tavLst>
                                    </p:anim>
                                    <p:anim calcmode="lin" valueType="num">
                                      <p:cBhvr additive="base">
                                        <p:cTn id="32" dur="500" fill="hold"/>
                                        <p:tgtEl>
                                          <p:spTgt spid="23"/>
                                        </p:tgtEl>
                                        <p:attrNameLst>
                                          <p:attrName>ppt_y</p:attrName>
                                        </p:attrNameLst>
                                      </p:cBhvr>
                                      <p:tavLst>
                                        <p:tav tm="0">
                                          <p:val>
                                            <p:strVal val="0-#ppt_h/2"/>
                                          </p:val>
                                        </p:tav>
                                        <p:tav tm="100000">
                                          <p:val>
                                            <p:strVal val="#ppt_y"/>
                                          </p:val>
                                        </p:tav>
                                      </p:tavLst>
                                    </p:anim>
                                  </p:childTnLst>
                                </p:cTn>
                              </p:par>
                            </p:childTnLst>
                          </p:cTn>
                        </p:par>
                        <p:par>
                          <p:cTn id="33" fill="hold">
                            <p:stCondLst>
                              <p:cond delay="6000"/>
                            </p:stCondLst>
                            <p:childTnLst>
                              <p:par>
                                <p:cTn id="34" presetID="10" presetClass="entr" presetSubtype="0" fill="hold" nodeType="after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childTnLst>
                          </p:cTn>
                        </p:par>
                        <p:par>
                          <p:cTn id="37" fill="hold">
                            <p:stCondLst>
                              <p:cond delay="6500"/>
                            </p:stCondLst>
                            <p:childTnLst>
                              <p:par>
                                <p:cTn id="38" presetID="2" presetClass="entr" presetSubtype="1" accel="50000" decel="50000" fill="hold" grpId="0" nodeType="afterEffect">
                                  <p:stCondLst>
                                    <p:cond delay="1000"/>
                                  </p:stCondLst>
                                  <p:childTnLst>
                                    <p:set>
                                      <p:cBhvr>
                                        <p:cTn id="39" dur="1" fill="hold">
                                          <p:stCondLst>
                                            <p:cond delay="0"/>
                                          </p:stCondLst>
                                        </p:cTn>
                                        <p:tgtEl>
                                          <p:spTgt spid="22"/>
                                        </p:tgtEl>
                                        <p:attrNameLst>
                                          <p:attrName>style.visibility</p:attrName>
                                        </p:attrNameLst>
                                      </p:cBhvr>
                                      <p:to>
                                        <p:strVal val="visible"/>
                                      </p:to>
                                    </p:set>
                                    <p:anim calcmode="lin" valueType="num">
                                      <p:cBhvr additive="base">
                                        <p:cTn id="40" dur="500" fill="hold"/>
                                        <p:tgtEl>
                                          <p:spTgt spid="22"/>
                                        </p:tgtEl>
                                        <p:attrNameLst>
                                          <p:attrName>ppt_x</p:attrName>
                                        </p:attrNameLst>
                                      </p:cBhvr>
                                      <p:tavLst>
                                        <p:tav tm="0">
                                          <p:val>
                                            <p:strVal val="#ppt_x"/>
                                          </p:val>
                                        </p:tav>
                                        <p:tav tm="100000">
                                          <p:val>
                                            <p:strVal val="#ppt_x"/>
                                          </p:val>
                                        </p:tav>
                                      </p:tavLst>
                                    </p:anim>
                                    <p:anim calcmode="lin" valueType="num">
                                      <p:cBhvr additive="base">
                                        <p:cTn id="41" dur="500" fill="hold"/>
                                        <p:tgtEl>
                                          <p:spTgt spid="22"/>
                                        </p:tgtEl>
                                        <p:attrNameLst>
                                          <p:attrName>ppt_y</p:attrName>
                                        </p:attrNameLst>
                                      </p:cBhvr>
                                      <p:tavLst>
                                        <p:tav tm="0">
                                          <p:val>
                                            <p:strVal val="0-#ppt_h/2"/>
                                          </p:val>
                                        </p:tav>
                                        <p:tav tm="100000">
                                          <p:val>
                                            <p:strVal val="#ppt_y"/>
                                          </p:val>
                                        </p:tav>
                                      </p:tavLst>
                                    </p:anim>
                                  </p:childTnLst>
                                </p:cTn>
                              </p:par>
                            </p:childTnLst>
                          </p:cTn>
                        </p:par>
                        <p:par>
                          <p:cTn id="42" fill="hold">
                            <p:stCondLst>
                              <p:cond delay="8000"/>
                            </p:stCondLst>
                            <p:childTnLst>
                              <p:par>
                                <p:cTn id="43" presetID="10" presetClass="entr" presetSubtype="0" fill="hold" nodeType="after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fade">
                                      <p:cBhvr>
                                        <p:cTn id="45" dur="500"/>
                                        <p:tgtEl>
                                          <p:spTgt spid="29"/>
                                        </p:tgtEl>
                                      </p:cBhvr>
                                    </p:animEffect>
                                  </p:childTnLst>
                                </p:cTn>
                              </p:par>
                            </p:childTnLst>
                          </p:cTn>
                        </p:par>
                        <p:par>
                          <p:cTn id="46" fill="hold">
                            <p:stCondLst>
                              <p:cond delay="8500"/>
                            </p:stCondLst>
                            <p:childTnLst>
                              <p:par>
                                <p:cTn id="47" presetID="2" presetClass="entr" presetSubtype="1" accel="50000" decel="50000" fill="hold" grpId="0" nodeType="afterEffect">
                                  <p:stCondLst>
                                    <p:cond delay="1000"/>
                                  </p:stCondLst>
                                  <p:childTnLst>
                                    <p:set>
                                      <p:cBhvr>
                                        <p:cTn id="48" dur="1" fill="hold">
                                          <p:stCondLst>
                                            <p:cond delay="0"/>
                                          </p:stCondLst>
                                        </p:cTn>
                                        <p:tgtEl>
                                          <p:spTgt spid="24"/>
                                        </p:tgtEl>
                                        <p:attrNameLst>
                                          <p:attrName>style.visibility</p:attrName>
                                        </p:attrNameLst>
                                      </p:cBhvr>
                                      <p:to>
                                        <p:strVal val="visible"/>
                                      </p:to>
                                    </p:set>
                                    <p:anim calcmode="lin" valueType="num">
                                      <p:cBhvr additive="base">
                                        <p:cTn id="49" dur="500" fill="hold"/>
                                        <p:tgtEl>
                                          <p:spTgt spid="24"/>
                                        </p:tgtEl>
                                        <p:attrNameLst>
                                          <p:attrName>ppt_x</p:attrName>
                                        </p:attrNameLst>
                                      </p:cBhvr>
                                      <p:tavLst>
                                        <p:tav tm="0">
                                          <p:val>
                                            <p:strVal val="#ppt_x"/>
                                          </p:val>
                                        </p:tav>
                                        <p:tav tm="100000">
                                          <p:val>
                                            <p:strVal val="#ppt_x"/>
                                          </p:val>
                                        </p:tav>
                                      </p:tavLst>
                                    </p:anim>
                                    <p:anim calcmode="lin" valueType="num">
                                      <p:cBhvr additive="base">
                                        <p:cTn id="50" dur="500" fill="hold"/>
                                        <p:tgtEl>
                                          <p:spTgt spid="2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18" grpId="0" animBg="1"/>
      <p:bldP spid="6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Down Arrow 32"/>
          <p:cNvSpPr/>
          <p:nvPr/>
        </p:nvSpPr>
        <p:spPr>
          <a:xfrm>
            <a:off x="207576" y="1574799"/>
            <a:ext cx="1429252" cy="3723489"/>
          </a:xfrm>
          <a:prstGeom prst="down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3" name="TextBox 2"/>
          <p:cNvSpPr txBox="1"/>
          <p:nvPr/>
        </p:nvSpPr>
        <p:spPr>
          <a:xfrm>
            <a:off x="12564830" y="6647303"/>
            <a:ext cx="445553" cy="369332"/>
          </a:xfrm>
          <a:prstGeom prst="rect">
            <a:avLst/>
          </a:prstGeom>
          <a:noFill/>
        </p:spPr>
        <p:txBody>
          <a:bodyPr wrap="square" rtlCol="0">
            <a:spAutoFit/>
          </a:bodyPr>
          <a:lstStyle/>
          <a:p>
            <a:endParaRPr lang="en-US" dirty="0"/>
          </a:p>
        </p:txBody>
      </p:sp>
      <p:sp>
        <p:nvSpPr>
          <p:cNvPr id="42" name="Rounded Rectangle 41" descr="Presentation Author/Graphics: Eldrich L. Frazier&#10;Federal Geographic Data Committee&#10;https://www.fgdc.gov"/>
          <p:cNvSpPr/>
          <p:nvPr/>
        </p:nvSpPr>
        <p:spPr>
          <a:xfrm>
            <a:off x="333313" y="929647"/>
            <a:ext cx="1014984" cy="914400"/>
          </a:xfrm>
          <a:prstGeom prst="roundRect">
            <a:avLst/>
          </a:prstGeom>
          <a:blipFill dpi="0" rotWithShape="1">
            <a:blip r:embed="rId3">
              <a:extLst>
                <a:ext uri="{28A0092B-C50C-407E-A947-70E740481C1C}">
                  <a14:useLocalDpi xmlns:a14="http://schemas.microsoft.com/office/drawing/2010/main" val="0"/>
                </a:ext>
              </a:extLst>
            </a:blip>
            <a:srcRect/>
            <a:tile tx="0" ty="0" sx="73000" sy="100000" flip="none" algn="tl"/>
          </a:blipFill>
        </p:spPr>
        <p:style>
          <a:lnRef idx="0">
            <a:schemeClr val="lt1">
              <a:hueOff val="0"/>
              <a:satOff val="0"/>
              <a:lumOff val="0"/>
              <a:alphaOff val="0"/>
            </a:schemeClr>
          </a:lnRef>
          <a:fillRef idx="1">
            <a:scrgbClr r="0" g="0" b="0"/>
          </a:fillRef>
          <a:effectRef idx="2">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43" name="Rounded Rectangle 42" descr="Presentation Author/Graphics: Eldrich L. Frazier&#10;Federal Geographic Data Committee&#10;https://www.fgdc.gov"/>
          <p:cNvSpPr/>
          <p:nvPr/>
        </p:nvSpPr>
        <p:spPr>
          <a:xfrm>
            <a:off x="892774" y="2055002"/>
            <a:ext cx="1014984" cy="914400"/>
          </a:xfrm>
          <a:prstGeom prst="roundRect">
            <a:avLst/>
          </a:prstGeom>
          <a:blipFill dpi="0" rotWithShape="1">
            <a:blip r:embed="rId4"/>
            <a:srcRect/>
            <a:tile tx="0" ty="0" sx="66000" sy="100000" flip="none" algn="tl"/>
          </a:blipFill>
        </p:spPr>
        <p:style>
          <a:lnRef idx="0">
            <a:schemeClr val="lt1">
              <a:hueOff val="0"/>
              <a:satOff val="0"/>
              <a:lumOff val="0"/>
              <a:alphaOff val="0"/>
            </a:schemeClr>
          </a:lnRef>
          <a:fillRef idx="1">
            <a:scrgbClr r="0" g="0" b="0"/>
          </a:fillRef>
          <a:effectRef idx="2">
            <a:schemeClr val="accent1">
              <a:tint val="50000"/>
              <a:hueOff val="0"/>
              <a:satOff val="0"/>
              <a:lumOff val="0"/>
              <a:alphaOff val="0"/>
            </a:schemeClr>
          </a:effectRef>
          <a:fontRef idx="minor">
            <a:schemeClr val="lt1">
              <a:hueOff val="0"/>
              <a:satOff val="0"/>
              <a:lumOff val="0"/>
              <a:alphaOff val="0"/>
            </a:schemeClr>
          </a:fontRef>
        </p:style>
      </p:sp>
      <p:sp>
        <p:nvSpPr>
          <p:cNvPr id="44" name="Rounded Rectangle 43" descr="Presentation Author/Graphics: Eldrich L. Frazier&#10;Federal Geographic Data Committee&#10;https://www.fgdc.gov"/>
          <p:cNvSpPr/>
          <p:nvPr/>
        </p:nvSpPr>
        <p:spPr>
          <a:xfrm>
            <a:off x="882968" y="3238525"/>
            <a:ext cx="1014984" cy="914400"/>
          </a:xfrm>
          <a:prstGeom prst="roundRect">
            <a:avLst/>
          </a:prstGeom>
          <a:blipFill dpi="0" rotWithShape="1">
            <a:blip r:embed="rId5">
              <a:extLst>
                <a:ext uri="{28A0092B-C50C-407E-A947-70E740481C1C}">
                  <a14:useLocalDpi xmlns:a14="http://schemas.microsoft.com/office/drawing/2010/main" val="0"/>
                </a:ext>
              </a:extLst>
            </a:blip>
            <a:srcRect/>
            <a:tile tx="0" ty="0" sx="66000" sy="100000" flip="none" algn="tl"/>
          </a:blipFill>
        </p:spPr>
        <p:style>
          <a:lnRef idx="0">
            <a:schemeClr val="lt1">
              <a:hueOff val="0"/>
              <a:satOff val="0"/>
              <a:lumOff val="0"/>
              <a:alphaOff val="0"/>
            </a:schemeClr>
          </a:lnRef>
          <a:fillRef idx="1">
            <a:scrgbClr r="0" g="0" b="0"/>
          </a:fillRef>
          <a:effectRef idx="2">
            <a:schemeClr val="accent1">
              <a:tint val="50000"/>
              <a:hueOff val="0"/>
              <a:satOff val="0"/>
              <a:lumOff val="0"/>
              <a:alphaOff val="0"/>
            </a:schemeClr>
          </a:effectRef>
          <a:fontRef idx="minor">
            <a:schemeClr val="lt1">
              <a:hueOff val="0"/>
              <a:satOff val="0"/>
              <a:lumOff val="0"/>
              <a:alphaOff val="0"/>
            </a:schemeClr>
          </a:fontRef>
        </p:style>
      </p:sp>
      <p:sp>
        <p:nvSpPr>
          <p:cNvPr id="45" name="Rounded Rectangle 44" descr="Presentation Author/Graphics: Eldrich L. Frazier&#10;Federal Geographic Data Committee&#10;https://www.fgdc.gov"/>
          <p:cNvSpPr/>
          <p:nvPr/>
        </p:nvSpPr>
        <p:spPr>
          <a:xfrm>
            <a:off x="984510" y="4399064"/>
            <a:ext cx="1014984" cy="914400"/>
          </a:xfrm>
          <a:prstGeom prst="roundRect">
            <a:avLst/>
          </a:prstGeom>
          <a:blipFill>
            <a:blip r:embed="rId6">
              <a:extLst>
                <a:ext uri="{28A0092B-C50C-407E-A947-70E740481C1C}">
                  <a14:useLocalDpi xmlns:a14="http://schemas.microsoft.com/office/drawing/2010/main" val="0"/>
                </a:ext>
              </a:extLst>
            </a:blip>
            <a:srcRect/>
            <a:stretch>
              <a:fillRect l="-20000" r="-20000"/>
            </a:stretch>
          </a:blipFill>
        </p:spPr>
        <p:style>
          <a:lnRef idx="0">
            <a:schemeClr val="lt1">
              <a:hueOff val="0"/>
              <a:satOff val="0"/>
              <a:lumOff val="0"/>
              <a:alphaOff val="0"/>
            </a:schemeClr>
          </a:lnRef>
          <a:fillRef idx="1">
            <a:scrgbClr r="0" g="0" b="0"/>
          </a:fillRef>
          <a:effectRef idx="2">
            <a:schemeClr val="accent1">
              <a:tint val="50000"/>
              <a:hueOff val="0"/>
              <a:satOff val="0"/>
              <a:lumOff val="0"/>
              <a:alphaOff val="0"/>
            </a:schemeClr>
          </a:effectRef>
          <a:fontRef idx="minor">
            <a:schemeClr val="lt1">
              <a:hueOff val="0"/>
              <a:satOff val="0"/>
              <a:lumOff val="0"/>
              <a:alphaOff val="0"/>
            </a:schemeClr>
          </a:fontRef>
        </p:style>
      </p:sp>
      <p:grpSp>
        <p:nvGrpSpPr>
          <p:cNvPr id="6" name="Group 5"/>
          <p:cNvGrpSpPr/>
          <p:nvPr/>
        </p:nvGrpSpPr>
        <p:grpSpPr>
          <a:xfrm>
            <a:off x="2338637" y="1000436"/>
            <a:ext cx="9688263" cy="4996408"/>
            <a:chOff x="1919537" y="1002546"/>
            <a:chExt cx="8424937" cy="4298662"/>
          </a:xfrm>
        </p:grpSpPr>
        <p:sp>
          <p:nvSpPr>
            <p:cNvPr id="17" name="Freeform 16"/>
            <p:cNvSpPr/>
            <p:nvPr/>
          </p:nvSpPr>
          <p:spPr>
            <a:xfrm>
              <a:off x="1919537" y="1002546"/>
              <a:ext cx="8424937" cy="4298662"/>
            </a:xfrm>
            <a:custGeom>
              <a:avLst/>
              <a:gdLst>
                <a:gd name="connsiteX0" fmla="*/ 0 w 6096000"/>
                <a:gd name="connsiteY0" fmla="*/ 345440 h 4064000"/>
                <a:gd name="connsiteX1" fmla="*/ 345440 w 6096000"/>
                <a:gd name="connsiteY1" fmla="*/ 0 h 4064000"/>
                <a:gd name="connsiteX2" fmla="*/ 5750560 w 6096000"/>
                <a:gd name="connsiteY2" fmla="*/ 0 h 4064000"/>
                <a:gd name="connsiteX3" fmla="*/ 6096000 w 6096000"/>
                <a:gd name="connsiteY3" fmla="*/ 345440 h 4064000"/>
                <a:gd name="connsiteX4" fmla="*/ 6096000 w 6096000"/>
                <a:gd name="connsiteY4" fmla="*/ 3718560 h 4064000"/>
                <a:gd name="connsiteX5" fmla="*/ 5750560 w 6096000"/>
                <a:gd name="connsiteY5" fmla="*/ 4064000 h 4064000"/>
                <a:gd name="connsiteX6" fmla="*/ 345440 w 6096000"/>
                <a:gd name="connsiteY6" fmla="*/ 4064000 h 4064000"/>
                <a:gd name="connsiteX7" fmla="*/ 0 w 6096000"/>
                <a:gd name="connsiteY7" fmla="*/ 3718560 h 4064000"/>
                <a:gd name="connsiteX8" fmla="*/ 0 w 6096000"/>
                <a:gd name="connsiteY8" fmla="*/ 345440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0" h="4064000">
                  <a:moveTo>
                    <a:pt x="0" y="345440"/>
                  </a:moveTo>
                  <a:cubicBezTo>
                    <a:pt x="0" y="154659"/>
                    <a:pt x="154659" y="0"/>
                    <a:pt x="345440" y="0"/>
                  </a:cubicBezTo>
                  <a:lnTo>
                    <a:pt x="5750560" y="0"/>
                  </a:lnTo>
                  <a:cubicBezTo>
                    <a:pt x="5941341" y="0"/>
                    <a:pt x="6096000" y="154659"/>
                    <a:pt x="6096000" y="345440"/>
                  </a:cubicBezTo>
                  <a:lnTo>
                    <a:pt x="6096000" y="3718560"/>
                  </a:lnTo>
                  <a:cubicBezTo>
                    <a:pt x="6096000" y="3909341"/>
                    <a:pt x="5941341" y="4064000"/>
                    <a:pt x="5750560" y="4064000"/>
                  </a:cubicBezTo>
                  <a:lnTo>
                    <a:pt x="345440" y="4064000"/>
                  </a:lnTo>
                  <a:cubicBezTo>
                    <a:pt x="154659" y="4064000"/>
                    <a:pt x="0" y="3909341"/>
                    <a:pt x="0" y="3718560"/>
                  </a:cubicBezTo>
                  <a:lnTo>
                    <a:pt x="0" y="345440"/>
                  </a:lnTo>
                  <a:close/>
                </a:path>
              </a:pathLst>
            </a:cu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04046" tIns="204046" rIns="204046" bIns="3255292" numCol="1" spcCol="1270" anchor="t" anchorCtr="0">
              <a:noAutofit/>
            </a:bodyPr>
            <a:lstStyle/>
            <a:p>
              <a:pPr defTabSz="1200150">
                <a:lnSpc>
                  <a:spcPct val="90000"/>
                </a:lnSpc>
                <a:spcBef>
                  <a:spcPct val="0"/>
                </a:spcBef>
                <a:spcAft>
                  <a:spcPct val="35000"/>
                </a:spcAft>
              </a:pPr>
              <a:r>
                <a:rPr lang="en-US" sz="3200" dirty="0">
                  <a:effectLst>
                    <a:outerShdw blurRad="50800" dist="38100" algn="l" rotWithShape="0">
                      <a:prstClr val="black">
                        <a:alpha val="40000"/>
                      </a:prstClr>
                    </a:outerShdw>
                  </a:effectLst>
                </a:rPr>
                <a:t>Capacity Building</a:t>
              </a:r>
            </a:p>
          </p:txBody>
        </p:sp>
        <p:sp>
          <p:nvSpPr>
            <p:cNvPr id="31" name="Rounded Rectangle 30"/>
            <p:cNvSpPr/>
            <p:nvPr/>
          </p:nvSpPr>
          <p:spPr>
            <a:xfrm>
              <a:off x="2071936" y="1596630"/>
              <a:ext cx="8128521" cy="3560562"/>
            </a:xfrm>
            <a:prstGeom prst="roundRect">
              <a:avLst>
                <a:gd name="adj" fmla="val 10179"/>
              </a:avLst>
            </a:prstGeom>
            <a:gradFill flip="none" rotWithShape="1">
              <a:gsLst>
                <a:gs pos="0">
                  <a:schemeClr val="accent3">
                    <a:lumMod val="0"/>
                    <a:lumOff val="100000"/>
                  </a:schemeClr>
                </a:gs>
                <a:gs pos="35000">
                  <a:schemeClr val="accent3">
                    <a:lumMod val="0"/>
                    <a:lumOff val="100000"/>
                  </a:schemeClr>
                </a:gs>
                <a:gs pos="100000">
                  <a:schemeClr val="accent3">
                    <a:lumMod val="100000"/>
                  </a:schemeClr>
                </a:gs>
              </a:gsLst>
              <a:lin ang="5400000" scaled="1"/>
              <a:tileRect/>
            </a:gradFill>
            <a:scene3d>
              <a:camera prst="orthographicFront"/>
              <a:lightRig rig="threePt" dir="t"/>
            </a:scene3d>
            <a:sp3d>
              <a:bevelT w="152400" h="50800" prst="softRound"/>
            </a:sp3d>
          </p:spPr>
          <p:style>
            <a:lnRef idx="2">
              <a:schemeClr val="accent1"/>
            </a:lnRef>
            <a:fillRef idx="1">
              <a:schemeClr val="lt1"/>
            </a:fillRef>
            <a:effectRef idx="0">
              <a:schemeClr val="accent1"/>
            </a:effectRef>
            <a:fontRef idx="minor">
              <a:schemeClr val="dk1"/>
            </a:fontRef>
          </p:style>
          <p:txBody>
            <a:bodyPr spcFirstLastPara="0" vert="horz" wrap="square" lIns="204046" tIns="204046" rIns="204046" bIns="3255292" numCol="1" spcCol="1270" anchor="t" anchorCtr="0">
              <a:noAutofit/>
            </a:bodyPr>
            <a:lstStyle/>
            <a:p>
              <a:pPr defTabSz="1200150">
                <a:lnSpc>
                  <a:spcPct val="90000"/>
                </a:lnSpc>
                <a:spcBef>
                  <a:spcPct val="0"/>
                </a:spcBef>
                <a:spcAft>
                  <a:spcPct val="35000"/>
                </a:spcAft>
              </a:pPr>
              <a:endParaRPr lang="en-US" sz="2700" dirty="0"/>
            </a:p>
          </p:txBody>
        </p:sp>
        <p:sp>
          <p:nvSpPr>
            <p:cNvPr id="18" name="Freeform 17"/>
            <p:cNvSpPr/>
            <p:nvPr/>
          </p:nvSpPr>
          <p:spPr>
            <a:xfrm>
              <a:off x="2157265" y="2182193"/>
              <a:ext cx="1155156" cy="545936"/>
            </a:xfrm>
            <a:custGeom>
              <a:avLst/>
              <a:gdLst>
                <a:gd name="connsiteX0" fmla="*/ 0 w 914400"/>
                <a:gd name="connsiteY0" fmla="*/ 96012 h 927893"/>
                <a:gd name="connsiteX1" fmla="*/ 96012 w 914400"/>
                <a:gd name="connsiteY1" fmla="*/ 0 h 927893"/>
                <a:gd name="connsiteX2" fmla="*/ 818388 w 914400"/>
                <a:gd name="connsiteY2" fmla="*/ 0 h 927893"/>
                <a:gd name="connsiteX3" fmla="*/ 914400 w 914400"/>
                <a:gd name="connsiteY3" fmla="*/ 96012 h 927893"/>
                <a:gd name="connsiteX4" fmla="*/ 914400 w 914400"/>
                <a:gd name="connsiteY4" fmla="*/ 831881 h 927893"/>
                <a:gd name="connsiteX5" fmla="*/ 818388 w 914400"/>
                <a:gd name="connsiteY5" fmla="*/ 927893 h 927893"/>
                <a:gd name="connsiteX6" fmla="*/ 96012 w 914400"/>
                <a:gd name="connsiteY6" fmla="*/ 927893 h 927893"/>
                <a:gd name="connsiteX7" fmla="*/ 0 w 914400"/>
                <a:gd name="connsiteY7" fmla="*/ 831881 h 927893"/>
                <a:gd name="connsiteX8" fmla="*/ 0 w 914400"/>
                <a:gd name="connsiteY8" fmla="*/ 96012 h 927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 h="927893">
                  <a:moveTo>
                    <a:pt x="0" y="96012"/>
                  </a:moveTo>
                  <a:cubicBezTo>
                    <a:pt x="0" y="42986"/>
                    <a:pt x="42986" y="0"/>
                    <a:pt x="96012" y="0"/>
                  </a:cubicBezTo>
                  <a:lnTo>
                    <a:pt x="818388" y="0"/>
                  </a:lnTo>
                  <a:cubicBezTo>
                    <a:pt x="871414" y="0"/>
                    <a:pt x="914400" y="42986"/>
                    <a:pt x="914400" y="96012"/>
                  </a:cubicBezTo>
                  <a:lnTo>
                    <a:pt x="914400" y="831881"/>
                  </a:lnTo>
                  <a:cubicBezTo>
                    <a:pt x="914400" y="884907"/>
                    <a:pt x="871414" y="927893"/>
                    <a:pt x="818388" y="927893"/>
                  </a:cubicBezTo>
                  <a:lnTo>
                    <a:pt x="96012" y="927893"/>
                  </a:lnTo>
                  <a:cubicBezTo>
                    <a:pt x="42986" y="927893"/>
                    <a:pt x="0" y="884907"/>
                    <a:pt x="0" y="831881"/>
                  </a:cubicBezTo>
                  <a:lnTo>
                    <a:pt x="0" y="96012"/>
                  </a:lnTo>
                  <a:close/>
                </a:path>
              </a:pathLst>
            </a:custGeom>
          </p:spPr>
          <p:style>
            <a:lnRef idx="1">
              <a:schemeClr val="accent1"/>
            </a:lnRef>
            <a:fillRef idx="3">
              <a:schemeClr val="accent1"/>
            </a:fillRef>
            <a:effectRef idx="2">
              <a:schemeClr val="accent1"/>
            </a:effectRef>
            <a:fontRef idx="minor">
              <a:schemeClr val="lt1"/>
            </a:fontRef>
          </p:style>
          <p:txBody>
            <a:bodyPr spcFirstLastPara="0" vert="horz" wrap="square" lIns="62411" tIns="62411" rIns="62411" bIns="62411" numCol="1" spcCol="1270" anchor="ctr" anchorCtr="0">
              <a:noAutofit/>
            </a:bodyPr>
            <a:lstStyle/>
            <a:p>
              <a:pPr algn="ctr" defTabSz="400050">
                <a:lnSpc>
                  <a:spcPct val="90000"/>
                </a:lnSpc>
                <a:spcBef>
                  <a:spcPct val="0"/>
                </a:spcBef>
                <a:spcAft>
                  <a:spcPct val="35000"/>
                </a:spcAft>
              </a:pPr>
              <a:r>
                <a:rPr lang="en-US" dirty="0"/>
                <a:t>National</a:t>
              </a:r>
            </a:p>
          </p:txBody>
        </p:sp>
        <p:sp>
          <p:nvSpPr>
            <p:cNvPr id="19" name="Freeform 18"/>
            <p:cNvSpPr/>
            <p:nvPr/>
          </p:nvSpPr>
          <p:spPr>
            <a:xfrm>
              <a:off x="2157265" y="2846434"/>
              <a:ext cx="1121119" cy="593092"/>
            </a:xfrm>
            <a:custGeom>
              <a:avLst/>
              <a:gdLst>
                <a:gd name="connsiteX0" fmla="*/ 0 w 914400"/>
                <a:gd name="connsiteY0" fmla="*/ 96012 h 927893"/>
                <a:gd name="connsiteX1" fmla="*/ 96012 w 914400"/>
                <a:gd name="connsiteY1" fmla="*/ 0 h 927893"/>
                <a:gd name="connsiteX2" fmla="*/ 818388 w 914400"/>
                <a:gd name="connsiteY2" fmla="*/ 0 h 927893"/>
                <a:gd name="connsiteX3" fmla="*/ 914400 w 914400"/>
                <a:gd name="connsiteY3" fmla="*/ 96012 h 927893"/>
                <a:gd name="connsiteX4" fmla="*/ 914400 w 914400"/>
                <a:gd name="connsiteY4" fmla="*/ 831881 h 927893"/>
                <a:gd name="connsiteX5" fmla="*/ 818388 w 914400"/>
                <a:gd name="connsiteY5" fmla="*/ 927893 h 927893"/>
                <a:gd name="connsiteX6" fmla="*/ 96012 w 914400"/>
                <a:gd name="connsiteY6" fmla="*/ 927893 h 927893"/>
                <a:gd name="connsiteX7" fmla="*/ 0 w 914400"/>
                <a:gd name="connsiteY7" fmla="*/ 831881 h 927893"/>
                <a:gd name="connsiteX8" fmla="*/ 0 w 914400"/>
                <a:gd name="connsiteY8" fmla="*/ 96012 h 927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 h="927893">
                  <a:moveTo>
                    <a:pt x="0" y="96012"/>
                  </a:moveTo>
                  <a:cubicBezTo>
                    <a:pt x="0" y="42986"/>
                    <a:pt x="42986" y="0"/>
                    <a:pt x="96012" y="0"/>
                  </a:cubicBezTo>
                  <a:lnTo>
                    <a:pt x="818388" y="0"/>
                  </a:lnTo>
                  <a:cubicBezTo>
                    <a:pt x="871414" y="0"/>
                    <a:pt x="914400" y="42986"/>
                    <a:pt x="914400" y="96012"/>
                  </a:cubicBezTo>
                  <a:lnTo>
                    <a:pt x="914400" y="831881"/>
                  </a:lnTo>
                  <a:cubicBezTo>
                    <a:pt x="914400" y="884907"/>
                    <a:pt x="871414" y="927893"/>
                    <a:pt x="818388" y="927893"/>
                  </a:cubicBezTo>
                  <a:lnTo>
                    <a:pt x="96012" y="927893"/>
                  </a:lnTo>
                  <a:cubicBezTo>
                    <a:pt x="42986" y="927893"/>
                    <a:pt x="0" y="884907"/>
                    <a:pt x="0" y="831881"/>
                  </a:cubicBezTo>
                  <a:lnTo>
                    <a:pt x="0" y="96012"/>
                  </a:lnTo>
                  <a:close/>
                </a:path>
              </a:pathLst>
            </a:custGeom>
          </p:spPr>
          <p:style>
            <a:lnRef idx="1">
              <a:schemeClr val="accent1"/>
            </a:lnRef>
            <a:fillRef idx="3">
              <a:schemeClr val="accent1"/>
            </a:fillRef>
            <a:effectRef idx="2">
              <a:schemeClr val="accent1"/>
            </a:effectRef>
            <a:fontRef idx="minor">
              <a:schemeClr val="lt1"/>
            </a:fontRef>
          </p:style>
          <p:txBody>
            <a:bodyPr spcFirstLastPara="0" vert="horz" wrap="square" lIns="62411" tIns="62411" rIns="62411" bIns="62411" numCol="1" spcCol="1270" anchor="ctr" anchorCtr="0">
              <a:noAutofit/>
            </a:bodyPr>
            <a:lstStyle/>
            <a:p>
              <a:pPr algn="ctr" defTabSz="400050">
                <a:lnSpc>
                  <a:spcPct val="90000"/>
                </a:lnSpc>
                <a:spcBef>
                  <a:spcPct val="0"/>
                </a:spcBef>
                <a:spcAft>
                  <a:spcPct val="35000"/>
                </a:spcAft>
              </a:pPr>
              <a:r>
                <a:rPr lang="en-US" dirty="0"/>
                <a:t>Regional</a:t>
              </a:r>
            </a:p>
          </p:txBody>
        </p:sp>
        <p:sp>
          <p:nvSpPr>
            <p:cNvPr id="20" name="Freeform 19"/>
            <p:cNvSpPr/>
            <p:nvPr/>
          </p:nvSpPr>
          <p:spPr>
            <a:xfrm>
              <a:off x="2157265" y="4011576"/>
              <a:ext cx="1098428" cy="558502"/>
            </a:xfrm>
            <a:custGeom>
              <a:avLst/>
              <a:gdLst>
                <a:gd name="connsiteX0" fmla="*/ 0 w 914400"/>
                <a:gd name="connsiteY0" fmla="*/ 96012 h 927893"/>
                <a:gd name="connsiteX1" fmla="*/ 96012 w 914400"/>
                <a:gd name="connsiteY1" fmla="*/ 0 h 927893"/>
                <a:gd name="connsiteX2" fmla="*/ 818388 w 914400"/>
                <a:gd name="connsiteY2" fmla="*/ 0 h 927893"/>
                <a:gd name="connsiteX3" fmla="*/ 914400 w 914400"/>
                <a:gd name="connsiteY3" fmla="*/ 96012 h 927893"/>
                <a:gd name="connsiteX4" fmla="*/ 914400 w 914400"/>
                <a:gd name="connsiteY4" fmla="*/ 831881 h 927893"/>
                <a:gd name="connsiteX5" fmla="*/ 818388 w 914400"/>
                <a:gd name="connsiteY5" fmla="*/ 927893 h 927893"/>
                <a:gd name="connsiteX6" fmla="*/ 96012 w 914400"/>
                <a:gd name="connsiteY6" fmla="*/ 927893 h 927893"/>
                <a:gd name="connsiteX7" fmla="*/ 0 w 914400"/>
                <a:gd name="connsiteY7" fmla="*/ 831881 h 927893"/>
                <a:gd name="connsiteX8" fmla="*/ 0 w 914400"/>
                <a:gd name="connsiteY8" fmla="*/ 96012 h 927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 h="927893">
                  <a:moveTo>
                    <a:pt x="0" y="96012"/>
                  </a:moveTo>
                  <a:cubicBezTo>
                    <a:pt x="0" y="42986"/>
                    <a:pt x="42986" y="0"/>
                    <a:pt x="96012" y="0"/>
                  </a:cubicBezTo>
                  <a:lnTo>
                    <a:pt x="818388" y="0"/>
                  </a:lnTo>
                  <a:cubicBezTo>
                    <a:pt x="871414" y="0"/>
                    <a:pt x="914400" y="42986"/>
                    <a:pt x="914400" y="96012"/>
                  </a:cubicBezTo>
                  <a:lnTo>
                    <a:pt x="914400" y="831881"/>
                  </a:lnTo>
                  <a:cubicBezTo>
                    <a:pt x="914400" y="884907"/>
                    <a:pt x="871414" y="927893"/>
                    <a:pt x="818388" y="927893"/>
                  </a:cubicBezTo>
                  <a:lnTo>
                    <a:pt x="96012" y="927893"/>
                  </a:lnTo>
                  <a:cubicBezTo>
                    <a:pt x="42986" y="927893"/>
                    <a:pt x="0" y="884907"/>
                    <a:pt x="0" y="831881"/>
                  </a:cubicBezTo>
                  <a:lnTo>
                    <a:pt x="0" y="96012"/>
                  </a:lnTo>
                  <a:close/>
                </a:path>
              </a:pathLst>
            </a:custGeom>
          </p:spPr>
          <p:style>
            <a:lnRef idx="1">
              <a:schemeClr val="accent1"/>
            </a:lnRef>
            <a:fillRef idx="3">
              <a:schemeClr val="accent1"/>
            </a:fillRef>
            <a:effectRef idx="2">
              <a:schemeClr val="accent1"/>
            </a:effectRef>
            <a:fontRef idx="minor">
              <a:schemeClr val="lt1"/>
            </a:fontRef>
          </p:style>
          <p:txBody>
            <a:bodyPr spcFirstLastPara="0" vert="horz" wrap="square" lIns="62411" tIns="62411" rIns="62411" bIns="62411" numCol="1" spcCol="1270" anchor="ctr" anchorCtr="0">
              <a:noAutofit/>
            </a:bodyPr>
            <a:lstStyle/>
            <a:p>
              <a:pPr algn="ctr" defTabSz="400050">
                <a:lnSpc>
                  <a:spcPct val="90000"/>
                </a:lnSpc>
                <a:spcBef>
                  <a:spcPct val="0"/>
                </a:spcBef>
                <a:spcAft>
                  <a:spcPct val="35000"/>
                </a:spcAft>
              </a:pPr>
              <a:r>
                <a:rPr lang="en-US" dirty="0"/>
                <a:t>Global</a:t>
              </a:r>
            </a:p>
          </p:txBody>
        </p:sp>
        <p:sp>
          <p:nvSpPr>
            <p:cNvPr id="21" name="Freeform 20"/>
            <p:cNvSpPr/>
            <p:nvPr/>
          </p:nvSpPr>
          <p:spPr>
            <a:xfrm>
              <a:off x="3404115" y="2018545"/>
              <a:ext cx="6724335" cy="3039459"/>
            </a:xfrm>
            <a:custGeom>
              <a:avLst/>
              <a:gdLst>
                <a:gd name="connsiteX0" fmla="*/ 0 w 4724400"/>
                <a:gd name="connsiteY0" fmla="*/ 298704 h 2844800"/>
                <a:gd name="connsiteX1" fmla="*/ 298704 w 4724400"/>
                <a:gd name="connsiteY1" fmla="*/ 0 h 2844800"/>
                <a:gd name="connsiteX2" fmla="*/ 4425696 w 4724400"/>
                <a:gd name="connsiteY2" fmla="*/ 0 h 2844800"/>
                <a:gd name="connsiteX3" fmla="*/ 4724400 w 4724400"/>
                <a:gd name="connsiteY3" fmla="*/ 298704 h 2844800"/>
                <a:gd name="connsiteX4" fmla="*/ 4724400 w 4724400"/>
                <a:gd name="connsiteY4" fmla="*/ 2546096 h 2844800"/>
                <a:gd name="connsiteX5" fmla="*/ 4425696 w 4724400"/>
                <a:gd name="connsiteY5" fmla="*/ 2844800 h 2844800"/>
                <a:gd name="connsiteX6" fmla="*/ 298704 w 4724400"/>
                <a:gd name="connsiteY6" fmla="*/ 2844800 h 2844800"/>
                <a:gd name="connsiteX7" fmla="*/ 0 w 4724400"/>
                <a:gd name="connsiteY7" fmla="*/ 2546096 h 2844800"/>
                <a:gd name="connsiteX8" fmla="*/ 0 w 4724400"/>
                <a:gd name="connsiteY8" fmla="*/ 298704 h 284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24400" h="2844800">
                  <a:moveTo>
                    <a:pt x="0" y="298704"/>
                  </a:moveTo>
                  <a:cubicBezTo>
                    <a:pt x="0" y="133734"/>
                    <a:pt x="133734" y="0"/>
                    <a:pt x="298704" y="0"/>
                  </a:cubicBezTo>
                  <a:lnTo>
                    <a:pt x="4425696" y="0"/>
                  </a:lnTo>
                  <a:cubicBezTo>
                    <a:pt x="4590666" y="0"/>
                    <a:pt x="4724400" y="133734"/>
                    <a:pt x="4724400" y="298704"/>
                  </a:cubicBezTo>
                  <a:lnTo>
                    <a:pt x="4724400" y="2546096"/>
                  </a:lnTo>
                  <a:cubicBezTo>
                    <a:pt x="4724400" y="2711066"/>
                    <a:pt x="4590666" y="2844800"/>
                    <a:pt x="4425696" y="2844800"/>
                  </a:cubicBezTo>
                  <a:lnTo>
                    <a:pt x="298704" y="2844800"/>
                  </a:lnTo>
                  <a:cubicBezTo>
                    <a:pt x="133734" y="2844800"/>
                    <a:pt x="0" y="2711066"/>
                    <a:pt x="0" y="2546096"/>
                  </a:cubicBezTo>
                  <a:lnTo>
                    <a:pt x="0" y="298704"/>
                  </a:lnTo>
                  <a:close/>
                </a:path>
              </a:pathLst>
            </a:cu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90357" tIns="190357" rIns="190357" bIns="1893935" numCol="1" spcCol="1270" anchor="t" anchorCtr="0">
              <a:noAutofit/>
            </a:bodyPr>
            <a:lstStyle/>
            <a:p>
              <a:pPr defTabSz="1200150">
                <a:lnSpc>
                  <a:spcPct val="90000"/>
                </a:lnSpc>
                <a:spcBef>
                  <a:spcPct val="0"/>
                </a:spcBef>
                <a:spcAft>
                  <a:spcPct val="35000"/>
                </a:spcAft>
              </a:pPr>
              <a:r>
                <a:rPr lang="en-US" sz="3200" dirty="0">
                  <a:effectLst>
                    <a:outerShdw blurRad="50800" dist="38100" algn="l" rotWithShape="0">
                      <a:prstClr val="black">
                        <a:alpha val="40000"/>
                      </a:prstClr>
                    </a:outerShdw>
                  </a:effectLst>
                </a:rPr>
                <a:t>Engaging Users</a:t>
              </a:r>
            </a:p>
          </p:txBody>
        </p:sp>
        <p:sp>
          <p:nvSpPr>
            <p:cNvPr id="22" name="Freeform 21"/>
            <p:cNvSpPr/>
            <p:nvPr/>
          </p:nvSpPr>
          <p:spPr>
            <a:xfrm>
              <a:off x="3515724" y="3014227"/>
              <a:ext cx="686003" cy="392167"/>
            </a:xfrm>
            <a:custGeom>
              <a:avLst/>
              <a:gdLst>
                <a:gd name="connsiteX0" fmla="*/ 0 w 944880"/>
                <a:gd name="connsiteY0" fmla="*/ 41178 h 392167"/>
                <a:gd name="connsiteX1" fmla="*/ 41178 w 944880"/>
                <a:gd name="connsiteY1" fmla="*/ 0 h 392167"/>
                <a:gd name="connsiteX2" fmla="*/ 903702 w 944880"/>
                <a:gd name="connsiteY2" fmla="*/ 0 h 392167"/>
                <a:gd name="connsiteX3" fmla="*/ 944880 w 944880"/>
                <a:gd name="connsiteY3" fmla="*/ 41178 h 392167"/>
                <a:gd name="connsiteX4" fmla="*/ 944880 w 944880"/>
                <a:gd name="connsiteY4" fmla="*/ 350989 h 392167"/>
                <a:gd name="connsiteX5" fmla="*/ 903702 w 944880"/>
                <a:gd name="connsiteY5" fmla="*/ 392167 h 392167"/>
                <a:gd name="connsiteX6" fmla="*/ 41178 w 944880"/>
                <a:gd name="connsiteY6" fmla="*/ 392167 h 392167"/>
                <a:gd name="connsiteX7" fmla="*/ 0 w 944880"/>
                <a:gd name="connsiteY7" fmla="*/ 350989 h 392167"/>
                <a:gd name="connsiteX8" fmla="*/ 0 w 944880"/>
                <a:gd name="connsiteY8" fmla="*/ 41178 h 392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880" h="392167">
                  <a:moveTo>
                    <a:pt x="0" y="41178"/>
                  </a:moveTo>
                  <a:cubicBezTo>
                    <a:pt x="0" y="18436"/>
                    <a:pt x="18436" y="0"/>
                    <a:pt x="41178" y="0"/>
                  </a:cubicBezTo>
                  <a:lnTo>
                    <a:pt x="903702" y="0"/>
                  </a:lnTo>
                  <a:cubicBezTo>
                    <a:pt x="926444" y="0"/>
                    <a:pt x="944880" y="18436"/>
                    <a:pt x="944880" y="41178"/>
                  </a:cubicBezTo>
                  <a:lnTo>
                    <a:pt x="944880" y="350989"/>
                  </a:lnTo>
                  <a:cubicBezTo>
                    <a:pt x="944880" y="373731"/>
                    <a:pt x="926444" y="392167"/>
                    <a:pt x="903702" y="392167"/>
                  </a:cubicBezTo>
                  <a:lnTo>
                    <a:pt x="41178" y="392167"/>
                  </a:lnTo>
                  <a:cubicBezTo>
                    <a:pt x="18436" y="392167"/>
                    <a:pt x="0" y="373731"/>
                    <a:pt x="0" y="350989"/>
                  </a:cubicBezTo>
                  <a:lnTo>
                    <a:pt x="0" y="41178"/>
                  </a:lnTo>
                  <a:close/>
                </a:path>
              </a:pathLst>
            </a:custGeom>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6350" tIns="46350" rIns="46350" bIns="46350" numCol="1" spcCol="1270" anchor="ctr" anchorCtr="0">
              <a:noAutofit/>
            </a:bodyPr>
            <a:lstStyle/>
            <a:p>
              <a:pPr algn="ctr" defTabSz="400050">
                <a:lnSpc>
                  <a:spcPct val="90000"/>
                </a:lnSpc>
                <a:spcBef>
                  <a:spcPct val="0"/>
                </a:spcBef>
                <a:spcAft>
                  <a:spcPct val="35000"/>
                </a:spcAft>
              </a:pPr>
              <a:r>
                <a:rPr lang="en-US" sz="1050" b="1" dirty="0"/>
                <a:t>Data</a:t>
              </a:r>
            </a:p>
          </p:txBody>
        </p:sp>
        <p:sp>
          <p:nvSpPr>
            <p:cNvPr id="23" name="Freeform 22"/>
            <p:cNvSpPr/>
            <p:nvPr/>
          </p:nvSpPr>
          <p:spPr>
            <a:xfrm>
              <a:off x="3515724" y="3428316"/>
              <a:ext cx="686003" cy="392167"/>
            </a:xfrm>
            <a:custGeom>
              <a:avLst/>
              <a:gdLst>
                <a:gd name="connsiteX0" fmla="*/ 0 w 944880"/>
                <a:gd name="connsiteY0" fmla="*/ 41178 h 392167"/>
                <a:gd name="connsiteX1" fmla="*/ 41178 w 944880"/>
                <a:gd name="connsiteY1" fmla="*/ 0 h 392167"/>
                <a:gd name="connsiteX2" fmla="*/ 903702 w 944880"/>
                <a:gd name="connsiteY2" fmla="*/ 0 h 392167"/>
                <a:gd name="connsiteX3" fmla="*/ 944880 w 944880"/>
                <a:gd name="connsiteY3" fmla="*/ 41178 h 392167"/>
                <a:gd name="connsiteX4" fmla="*/ 944880 w 944880"/>
                <a:gd name="connsiteY4" fmla="*/ 350989 h 392167"/>
                <a:gd name="connsiteX5" fmla="*/ 903702 w 944880"/>
                <a:gd name="connsiteY5" fmla="*/ 392167 h 392167"/>
                <a:gd name="connsiteX6" fmla="*/ 41178 w 944880"/>
                <a:gd name="connsiteY6" fmla="*/ 392167 h 392167"/>
                <a:gd name="connsiteX7" fmla="*/ 0 w 944880"/>
                <a:gd name="connsiteY7" fmla="*/ 350989 h 392167"/>
                <a:gd name="connsiteX8" fmla="*/ 0 w 944880"/>
                <a:gd name="connsiteY8" fmla="*/ 41178 h 392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880" h="392167">
                  <a:moveTo>
                    <a:pt x="0" y="41178"/>
                  </a:moveTo>
                  <a:cubicBezTo>
                    <a:pt x="0" y="18436"/>
                    <a:pt x="18436" y="0"/>
                    <a:pt x="41178" y="0"/>
                  </a:cubicBezTo>
                  <a:lnTo>
                    <a:pt x="903702" y="0"/>
                  </a:lnTo>
                  <a:cubicBezTo>
                    <a:pt x="926444" y="0"/>
                    <a:pt x="944880" y="18436"/>
                    <a:pt x="944880" y="41178"/>
                  </a:cubicBezTo>
                  <a:lnTo>
                    <a:pt x="944880" y="350989"/>
                  </a:lnTo>
                  <a:cubicBezTo>
                    <a:pt x="944880" y="373731"/>
                    <a:pt x="926444" y="392167"/>
                    <a:pt x="903702" y="392167"/>
                  </a:cubicBezTo>
                  <a:lnTo>
                    <a:pt x="41178" y="392167"/>
                  </a:lnTo>
                  <a:cubicBezTo>
                    <a:pt x="18436" y="392167"/>
                    <a:pt x="0" y="373731"/>
                    <a:pt x="0" y="350989"/>
                  </a:cubicBezTo>
                  <a:lnTo>
                    <a:pt x="0" y="41178"/>
                  </a:lnTo>
                  <a:close/>
                </a:path>
              </a:pathLst>
            </a:custGeom>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6350" tIns="46350" rIns="46350" bIns="46350" numCol="1" spcCol="1270" anchor="ctr" anchorCtr="0">
              <a:noAutofit/>
            </a:bodyPr>
            <a:lstStyle/>
            <a:p>
              <a:pPr algn="ctr" defTabSz="400050">
                <a:lnSpc>
                  <a:spcPct val="90000"/>
                </a:lnSpc>
                <a:spcBef>
                  <a:spcPct val="0"/>
                </a:spcBef>
                <a:spcAft>
                  <a:spcPct val="35000"/>
                </a:spcAft>
              </a:pPr>
              <a:r>
                <a:rPr lang="en-US" sz="1050" b="1" dirty="0"/>
                <a:t>Tools</a:t>
              </a:r>
            </a:p>
          </p:txBody>
        </p:sp>
        <p:sp>
          <p:nvSpPr>
            <p:cNvPr id="24" name="Freeform 23"/>
            <p:cNvSpPr/>
            <p:nvPr/>
          </p:nvSpPr>
          <p:spPr>
            <a:xfrm>
              <a:off x="3515724" y="3842405"/>
              <a:ext cx="686003" cy="392167"/>
            </a:xfrm>
            <a:custGeom>
              <a:avLst/>
              <a:gdLst>
                <a:gd name="connsiteX0" fmla="*/ 0 w 944880"/>
                <a:gd name="connsiteY0" fmla="*/ 41178 h 392167"/>
                <a:gd name="connsiteX1" fmla="*/ 41178 w 944880"/>
                <a:gd name="connsiteY1" fmla="*/ 0 h 392167"/>
                <a:gd name="connsiteX2" fmla="*/ 903702 w 944880"/>
                <a:gd name="connsiteY2" fmla="*/ 0 h 392167"/>
                <a:gd name="connsiteX3" fmla="*/ 944880 w 944880"/>
                <a:gd name="connsiteY3" fmla="*/ 41178 h 392167"/>
                <a:gd name="connsiteX4" fmla="*/ 944880 w 944880"/>
                <a:gd name="connsiteY4" fmla="*/ 350989 h 392167"/>
                <a:gd name="connsiteX5" fmla="*/ 903702 w 944880"/>
                <a:gd name="connsiteY5" fmla="*/ 392167 h 392167"/>
                <a:gd name="connsiteX6" fmla="*/ 41178 w 944880"/>
                <a:gd name="connsiteY6" fmla="*/ 392167 h 392167"/>
                <a:gd name="connsiteX7" fmla="*/ 0 w 944880"/>
                <a:gd name="connsiteY7" fmla="*/ 350989 h 392167"/>
                <a:gd name="connsiteX8" fmla="*/ 0 w 944880"/>
                <a:gd name="connsiteY8" fmla="*/ 41178 h 392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880" h="392167">
                  <a:moveTo>
                    <a:pt x="0" y="41178"/>
                  </a:moveTo>
                  <a:cubicBezTo>
                    <a:pt x="0" y="18436"/>
                    <a:pt x="18436" y="0"/>
                    <a:pt x="41178" y="0"/>
                  </a:cubicBezTo>
                  <a:lnTo>
                    <a:pt x="903702" y="0"/>
                  </a:lnTo>
                  <a:cubicBezTo>
                    <a:pt x="926444" y="0"/>
                    <a:pt x="944880" y="18436"/>
                    <a:pt x="944880" y="41178"/>
                  </a:cubicBezTo>
                  <a:lnTo>
                    <a:pt x="944880" y="350989"/>
                  </a:lnTo>
                  <a:cubicBezTo>
                    <a:pt x="944880" y="373731"/>
                    <a:pt x="926444" y="392167"/>
                    <a:pt x="903702" y="392167"/>
                  </a:cubicBezTo>
                  <a:lnTo>
                    <a:pt x="41178" y="392167"/>
                  </a:lnTo>
                  <a:cubicBezTo>
                    <a:pt x="18436" y="392167"/>
                    <a:pt x="0" y="373731"/>
                    <a:pt x="0" y="350989"/>
                  </a:cubicBezTo>
                  <a:lnTo>
                    <a:pt x="0" y="41178"/>
                  </a:lnTo>
                  <a:close/>
                </a:path>
              </a:pathLst>
            </a:custGeom>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6350" tIns="46350" rIns="46350" bIns="46350" numCol="1" spcCol="1270" anchor="ctr" anchorCtr="0">
              <a:noAutofit/>
            </a:bodyPr>
            <a:lstStyle/>
            <a:p>
              <a:pPr algn="ctr" defTabSz="400050">
                <a:lnSpc>
                  <a:spcPct val="90000"/>
                </a:lnSpc>
                <a:spcBef>
                  <a:spcPct val="0"/>
                </a:spcBef>
                <a:spcAft>
                  <a:spcPct val="35000"/>
                </a:spcAft>
              </a:pPr>
              <a:r>
                <a:rPr lang="en-US" sz="1050" b="1" dirty="0"/>
                <a:t>Products</a:t>
              </a:r>
            </a:p>
          </p:txBody>
        </p:sp>
        <p:sp>
          <p:nvSpPr>
            <p:cNvPr id="25" name="Freeform 24"/>
            <p:cNvSpPr/>
            <p:nvPr/>
          </p:nvSpPr>
          <p:spPr>
            <a:xfrm>
              <a:off x="3515724" y="4256495"/>
              <a:ext cx="686003" cy="392167"/>
            </a:xfrm>
            <a:custGeom>
              <a:avLst/>
              <a:gdLst>
                <a:gd name="connsiteX0" fmla="*/ 0 w 944880"/>
                <a:gd name="connsiteY0" fmla="*/ 41178 h 392167"/>
                <a:gd name="connsiteX1" fmla="*/ 41178 w 944880"/>
                <a:gd name="connsiteY1" fmla="*/ 0 h 392167"/>
                <a:gd name="connsiteX2" fmla="*/ 903702 w 944880"/>
                <a:gd name="connsiteY2" fmla="*/ 0 h 392167"/>
                <a:gd name="connsiteX3" fmla="*/ 944880 w 944880"/>
                <a:gd name="connsiteY3" fmla="*/ 41178 h 392167"/>
                <a:gd name="connsiteX4" fmla="*/ 944880 w 944880"/>
                <a:gd name="connsiteY4" fmla="*/ 350989 h 392167"/>
                <a:gd name="connsiteX5" fmla="*/ 903702 w 944880"/>
                <a:gd name="connsiteY5" fmla="*/ 392167 h 392167"/>
                <a:gd name="connsiteX6" fmla="*/ 41178 w 944880"/>
                <a:gd name="connsiteY6" fmla="*/ 392167 h 392167"/>
                <a:gd name="connsiteX7" fmla="*/ 0 w 944880"/>
                <a:gd name="connsiteY7" fmla="*/ 350989 h 392167"/>
                <a:gd name="connsiteX8" fmla="*/ 0 w 944880"/>
                <a:gd name="connsiteY8" fmla="*/ 41178 h 392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880" h="392167">
                  <a:moveTo>
                    <a:pt x="0" y="41178"/>
                  </a:moveTo>
                  <a:cubicBezTo>
                    <a:pt x="0" y="18436"/>
                    <a:pt x="18436" y="0"/>
                    <a:pt x="41178" y="0"/>
                  </a:cubicBezTo>
                  <a:lnTo>
                    <a:pt x="903702" y="0"/>
                  </a:lnTo>
                  <a:cubicBezTo>
                    <a:pt x="926444" y="0"/>
                    <a:pt x="944880" y="18436"/>
                    <a:pt x="944880" y="41178"/>
                  </a:cubicBezTo>
                  <a:lnTo>
                    <a:pt x="944880" y="350989"/>
                  </a:lnTo>
                  <a:cubicBezTo>
                    <a:pt x="944880" y="373731"/>
                    <a:pt x="926444" y="392167"/>
                    <a:pt x="903702" y="392167"/>
                  </a:cubicBezTo>
                  <a:lnTo>
                    <a:pt x="41178" y="392167"/>
                  </a:lnTo>
                  <a:cubicBezTo>
                    <a:pt x="18436" y="392167"/>
                    <a:pt x="0" y="373731"/>
                    <a:pt x="0" y="350989"/>
                  </a:cubicBezTo>
                  <a:lnTo>
                    <a:pt x="0" y="41178"/>
                  </a:lnTo>
                  <a:close/>
                </a:path>
              </a:pathLst>
            </a:custGeom>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6350" tIns="46350" rIns="46350" bIns="46350" numCol="1" spcCol="1270" anchor="ctr" anchorCtr="0">
              <a:noAutofit/>
            </a:bodyPr>
            <a:lstStyle/>
            <a:p>
              <a:pPr algn="ctr" defTabSz="400050">
                <a:lnSpc>
                  <a:spcPct val="90000"/>
                </a:lnSpc>
                <a:spcBef>
                  <a:spcPct val="0"/>
                </a:spcBef>
                <a:spcAft>
                  <a:spcPct val="35000"/>
                </a:spcAft>
              </a:pPr>
              <a:r>
                <a:rPr lang="en-US" sz="1050" b="1" dirty="0"/>
                <a:t>Services</a:t>
              </a:r>
            </a:p>
          </p:txBody>
        </p:sp>
        <p:sp>
          <p:nvSpPr>
            <p:cNvPr id="26" name="Freeform 25"/>
            <p:cNvSpPr/>
            <p:nvPr/>
          </p:nvSpPr>
          <p:spPr>
            <a:xfrm>
              <a:off x="4327457" y="2959157"/>
              <a:ext cx="5656977" cy="1949998"/>
            </a:xfrm>
            <a:custGeom>
              <a:avLst/>
              <a:gdLst>
                <a:gd name="connsiteX0" fmla="*/ 0 w 3383280"/>
                <a:gd name="connsiteY0" fmla="*/ 170688 h 1625600"/>
                <a:gd name="connsiteX1" fmla="*/ 170688 w 3383280"/>
                <a:gd name="connsiteY1" fmla="*/ 0 h 1625600"/>
                <a:gd name="connsiteX2" fmla="*/ 3212592 w 3383280"/>
                <a:gd name="connsiteY2" fmla="*/ 0 h 1625600"/>
                <a:gd name="connsiteX3" fmla="*/ 3383280 w 3383280"/>
                <a:gd name="connsiteY3" fmla="*/ 170688 h 1625600"/>
                <a:gd name="connsiteX4" fmla="*/ 3383280 w 3383280"/>
                <a:gd name="connsiteY4" fmla="*/ 1454912 h 1625600"/>
                <a:gd name="connsiteX5" fmla="*/ 3212592 w 3383280"/>
                <a:gd name="connsiteY5" fmla="*/ 1625600 h 1625600"/>
                <a:gd name="connsiteX6" fmla="*/ 170688 w 3383280"/>
                <a:gd name="connsiteY6" fmla="*/ 1625600 h 1625600"/>
                <a:gd name="connsiteX7" fmla="*/ 0 w 3383280"/>
                <a:gd name="connsiteY7" fmla="*/ 1454912 h 1625600"/>
                <a:gd name="connsiteX8" fmla="*/ 0 w 3383280"/>
                <a:gd name="connsiteY8" fmla="*/ 170688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3280" h="1625600">
                  <a:moveTo>
                    <a:pt x="0" y="170688"/>
                  </a:moveTo>
                  <a:cubicBezTo>
                    <a:pt x="0" y="76420"/>
                    <a:pt x="76420" y="0"/>
                    <a:pt x="170688" y="0"/>
                  </a:cubicBezTo>
                  <a:lnTo>
                    <a:pt x="3212592" y="0"/>
                  </a:lnTo>
                  <a:cubicBezTo>
                    <a:pt x="3306860" y="0"/>
                    <a:pt x="3383280" y="76420"/>
                    <a:pt x="3383280" y="170688"/>
                  </a:cubicBezTo>
                  <a:lnTo>
                    <a:pt x="3383280" y="1454912"/>
                  </a:lnTo>
                  <a:cubicBezTo>
                    <a:pt x="3383280" y="1549180"/>
                    <a:pt x="3306860" y="1625600"/>
                    <a:pt x="3212592" y="1625600"/>
                  </a:cubicBezTo>
                  <a:lnTo>
                    <a:pt x="170688" y="1625600"/>
                  </a:lnTo>
                  <a:cubicBezTo>
                    <a:pt x="76420" y="1625600"/>
                    <a:pt x="0" y="1549180"/>
                    <a:pt x="0" y="1454912"/>
                  </a:cubicBezTo>
                  <a:lnTo>
                    <a:pt x="0" y="170688"/>
                  </a:lnTo>
                  <a:close/>
                </a:path>
              </a:pathLst>
            </a:cu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52863" tIns="152863" rIns="152863" bIns="967554" numCol="1" spcCol="1270" anchor="t" anchorCtr="0">
              <a:noAutofit/>
            </a:bodyPr>
            <a:lstStyle/>
            <a:p>
              <a:pPr defTabSz="1200150">
                <a:lnSpc>
                  <a:spcPct val="90000"/>
                </a:lnSpc>
                <a:spcBef>
                  <a:spcPct val="0"/>
                </a:spcBef>
                <a:spcAft>
                  <a:spcPct val="35000"/>
                </a:spcAft>
              </a:pPr>
              <a:r>
                <a:rPr lang="en-US" sz="2700" dirty="0">
                  <a:effectLst>
                    <a:outerShdw blurRad="50800" dist="38100" algn="l" rotWithShape="0">
                      <a:prstClr val="black">
                        <a:alpha val="40000"/>
                      </a:prstClr>
                    </a:outerShdw>
                  </a:effectLst>
                </a:rPr>
                <a:t>Delivering Solutions</a:t>
              </a:r>
            </a:p>
          </p:txBody>
        </p:sp>
        <p:sp>
          <p:nvSpPr>
            <p:cNvPr id="27" name="Freeform 26"/>
            <p:cNvSpPr/>
            <p:nvPr/>
          </p:nvSpPr>
          <p:spPr>
            <a:xfrm>
              <a:off x="4412040" y="3766066"/>
              <a:ext cx="786265" cy="731520"/>
            </a:xfrm>
            <a:custGeom>
              <a:avLst/>
              <a:gdLst>
                <a:gd name="connsiteX0" fmla="*/ 0 w 786265"/>
                <a:gd name="connsiteY0" fmla="*/ 76810 h 731520"/>
                <a:gd name="connsiteX1" fmla="*/ 76810 w 786265"/>
                <a:gd name="connsiteY1" fmla="*/ 0 h 731520"/>
                <a:gd name="connsiteX2" fmla="*/ 709455 w 786265"/>
                <a:gd name="connsiteY2" fmla="*/ 0 h 731520"/>
                <a:gd name="connsiteX3" fmla="*/ 786265 w 786265"/>
                <a:gd name="connsiteY3" fmla="*/ 76810 h 731520"/>
                <a:gd name="connsiteX4" fmla="*/ 786265 w 786265"/>
                <a:gd name="connsiteY4" fmla="*/ 654710 h 731520"/>
                <a:gd name="connsiteX5" fmla="*/ 709455 w 786265"/>
                <a:gd name="connsiteY5" fmla="*/ 731520 h 731520"/>
                <a:gd name="connsiteX6" fmla="*/ 76810 w 786265"/>
                <a:gd name="connsiteY6" fmla="*/ 731520 h 731520"/>
                <a:gd name="connsiteX7" fmla="*/ 0 w 786265"/>
                <a:gd name="connsiteY7" fmla="*/ 654710 h 731520"/>
                <a:gd name="connsiteX8" fmla="*/ 0 w 786265"/>
                <a:gd name="connsiteY8" fmla="*/ 76810 h 731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6265" h="731520">
                  <a:moveTo>
                    <a:pt x="0" y="76810"/>
                  </a:moveTo>
                  <a:cubicBezTo>
                    <a:pt x="0" y="34389"/>
                    <a:pt x="34389" y="0"/>
                    <a:pt x="76810" y="0"/>
                  </a:cubicBezTo>
                  <a:lnTo>
                    <a:pt x="709455" y="0"/>
                  </a:lnTo>
                  <a:cubicBezTo>
                    <a:pt x="751876" y="0"/>
                    <a:pt x="786265" y="34389"/>
                    <a:pt x="786265" y="76810"/>
                  </a:cubicBezTo>
                  <a:lnTo>
                    <a:pt x="786265" y="654710"/>
                  </a:lnTo>
                  <a:cubicBezTo>
                    <a:pt x="786265" y="697131"/>
                    <a:pt x="751876" y="731520"/>
                    <a:pt x="709455" y="731520"/>
                  </a:cubicBezTo>
                  <a:lnTo>
                    <a:pt x="76810" y="731520"/>
                  </a:lnTo>
                  <a:cubicBezTo>
                    <a:pt x="34389" y="731520"/>
                    <a:pt x="0" y="697131"/>
                    <a:pt x="0" y="654710"/>
                  </a:cubicBezTo>
                  <a:lnTo>
                    <a:pt x="0" y="76810"/>
                  </a:lnTo>
                  <a:close/>
                </a:path>
              </a:pathLst>
            </a:custGeom>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6787" tIns="56787" rIns="0" bIns="56787" numCol="1" spcCol="1270" anchor="ctr" anchorCtr="0">
              <a:noAutofit/>
            </a:bodyPr>
            <a:lstStyle/>
            <a:p>
              <a:pPr marL="61913" indent="-61913" defTabSz="400050">
                <a:lnSpc>
                  <a:spcPct val="90000"/>
                </a:lnSpc>
                <a:spcBef>
                  <a:spcPct val="0"/>
                </a:spcBef>
                <a:spcAft>
                  <a:spcPct val="35000"/>
                </a:spcAft>
                <a:buFont typeface="Arial" charset="0"/>
                <a:buChar char="•"/>
              </a:pPr>
              <a:r>
                <a:rPr lang="en-US" sz="900" dirty="0"/>
                <a:t>Share</a:t>
              </a:r>
            </a:p>
            <a:p>
              <a:pPr marL="61913" indent="-61913" defTabSz="400050">
                <a:lnSpc>
                  <a:spcPct val="90000"/>
                </a:lnSpc>
                <a:spcBef>
                  <a:spcPct val="0"/>
                </a:spcBef>
                <a:spcAft>
                  <a:spcPct val="35000"/>
                </a:spcAft>
                <a:buFont typeface="Arial" charset="0"/>
                <a:buChar char="•"/>
              </a:pPr>
              <a:r>
                <a:rPr lang="en-US" sz="900" dirty="0"/>
                <a:t>Curate</a:t>
              </a:r>
            </a:p>
            <a:p>
              <a:pPr marL="61913" indent="-61913" defTabSz="400050">
                <a:lnSpc>
                  <a:spcPct val="90000"/>
                </a:lnSpc>
                <a:spcBef>
                  <a:spcPct val="0"/>
                </a:spcBef>
                <a:spcAft>
                  <a:spcPct val="35000"/>
                </a:spcAft>
                <a:buFont typeface="Arial" charset="0"/>
                <a:buChar char="•"/>
              </a:pPr>
              <a:r>
                <a:rPr lang="en-US" sz="900" dirty="0"/>
                <a:t>Harmonize </a:t>
              </a:r>
            </a:p>
          </p:txBody>
        </p:sp>
        <p:sp>
          <p:nvSpPr>
            <p:cNvPr id="28" name="Freeform 27"/>
            <p:cNvSpPr/>
            <p:nvPr/>
          </p:nvSpPr>
          <p:spPr>
            <a:xfrm>
              <a:off x="5220674" y="3766066"/>
              <a:ext cx="786265" cy="731520"/>
            </a:xfrm>
            <a:custGeom>
              <a:avLst/>
              <a:gdLst>
                <a:gd name="connsiteX0" fmla="*/ 0 w 786265"/>
                <a:gd name="connsiteY0" fmla="*/ 76810 h 731520"/>
                <a:gd name="connsiteX1" fmla="*/ 76810 w 786265"/>
                <a:gd name="connsiteY1" fmla="*/ 0 h 731520"/>
                <a:gd name="connsiteX2" fmla="*/ 709455 w 786265"/>
                <a:gd name="connsiteY2" fmla="*/ 0 h 731520"/>
                <a:gd name="connsiteX3" fmla="*/ 786265 w 786265"/>
                <a:gd name="connsiteY3" fmla="*/ 76810 h 731520"/>
                <a:gd name="connsiteX4" fmla="*/ 786265 w 786265"/>
                <a:gd name="connsiteY4" fmla="*/ 654710 h 731520"/>
                <a:gd name="connsiteX5" fmla="*/ 709455 w 786265"/>
                <a:gd name="connsiteY5" fmla="*/ 731520 h 731520"/>
                <a:gd name="connsiteX6" fmla="*/ 76810 w 786265"/>
                <a:gd name="connsiteY6" fmla="*/ 731520 h 731520"/>
                <a:gd name="connsiteX7" fmla="*/ 0 w 786265"/>
                <a:gd name="connsiteY7" fmla="*/ 654710 h 731520"/>
                <a:gd name="connsiteX8" fmla="*/ 0 w 786265"/>
                <a:gd name="connsiteY8" fmla="*/ 76810 h 731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6265" h="731520">
                  <a:moveTo>
                    <a:pt x="0" y="76810"/>
                  </a:moveTo>
                  <a:cubicBezTo>
                    <a:pt x="0" y="34389"/>
                    <a:pt x="34389" y="0"/>
                    <a:pt x="76810" y="0"/>
                  </a:cubicBezTo>
                  <a:lnTo>
                    <a:pt x="709455" y="0"/>
                  </a:lnTo>
                  <a:cubicBezTo>
                    <a:pt x="751876" y="0"/>
                    <a:pt x="786265" y="34389"/>
                    <a:pt x="786265" y="76810"/>
                  </a:cubicBezTo>
                  <a:lnTo>
                    <a:pt x="786265" y="654710"/>
                  </a:lnTo>
                  <a:cubicBezTo>
                    <a:pt x="786265" y="697131"/>
                    <a:pt x="751876" y="731520"/>
                    <a:pt x="709455" y="731520"/>
                  </a:cubicBezTo>
                  <a:lnTo>
                    <a:pt x="76810" y="731520"/>
                  </a:lnTo>
                  <a:cubicBezTo>
                    <a:pt x="34389" y="731520"/>
                    <a:pt x="0" y="697131"/>
                    <a:pt x="0" y="654710"/>
                  </a:cubicBezTo>
                  <a:lnTo>
                    <a:pt x="0" y="76810"/>
                  </a:lnTo>
                  <a:close/>
                </a:path>
              </a:pathLst>
            </a:custGeom>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6787" tIns="56787" rIns="56787" bIns="56787" numCol="1" spcCol="1270" anchor="ctr" anchorCtr="0">
              <a:noAutofit/>
            </a:bodyPr>
            <a:lstStyle/>
            <a:p>
              <a:pPr marL="61913" indent="-61913" defTabSz="400050">
                <a:lnSpc>
                  <a:spcPct val="90000"/>
                </a:lnSpc>
                <a:spcAft>
                  <a:spcPct val="35000"/>
                </a:spcAft>
                <a:buFont typeface="Arial" charset="0"/>
                <a:buChar char="•"/>
              </a:pPr>
              <a:r>
                <a:rPr lang="en-US" sz="900" dirty="0"/>
                <a:t>Visualize</a:t>
              </a:r>
            </a:p>
            <a:p>
              <a:pPr marL="61913" indent="-61913" defTabSz="400050">
                <a:lnSpc>
                  <a:spcPct val="90000"/>
                </a:lnSpc>
                <a:spcAft>
                  <a:spcPct val="35000"/>
                </a:spcAft>
                <a:buFont typeface="Arial" charset="0"/>
                <a:buChar char="•"/>
              </a:pPr>
              <a:r>
                <a:rPr lang="en-US" sz="900" dirty="0"/>
                <a:t>Mapping</a:t>
              </a:r>
            </a:p>
            <a:p>
              <a:pPr marL="61913" indent="-61913" defTabSz="400050">
                <a:lnSpc>
                  <a:spcPct val="90000"/>
                </a:lnSpc>
                <a:spcAft>
                  <a:spcPct val="35000"/>
                </a:spcAft>
                <a:buFont typeface="Arial" charset="0"/>
                <a:buChar char="•"/>
              </a:pPr>
              <a:r>
                <a:rPr lang="en-US" sz="900" dirty="0"/>
                <a:t>Modeling </a:t>
              </a:r>
            </a:p>
          </p:txBody>
        </p:sp>
        <p:sp>
          <p:nvSpPr>
            <p:cNvPr id="29" name="Freeform 28"/>
            <p:cNvSpPr/>
            <p:nvPr/>
          </p:nvSpPr>
          <p:spPr>
            <a:xfrm>
              <a:off x="6029309" y="3766066"/>
              <a:ext cx="786265" cy="731520"/>
            </a:xfrm>
            <a:custGeom>
              <a:avLst/>
              <a:gdLst>
                <a:gd name="connsiteX0" fmla="*/ 0 w 786265"/>
                <a:gd name="connsiteY0" fmla="*/ 76810 h 731520"/>
                <a:gd name="connsiteX1" fmla="*/ 76810 w 786265"/>
                <a:gd name="connsiteY1" fmla="*/ 0 h 731520"/>
                <a:gd name="connsiteX2" fmla="*/ 709455 w 786265"/>
                <a:gd name="connsiteY2" fmla="*/ 0 h 731520"/>
                <a:gd name="connsiteX3" fmla="*/ 786265 w 786265"/>
                <a:gd name="connsiteY3" fmla="*/ 76810 h 731520"/>
                <a:gd name="connsiteX4" fmla="*/ 786265 w 786265"/>
                <a:gd name="connsiteY4" fmla="*/ 654710 h 731520"/>
                <a:gd name="connsiteX5" fmla="*/ 709455 w 786265"/>
                <a:gd name="connsiteY5" fmla="*/ 731520 h 731520"/>
                <a:gd name="connsiteX6" fmla="*/ 76810 w 786265"/>
                <a:gd name="connsiteY6" fmla="*/ 731520 h 731520"/>
                <a:gd name="connsiteX7" fmla="*/ 0 w 786265"/>
                <a:gd name="connsiteY7" fmla="*/ 654710 h 731520"/>
                <a:gd name="connsiteX8" fmla="*/ 0 w 786265"/>
                <a:gd name="connsiteY8" fmla="*/ 76810 h 731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6265" h="731520">
                  <a:moveTo>
                    <a:pt x="0" y="76810"/>
                  </a:moveTo>
                  <a:cubicBezTo>
                    <a:pt x="0" y="34389"/>
                    <a:pt x="34389" y="0"/>
                    <a:pt x="76810" y="0"/>
                  </a:cubicBezTo>
                  <a:lnTo>
                    <a:pt x="709455" y="0"/>
                  </a:lnTo>
                  <a:cubicBezTo>
                    <a:pt x="751876" y="0"/>
                    <a:pt x="786265" y="34389"/>
                    <a:pt x="786265" y="76810"/>
                  </a:cubicBezTo>
                  <a:lnTo>
                    <a:pt x="786265" y="654710"/>
                  </a:lnTo>
                  <a:cubicBezTo>
                    <a:pt x="786265" y="697131"/>
                    <a:pt x="751876" y="731520"/>
                    <a:pt x="709455" y="731520"/>
                  </a:cubicBezTo>
                  <a:lnTo>
                    <a:pt x="76810" y="731520"/>
                  </a:lnTo>
                  <a:cubicBezTo>
                    <a:pt x="34389" y="731520"/>
                    <a:pt x="0" y="697131"/>
                    <a:pt x="0" y="654710"/>
                  </a:cubicBezTo>
                  <a:lnTo>
                    <a:pt x="0" y="76810"/>
                  </a:lnTo>
                  <a:close/>
                </a:path>
              </a:pathLst>
            </a:custGeom>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6787" tIns="56787" rIns="56787" bIns="56787" numCol="1" spcCol="1270" anchor="ctr" anchorCtr="0">
              <a:noAutofit/>
            </a:bodyPr>
            <a:lstStyle/>
            <a:p>
              <a:pPr marL="61913" indent="-61913" defTabSz="400050">
                <a:lnSpc>
                  <a:spcPct val="90000"/>
                </a:lnSpc>
                <a:spcAft>
                  <a:spcPct val="35000"/>
                </a:spcAft>
                <a:buFont typeface="Arial" charset="0"/>
                <a:buChar char="•"/>
              </a:pPr>
              <a:r>
                <a:rPr lang="en-US" sz="900" dirty="0"/>
                <a:t>Publication</a:t>
              </a:r>
            </a:p>
            <a:p>
              <a:pPr marL="61913" indent="-61913" defTabSz="400050">
                <a:lnSpc>
                  <a:spcPct val="90000"/>
                </a:lnSpc>
                <a:spcAft>
                  <a:spcPct val="35000"/>
                </a:spcAft>
                <a:buFont typeface="Arial" charset="0"/>
                <a:buChar char="•"/>
              </a:pPr>
              <a:r>
                <a:rPr lang="en-US" sz="900" dirty="0"/>
                <a:t>Reports</a:t>
              </a:r>
            </a:p>
          </p:txBody>
        </p:sp>
        <p:sp>
          <p:nvSpPr>
            <p:cNvPr id="30" name="Freeform 29"/>
            <p:cNvSpPr/>
            <p:nvPr/>
          </p:nvSpPr>
          <p:spPr>
            <a:xfrm>
              <a:off x="6837943" y="3766066"/>
              <a:ext cx="786265" cy="731520"/>
            </a:xfrm>
            <a:custGeom>
              <a:avLst/>
              <a:gdLst>
                <a:gd name="connsiteX0" fmla="*/ 0 w 786265"/>
                <a:gd name="connsiteY0" fmla="*/ 76810 h 731520"/>
                <a:gd name="connsiteX1" fmla="*/ 76810 w 786265"/>
                <a:gd name="connsiteY1" fmla="*/ 0 h 731520"/>
                <a:gd name="connsiteX2" fmla="*/ 709455 w 786265"/>
                <a:gd name="connsiteY2" fmla="*/ 0 h 731520"/>
                <a:gd name="connsiteX3" fmla="*/ 786265 w 786265"/>
                <a:gd name="connsiteY3" fmla="*/ 76810 h 731520"/>
                <a:gd name="connsiteX4" fmla="*/ 786265 w 786265"/>
                <a:gd name="connsiteY4" fmla="*/ 654710 h 731520"/>
                <a:gd name="connsiteX5" fmla="*/ 709455 w 786265"/>
                <a:gd name="connsiteY5" fmla="*/ 731520 h 731520"/>
                <a:gd name="connsiteX6" fmla="*/ 76810 w 786265"/>
                <a:gd name="connsiteY6" fmla="*/ 731520 h 731520"/>
                <a:gd name="connsiteX7" fmla="*/ 0 w 786265"/>
                <a:gd name="connsiteY7" fmla="*/ 654710 h 731520"/>
                <a:gd name="connsiteX8" fmla="*/ 0 w 786265"/>
                <a:gd name="connsiteY8" fmla="*/ 76810 h 731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6265" h="731520">
                  <a:moveTo>
                    <a:pt x="0" y="76810"/>
                  </a:moveTo>
                  <a:cubicBezTo>
                    <a:pt x="0" y="34389"/>
                    <a:pt x="34389" y="0"/>
                    <a:pt x="76810" y="0"/>
                  </a:cubicBezTo>
                  <a:lnTo>
                    <a:pt x="709455" y="0"/>
                  </a:lnTo>
                  <a:cubicBezTo>
                    <a:pt x="751876" y="0"/>
                    <a:pt x="786265" y="34389"/>
                    <a:pt x="786265" y="76810"/>
                  </a:cubicBezTo>
                  <a:lnTo>
                    <a:pt x="786265" y="654710"/>
                  </a:lnTo>
                  <a:cubicBezTo>
                    <a:pt x="786265" y="697131"/>
                    <a:pt x="751876" y="731520"/>
                    <a:pt x="709455" y="731520"/>
                  </a:cubicBezTo>
                  <a:lnTo>
                    <a:pt x="76810" y="731520"/>
                  </a:lnTo>
                  <a:cubicBezTo>
                    <a:pt x="34389" y="731520"/>
                    <a:pt x="0" y="697131"/>
                    <a:pt x="0" y="654710"/>
                  </a:cubicBezTo>
                  <a:lnTo>
                    <a:pt x="0" y="76810"/>
                  </a:lnTo>
                  <a:close/>
                </a:path>
              </a:pathLst>
            </a:custGeom>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6787" tIns="56787" rIns="56787" bIns="56787" numCol="1" spcCol="1270" anchor="ctr" anchorCtr="0">
              <a:noAutofit/>
            </a:bodyPr>
            <a:lstStyle/>
            <a:p>
              <a:pPr marL="61913" indent="-61913" defTabSz="400050">
                <a:lnSpc>
                  <a:spcPct val="90000"/>
                </a:lnSpc>
                <a:spcAft>
                  <a:spcPct val="35000"/>
                </a:spcAft>
                <a:buFont typeface="Arial" charset="0"/>
                <a:buChar char="•"/>
              </a:pPr>
              <a:r>
                <a:rPr lang="en-US" sz="900" dirty="0"/>
                <a:t>Acquisition</a:t>
              </a:r>
            </a:p>
            <a:p>
              <a:pPr marL="61913" indent="-61913" defTabSz="400050">
                <a:lnSpc>
                  <a:spcPct val="90000"/>
                </a:lnSpc>
                <a:spcAft>
                  <a:spcPct val="35000"/>
                </a:spcAft>
                <a:buFont typeface="Arial" charset="0"/>
                <a:buChar char="•"/>
              </a:pPr>
              <a:r>
                <a:rPr lang="en-US" sz="900" dirty="0"/>
                <a:t>Reports</a:t>
              </a:r>
            </a:p>
            <a:p>
              <a:pPr marL="61913" indent="-61913" defTabSz="400050">
                <a:lnSpc>
                  <a:spcPct val="90000"/>
                </a:lnSpc>
                <a:spcAft>
                  <a:spcPct val="35000"/>
                </a:spcAft>
                <a:buFont typeface="Arial" charset="0"/>
                <a:buChar char="•"/>
              </a:pPr>
              <a:r>
                <a:rPr lang="en-US" sz="900" dirty="0"/>
                <a:t>Training</a:t>
              </a:r>
            </a:p>
          </p:txBody>
        </p:sp>
        <p:pic>
          <p:nvPicPr>
            <p:cNvPr id="7" name="Picture 6"/>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644847" y="1691205"/>
              <a:ext cx="651353" cy="263481"/>
            </a:xfrm>
            <a:prstGeom prst="rect">
              <a:avLst/>
            </a:prstGeom>
            <a:effectLst>
              <a:outerShdw blurRad="50800" dist="38100" dir="5400000" algn="t" rotWithShape="0">
                <a:prstClr val="black">
                  <a:alpha val="40000"/>
                </a:prstClr>
              </a:outerShdw>
            </a:effectLst>
          </p:spPr>
        </p:pic>
        <p:pic>
          <p:nvPicPr>
            <p:cNvPr id="8" name="Picture 7" descr="Screen Shot 2016-05-12 at 7.47.13 AM.jpg"/>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180914" y="3517579"/>
              <a:ext cx="783416" cy="232415"/>
            </a:xfrm>
            <a:prstGeom prst="rect">
              <a:avLst/>
            </a:prstGeom>
            <a:effectLst>
              <a:reflection blurRad="6350" stA="52000" endA="300" endPos="35000" dir="5400000" sy="-100000" algn="bl" rotWithShape="0"/>
            </a:effectLst>
          </p:spPr>
        </p:pic>
        <p:pic>
          <p:nvPicPr>
            <p:cNvPr id="9" name="Picture 8"/>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954920" y="1723548"/>
              <a:ext cx="749791" cy="168078"/>
            </a:xfrm>
            <a:prstGeom prst="rect">
              <a:avLst/>
            </a:prstGeom>
            <a:effectLst>
              <a:outerShdw blurRad="50800" dist="38100" dir="5400000" algn="t" rotWithShape="0">
                <a:prstClr val="black">
                  <a:alpha val="40000"/>
                </a:prstClr>
              </a:outerShdw>
              <a:reflection blurRad="6350" stA="50000" endA="300" endPos="90000" dir="5400000" sy="-100000" algn="bl" rotWithShape="0"/>
            </a:effectLst>
          </p:spPr>
        </p:pic>
        <p:sp>
          <p:nvSpPr>
            <p:cNvPr id="2" name="TextBox 1"/>
            <p:cNvSpPr txBox="1"/>
            <p:nvPr/>
          </p:nvSpPr>
          <p:spPr>
            <a:xfrm>
              <a:off x="2170384" y="1659899"/>
              <a:ext cx="1458070" cy="503111"/>
            </a:xfrm>
            <a:prstGeom prst="rect">
              <a:avLst/>
            </a:prstGeom>
            <a:noFill/>
          </p:spPr>
          <p:txBody>
            <a:bodyPr wrap="square" rtlCol="0">
              <a:spAutoFit/>
            </a:bodyPr>
            <a:lstStyle/>
            <a:p>
              <a:r>
                <a:rPr lang="en-US" sz="1600" b="1" i="1" dirty="0">
                  <a:solidFill>
                    <a:schemeClr val="bg2">
                      <a:lumMod val="75000"/>
                    </a:schemeClr>
                  </a:solidFill>
                </a:rPr>
                <a:t>Building </a:t>
              </a:r>
              <a:r>
                <a:rPr lang="en-US" sz="1600" b="1" i="1" dirty="0" smtClean="0">
                  <a:solidFill>
                    <a:schemeClr val="bg2">
                      <a:lumMod val="75000"/>
                    </a:schemeClr>
                  </a:solidFill>
                </a:rPr>
                <a:t>          </a:t>
              </a:r>
            </a:p>
            <a:p>
              <a:r>
                <a:rPr lang="en-US" sz="1600" b="1" i="1" dirty="0">
                  <a:solidFill>
                    <a:schemeClr val="bg2">
                      <a:lumMod val="75000"/>
                    </a:schemeClr>
                  </a:solidFill>
                </a:rPr>
                <a:t> </a:t>
              </a:r>
              <a:r>
                <a:rPr lang="en-US" sz="1600" b="1" i="1" dirty="0" smtClean="0">
                  <a:solidFill>
                    <a:schemeClr val="bg2">
                      <a:lumMod val="75000"/>
                    </a:schemeClr>
                  </a:solidFill>
                </a:rPr>
                <a:t>      Partnerships</a:t>
              </a:r>
              <a:endParaRPr lang="en-US" sz="1600" b="1" i="1" dirty="0">
                <a:solidFill>
                  <a:schemeClr val="bg2">
                    <a:lumMod val="75000"/>
                  </a:schemeClr>
                </a:solidFill>
              </a:endParaRPr>
            </a:p>
          </p:txBody>
        </p:sp>
        <p:sp>
          <p:nvSpPr>
            <p:cNvPr id="11" name="TextBox 10"/>
            <p:cNvSpPr txBox="1"/>
            <p:nvPr/>
          </p:nvSpPr>
          <p:spPr>
            <a:xfrm>
              <a:off x="3515724" y="2513613"/>
              <a:ext cx="3097301" cy="317755"/>
            </a:xfrm>
            <a:prstGeom prst="rect">
              <a:avLst/>
            </a:prstGeom>
            <a:noFill/>
          </p:spPr>
          <p:txBody>
            <a:bodyPr wrap="none" rtlCol="0">
              <a:spAutoFit/>
            </a:bodyPr>
            <a:lstStyle/>
            <a:p>
              <a:r>
                <a:rPr lang="en-US" i="1" dirty="0">
                  <a:solidFill>
                    <a:schemeClr val="bg2">
                      <a:lumMod val="90000"/>
                    </a:schemeClr>
                  </a:solidFill>
                  <a:effectLst>
                    <a:outerShdw blurRad="50800" dist="76200" dir="2700000" algn="tl" rotWithShape="0">
                      <a:prstClr val="black">
                        <a:alpha val="40000"/>
                      </a:prstClr>
                    </a:outerShdw>
                  </a:effectLst>
                </a:rPr>
                <a:t>Needs Assessment and Gap Analysis</a:t>
              </a:r>
            </a:p>
          </p:txBody>
        </p:sp>
        <p:pic>
          <p:nvPicPr>
            <p:cNvPr id="12" name="Picture 11"/>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713647" y="3127282"/>
              <a:ext cx="2149112" cy="1594776"/>
            </a:xfrm>
            <a:prstGeom prst="rect">
              <a:avLst/>
            </a:prstGeom>
            <a:effectLst>
              <a:outerShdw blurRad="50800" dist="38100" dir="2700000" algn="tl" rotWithShape="0">
                <a:prstClr val="black">
                  <a:alpha val="40000"/>
                </a:prstClr>
              </a:outerShdw>
              <a:reflection blurRad="6350" stA="52000" endA="300" endPos="35000" dir="5400000" sy="-100000" algn="bl" rotWithShape="0"/>
            </a:effectLst>
          </p:spPr>
        </p:pic>
        <p:grpSp>
          <p:nvGrpSpPr>
            <p:cNvPr id="4" name="Group 3"/>
            <p:cNvGrpSpPr/>
            <p:nvPr/>
          </p:nvGrpSpPr>
          <p:grpSpPr>
            <a:xfrm>
              <a:off x="7856059" y="2128119"/>
              <a:ext cx="1043606" cy="912381"/>
              <a:chOff x="3901323" y="6479521"/>
              <a:chExt cx="2348067" cy="2052816"/>
            </a:xfrm>
            <a:effectLst>
              <a:outerShdw blurRad="50800" dist="38100" dir="2700000" algn="tl" rotWithShape="0">
                <a:prstClr val="black">
                  <a:alpha val="40000"/>
                </a:prstClr>
              </a:outerShdw>
            </a:effectLst>
          </p:grpSpPr>
          <p:pic>
            <p:nvPicPr>
              <p:cNvPr id="13" name="Picture 12"/>
              <p:cNvPicPr>
                <a:picLocks noChangeAspect="1"/>
              </p:cNvPicPr>
              <p:nvPr/>
            </p:nvPicPr>
            <p:blipFill>
              <a:blip r:embed="rId11">
                <a:duotone>
                  <a:schemeClr val="accent2">
                    <a:shade val="45000"/>
                    <a:satMod val="135000"/>
                  </a:schemeClr>
                  <a:prstClr val="white"/>
                </a:duotone>
              </a:blip>
              <a:stretch>
                <a:fillRect/>
              </a:stretch>
            </p:blipFill>
            <p:spPr>
              <a:xfrm>
                <a:off x="3901323" y="6479521"/>
                <a:ext cx="1796085" cy="1356947"/>
              </a:xfrm>
              <a:prstGeom prst="rect">
                <a:avLst/>
              </a:prstGeom>
            </p:spPr>
          </p:pic>
          <p:pic>
            <p:nvPicPr>
              <p:cNvPr id="14" name="Picture 13"/>
              <p:cNvPicPr>
                <a:picLocks noChangeAspect="1"/>
              </p:cNvPicPr>
              <p:nvPr/>
            </p:nvPicPr>
            <p:blipFill>
              <a:blip r:embed="rId11">
                <a:duotone>
                  <a:schemeClr val="accent6">
                    <a:shade val="45000"/>
                    <a:satMod val="135000"/>
                  </a:schemeClr>
                  <a:prstClr val="white"/>
                </a:duotone>
              </a:blip>
              <a:stretch>
                <a:fillRect/>
              </a:stretch>
            </p:blipFill>
            <p:spPr>
              <a:xfrm>
                <a:off x="4098314" y="6835265"/>
                <a:ext cx="1866531" cy="1356947"/>
              </a:xfrm>
              <a:prstGeom prst="rect">
                <a:avLst/>
              </a:prstGeom>
            </p:spPr>
          </p:pic>
          <p:pic>
            <p:nvPicPr>
              <p:cNvPr id="15" name="Picture 14"/>
              <p:cNvPicPr>
                <a:picLocks noChangeAspect="1"/>
              </p:cNvPicPr>
              <p:nvPr/>
            </p:nvPicPr>
            <p:blipFill>
              <a:blip r:embed="rId11"/>
              <a:stretch>
                <a:fillRect/>
              </a:stretch>
            </p:blipFill>
            <p:spPr>
              <a:xfrm>
                <a:off x="4341078" y="7175390"/>
                <a:ext cx="1908312" cy="1356947"/>
              </a:xfrm>
              <a:prstGeom prst="rect">
                <a:avLst/>
              </a:prstGeom>
            </p:spPr>
          </p:pic>
        </p:grpSp>
        <p:pic>
          <p:nvPicPr>
            <p:cNvPr id="32" name="Picture 31"/>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5333289" y="4566828"/>
              <a:ext cx="756980" cy="302791"/>
            </a:xfrm>
            <a:prstGeom prst="rect">
              <a:avLst/>
            </a:prstGeom>
            <a:effectLst>
              <a:reflection blurRad="6350" stA="50000" endA="300" endPos="55000" dir="5400000" sy="-100000" algn="bl" rotWithShape="0"/>
            </a:effectLst>
          </p:spPr>
        </p:pic>
        <p:pic>
          <p:nvPicPr>
            <p:cNvPr id="34" name="Picture 33"/>
            <p:cNvPicPr>
              <a:picLocks noChangeAspect="1"/>
            </p:cNvPicPr>
            <p:nvPr/>
          </p:nvPicPr>
          <p:blipFill rotWithShape="1">
            <a:blip r:embed="rId13">
              <a:extLst>
                <a:ext uri="{28A0092B-C50C-407E-A947-70E740481C1C}">
                  <a14:useLocalDpi xmlns:a14="http://schemas.microsoft.com/office/drawing/2010/main" val="0"/>
                </a:ext>
              </a:extLst>
            </a:blip>
            <a:srcRect t="8388" b="30106"/>
            <a:stretch/>
          </p:blipFill>
          <p:spPr>
            <a:xfrm>
              <a:off x="5665975" y="1673832"/>
              <a:ext cx="1091783" cy="265421"/>
            </a:xfrm>
            <a:prstGeom prst="rect">
              <a:avLst/>
            </a:prstGeom>
            <a:effectLst>
              <a:outerShdw blurRad="50800" dist="38100" dir="2700000" algn="tl" rotWithShape="0">
                <a:prstClr val="black">
                  <a:alpha val="40000"/>
                </a:prstClr>
              </a:outerShdw>
              <a:reflection blurRad="6350" stA="50000" endA="300" endPos="55000" dir="5400000" sy="-100000" algn="bl" rotWithShape="0"/>
            </a:effectLst>
          </p:spPr>
        </p:pic>
        <p:pic>
          <p:nvPicPr>
            <p:cNvPr id="39" name="Picture 38"/>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0" b="98065" l="5667" r="93500">
                          <a14:foregroundMark x1="29333" y1="85161" x2="29333" y2="85161"/>
                          <a14:foregroundMark x1="20833" y1="20645" x2="15167" y2="16774"/>
                          <a14:foregroundMark x1="11000" y1="22581" x2="8000" y2="55484"/>
                          <a14:foregroundMark x1="8500" y1="63871" x2="13333" y2="86452"/>
                          <a14:foregroundMark x1="14500" y1="87742" x2="64333" y2="80645"/>
                          <a14:foregroundMark x1="66000" y1="82581" x2="88833" y2="85806"/>
                        </a14:backgroundRemoval>
                      </a14:imgEffect>
                    </a14:imgLayer>
                  </a14:imgProps>
                </a:ext>
                <a:ext uri="{28A0092B-C50C-407E-A947-70E740481C1C}">
                  <a14:useLocalDpi xmlns:a14="http://schemas.microsoft.com/office/drawing/2010/main"/>
                </a:ext>
              </a:extLst>
            </a:blip>
            <a:srcRect/>
            <a:stretch/>
          </p:blipFill>
          <p:spPr>
            <a:xfrm>
              <a:off x="4344378" y="4580035"/>
              <a:ext cx="956012" cy="247198"/>
            </a:xfrm>
            <a:prstGeom prst="rect">
              <a:avLst/>
            </a:prstGeom>
            <a:effectLst>
              <a:outerShdw blurRad="63500" sx="102000" sy="102000" algn="ctr" rotWithShape="0">
                <a:prstClr val="black">
                  <a:alpha val="40000"/>
                </a:prstClr>
              </a:outerShdw>
              <a:reflection blurRad="6350" stA="50000" endA="300" endPos="55000" dir="5400000" sy="-100000" algn="bl" rotWithShape="0"/>
            </a:effectLst>
          </p:spPr>
        </p:pic>
        <p:sp>
          <p:nvSpPr>
            <p:cNvPr id="40" name="TextBox 39"/>
            <p:cNvSpPr txBox="1"/>
            <p:nvPr/>
          </p:nvSpPr>
          <p:spPr>
            <a:xfrm>
              <a:off x="4516064" y="3528378"/>
              <a:ext cx="3130512" cy="264796"/>
            </a:xfrm>
            <a:prstGeom prst="rect">
              <a:avLst/>
            </a:prstGeom>
            <a:noFill/>
          </p:spPr>
          <p:txBody>
            <a:bodyPr wrap="square" rtlCol="0">
              <a:spAutoFit/>
            </a:bodyPr>
            <a:lstStyle/>
            <a:p>
              <a:r>
                <a:rPr lang="en-US" sz="1400" b="1" dirty="0" smtClean="0">
                  <a:solidFill>
                    <a:schemeClr val="bg1"/>
                  </a:solidFill>
                  <a:latin typeface="Calibri" charset="0"/>
                  <a:ea typeface="Calibri" charset="0"/>
                  <a:cs typeface="Calibri" charset="0"/>
                </a:rPr>
                <a:t> Data              Tools           </a:t>
              </a:r>
              <a:r>
                <a:rPr lang="en-US" sz="1400" b="1" dirty="0">
                  <a:solidFill>
                    <a:schemeClr val="bg1"/>
                  </a:solidFill>
                  <a:latin typeface="Calibri" charset="0"/>
                  <a:ea typeface="Calibri" charset="0"/>
                  <a:cs typeface="Calibri" charset="0"/>
                </a:rPr>
                <a:t>Products        Services</a:t>
              </a:r>
            </a:p>
          </p:txBody>
        </p:sp>
        <p:pic>
          <p:nvPicPr>
            <p:cNvPr id="46" name="Picture 4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991358" y="1215621"/>
              <a:ext cx="1194062" cy="1544112"/>
            </a:xfrm>
            <a:prstGeom prst="rect">
              <a:avLst/>
            </a:prstGeom>
            <a:effectLst>
              <a:outerShdw blurRad="50800" dist="38100" dir="2700000" algn="tl" rotWithShape="0">
                <a:prstClr val="black">
                  <a:alpha val="40000"/>
                </a:prstClr>
              </a:outerShdw>
              <a:reflection blurRad="6350" stA="52000" endA="300" endPos="35000" dir="5400000" sy="-100000" algn="bl" rotWithShape="0"/>
            </a:effectLst>
          </p:spPr>
        </p:pic>
        <p:pic>
          <p:nvPicPr>
            <p:cNvPr id="47" name="Picture 4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144510" y="4325788"/>
              <a:ext cx="969829" cy="626505"/>
            </a:xfrm>
            <a:prstGeom prst="rect">
              <a:avLst/>
            </a:prstGeom>
            <a:effectLst>
              <a:outerShdw blurRad="50800" dist="38100" dir="2700000" algn="tl" rotWithShape="0">
                <a:prstClr val="black">
                  <a:alpha val="40000"/>
                </a:prstClr>
              </a:outerShdw>
            </a:effectLst>
          </p:spPr>
        </p:pic>
        <p:grpSp>
          <p:nvGrpSpPr>
            <p:cNvPr id="53" name="Group 52"/>
            <p:cNvGrpSpPr/>
            <p:nvPr/>
          </p:nvGrpSpPr>
          <p:grpSpPr>
            <a:xfrm>
              <a:off x="7451221" y="1617208"/>
              <a:ext cx="935076" cy="376434"/>
              <a:chOff x="6733051" y="1304707"/>
              <a:chExt cx="942642" cy="397805"/>
            </a:xfrm>
          </p:grpSpPr>
          <p:sp>
            <p:nvSpPr>
              <p:cNvPr id="54" name="TextBox 53"/>
              <p:cNvSpPr txBox="1"/>
              <p:nvPr/>
            </p:nvSpPr>
            <p:spPr>
              <a:xfrm>
                <a:off x="7044986" y="1304707"/>
                <a:ext cx="443100" cy="276461"/>
              </a:xfrm>
              <a:prstGeom prst="rect">
                <a:avLst/>
              </a:prstGeom>
              <a:noFill/>
            </p:spPr>
            <p:txBody>
              <a:bodyPr wrap="none" rtlCol="0">
                <a:spAutoFit/>
              </a:bodyPr>
              <a:lstStyle/>
              <a:p>
                <a:r>
                  <a:rPr lang="en-US" sz="1100" dirty="0">
                    <a:solidFill>
                      <a:srgbClr val="0161AA"/>
                    </a:solidFill>
                    <a:effectLst>
                      <a:reflection blurRad="6350" stA="60000" endA="900" endPos="58000" dist="38100" dir="5400000" sy="-100000" algn="bl" rotWithShape="0"/>
                    </a:effectLst>
                    <a:latin typeface="Apple Braille" charset="0"/>
                    <a:ea typeface="Apple Braille" charset="0"/>
                    <a:cs typeface="Apple Braille" charset="0"/>
                  </a:rPr>
                  <a:t>Cold</a:t>
                </a:r>
              </a:p>
            </p:txBody>
          </p:sp>
          <p:pic>
            <p:nvPicPr>
              <p:cNvPr id="55" name="Picture 54"/>
              <p:cNvPicPr>
                <a:picLocks noChangeAspect="1"/>
              </p:cNvPicPr>
              <p:nvPr/>
            </p:nvPicPr>
            <p:blipFill rotWithShape="1">
              <a:blip r:embed="rId18">
                <a:extLst>
                  <a:ext uri="{BEBA8EAE-BF5A-486C-A8C5-ECC9F3942E4B}">
                    <a14:imgProps xmlns:a14="http://schemas.microsoft.com/office/drawing/2010/main">
                      <a14:imgLayer r:embed="rId19">
                        <a14:imgEffect>
                          <a14:backgroundRemoval t="12182" b="87420" l="7246" r="92500">
                            <a14:foregroundMark x1="14958" y1="16003" x2="14958" y2="16003"/>
                          </a14:backgroundRemoval>
                        </a14:imgEffect>
                      </a14:imgLayer>
                    </a14:imgProps>
                  </a:ext>
                  <a:ext uri="{28A0092B-C50C-407E-A947-70E740481C1C}">
                    <a14:useLocalDpi xmlns:a14="http://schemas.microsoft.com/office/drawing/2010/main" val="0"/>
                  </a:ext>
                </a:extLst>
              </a:blip>
              <a:srcRect l="6666" t="10961" r="6666" b="10748"/>
              <a:stretch/>
            </p:blipFill>
            <p:spPr>
              <a:xfrm>
                <a:off x="6733051" y="1419066"/>
                <a:ext cx="340496" cy="163700"/>
              </a:xfrm>
              <a:prstGeom prst="rect">
                <a:avLst/>
              </a:prstGeom>
              <a:effectLst>
                <a:reflection blurRad="6350" stA="50000" endA="300" endPos="55000" dir="5400000" sy="-100000" algn="bl" rotWithShape="0"/>
              </a:effectLst>
            </p:spPr>
          </p:pic>
          <p:sp>
            <p:nvSpPr>
              <p:cNvPr id="56" name="Rectangle 55"/>
              <p:cNvSpPr/>
              <p:nvPr/>
            </p:nvSpPr>
            <p:spPr>
              <a:xfrm>
                <a:off x="6997695" y="1409788"/>
                <a:ext cx="677998" cy="292724"/>
              </a:xfrm>
              <a:prstGeom prst="rect">
                <a:avLst/>
              </a:prstGeom>
            </p:spPr>
            <p:txBody>
              <a:bodyPr wrap="none">
                <a:spAutoFit/>
              </a:bodyPr>
              <a:lstStyle/>
              <a:p>
                <a:r>
                  <a:rPr lang="en-US" sz="1200" dirty="0">
                    <a:solidFill>
                      <a:srgbClr val="0161AA"/>
                    </a:solidFill>
                    <a:effectLst>
                      <a:reflection blurRad="6350" stA="60000" endA="900" endPos="58000" dist="38100" dir="5400000" sy="-100000" algn="bl" rotWithShape="0"/>
                    </a:effectLst>
                    <a:latin typeface="Apple Braille" charset="0"/>
                    <a:ea typeface="Apple Braille" charset="0"/>
                    <a:cs typeface="Apple Braille" charset="0"/>
                  </a:rPr>
                  <a:t>Regions</a:t>
                </a:r>
              </a:p>
            </p:txBody>
          </p:sp>
        </p:grpSp>
        <p:pic>
          <p:nvPicPr>
            <p:cNvPr id="61" name="Picture 60"/>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770209" y="1713537"/>
              <a:ext cx="859221" cy="263904"/>
            </a:xfrm>
            <a:prstGeom prst="rect">
              <a:avLst/>
            </a:prstGeom>
            <a:effectLst>
              <a:outerShdw blurRad="50800" dist="38100" dir="2700000" algn="tl" rotWithShape="0">
                <a:prstClr val="black">
                  <a:alpha val="40000"/>
                </a:prstClr>
              </a:outerShdw>
            </a:effectLst>
          </p:spPr>
        </p:pic>
        <p:pic>
          <p:nvPicPr>
            <p:cNvPr id="63" name="Picture 62"/>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0" b="98065" l="5667" r="93500">
                          <a14:foregroundMark x1="29333" y1="85161" x2="29333" y2="85161"/>
                          <a14:foregroundMark x1="20833" y1="20645" x2="15167" y2="16774"/>
                          <a14:foregroundMark x1="11000" y1="22581" x2="8000" y2="55484"/>
                          <a14:foregroundMark x1="8500" y1="63871" x2="13333" y2="86452"/>
                          <a14:foregroundMark x1="14500" y1="87742" x2="64333" y2="80645"/>
                          <a14:foregroundMark x1="66000" y1="82581" x2="88833" y2="85806"/>
                        </a14:backgroundRemoval>
                      </a14:imgEffect>
                    </a14:imgLayer>
                  </a14:imgProps>
                </a:ext>
                <a:ext uri="{28A0092B-C50C-407E-A947-70E740481C1C}">
                  <a14:useLocalDpi xmlns:a14="http://schemas.microsoft.com/office/drawing/2010/main"/>
                </a:ext>
              </a:extLst>
            </a:blip>
            <a:srcRect/>
            <a:stretch/>
          </p:blipFill>
          <p:spPr>
            <a:xfrm>
              <a:off x="2549505" y="3758226"/>
              <a:ext cx="728880" cy="188468"/>
            </a:xfrm>
            <a:prstGeom prst="rect">
              <a:avLst/>
            </a:prstGeom>
            <a:effectLst>
              <a:outerShdw blurRad="63500" sx="102000" sy="102000" algn="ctr" rotWithShape="0">
                <a:prstClr val="black">
                  <a:alpha val="40000"/>
                </a:prstClr>
              </a:outerShdw>
              <a:reflection blurRad="6350" stA="50000" endA="300" endPos="55000" dir="5400000" sy="-100000" algn="bl" rotWithShape="0"/>
            </a:effectLst>
          </p:spPr>
        </p:pic>
        <p:pic>
          <p:nvPicPr>
            <p:cNvPr id="67" name="Picture 66"/>
            <p:cNvPicPr>
              <a:picLocks noChangeAspect="1"/>
            </p:cNvPicPr>
            <p:nvPr/>
          </p:nvPicPr>
          <p:blipFill rotWithShape="1">
            <a:blip r:embed="rId21">
              <a:clrChange>
                <a:clrFrom>
                  <a:srgbClr val="FFFFFF"/>
                </a:clrFrom>
                <a:clrTo>
                  <a:srgbClr val="FFFFFF">
                    <a:alpha val="0"/>
                  </a:srgbClr>
                </a:clrTo>
              </a:clrChange>
              <a:extLst>
                <a:ext uri="{BEBA8EAE-BF5A-486C-A8C5-ECC9F3942E4B}">
                  <a14:imgProps xmlns:a14="http://schemas.microsoft.com/office/drawing/2010/main">
                    <a14:imgLayer r:embed="rId22">
                      <a14:imgEffect>
                        <a14:backgroundRemoval t="0" b="100000" l="1000" r="100000">
                          <a14:foregroundMark x1="14500" y1="54118" x2="89000" y2="75294"/>
                        </a14:backgroundRemoval>
                      </a14:imgEffect>
                    </a14:imgLayer>
                  </a14:imgProps>
                </a:ext>
                <a:ext uri="{28A0092B-C50C-407E-A947-70E740481C1C}">
                  <a14:useLocalDpi xmlns:a14="http://schemas.microsoft.com/office/drawing/2010/main" val="0"/>
                </a:ext>
              </a:extLst>
            </a:blip>
            <a:srcRect b="23406"/>
            <a:stretch/>
          </p:blipFill>
          <p:spPr>
            <a:xfrm>
              <a:off x="3407128" y="1628801"/>
              <a:ext cx="550756" cy="358567"/>
            </a:xfrm>
            <a:prstGeom prst="rect">
              <a:avLst/>
            </a:prstGeom>
            <a:effectLst>
              <a:outerShdw blurRad="50800" dist="38100" dir="2700000" algn="tl" rotWithShape="0">
                <a:prstClr val="black">
                  <a:alpha val="40000"/>
                </a:prstClr>
              </a:outerShdw>
            </a:effectLst>
          </p:spPr>
        </p:pic>
      </p:grpSp>
      <p:sp>
        <p:nvSpPr>
          <p:cNvPr id="35" name="TextBox 34"/>
          <p:cNvSpPr txBox="1"/>
          <p:nvPr/>
        </p:nvSpPr>
        <p:spPr>
          <a:xfrm rot="5400000">
            <a:off x="-847781" y="3029644"/>
            <a:ext cx="2409378" cy="369332"/>
          </a:xfrm>
          <a:prstGeom prst="rect">
            <a:avLst/>
          </a:prstGeom>
          <a:noFill/>
        </p:spPr>
        <p:txBody>
          <a:bodyPr wrap="none" rtlCol="0">
            <a:spAutoFit/>
          </a:bodyPr>
          <a:lstStyle/>
          <a:p>
            <a:r>
              <a:rPr lang="en-US" smtClean="0"/>
              <a:t>User-Driven Framework</a:t>
            </a:r>
            <a:endParaRPr lang="en-US"/>
          </a:p>
        </p:txBody>
      </p:sp>
      <p:sp>
        <p:nvSpPr>
          <p:cNvPr id="36" name="Slide Number Placeholder 35"/>
          <p:cNvSpPr>
            <a:spLocks noGrp="1"/>
          </p:cNvSpPr>
          <p:nvPr>
            <p:ph type="sldNum" sz="quarter" idx="12"/>
          </p:nvPr>
        </p:nvSpPr>
        <p:spPr/>
        <p:txBody>
          <a:bodyPr/>
          <a:lstStyle/>
          <a:p>
            <a:fld id="{2AAED9FE-A794-6340-A106-71E1AD4C19A3}" type="slidenum">
              <a:rPr lang="en-US" smtClean="0"/>
              <a:t>5</a:t>
            </a:fld>
            <a:endParaRPr lang="en-US"/>
          </a:p>
        </p:txBody>
      </p:sp>
      <p:grpSp>
        <p:nvGrpSpPr>
          <p:cNvPr id="5" name="Group 4"/>
          <p:cNvGrpSpPr/>
          <p:nvPr/>
        </p:nvGrpSpPr>
        <p:grpSpPr>
          <a:xfrm>
            <a:off x="6369482" y="5780562"/>
            <a:ext cx="5499519" cy="818271"/>
            <a:chOff x="397819" y="5065717"/>
            <a:chExt cx="10913622" cy="1623833"/>
          </a:xfrm>
        </p:grpSpPr>
        <p:pic>
          <p:nvPicPr>
            <p:cNvPr id="57" name="Picture 56"/>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5221324" y="5065717"/>
              <a:ext cx="1541782" cy="871443"/>
            </a:xfrm>
            <a:prstGeom prst="rect">
              <a:avLst/>
            </a:prstGeom>
            <a:effectLst>
              <a:reflection blurRad="6350" stA="52000" endA="300" endPos="35000" dir="5400000" sy="-100000" algn="bl" rotWithShape="0"/>
            </a:effectLst>
            <a:scene3d>
              <a:camera prst="isometricOffAxis1Top">
                <a:rot lat="18906181" lon="18660706" rev="3298962"/>
              </a:camera>
              <a:lightRig rig="chilly" dir="t"/>
            </a:scene3d>
            <a:sp3d prstMaterial="powder"/>
          </p:spPr>
        </p:pic>
        <p:pic>
          <p:nvPicPr>
            <p:cNvPr id="58" name="Picture 57"/>
            <p:cNvPicPr>
              <a:picLocks noChangeAspect="1"/>
            </p:cNvPicPr>
            <p:nvPr/>
          </p:nvPicPr>
          <p:blipFill>
            <a:blip r:embed="rId24" cstate="screen">
              <a:alphaModFix amt="96000"/>
              <a:extLst>
                <a:ext uri="{28A0092B-C50C-407E-A947-70E740481C1C}">
                  <a14:useLocalDpi xmlns:a14="http://schemas.microsoft.com/office/drawing/2010/main"/>
                </a:ext>
              </a:extLst>
            </a:blip>
            <a:stretch>
              <a:fillRect/>
            </a:stretch>
          </p:blipFill>
          <p:spPr>
            <a:xfrm>
              <a:off x="4118916" y="5067114"/>
              <a:ext cx="1541782" cy="871443"/>
            </a:xfrm>
            <a:prstGeom prst="rect">
              <a:avLst/>
            </a:prstGeom>
            <a:effectLst>
              <a:reflection blurRad="6350" stA="52000" endA="300" endPos="35000" dir="5400000" sy="-100000" algn="bl" rotWithShape="0"/>
            </a:effectLst>
            <a:scene3d>
              <a:camera prst="isometricOffAxis1Top">
                <a:rot lat="18906181" lon="18660706" rev="3298962"/>
              </a:camera>
              <a:lightRig rig="chilly" dir="t"/>
            </a:scene3d>
            <a:sp3d prstMaterial="powder"/>
          </p:spPr>
        </p:pic>
        <p:pic>
          <p:nvPicPr>
            <p:cNvPr id="59" name="Picture 58"/>
            <p:cNvPicPr>
              <a:picLocks noChangeAspect="1"/>
            </p:cNvPicPr>
            <p:nvPr/>
          </p:nvPicPr>
          <p:blipFill>
            <a:blip r:embed="rId25">
              <a:extLst>
                <a:ext uri="{28A0092B-C50C-407E-A947-70E740481C1C}">
                  <a14:useLocalDpi xmlns:a14="http://schemas.microsoft.com/office/drawing/2010/main"/>
                </a:ext>
              </a:extLst>
            </a:blip>
            <a:stretch>
              <a:fillRect/>
            </a:stretch>
          </p:blipFill>
          <p:spPr>
            <a:xfrm>
              <a:off x="5351319" y="5813587"/>
              <a:ext cx="1541782" cy="871443"/>
            </a:xfrm>
            <a:prstGeom prst="rect">
              <a:avLst/>
            </a:prstGeom>
            <a:effectLst>
              <a:reflection blurRad="6350" stA="52000" endA="300" endPos="35000" dir="5400000" sy="-100000" algn="bl" rotWithShape="0"/>
            </a:effectLst>
            <a:scene3d>
              <a:camera prst="isometricOffAxis1Top">
                <a:rot lat="18906181" lon="18660706" rev="3298962"/>
              </a:camera>
              <a:lightRig rig="chilly" dir="t"/>
            </a:scene3d>
            <a:sp3d prstMaterial="powder"/>
          </p:spPr>
        </p:pic>
        <p:pic>
          <p:nvPicPr>
            <p:cNvPr id="60" name="Picture 59"/>
            <p:cNvPicPr>
              <a:picLocks noChangeAspect="1"/>
            </p:cNvPicPr>
            <p:nvPr/>
          </p:nvPicPr>
          <p:blipFill>
            <a:blip r:embed="rId26">
              <a:extLst>
                <a:ext uri="{28A0092B-C50C-407E-A947-70E740481C1C}">
                  <a14:useLocalDpi xmlns:a14="http://schemas.microsoft.com/office/drawing/2010/main"/>
                </a:ext>
              </a:extLst>
            </a:blip>
            <a:stretch>
              <a:fillRect/>
            </a:stretch>
          </p:blipFill>
          <p:spPr>
            <a:xfrm>
              <a:off x="3013948" y="5065717"/>
              <a:ext cx="1541782" cy="871443"/>
            </a:xfrm>
            <a:prstGeom prst="rect">
              <a:avLst/>
            </a:prstGeom>
            <a:effectLst>
              <a:reflection blurRad="6350" stA="52000" endA="300" endPos="35000" dir="5400000" sy="-100000" algn="bl" rotWithShape="0"/>
            </a:effectLst>
            <a:scene3d>
              <a:camera prst="isometricOffAxis1Top">
                <a:rot lat="18906181" lon="18660706" rev="3298962"/>
              </a:camera>
              <a:lightRig rig="chilly" dir="t"/>
            </a:scene3d>
            <a:sp3d prstMaterial="powder"/>
          </p:spPr>
        </p:pic>
        <p:pic>
          <p:nvPicPr>
            <p:cNvPr id="62" name="Picture 61"/>
            <p:cNvPicPr>
              <a:picLocks noChangeAspect="1"/>
            </p:cNvPicPr>
            <p:nvPr/>
          </p:nvPicPr>
          <p:blipFill>
            <a:blip r:embed="rId27" cstate="screen">
              <a:alphaModFix amt="90000"/>
              <a:extLst>
                <a:ext uri="{28A0092B-C50C-407E-A947-70E740481C1C}">
                  <a14:useLocalDpi xmlns:a14="http://schemas.microsoft.com/office/drawing/2010/main"/>
                </a:ext>
              </a:extLst>
            </a:blip>
            <a:stretch>
              <a:fillRect/>
            </a:stretch>
          </p:blipFill>
          <p:spPr>
            <a:xfrm>
              <a:off x="1927398" y="5067114"/>
              <a:ext cx="1541782" cy="871443"/>
            </a:xfrm>
            <a:prstGeom prst="rect">
              <a:avLst/>
            </a:prstGeom>
            <a:effectLst>
              <a:reflection blurRad="6350" stA="52000" endA="300" endPos="35000" dir="5400000" sy="-100000" algn="bl" rotWithShape="0"/>
            </a:effectLst>
            <a:scene3d>
              <a:camera prst="isometricOffAxis1Top">
                <a:rot lat="18906181" lon="18660706" rev="3298962"/>
              </a:camera>
              <a:lightRig rig="chilly" dir="t"/>
            </a:scene3d>
            <a:sp3d prstMaterial="powder"/>
          </p:spPr>
        </p:pic>
        <p:pic>
          <p:nvPicPr>
            <p:cNvPr id="64" name="Picture 63"/>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6450587" y="5818107"/>
              <a:ext cx="1541782" cy="871443"/>
            </a:xfrm>
            <a:prstGeom prst="rect">
              <a:avLst/>
            </a:prstGeom>
            <a:effectLst>
              <a:reflection blurRad="6350" stA="52000" endA="300" endPos="35000" dir="5400000" sy="-100000" algn="bl" rotWithShape="0"/>
            </a:effectLst>
            <a:scene3d>
              <a:camera prst="isometricOffAxis1Top">
                <a:rot lat="18906181" lon="18660706" rev="3298962"/>
              </a:camera>
              <a:lightRig rig="chilly" dir="t"/>
            </a:scene3d>
            <a:sp3d prstMaterial="powder"/>
          </p:spPr>
        </p:pic>
        <p:pic>
          <p:nvPicPr>
            <p:cNvPr id="65" name="Picture 64"/>
            <p:cNvPicPr>
              <a:picLocks noChangeAspect="1"/>
            </p:cNvPicPr>
            <p:nvPr/>
          </p:nvPicPr>
          <p:blipFill>
            <a:blip r:embed="rId29" cstate="screen">
              <a:extLst>
                <a:ext uri="{28A0092B-C50C-407E-A947-70E740481C1C}">
                  <a14:useLocalDpi xmlns:a14="http://schemas.microsoft.com/office/drawing/2010/main"/>
                </a:ext>
              </a:extLst>
            </a:blip>
            <a:stretch>
              <a:fillRect/>
            </a:stretch>
          </p:blipFill>
          <p:spPr>
            <a:xfrm>
              <a:off x="822430" y="5067648"/>
              <a:ext cx="1541782" cy="871443"/>
            </a:xfrm>
            <a:prstGeom prst="rect">
              <a:avLst/>
            </a:prstGeom>
            <a:effectLst>
              <a:reflection blurRad="6350" stA="52000" endA="300" endPos="35000" dir="5400000" sy="-100000" algn="bl" rotWithShape="0"/>
            </a:effectLst>
            <a:scene3d>
              <a:camera prst="isometricOffAxis1Top">
                <a:rot lat="18906181" lon="18660706" rev="3298962"/>
              </a:camera>
              <a:lightRig rig="chilly" dir="t"/>
            </a:scene3d>
            <a:sp3d prstMaterial="powder"/>
          </p:spPr>
        </p:pic>
        <p:pic>
          <p:nvPicPr>
            <p:cNvPr id="66" name="Picture 65"/>
            <p:cNvPicPr>
              <a:picLocks noChangeAspect="1"/>
            </p:cNvPicPr>
            <p:nvPr/>
          </p:nvPicPr>
          <p:blipFill>
            <a:blip r:embed="rId30" cstate="screen">
              <a:extLst>
                <a:ext uri="{28A0092B-C50C-407E-A947-70E740481C1C}">
                  <a14:useLocalDpi xmlns:a14="http://schemas.microsoft.com/office/drawing/2010/main"/>
                </a:ext>
              </a:extLst>
            </a:blip>
            <a:stretch>
              <a:fillRect/>
            </a:stretch>
          </p:blipFill>
          <p:spPr>
            <a:xfrm>
              <a:off x="7549855" y="5811656"/>
              <a:ext cx="1541782" cy="871443"/>
            </a:xfrm>
            <a:prstGeom prst="rect">
              <a:avLst/>
            </a:prstGeom>
            <a:effectLst>
              <a:reflection blurRad="6350" stA="52000" endA="300" endPos="35000" dir="5400000" sy="-100000" algn="bl" rotWithShape="0"/>
            </a:effectLst>
            <a:scene3d>
              <a:camera prst="isometricOffAxis1Top">
                <a:rot lat="18906181" lon="18660706" rev="3298962"/>
              </a:camera>
              <a:lightRig rig="chilly" dir="t"/>
            </a:scene3d>
            <a:sp3d prstMaterial="powder"/>
          </p:spPr>
        </p:pic>
        <p:pic>
          <p:nvPicPr>
            <p:cNvPr id="68" name="Picture 67"/>
            <p:cNvPicPr>
              <a:picLocks noChangeAspect="1"/>
            </p:cNvPicPr>
            <p:nvPr/>
          </p:nvPicPr>
          <p:blipFill>
            <a:blip r:embed="rId31" cstate="screen">
              <a:extLst>
                <a:ext uri="{28A0092B-C50C-407E-A947-70E740481C1C}">
                  <a14:useLocalDpi xmlns:a14="http://schemas.microsoft.com/office/drawing/2010/main"/>
                </a:ext>
              </a:extLst>
            </a:blip>
            <a:stretch>
              <a:fillRect/>
            </a:stretch>
          </p:blipFill>
          <p:spPr>
            <a:xfrm>
              <a:off x="4243501" y="5818107"/>
              <a:ext cx="1541782" cy="871443"/>
            </a:xfrm>
            <a:prstGeom prst="rect">
              <a:avLst/>
            </a:prstGeom>
            <a:effectLst>
              <a:reflection blurRad="6350" stA="52000" endA="300" endPos="35000" dir="5400000" sy="-100000" algn="bl" rotWithShape="0"/>
            </a:effectLst>
            <a:scene3d>
              <a:camera prst="isometricOffAxis1Top">
                <a:rot lat="18906181" lon="18660706" rev="3298962"/>
              </a:camera>
              <a:lightRig rig="chilly" dir="t"/>
            </a:scene3d>
            <a:sp3d prstMaterial="powder"/>
          </p:spPr>
        </p:pic>
        <p:pic>
          <p:nvPicPr>
            <p:cNvPr id="69" name="Picture 68"/>
            <p:cNvPicPr>
              <a:picLocks noChangeAspect="1"/>
            </p:cNvPicPr>
            <p:nvPr/>
          </p:nvPicPr>
          <p:blipFill>
            <a:blip r:embed="rId32" cstate="screen">
              <a:extLst>
                <a:ext uri="{28A0092B-C50C-407E-A947-70E740481C1C}">
                  <a14:useLocalDpi xmlns:a14="http://schemas.microsoft.com/office/drawing/2010/main"/>
                </a:ext>
              </a:extLst>
            </a:blip>
            <a:stretch>
              <a:fillRect/>
            </a:stretch>
          </p:blipFill>
          <p:spPr>
            <a:xfrm>
              <a:off x="3141383" y="5813587"/>
              <a:ext cx="1541782" cy="871443"/>
            </a:xfrm>
            <a:prstGeom prst="rect">
              <a:avLst/>
            </a:prstGeom>
            <a:effectLst>
              <a:reflection blurRad="6350" stA="52000" endA="300" endPos="35000" dir="5400000" sy="-100000" algn="bl" rotWithShape="0"/>
            </a:effectLst>
            <a:scene3d>
              <a:camera prst="isometricOffAxis1Top">
                <a:rot lat="18906181" lon="18660706" rev="3298962"/>
              </a:camera>
              <a:lightRig rig="chilly" dir="t"/>
            </a:scene3d>
            <a:sp3d prstMaterial="powder"/>
          </p:spPr>
        </p:pic>
        <p:pic>
          <p:nvPicPr>
            <p:cNvPr id="70" name="Picture 69"/>
            <p:cNvPicPr>
              <a:picLocks noChangeAspect="1"/>
            </p:cNvPicPr>
            <p:nvPr/>
          </p:nvPicPr>
          <p:blipFill>
            <a:blip r:embed="rId33" cstate="screen">
              <a:extLst>
                <a:ext uri="{28A0092B-C50C-407E-A947-70E740481C1C}">
                  <a14:useLocalDpi xmlns:a14="http://schemas.microsoft.com/office/drawing/2010/main"/>
                </a:ext>
              </a:extLst>
            </a:blip>
            <a:stretch>
              <a:fillRect/>
            </a:stretch>
          </p:blipFill>
          <p:spPr>
            <a:xfrm>
              <a:off x="2030715" y="5802945"/>
              <a:ext cx="1541782" cy="871443"/>
            </a:xfrm>
            <a:prstGeom prst="rect">
              <a:avLst/>
            </a:prstGeom>
            <a:effectLst>
              <a:reflection blurRad="6350" stA="52000" endA="300" endPos="35000" dir="5400000" sy="-100000" algn="bl" rotWithShape="0"/>
            </a:effectLst>
            <a:scene3d>
              <a:camera prst="isometricOffAxis1Top">
                <a:rot lat="18906181" lon="18660706" rev="3298962"/>
              </a:camera>
              <a:lightRig rig="chilly" dir="t"/>
            </a:scene3d>
            <a:sp3d prstMaterial="powder"/>
          </p:spPr>
        </p:pic>
        <p:grpSp>
          <p:nvGrpSpPr>
            <p:cNvPr id="71" name="Group 70"/>
            <p:cNvGrpSpPr/>
            <p:nvPr/>
          </p:nvGrpSpPr>
          <p:grpSpPr>
            <a:xfrm>
              <a:off x="397819" y="5639792"/>
              <a:ext cx="1406154" cy="984720"/>
              <a:chOff x="7717116" y="1140194"/>
              <a:chExt cx="2528800" cy="1770901"/>
            </a:xfrm>
          </p:grpSpPr>
          <p:pic>
            <p:nvPicPr>
              <p:cNvPr id="72" name="Shape 341"/>
              <p:cNvPicPr preferRelativeResize="0"/>
              <p:nvPr/>
            </p:nvPicPr>
            <p:blipFill rotWithShape="1">
              <a:blip r:embed="rId34" cstate="print">
                <a:alphaModFix/>
                <a:extLst>
                  <a:ext uri="{BEBA8EAE-BF5A-486C-A8C5-ECC9F3942E4B}">
                    <a14:imgProps xmlns:a14="http://schemas.microsoft.com/office/drawing/2010/main">
                      <a14:imgLayer r:embed="rId35">
                        <a14:imgEffect>
                          <a14:backgroundRemoval t="0" b="100000" l="0" r="99903">
                            <a14:foregroundMark x1="64990" y1="69146" x2="64990" y2="69146"/>
                            <a14:foregroundMark x1="58511" y1="57437" x2="58511" y2="57437"/>
                            <a14:foregroundMark x1="70890" y1="61867" x2="70890" y2="61867"/>
                            <a14:foregroundMark x1="86170" y1="63133" x2="86170" y2="63133"/>
                            <a14:foregroundMark x1="24952" y1="29430" x2="24952" y2="29430"/>
                            <a14:foregroundMark x1="27273" y1="30380" x2="27273" y2="30380"/>
                            <a14:foregroundMark x1="35590" y1="32911" x2="35590" y2="32911"/>
                            <a14:foregroundMark x1="39942" y1="27532" x2="39942" y2="27532"/>
                            <a14:foregroundMark x1="39652" y1="21519" x2="39652" y2="21519"/>
                            <a14:foregroundMark x1="9188" y1="23576" x2="9188" y2="23576"/>
                            <a14:foregroundMark x1="53288" y1="21519" x2="53288" y2="21519"/>
                            <a14:foregroundMark x1="56480" y1="3323" x2="56480" y2="3323"/>
                            <a14:foregroundMark x1="70213" y1="14241" x2="70213" y2="14241"/>
                            <a14:foregroundMark x1="63443" y1="18038" x2="63443" y2="18038"/>
                            <a14:foregroundMark x1="48936" y1="36551" x2="48936" y2="36551"/>
                            <a14:foregroundMark x1="48162" y1="57437" x2="48162" y2="57437"/>
                            <a14:foregroundMark x1="50290" y1="40823" x2="50290" y2="40823"/>
                            <a14:foregroundMark x1="46712" y1="5222" x2="46712" y2="5222"/>
                            <a14:foregroundMark x1="42940" y1="28323" x2="42940" y2="28323"/>
                            <a14:foregroundMark x1="53482" y1="31487" x2="53482" y2="31487"/>
                            <a14:foregroundMark x1="75822" y1="21677" x2="75822" y2="21677"/>
                            <a14:foregroundMark x1="78046" y1="28323" x2="78046" y2="28323"/>
                            <a14:foregroundMark x1="76692" y1="23892" x2="76692" y2="23892"/>
                            <a14:foregroundMark x1="77369" y1="26108" x2="77369" y2="26108"/>
                            <a14:foregroundMark x1="77660" y1="27373" x2="77660" y2="27373"/>
                            <a14:foregroundMark x1="42166" y1="13924" x2="42166" y2="13924"/>
                            <a14:foregroundMark x1="43037" y1="13608" x2="43037" y2="13608"/>
                            <a14:foregroundMark x1="43810" y1="12816" x2="43810" y2="12816"/>
                            <a14:foregroundMark x1="50000" y1="33228" x2="50000" y2="33228"/>
                            <a14:foregroundMark x1="65764" y1="7120" x2="65764" y2="7120"/>
                            <a14:foregroundMark x1="60542" y1="4272" x2="60542" y2="4272"/>
                            <a14:foregroundMark x1="61896" y1="4589" x2="61896" y2="4589"/>
                            <a14:foregroundMark x1="64217" y1="6329" x2="64217" y2="6329"/>
                            <a14:foregroundMark x1="60735" y1="10918" x2="60735" y2="10918"/>
                            <a14:foregroundMark x1="57544" y1="7753" x2="57544" y2="7753"/>
                            <a14:foregroundMark x1="65474" y1="12658" x2="65474" y2="12658"/>
                            <a14:foregroundMark x1="44294" y1="6646" x2="44294" y2="6646"/>
                            <a14:foregroundMark x1="54449" y1="3165" x2="54449" y2="3165"/>
                            <a14:foregroundMark x1="50000" y1="3639" x2="50000" y2="3639"/>
                            <a14:foregroundMark x1="58607" y1="3481" x2="58607" y2="3481"/>
                            <a14:foregroundMark x1="51547" y1="3323" x2="51547" y2="3323"/>
                            <a14:foregroundMark x1="47872" y1="4430" x2="47872" y2="4430"/>
                            <a14:foregroundMark x1="53772" y1="34177" x2="53772" y2="34177"/>
                            <a14:foregroundMark x1="52708" y1="33070" x2="52708" y2="33070"/>
                            <a14:foregroundMark x1="54352" y1="35127" x2="54352" y2="35127"/>
                            <a14:foregroundMark x1="53191" y1="33544" x2="53191" y2="33544"/>
                            <a14:foregroundMark x1="42843" y1="26266" x2="42843" y2="26266"/>
                            <a14:foregroundMark x1="43037" y1="29747" x2="43037" y2="29747"/>
                            <a14:foregroundMark x1="63830" y1="13449" x2="63830" y2="13449"/>
                            <a14:foregroundMark x1="66634" y1="14241" x2="66634" y2="14241"/>
                            <a14:foregroundMark x1="51064" y1="41772" x2="51064" y2="41772"/>
                            <a14:foregroundMark x1="51934" y1="41456" x2="51934" y2="41456"/>
                            <a14:foregroundMark x1="78723" y1="31487" x2="78723" y2="31487"/>
                            <a14:foregroundMark x1="78337" y1="30063" x2="78337" y2="30063"/>
                            <a14:foregroundMark x1="78820" y1="32911" x2="78820" y2="32911"/>
                            <a14:foregroundMark x1="79207" y1="34494" x2="79207" y2="34494"/>
                            <a14:foregroundMark x1="79400" y1="36234" x2="79400" y2="36234"/>
                            <a14:foregroundMark x1="79691" y1="38608" x2="79691" y2="38608"/>
                            <a14:foregroundMark x1="79497" y1="37342" x2="79497" y2="37342"/>
                            <a14:foregroundMark x1="79787" y1="40032" x2="79787" y2="40032"/>
                            <a14:foregroundMark x1="65087" y1="22468" x2="65087" y2="22468"/>
                            <a14:foregroundMark x1="65957" y1="22785" x2="65957" y2="22785"/>
                            <a14:foregroundMark x1="63346" y1="23101" x2="63346" y2="23101"/>
                            <a14:foregroundMark x1="65764" y1="20570" x2="65764" y2="20570"/>
                            <a14:foregroundMark x1="44874" y1="6013" x2="44874" y2="6013"/>
                            <a14:foregroundMark x1="58801" y1="6329" x2="58801" y2="6329"/>
                            <a14:foregroundMark x1="61412" y1="10601" x2="61412" y2="10601"/>
                            <a14:foregroundMark x1="58027" y1="5854" x2="58027" y2="5854"/>
                            <a14:foregroundMark x1="60251" y1="6804" x2="60251" y2="6804"/>
                            <a14:foregroundMark x1="42263" y1="7911" x2="42263" y2="7911"/>
                            <a14:foregroundMark x1="43037" y1="7120" x2="43037" y2="7120"/>
                            <a14:foregroundMark x1="45551" y1="5380" x2="45551" y2="5380"/>
                            <a14:foregroundMark x1="39845" y1="10443" x2="39845" y2="10443"/>
                            <a14:foregroundMark x1="41006" y1="9177" x2="41006" y2="9177"/>
                            <a14:foregroundMark x1="40522" y1="9652" x2="40522" y2="9652"/>
                            <a14:foregroundMark x1="38685" y1="11867" x2="38685" y2="11867"/>
                            <a14:foregroundMark x1="37234" y1="13608" x2="37234" y2="13608"/>
                            <a14:foregroundMark x1="37911" y1="12816" x2="37911" y2="12816"/>
                            <a14:foregroundMark x1="35977" y1="15665" x2="35977" y2="15665"/>
                            <a14:foregroundMark x1="36654" y1="14557" x2="36654" y2="14557"/>
                            <a14:foregroundMark x1="35106" y1="17247" x2="35106" y2="17247"/>
                            <a14:foregroundMark x1="35590" y1="16614" x2="35590" y2="16614"/>
                            <a14:foregroundMark x1="41393" y1="14873" x2="41393" y2="14873"/>
                            <a14:foregroundMark x1="40716" y1="15506" x2="40716" y2="15506"/>
                            <a14:foregroundMark x1="34236" y1="18671" x2="34236" y2="18671"/>
                            <a14:foregroundMark x1="34720" y1="18196" x2="34720" y2="18196"/>
                            <a14:foregroundMark x1="79884" y1="42089" x2="79884" y2="42089"/>
                            <a14:foregroundMark x1="79787" y1="41139" x2="79787" y2="41139"/>
                            <a14:foregroundMark x1="79981" y1="43987" x2="79981" y2="43987"/>
                            <a14:foregroundMark x1="55996" y1="7278" x2="55996" y2="7278"/>
                            <a14:foregroundMark x1="60735" y1="8386" x2="60735" y2="8386"/>
                            <a14:foregroundMark x1="62669" y1="11234" x2="62669" y2="11234"/>
                            <a14:foregroundMark x1="62476" y1="8228" x2="62476" y2="8228"/>
                            <a14:backgroundMark x1="64217" y1="61076" x2="64217" y2="61076"/>
                            <a14:backgroundMark x1="65184" y1="58544" x2="65184" y2="58544"/>
                            <a14:backgroundMark x1="63540" y1="63291" x2="63540" y2="63291"/>
                            <a14:backgroundMark x1="51547" y1="57120" x2="51547" y2="57120"/>
                            <a14:backgroundMark x1="50484" y1="52848" x2="50484" y2="52848"/>
                            <a14:backgroundMark x1="50580" y1="54430" x2="50580" y2="54430"/>
                            <a14:backgroundMark x1="59574" y1="17563" x2="59574" y2="17563"/>
                            <a14:backgroundMark x1="43327" y1="26899" x2="43327" y2="26899"/>
                            <a14:backgroundMark x1="53385" y1="32753" x2="53385" y2="32753"/>
                            <a14:backgroundMark x1="43520" y1="26108" x2="43520" y2="26108"/>
                            <a14:backgroundMark x1="43424" y1="28639" x2="43424" y2="28639"/>
                            <a14:backgroundMark x1="64797" y1="15823" x2="64797" y2="15823"/>
                            <a14:backgroundMark x1="64217" y1="14873" x2="64217" y2="14873"/>
                            <a14:backgroundMark x1="63250" y1="13924" x2="63250" y2="13924"/>
                            <a14:backgroundMark x1="63926" y1="21677" x2="63926" y2="21677"/>
                            <a14:backgroundMark x1="62959" y1="20570" x2="62959" y2="20570"/>
                            <a14:backgroundMark x1="64797" y1="21361" x2="64797" y2="21361"/>
                            <a14:backgroundMark x1="61122" y1="5696" x2="61122" y2="5696"/>
                            <a14:backgroundMark x1="63153" y1="6804" x2="63153" y2="6804"/>
                            <a14:backgroundMark x1="58704" y1="7278" x2="58704" y2="7278"/>
                            <a14:backgroundMark x1="60155" y1="9177" x2="60155" y2="9177"/>
                            <a14:backgroundMark x1="64797" y1="59335" x2="64797" y2="59335"/>
                            <a14:backgroundMark x1="55609" y1="8228" x2="55609" y2="8228"/>
                            <a14:backgroundMark x1="62089" y1="9652" x2="62089" y2="9652"/>
                            <a14:backgroundMark x1="64217" y1="16297" x2="64217" y2="16297"/>
                            <a14:backgroundMark x1="65377" y1="10127" x2="65377" y2="10127"/>
                            <a14:backgroundMark x1="63636" y1="6804" x2="63636" y2="6804"/>
                          </a14:backgroundRemoval>
                        </a14:imgEffect>
                        <a14:imgEffect>
                          <a14:sharpenSoften amount="92000"/>
                        </a14:imgEffect>
                      </a14:imgLayer>
                    </a14:imgProps>
                  </a:ext>
                  <a:ext uri="{28A0092B-C50C-407E-A947-70E740481C1C}">
                    <a14:useLocalDpi xmlns:a14="http://schemas.microsoft.com/office/drawing/2010/main"/>
                  </a:ext>
                </a:extLst>
              </a:blip>
              <a:srcRect/>
              <a:stretch/>
            </p:blipFill>
            <p:spPr>
              <a:xfrm>
                <a:off x="7717116" y="1140194"/>
                <a:ext cx="2416114" cy="1463538"/>
              </a:xfrm>
              <a:prstGeom prst="rect">
                <a:avLst/>
              </a:prstGeom>
              <a:noFill/>
              <a:ln>
                <a:noFill/>
              </a:ln>
              <a:effectLst>
                <a:glow rad="63500">
                  <a:schemeClr val="bg1">
                    <a:alpha val="40000"/>
                  </a:schemeClr>
                </a:glow>
                <a:reflection blurRad="6350" stA="52000" endA="300" endPos="35000" dir="5400000" sy="-100000" algn="bl" rotWithShape="0"/>
              </a:effectLst>
              <a:scene3d>
                <a:camera prst="orthographicFront"/>
                <a:lightRig rig="threePt" dir="t"/>
              </a:scene3d>
              <a:sp3d prstMaterial="matte"/>
            </p:spPr>
          </p:pic>
          <p:sp>
            <p:nvSpPr>
              <p:cNvPr id="73" name="TextBox 72"/>
              <p:cNvSpPr txBox="1"/>
              <p:nvPr/>
            </p:nvSpPr>
            <p:spPr>
              <a:xfrm>
                <a:off x="7717116" y="2440621"/>
                <a:ext cx="2528800" cy="470474"/>
              </a:xfrm>
              <a:prstGeom prst="rect">
                <a:avLst/>
              </a:prstGeom>
              <a:noFill/>
            </p:spPr>
            <p:txBody>
              <a:bodyPr wrap="none" rtlCol="0">
                <a:spAutoFit/>
              </a:bodyPr>
              <a:lstStyle/>
              <a:p>
                <a:r>
                  <a:rPr lang="en-US" sz="1100" b="1" i="1" dirty="0" smtClean="0"/>
                  <a:t>Community Platform</a:t>
                </a:r>
                <a:endParaRPr lang="en-US" sz="1100" b="1" i="1" dirty="0"/>
              </a:p>
            </p:txBody>
          </p:sp>
        </p:grpSp>
        <p:pic>
          <p:nvPicPr>
            <p:cNvPr id="74" name="Picture 73"/>
            <p:cNvPicPr>
              <a:picLocks noChangeAspect="1"/>
            </p:cNvPicPr>
            <p:nvPr/>
          </p:nvPicPr>
          <p:blipFill>
            <a:blip r:embed="rId36" cstate="screen">
              <a:extLst>
                <a:ext uri="{28A0092B-C50C-407E-A947-70E740481C1C}">
                  <a14:useLocalDpi xmlns:a14="http://schemas.microsoft.com/office/drawing/2010/main"/>
                </a:ext>
              </a:extLst>
            </a:blip>
            <a:stretch>
              <a:fillRect/>
            </a:stretch>
          </p:blipFill>
          <p:spPr>
            <a:xfrm>
              <a:off x="6323732" y="5065717"/>
              <a:ext cx="1541782" cy="871443"/>
            </a:xfrm>
            <a:prstGeom prst="rect">
              <a:avLst/>
            </a:prstGeom>
            <a:effectLst>
              <a:reflection blurRad="6350" stA="52000" endA="300" endPos="35000" dir="5400000" sy="-100000" algn="bl" rotWithShape="0"/>
            </a:effectLst>
            <a:scene3d>
              <a:camera prst="isometricOffAxis1Top">
                <a:rot lat="18906181" lon="18660706" rev="3298962"/>
              </a:camera>
              <a:lightRig rig="chilly" dir="t"/>
            </a:scene3d>
            <a:sp3d prstMaterial="powder"/>
          </p:spPr>
        </p:pic>
        <p:pic>
          <p:nvPicPr>
            <p:cNvPr id="75" name="Picture 74"/>
            <p:cNvPicPr>
              <a:picLocks noChangeAspect="1"/>
            </p:cNvPicPr>
            <p:nvPr/>
          </p:nvPicPr>
          <p:blipFill>
            <a:blip r:embed="rId37" cstate="screen">
              <a:extLst>
                <a:ext uri="{28A0092B-C50C-407E-A947-70E740481C1C}">
                  <a14:useLocalDpi xmlns:a14="http://schemas.microsoft.com/office/drawing/2010/main"/>
                </a:ext>
              </a:extLst>
            </a:blip>
            <a:stretch>
              <a:fillRect/>
            </a:stretch>
          </p:blipFill>
          <p:spPr>
            <a:xfrm>
              <a:off x="7429280" y="5065717"/>
              <a:ext cx="1541782" cy="871443"/>
            </a:xfrm>
            <a:prstGeom prst="rect">
              <a:avLst/>
            </a:prstGeom>
            <a:effectLst>
              <a:reflection blurRad="6350" stA="52000" endA="300" endPos="35000" dir="5400000" sy="-100000" algn="bl" rotWithShape="0"/>
            </a:effectLst>
            <a:scene3d>
              <a:camera prst="isometricOffAxis1Top">
                <a:rot lat="18906181" lon="18660706" rev="3298962"/>
              </a:camera>
              <a:lightRig rig="chilly" dir="t"/>
            </a:scene3d>
            <a:sp3d prstMaterial="powder"/>
          </p:spPr>
        </p:pic>
        <p:pic>
          <p:nvPicPr>
            <p:cNvPr id="76" name="Picture 75"/>
            <p:cNvPicPr>
              <a:picLocks noChangeAspect="1"/>
            </p:cNvPicPr>
            <p:nvPr/>
          </p:nvPicPr>
          <p:blipFill>
            <a:blip r:embed="rId38">
              <a:extLst>
                <a:ext uri="{28A0092B-C50C-407E-A947-70E740481C1C}">
                  <a14:useLocalDpi xmlns:a14="http://schemas.microsoft.com/office/drawing/2010/main"/>
                </a:ext>
              </a:extLst>
            </a:blip>
            <a:stretch>
              <a:fillRect/>
            </a:stretch>
          </p:blipFill>
          <p:spPr>
            <a:xfrm>
              <a:off x="8528548" y="5065717"/>
              <a:ext cx="1541782" cy="871443"/>
            </a:xfrm>
            <a:prstGeom prst="rect">
              <a:avLst/>
            </a:prstGeom>
            <a:effectLst>
              <a:reflection blurRad="6350" stA="52000" endA="300" endPos="35000" dir="5400000" sy="-100000" algn="bl" rotWithShape="0"/>
            </a:effectLst>
            <a:scene3d>
              <a:camera prst="isometricOffAxis1Top">
                <a:rot lat="18906181" lon="18660706" rev="3298962"/>
              </a:camera>
              <a:lightRig rig="chilly" dir="t"/>
            </a:scene3d>
            <a:sp3d prstMaterial="powder"/>
          </p:spPr>
        </p:pic>
        <p:pic>
          <p:nvPicPr>
            <p:cNvPr id="77" name="Picture 76"/>
            <p:cNvPicPr>
              <a:picLocks noChangeAspect="1"/>
            </p:cNvPicPr>
            <p:nvPr/>
          </p:nvPicPr>
          <p:blipFill>
            <a:blip r:embed="rId39" cstate="screen">
              <a:extLst>
                <a:ext uri="{28A0092B-C50C-407E-A947-70E740481C1C}">
                  <a14:useLocalDpi xmlns:a14="http://schemas.microsoft.com/office/drawing/2010/main"/>
                </a:ext>
              </a:extLst>
            </a:blip>
            <a:stretch>
              <a:fillRect/>
            </a:stretch>
          </p:blipFill>
          <p:spPr>
            <a:xfrm>
              <a:off x="8651973" y="5818107"/>
              <a:ext cx="1541782" cy="871443"/>
            </a:xfrm>
            <a:prstGeom prst="rect">
              <a:avLst/>
            </a:prstGeom>
            <a:effectLst>
              <a:reflection blurRad="6350" stA="52000" endA="300" endPos="35000" dir="5400000" sy="-100000" algn="bl" rotWithShape="0"/>
            </a:effectLst>
            <a:scene3d>
              <a:camera prst="isometricOffAxis1Top">
                <a:rot lat="18906181" lon="18660706" rev="3298962"/>
              </a:camera>
              <a:lightRig rig="chilly" dir="t"/>
            </a:scene3d>
            <a:sp3d prstMaterial="powder"/>
          </p:spPr>
        </p:pic>
        <p:pic>
          <p:nvPicPr>
            <p:cNvPr id="78" name="Picture 77"/>
            <p:cNvPicPr>
              <a:picLocks noChangeAspect="1"/>
            </p:cNvPicPr>
            <p:nvPr/>
          </p:nvPicPr>
          <p:blipFill>
            <a:blip r:embed="rId40" cstate="screen">
              <a:alphaModFix amt="92000"/>
              <a:extLst>
                <a:ext uri="{28A0092B-C50C-407E-A947-70E740481C1C}">
                  <a14:useLocalDpi xmlns:a14="http://schemas.microsoft.com/office/drawing/2010/main"/>
                </a:ext>
              </a:extLst>
            </a:blip>
            <a:stretch>
              <a:fillRect/>
            </a:stretch>
          </p:blipFill>
          <p:spPr>
            <a:xfrm>
              <a:off x="9769659" y="5818107"/>
              <a:ext cx="1541782" cy="871443"/>
            </a:xfrm>
            <a:prstGeom prst="rect">
              <a:avLst/>
            </a:prstGeom>
            <a:effectLst>
              <a:reflection blurRad="6350" stA="52000" endA="300" endPos="35000" dir="5400000" sy="-100000" algn="bl" rotWithShape="0"/>
            </a:effectLst>
            <a:scene3d>
              <a:camera prst="isometricOffAxis1Top">
                <a:rot lat="18906181" lon="18660706" rev="3298962"/>
              </a:camera>
              <a:lightRig rig="chilly" dir="t"/>
            </a:scene3d>
            <a:sp3d prstMaterial="powder"/>
          </p:spPr>
        </p:pic>
      </p:grpSp>
      <p:pic>
        <p:nvPicPr>
          <p:cNvPr id="80" name="Picture 79"/>
          <p:cNvPicPr>
            <a:picLocks noChangeAspect="1"/>
          </p:cNvPicPr>
          <p:nvPr/>
        </p:nvPicPr>
        <p:blipFill>
          <a:blip r:embed="rId41" cstate="screen">
            <a:extLst>
              <a:ext uri="{28A0092B-C50C-407E-A947-70E740481C1C}">
                <a14:useLocalDpi xmlns:a14="http://schemas.microsoft.com/office/drawing/2010/main"/>
              </a:ext>
            </a:extLst>
          </a:blip>
          <a:stretch>
            <a:fillRect/>
          </a:stretch>
        </p:blipFill>
        <p:spPr>
          <a:xfrm>
            <a:off x="9679448" y="1808970"/>
            <a:ext cx="693035" cy="246032"/>
          </a:xfrm>
          <a:prstGeom prst="rect">
            <a:avLst/>
          </a:prstGeom>
          <a:effectLst>
            <a:reflection blurRad="6350" stA="52000" endA="300" endPos="35000" dir="5400000" sy="-100000" algn="bl" rotWithShape="0"/>
          </a:effectLst>
        </p:spPr>
      </p:pic>
      <p:sp>
        <p:nvSpPr>
          <p:cNvPr id="81" name="TextBox 80"/>
          <p:cNvSpPr txBox="1"/>
          <p:nvPr/>
        </p:nvSpPr>
        <p:spPr>
          <a:xfrm>
            <a:off x="3092148" y="298652"/>
            <a:ext cx="4160219" cy="369332"/>
          </a:xfrm>
          <a:prstGeom prst="rect">
            <a:avLst/>
          </a:prstGeom>
          <a:noFill/>
          <a:ln>
            <a:noFill/>
          </a:ln>
        </p:spPr>
        <p:txBody>
          <a:bodyPr vert="horz" lIns="103935" tIns="51959" rIns="103935" bIns="51959" rtlCol="0" anchor="ctr" anchorCtr="0">
            <a:noAutofit/>
          </a:bodyPr>
          <a:lstStyle>
            <a:defPPr>
              <a:defRPr lang="en-US"/>
            </a:defPPr>
            <a:lvl1pPr algn="ctr">
              <a:lnSpc>
                <a:spcPct val="90000"/>
              </a:lnSpc>
              <a:spcBef>
                <a:spcPts val="0"/>
              </a:spcBef>
              <a:buSzPct val="25000"/>
              <a:buNone/>
              <a:defRPr sz="2000" b="1">
                <a:solidFill>
                  <a:srgbClr val="005FAA"/>
                </a:solidFill>
                <a:latin typeface="Arial"/>
                <a:ea typeface="Arial"/>
                <a:cs typeface="Arial"/>
              </a:defRPr>
            </a:lvl1pPr>
          </a:lstStyle>
          <a:p>
            <a:r>
              <a:rPr lang="en-US" dirty="0" err="1" smtClean="0"/>
              <a:t>AmeriGEOSS</a:t>
            </a:r>
            <a:r>
              <a:rPr lang="en-US" dirty="0" smtClean="0"/>
              <a:t> Capacity </a:t>
            </a:r>
            <a:r>
              <a:rPr lang="en-US" dirty="0"/>
              <a:t>Building </a:t>
            </a:r>
          </a:p>
        </p:txBody>
      </p:sp>
      <p:sp>
        <p:nvSpPr>
          <p:cNvPr id="82" name="Rectangle 81"/>
          <p:cNvSpPr/>
          <p:nvPr/>
        </p:nvSpPr>
        <p:spPr>
          <a:xfrm>
            <a:off x="2954843" y="563345"/>
            <a:ext cx="7734810" cy="369332"/>
          </a:xfrm>
          <a:prstGeom prst="rect">
            <a:avLst/>
          </a:prstGeom>
          <a:noFill/>
          <a:ln>
            <a:noFill/>
          </a:ln>
        </p:spPr>
        <p:txBody>
          <a:bodyPr vert="horz" lIns="103935" tIns="51959" rIns="103935" bIns="51959" rtlCol="0" anchor="ctr" anchorCtr="0">
            <a:noAutofit/>
          </a:bodyPr>
          <a:lstStyle/>
          <a:p>
            <a:pPr algn="ctr">
              <a:lnSpc>
                <a:spcPct val="90000"/>
              </a:lnSpc>
              <a:buSzPct val="25000"/>
            </a:pPr>
            <a:r>
              <a:rPr lang="en-US" sz="2000" i="1" dirty="0">
                <a:solidFill>
                  <a:srgbClr val="005FAA"/>
                </a:solidFill>
                <a:latin typeface="Arial"/>
                <a:ea typeface="Arial"/>
                <a:cs typeface="Arial"/>
              </a:rPr>
              <a:t>- Developing and Strengthening Partnerships and Capabilities</a:t>
            </a:r>
          </a:p>
        </p:txBody>
      </p:sp>
      <p:grpSp>
        <p:nvGrpSpPr>
          <p:cNvPr id="83" name="Group 82"/>
          <p:cNvGrpSpPr/>
          <p:nvPr/>
        </p:nvGrpSpPr>
        <p:grpSpPr>
          <a:xfrm>
            <a:off x="9212294" y="4234560"/>
            <a:ext cx="2195635" cy="1404037"/>
            <a:chOff x="7717116" y="1140194"/>
            <a:chExt cx="2416114" cy="1764609"/>
          </a:xfrm>
        </p:grpSpPr>
        <p:pic>
          <p:nvPicPr>
            <p:cNvPr id="84" name="Shape 341"/>
            <p:cNvPicPr preferRelativeResize="0"/>
            <p:nvPr/>
          </p:nvPicPr>
          <p:blipFill rotWithShape="1">
            <a:blip r:embed="rId34" cstate="print">
              <a:alphaModFix/>
              <a:extLst>
                <a:ext uri="{BEBA8EAE-BF5A-486C-A8C5-ECC9F3942E4B}">
                  <a14:imgProps xmlns:a14="http://schemas.microsoft.com/office/drawing/2010/main">
                    <a14:imgLayer r:embed="rId35">
                      <a14:imgEffect>
                        <a14:backgroundRemoval t="0" b="100000" l="0" r="99903">
                          <a14:foregroundMark x1="64990" y1="69146" x2="64990" y2="69146"/>
                          <a14:foregroundMark x1="58511" y1="57437" x2="58511" y2="57437"/>
                          <a14:foregroundMark x1="70890" y1="61867" x2="70890" y2="61867"/>
                          <a14:foregroundMark x1="86170" y1="63133" x2="86170" y2="63133"/>
                          <a14:foregroundMark x1="24952" y1="29430" x2="24952" y2="29430"/>
                          <a14:foregroundMark x1="27273" y1="30380" x2="27273" y2="30380"/>
                          <a14:foregroundMark x1="35590" y1="32911" x2="35590" y2="32911"/>
                          <a14:foregroundMark x1="39942" y1="27532" x2="39942" y2="27532"/>
                          <a14:foregroundMark x1="39652" y1="21519" x2="39652" y2="21519"/>
                          <a14:foregroundMark x1="9188" y1="23576" x2="9188" y2="23576"/>
                          <a14:foregroundMark x1="53288" y1="21519" x2="53288" y2="21519"/>
                          <a14:foregroundMark x1="56480" y1="3323" x2="56480" y2="3323"/>
                          <a14:foregroundMark x1="70213" y1="14241" x2="70213" y2="14241"/>
                          <a14:foregroundMark x1="63443" y1="18038" x2="63443" y2="18038"/>
                          <a14:foregroundMark x1="48936" y1="36551" x2="48936" y2="36551"/>
                          <a14:foregroundMark x1="48162" y1="57437" x2="48162" y2="57437"/>
                          <a14:foregroundMark x1="50290" y1="40823" x2="50290" y2="40823"/>
                          <a14:foregroundMark x1="46712" y1="5222" x2="46712" y2="5222"/>
                          <a14:foregroundMark x1="42940" y1="28323" x2="42940" y2="28323"/>
                          <a14:foregroundMark x1="53482" y1="31487" x2="53482" y2="31487"/>
                          <a14:foregroundMark x1="75822" y1="21677" x2="75822" y2="21677"/>
                          <a14:foregroundMark x1="78046" y1="28323" x2="78046" y2="28323"/>
                          <a14:foregroundMark x1="76692" y1="23892" x2="76692" y2="23892"/>
                          <a14:foregroundMark x1="77369" y1="26108" x2="77369" y2="26108"/>
                          <a14:foregroundMark x1="77660" y1="27373" x2="77660" y2="27373"/>
                          <a14:foregroundMark x1="42166" y1="13924" x2="42166" y2="13924"/>
                          <a14:foregroundMark x1="43037" y1="13608" x2="43037" y2="13608"/>
                          <a14:foregroundMark x1="43810" y1="12816" x2="43810" y2="12816"/>
                          <a14:foregroundMark x1="50000" y1="33228" x2="50000" y2="33228"/>
                          <a14:foregroundMark x1="65764" y1="7120" x2="65764" y2="7120"/>
                          <a14:foregroundMark x1="60542" y1="4272" x2="60542" y2="4272"/>
                          <a14:foregroundMark x1="61896" y1="4589" x2="61896" y2="4589"/>
                          <a14:foregroundMark x1="64217" y1="6329" x2="64217" y2="6329"/>
                          <a14:foregroundMark x1="60735" y1="10918" x2="60735" y2="10918"/>
                          <a14:foregroundMark x1="57544" y1="7753" x2="57544" y2="7753"/>
                          <a14:foregroundMark x1="65474" y1="12658" x2="65474" y2="12658"/>
                          <a14:foregroundMark x1="44294" y1="6646" x2="44294" y2="6646"/>
                          <a14:foregroundMark x1="54449" y1="3165" x2="54449" y2="3165"/>
                          <a14:foregroundMark x1="50000" y1="3639" x2="50000" y2="3639"/>
                          <a14:foregroundMark x1="58607" y1="3481" x2="58607" y2="3481"/>
                          <a14:foregroundMark x1="51547" y1="3323" x2="51547" y2="3323"/>
                          <a14:foregroundMark x1="47872" y1="4430" x2="47872" y2="4430"/>
                          <a14:foregroundMark x1="53772" y1="34177" x2="53772" y2="34177"/>
                          <a14:foregroundMark x1="52708" y1="33070" x2="52708" y2="33070"/>
                          <a14:foregroundMark x1="54352" y1="35127" x2="54352" y2="35127"/>
                          <a14:foregroundMark x1="53191" y1="33544" x2="53191" y2="33544"/>
                          <a14:foregroundMark x1="42843" y1="26266" x2="42843" y2="26266"/>
                          <a14:foregroundMark x1="43037" y1="29747" x2="43037" y2="29747"/>
                          <a14:foregroundMark x1="63830" y1="13449" x2="63830" y2="13449"/>
                          <a14:foregroundMark x1="66634" y1="14241" x2="66634" y2="14241"/>
                          <a14:foregroundMark x1="51064" y1="41772" x2="51064" y2="41772"/>
                          <a14:foregroundMark x1="51934" y1="41456" x2="51934" y2="41456"/>
                          <a14:foregroundMark x1="78723" y1="31487" x2="78723" y2="31487"/>
                          <a14:foregroundMark x1="78337" y1="30063" x2="78337" y2="30063"/>
                          <a14:foregroundMark x1="78820" y1="32911" x2="78820" y2="32911"/>
                          <a14:foregroundMark x1="79207" y1="34494" x2="79207" y2="34494"/>
                          <a14:foregroundMark x1="79400" y1="36234" x2="79400" y2="36234"/>
                          <a14:foregroundMark x1="79691" y1="38608" x2="79691" y2="38608"/>
                          <a14:foregroundMark x1="79497" y1="37342" x2="79497" y2="37342"/>
                          <a14:foregroundMark x1="79787" y1="40032" x2="79787" y2="40032"/>
                          <a14:foregroundMark x1="65087" y1="22468" x2="65087" y2="22468"/>
                          <a14:foregroundMark x1="65957" y1="22785" x2="65957" y2="22785"/>
                          <a14:foregroundMark x1="63346" y1="23101" x2="63346" y2="23101"/>
                          <a14:foregroundMark x1="65764" y1="20570" x2="65764" y2="20570"/>
                          <a14:foregroundMark x1="44874" y1="6013" x2="44874" y2="6013"/>
                          <a14:foregroundMark x1="58801" y1="6329" x2="58801" y2="6329"/>
                          <a14:foregroundMark x1="61412" y1="10601" x2="61412" y2="10601"/>
                          <a14:foregroundMark x1="58027" y1="5854" x2="58027" y2="5854"/>
                          <a14:foregroundMark x1="60251" y1="6804" x2="60251" y2="6804"/>
                          <a14:foregroundMark x1="42263" y1="7911" x2="42263" y2="7911"/>
                          <a14:foregroundMark x1="43037" y1="7120" x2="43037" y2="7120"/>
                          <a14:foregroundMark x1="45551" y1="5380" x2="45551" y2="5380"/>
                          <a14:foregroundMark x1="39845" y1="10443" x2="39845" y2="10443"/>
                          <a14:foregroundMark x1="41006" y1="9177" x2="41006" y2="9177"/>
                          <a14:foregroundMark x1="40522" y1="9652" x2="40522" y2="9652"/>
                          <a14:foregroundMark x1="38685" y1="11867" x2="38685" y2="11867"/>
                          <a14:foregroundMark x1="37234" y1="13608" x2="37234" y2="13608"/>
                          <a14:foregroundMark x1="37911" y1="12816" x2="37911" y2="12816"/>
                          <a14:foregroundMark x1="35977" y1="15665" x2="35977" y2="15665"/>
                          <a14:foregroundMark x1="36654" y1="14557" x2="36654" y2="14557"/>
                          <a14:foregroundMark x1="35106" y1="17247" x2="35106" y2="17247"/>
                          <a14:foregroundMark x1="35590" y1="16614" x2="35590" y2="16614"/>
                          <a14:foregroundMark x1="41393" y1="14873" x2="41393" y2="14873"/>
                          <a14:foregroundMark x1="40716" y1="15506" x2="40716" y2="15506"/>
                          <a14:foregroundMark x1="34236" y1="18671" x2="34236" y2="18671"/>
                          <a14:foregroundMark x1="34720" y1="18196" x2="34720" y2="18196"/>
                          <a14:foregroundMark x1="79884" y1="42089" x2="79884" y2="42089"/>
                          <a14:foregroundMark x1="79787" y1="41139" x2="79787" y2="41139"/>
                          <a14:foregroundMark x1="79981" y1="43987" x2="79981" y2="43987"/>
                          <a14:foregroundMark x1="55996" y1="7278" x2="55996" y2="7278"/>
                          <a14:foregroundMark x1="60735" y1="8386" x2="60735" y2="8386"/>
                          <a14:foregroundMark x1="62669" y1="11234" x2="62669" y2="11234"/>
                          <a14:foregroundMark x1="62476" y1="8228" x2="62476" y2="8228"/>
                          <a14:backgroundMark x1="64217" y1="61076" x2="64217" y2="61076"/>
                          <a14:backgroundMark x1="65184" y1="58544" x2="65184" y2="58544"/>
                          <a14:backgroundMark x1="63540" y1="63291" x2="63540" y2="63291"/>
                          <a14:backgroundMark x1="51547" y1="57120" x2="51547" y2="57120"/>
                          <a14:backgroundMark x1="50484" y1="52848" x2="50484" y2="52848"/>
                          <a14:backgroundMark x1="50580" y1="54430" x2="50580" y2="54430"/>
                          <a14:backgroundMark x1="59574" y1="17563" x2="59574" y2="17563"/>
                          <a14:backgroundMark x1="43327" y1="26899" x2="43327" y2="26899"/>
                          <a14:backgroundMark x1="53385" y1="32753" x2="53385" y2="32753"/>
                          <a14:backgroundMark x1="43520" y1="26108" x2="43520" y2="26108"/>
                          <a14:backgroundMark x1="43424" y1="28639" x2="43424" y2="28639"/>
                          <a14:backgroundMark x1="64797" y1="15823" x2="64797" y2="15823"/>
                          <a14:backgroundMark x1="64217" y1="14873" x2="64217" y2="14873"/>
                          <a14:backgroundMark x1="63250" y1="13924" x2="63250" y2="13924"/>
                          <a14:backgroundMark x1="63926" y1="21677" x2="63926" y2="21677"/>
                          <a14:backgroundMark x1="62959" y1="20570" x2="62959" y2="20570"/>
                          <a14:backgroundMark x1="64797" y1="21361" x2="64797" y2="21361"/>
                          <a14:backgroundMark x1="61122" y1="5696" x2="61122" y2="5696"/>
                          <a14:backgroundMark x1="63153" y1="6804" x2="63153" y2="6804"/>
                          <a14:backgroundMark x1="58704" y1="7278" x2="58704" y2="7278"/>
                          <a14:backgroundMark x1="60155" y1="9177" x2="60155" y2="9177"/>
                          <a14:backgroundMark x1="64797" y1="59335" x2="64797" y2="59335"/>
                          <a14:backgroundMark x1="55609" y1="8228" x2="55609" y2="8228"/>
                          <a14:backgroundMark x1="62089" y1="9652" x2="62089" y2="9652"/>
                          <a14:backgroundMark x1="64217" y1="16297" x2="64217" y2="16297"/>
                          <a14:backgroundMark x1="65377" y1="10127" x2="65377" y2="10127"/>
                          <a14:backgroundMark x1="63636" y1="6804" x2="63636" y2="6804"/>
                        </a14:backgroundRemoval>
                      </a14:imgEffect>
                      <a14:imgEffect>
                        <a14:sharpenSoften amount="92000"/>
                      </a14:imgEffect>
                    </a14:imgLayer>
                  </a14:imgProps>
                </a:ext>
                <a:ext uri="{28A0092B-C50C-407E-A947-70E740481C1C}">
                  <a14:useLocalDpi xmlns:a14="http://schemas.microsoft.com/office/drawing/2010/main"/>
                </a:ext>
              </a:extLst>
            </a:blip>
            <a:srcRect/>
            <a:stretch/>
          </p:blipFill>
          <p:spPr>
            <a:xfrm>
              <a:off x="7717116" y="1140194"/>
              <a:ext cx="2416114" cy="1463538"/>
            </a:xfrm>
            <a:prstGeom prst="rect">
              <a:avLst/>
            </a:prstGeom>
            <a:noFill/>
            <a:ln>
              <a:noFill/>
            </a:ln>
            <a:effectLst>
              <a:glow rad="63500">
                <a:schemeClr val="bg1">
                  <a:alpha val="40000"/>
                </a:schemeClr>
              </a:glow>
              <a:reflection blurRad="6350" stA="52000" endA="300" endPos="35000" dir="5400000" sy="-100000" algn="bl" rotWithShape="0"/>
            </a:effectLst>
            <a:scene3d>
              <a:camera prst="orthographicFront"/>
              <a:lightRig rig="threePt" dir="t"/>
            </a:scene3d>
            <a:sp3d prstMaterial="matte"/>
          </p:spPr>
        </p:pic>
        <p:sp>
          <p:nvSpPr>
            <p:cNvPr id="85" name="TextBox 84"/>
            <p:cNvSpPr txBox="1"/>
            <p:nvPr/>
          </p:nvSpPr>
          <p:spPr>
            <a:xfrm>
              <a:off x="7717116" y="2440623"/>
              <a:ext cx="2402882" cy="464180"/>
            </a:xfrm>
            <a:prstGeom prst="rect">
              <a:avLst/>
            </a:prstGeom>
            <a:noFill/>
          </p:spPr>
          <p:txBody>
            <a:bodyPr wrap="none" rtlCol="0">
              <a:spAutoFit/>
            </a:bodyPr>
            <a:lstStyle/>
            <a:p>
              <a:r>
                <a:rPr lang="en-US" b="1" i="1" smtClean="0">
                  <a:solidFill>
                    <a:srgbClr val="0E5284"/>
                  </a:solidFill>
                </a:rPr>
                <a:t>Community Platform</a:t>
              </a:r>
              <a:endParaRPr lang="en-US" b="1" i="1" dirty="0">
                <a:solidFill>
                  <a:srgbClr val="0E5284"/>
                </a:solidFill>
              </a:endParaRPr>
            </a:p>
          </p:txBody>
        </p:sp>
      </p:grpSp>
      <p:sp>
        <p:nvSpPr>
          <p:cNvPr id="86" name="TextBox 85"/>
          <p:cNvSpPr txBox="1"/>
          <p:nvPr/>
        </p:nvSpPr>
        <p:spPr>
          <a:xfrm>
            <a:off x="5172258" y="3708100"/>
            <a:ext cx="1711366" cy="307777"/>
          </a:xfrm>
          <a:prstGeom prst="rect">
            <a:avLst/>
          </a:prstGeom>
          <a:noFill/>
        </p:spPr>
        <p:txBody>
          <a:bodyPr wrap="none" rtlCol="0">
            <a:spAutoFit/>
          </a:bodyPr>
          <a:lstStyle/>
          <a:p>
            <a:r>
              <a:rPr lang="en-US" sz="1400" i="1" dirty="0" smtClean="0">
                <a:solidFill>
                  <a:schemeClr val="bg2">
                    <a:lumMod val="90000"/>
                  </a:schemeClr>
                </a:solidFill>
                <a:effectLst>
                  <a:outerShdw blurRad="50800" dist="76200" dir="2700000" algn="tl" rotWithShape="0">
                    <a:prstClr val="black">
                      <a:alpha val="40000"/>
                    </a:prstClr>
                  </a:outerShdw>
                </a:effectLst>
              </a:rPr>
              <a:t>Mobilizing Resources</a:t>
            </a:r>
            <a:endParaRPr lang="en-US" sz="1400" i="1" dirty="0">
              <a:solidFill>
                <a:schemeClr val="bg2">
                  <a:lumMod val="90000"/>
                </a:schemeClr>
              </a:solidFill>
              <a:effectLst>
                <a:outerShdw blurRad="50800" dist="76200" dir="2700000" algn="tl" rotWithShape="0">
                  <a:prstClr val="black">
                    <a:alpha val="40000"/>
                  </a:prstClr>
                </a:outerShdw>
              </a:effectLst>
            </a:endParaRPr>
          </a:p>
        </p:txBody>
      </p:sp>
      <p:sp>
        <p:nvSpPr>
          <p:cNvPr id="10" name="TextBox 9"/>
          <p:cNvSpPr txBox="1"/>
          <p:nvPr/>
        </p:nvSpPr>
        <p:spPr>
          <a:xfrm>
            <a:off x="1317887" y="1088669"/>
            <a:ext cx="856709" cy="369332"/>
          </a:xfrm>
          <a:prstGeom prst="rect">
            <a:avLst/>
          </a:prstGeom>
          <a:noFill/>
        </p:spPr>
        <p:txBody>
          <a:bodyPr wrap="none" rtlCol="0">
            <a:spAutoFit/>
          </a:bodyPr>
          <a:lstStyle/>
          <a:p>
            <a:r>
              <a:rPr lang="en-US" smtClean="0"/>
              <a:t>Engage</a:t>
            </a:r>
            <a:endParaRPr lang="en-US"/>
          </a:p>
        </p:txBody>
      </p:sp>
      <p:sp>
        <p:nvSpPr>
          <p:cNvPr id="37" name="TextBox 36"/>
          <p:cNvSpPr txBox="1"/>
          <p:nvPr/>
        </p:nvSpPr>
        <p:spPr>
          <a:xfrm>
            <a:off x="1320956" y="1709365"/>
            <a:ext cx="907108" cy="369332"/>
          </a:xfrm>
          <a:prstGeom prst="rect">
            <a:avLst/>
          </a:prstGeom>
          <a:noFill/>
        </p:spPr>
        <p:txBody>
          <a:bodyPr wrap="none" rtlCol="0">
            <a:spAutoFit/>
          </a:bodyPr>
          <a:lstStyle/>
          <a:p>
            <a:r>
              <a:rPr lang="en-US" dirty="0" smtClean="0"/>
              <a:t>Analyze</a:t>
            </a:r>
            <a:endParaRPr lang="en-US" dirty="0"/>
          </a:p>
        </p:txBody>
      </p:sp>
      <p:sp>
        <p:nvSpPr>
          <p:cNvPr id="87" name="TextBox 86"/>
          <p:cNvSpPr txBox="1"/>
          <p:nvPr/>
        </p:nvSpPr>
        <p:spPr>
          <a:xfrm>
            <a:off x="1301868" y="2900803"/>
            <a:ext cx="955967" cy="369332"/>
          </a:xfrm>
          <a:prstGeom prst="rect">
            <a:avLst/>
          </a:prstGeom>
          <a:noFill/>
        </p:spPr>
        <p:txBody>
          <a:bodyPr wrap="none" rtlCol="0">
            <a:spAutoFit/>
          </a:bodyPr>
          <a:lstStyle/>
          <a:p>
            <a:r>
              <a:rPr lang="en-US" smtClean="0"/>
              <a:t>Develop</a:t>
            </a:r>
            <a:endParaRPr lang="en-US" dirty="0"/>
          </a:p>
        </p:txBody>
      </p:sp>
      <p:sp>
        <p:nvSpPr>
          <p:cNvPr id="88" name="TextBox 87"/>
          <p:cNvSpPr txBox="1"/>
          <p:nvPr/>
        </p:nvSpPr>
        <p:spPr>
          <a:xfrm>
            <a:off x="1323763" y="4085057"/>
            <a:ext cx="848309" cy="369332"/>
          </a:xfrm>
          <a:prstGeom prst="rect">
            <a:avLst/>
          </a:prstGeom>
          <a:noFill/>
        </p:spPr>
        <p:txBody>
          <a:bodyPr wrap="none" rtlCol="0">
            <a:spAutoFit/>
          </a:bodyPr>
          <a:lstStyle/>
          <a:p>
            <a:r>
              <a:rPr lang="en-US" smtClean="0"/>
              <a:t>Delvier</a:t>
            </a:r>
            <a:endParaRPr lang="en-US" dirty="0"/>
          </a:p>
        </p:txBody>
      </p:sp>
      <p:sp>
        <p:nvSpPr>
          <p:cNvPr id="89" name="Striped Right Arrow 88"/>
          <p:cNvSpPr/>
          <p:nvPr/>
        </p:nvSpPr>
        <p:spPr>
          <a:xfrm rot="5400000">
            <a:off x="10029601" y="3025580"/>
            <a:ext cx="3960165" cy="489109"/>
          </a:xfrm>
          <a:prstGeom prst="stripedRightArrow">
            <a:avLst/>
          </a:prstGeom>
          <a:gradFill flip="none" rotWithShape="1">
            <a:gsLst>
              <a:gs pos="0">
                <a:schemeClr val="accent3">
                  <a:lumMod val="89000"/>
                  <a:alpha val="13000"/>
                </a:schemeClr>
              </a:gs>
              <a:gs pos="23000">
                <a:schemeClr val="accent3">
                  <a:lumMod val="89000"/>
                  <a:alpha val="61000"/>
                </a:schemeClr>
              </a:gs>
              <a:gs pos="69000">
                <a:schemeClr val="accent3">
                  <a:lumMod val="75000"/>
                  <a:alpha val="97000"/>
                </a:schemeClr>
              </a:gs>
              <a:gs pos="97000">
                <a:schemeClr val="accent3">
                  <a:lumMod val="70000"/>
                </a:schemeClr>
              </a:gs>
            </a:gsLst>
            <a:lin ang="6000000" scaled="0"/>
            <a:tileRect/>
          </a:gradFill>
        </p:spPr>
        <p:txBody>
          <a:bodyPr wrap="square" lIns="0" tIns="0" rIns="0" bIns="0">
            <a:spAutoFit/>
          </a:bodyPr>
          <a:lstStyle/>
          <a:p>
            <a:pPr algn="ctr"/>
            <a:r>
              <a:rPr lang="en-US" sz="1600" b="1" i="1" dirty="0"/>
              <a:t>Partner &gt; Mobilize &gt; Implement</a:t>
            </a:r>
          </a:p>
        </p:txBody>
      </p:sp>
      <p:pic>
        <p:nvPicPr>
          <p:cNvPr id="90" name="Picture 89"/>
          <p:cNvPicPr>
            <a:picLocks noChangeAspect="1"/>
          </p:cNvPicPr>
          <p:nvPr/>
        </p:nvPicPr>
        <p:blipFill>
          <a:blip r:embed="rId42">
            <a:clrChange>
              <a:clrFrom>
                <a:srgbClr val="FFFFFF"/>
              </a:clrFrom>
              <a:clrTo>
                <a:srgbClr val="FFFFFF">
                  <a:alpha val="0"/>
                </a:srgbClr>
              </a:clrTo>
            </a:clrChange>
          </a:blip>
          <a:stretch>
            <a:fillRect/>
          </a:stretch>
        </p:blipFill>
        <p:spPr>
          <a:xfrm>
            <a:off x="3102268" y="5091664"/>
            <a:ext cx="791304" cy="498228"/>
          </a:xfrm>
          <a:prstGeom prst="rect">
            <a:avLst/>
          </a:prstGeom>
        </p:spPr>
      </p:pic>
    </p:spTree>
    <p:extLst>
      <p:ext uri="{BB962C8B-B14F-4D97-AF65-F5344CB8AC3E}">
        <p14:creationId xmlns:p14="http://schemas.microsoft.com/office/powerpoint/2010/main" val="17881551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89"/>
                                        </p:tgtEl>
                                        <p:attrNameLst>
                                          <p:attrName>style.visibility</p:attrName>
                                        </p:attrNameLst>
                                      </p:cBhvr>
                                      <p:to>
                                        <p:strVal val="visible"/>
                                      </p:to>
                                    </p:set>
                                    <p:anim calcmode="lin" valueType="num">
                                      <p:cBhvr additive="base">
                                        <p:cTn id="7" dur="2000" fill="hold"/>
                                        <p:tgtEl>
                                          <p:spTgt spid="89"/>
                                        </p:tgtEl>
                                        <p:attrNameLst>
                                          <p:attrName>ppt_x</p:attrName>
                                        </p:attrNameLst>
                                      </p:cBhvr>
                                      <p:tavLst>
                                        <p:tav tm="0">
                                          <p:val>
                                            <p:strVal val="#ppt_x"/>
                                          </p:val>
                                        </p:tav>
                                        <p:tav tm="100000">
                                          <p:val>
                                            <p:strVal val="#ppt_x"/>
                                          </p:val>
                                        </p:tav>
                                      </p:tavLst>
                                    </p:anim>
                                    <p:anim calcmode="lin" valueType="num">
                                      <p:cBhvr additive="base">
                                        <p:cTn id="8" dur="2000" fill="hold"/>
                                        <p:tgtEl>
                                          <p:spTgt spid="8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9448800" y="6483796"/>
            <a:ext cx="2743200" cy="365125"/>
          </a:xfrm>
        </p:spPr>
        <p:txBody>
          <a:bodyPr/>
          <a:lstStyle/>
          <a:p>
            <a:fld id="{2AAED9FE-A794-6340-A106-71E1AD4C19A3}" type="slidenum">
              <a:rPr lang="en-US" b="1" smtClean="0"/>
              <a:t>6</a:t>
            </a:fld>
            <a:endParaRPr lang="en-US" b="1" dirty="0"/>
          </a:p>
        </p:txBody>
      </p:sp>
      <p:sp>
        <p:nvSpPr>
          <p:cNvPr id="3" name="Rectangle 2"/>
          <p:cNvSpPr/>
          <p:nvPr/>
        </p:nvSpPr>
        <p:spPr>
          <a:xfrm>
            <a:off x="3533873" y="251652"/>
            <a:ext cx="6096000" cy="1200329"/>
          </a:xfrm>
          <a:prstGeom prst="rect">
            <a:avLst/>
          </a:prstGeom>
        </p:spPr>
        <p:txBody>
          <a:bodyPr>
            <a:spAutoFit/>
          </a:bodyPr>
          <a:lstStyle/>
          <a:p>
            <a:r>
              <a:rPr lang="en-US" sz="2400" b="1" dirty="0" err="1" smtClean="0">
                <a:solidFill>
                  <a:srgbClr val="005FAA"/>
                </a:solidFill>
                <a:latin typeface="Arial"/>
                <a:ea typeface="Arial"/>
                <a:cs typeface="Arial"/>
              </a:rPr>
              <a:t>AmeriGOESS</a:t>
            </a:r>
            <a:r>
              <a:rPr lang="en-US" sz="2400" b="1" dirty="0" smtClean="0">
                <a:solidFill>
                  <a:srgbClr val="005FAA"/>
                </a:solidFill>
                <a:latin typeface="Arial"/>
                <a:ea typeface="Arial"/>
                <a:cs typeface="Arial"/>
              </a:rPr>
              <a:t> Capacity Building Efforts</a:t>
            </a:r>
          </a:p>
          <a:p>
            <a:r>
              <a:rPr lang="en-US" sz="2400" b="1" dirty="0" smtClean="0">
                <a:solidFill>
                  <a:srgbClr val="005FAA"/>
                </a:solidFill>
                <a:latin typeface="Arial"/>
                <a:ea typeface="Arial"/>
                <a:cs typeface="Arial"/>
              </a:rPr>
              <a:t>- </a:t>
            </a:r>
            <a:r>
              <a:rPr lang="en-US" sz="2400" i="1" dirty="0" smtClean="0">
                <a:solidFill>
                  <a:srgbClr val="005FAA"/>
                </a:solidFill>
                <a:latin typeface="Arial"/>
                <a:ea typeface="Arial"/>
                <a:cs typeface="Arial"/>
              </a:rPr>
              <a:t>Outreach </a:t>
            </a:r>
            <a:r>
              <a:rPr lang="en-US" sz="2400" i="1" dirty="0">
                <a:solidFill>
                  <a:srgbClr val="005FAA"/>
                </a:solidFill>
                <a:latin typeface="Arial"/>
                <a:ea typeface="Arial"/>
                <a:cs typeface="Arial"/>
              </a:rPr>
              <a:t>and </a:t>
            </a:r>
            <a:r>
              <a:rPr lang="en-US" sz="2400" i="1" dirty="0" smtClean="0">
                <a:solidFill>
                  <a:srgbClr val="005FAA"/>
                </a:solidFill>
                <a:latin typeface="Arial"/>
                <a:ea typeface="Arial"/>
                <a:cs typeface="Arial"/>
              </a:rPr>
              <a:t>Education Examples</a:t>
            </a:r>
            <a:r>
              <a:rPr lang="en-US" sz="2400" b="1" dirty="0">
                <a:solidFill>
                  <a:srgbClr val="005FAA"/>
                </a:solidFill>
                <a:latin typeface="Arial"/>
                <a:ea typeface="Arial"/>
                <a:cs typeface="Arial"/>
              </a:rPr>
              <a:t/>
            </a:r>
            <a:br>
              <a:rPr lang="en-US" sz="2400" b="1" dirty="0">
                <a:solidFill>
                  <a:srgbClr val="005FAA"/>
                </a:solidFill>
                <a:latin typeface="Arial"/>
                <a:ea typeface="Arial"/>
                <a:cs typeface="Arial"/>
              </a:rPr>
            </a:br>
            <a:endParaRPr lang="en-US" sz="2400" dirty="0"/>
          </a:p>
        </p:txBody>
      </p:sp>
      <p:sp>
        <p:nvSpPr>
          <p:cNvPr id="6" name="Rounded Rectangle 5" descr="Presentation Author/Graphics: Eldrich L Frazier&#10;Federal Geographic Data Committee&#10;https://www.fgdc.gov"/>
          <p:cNvSpPr/>
          <p:nvPr/>
        </p:nvSpPr>
        <p:spPr>
          <a:xfrm>
            <a:off x="567270" y="1352182"/>
            <a:ext cx="11054116" cy="5105215"/>
          </a:xfrm>
          <a:prstGeom prst="roundRect">
            <a:avLst>
              <a:gd name="adj" fmla="val 5269"/>
            </a:avLst>
          </a:prstGeom>
          <a:solidFill>
            <a:schemeClr val="bg2">
              <a:alpha val="29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b="1" dirty="0">
              <a:solidFill>
                <a:schemeClr val="tx1"/>
              </a:solidFill>
            </a:endParaRPr>
          </a:p>
        </p:txBody>
      </p:sp>
      <p:sp>
        <p:nvSpPr>
          <p:cNvPr id="7" name="Rounded Rectangle 6" descr="Presentation Author/Graphics:&#10;Eldrich L. Frazier&#10;Federal Geographic Data Committee&#10;http://www.fgdc.gov" title="FGDC"/>
          <p:cNvSpPr/>
          <p:nvPr/>
        </p:nvSpPr>
        <p:spPr>
          <a:xfrm>
            <a:off x="825395" y="2116739"/>
            <a:ext cx="2226149" cy="1419357"/>
          </a:xfrm>
          <a:prstGeom prst="roundRect">
            <a:avLst/>
          </a:prstGeom>
          <a:solidFill>
            <a:schemeClr val="tx1">
              <a:lumMod val="75000"/>
              <a:lumOff val="25000"/>
              <a:alpha val="71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t>Workshops</a:t>
            </a:r>
            <a:endParaRPr lang="en-US" sz="2400" b="1" dirty="0"/>
          </a:p>
        </p:txBody>
      </p:sp>
      <p:sp>
        <p:nvSpPr>
          <p:cNvPr id="8" name="Rounded Rectangle 7" descr="Presentation Author/Graphics:&#10;Eldrich L. Frazier&#10;Federal Geographic Data Committee&#10;http://www.fgdc.gov" title="FGDC"/>
          <p:cNvSpPr/>
          <p:nvPr/>
        </p:nvSpPr>
        <p:spPr>
          <a:xfrm>
            <a:off x="809746" y="3577282"/>
            <a:ext cx="2232315" cy="1419357"/>
          </a:xfrm>
          <a:prstGeom prst="roundRect">
            <a:avLst/>
          </a:prstGeom>
          <a:solidFill>
            <a:schemeClr val="tx1">
              <a:lumMod val="75000"/>
              <a:lumOff val="25000"/>
              <a:alpha val="71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t>Webinars</a:t>
            </a:r>
            <a:endParaRPr lang="en-US" sz="2400" b="1" dirty="0"/>
          </a:p>
        </p:txBody>
      </p:sp>
      <p:sp>
        <p:nvSpPr>
          <p:cNvPr id="9" name="Rounded Rectangle 8" descr="Presentation Author/Graphics:&#10;Eldrich L. Frazier&#10;Federal Geographic Data Committee&#10;http://www.fgdc.gov" title="FGDC"/>
          <p:cNvSpPr/>
          <p:nvPr/>
        </p:nvSpPr>
        <p:spPr>
          <a:xfrm>
            <a:off x="567270" y="1352182"/>
            <a:ext cx="11128544" cy="693846"/>
          </a:xfrm>
          <a:prstGeom prst="roundRect">
            <a:avLst/>
          </a:prstGeom>
          <a:solidFill>
            <a:schemeClr val="tx1">
              <a:lumMod val="75000"/>
              <a:lumOff val="25000"/>
              <a:alpha val="81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36538"/>
            <a:r>
              <a:rPr lang="en-US" sz="2400" b="1" dirty="0"/>
              <a:t>I</a:t>
            </a:r>
            <a:r>
              <a:rPr lang="en-US" sz="2400" b="1" dirty="0" smtClean="0"/>
              <a:t>ncreasing and strengthening Partnerships through outreach and education:</a:t>
            </a:r>
            <a:endParaRPr lang="en-US" sz="2400" b="1" dirty="0"/>
          </a:p>
        </p:txBody>
      </p:sp>
      <p:sp>
        <p:nvSpPr>
          <p:cNvPr id="10" name="Rounded Rectangle 9" descr="Presentation Author/Graphics:&#10;Eldrich L. Frazier&#10;Federal Geographic Data Committee&#10;http://www.fgdc.gov" title="FGDC"/>
          <p:cNvSpPr/>
          <p:nvPr/>
        </p:nvSpPr>
        <p:spPr>
          <a:xfrm>
            <a:off x="809746" y="5025828"/>
            <a:ext cx="2232315" cy="1419357"/>
          </a:xfrm>
          <a:prstGeom prst="roundRect">
            <a:avLst/>
          </a:prstGeom>
          <a:solidFill>
            <a:schemeClr val="tx1">
              <a:lumMod val="75000"/>
              <a:lumOff val="25000"/>
              <a:alpha val="71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smtClean="0"/>
              <a:t>Communications</a:t>
            </a:r>
            <a:endParaRPr lang="en-US" sz="2000" b="1" dirty="0" smtClean="0"/>
          </a:p>
        </p:txBody>
      </p:sp>
      <p:sp>
        <p:nvSpPr>
          <p:cNvPr id="12" name="Rounded Rectangle 11" descr="Presentation Author/Graphics:&#10;Eldrich L. Frazier&#10;Federal Geographic Data Committee&#10;http://www.fgdc.gov" title="FGDC"/>
          <p:cNvSpPr/>
          <p:nvPr/>
        </p:nvSpPr>
        <p:spPr>
          <a:xfrm>
            <a:off x="3151909" y="2116738"/>
            <a:ext cx="8469477" cy="1419357"/>
          </a:xfrm>
          <a:prstGeom prst="roundRect">
            <a:avLst/>
          </a:prstGeom>
          <a:solidFill>
            <a:schemeClr val="accent6">
              <a:alpha val="81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36538"/>
            <a:r>
              <a:rPr lang="en-US" b="1" dirty="0"/>
              <a:t>The </a:t>
            </a:r>
            <a:r>
              <a:rPr lang="en-US" b="1" dirty="0" smtClean="0"/>
              <a:t>2016 </a:t>
            </a:r>
            <a:r>
              <a:rPr lang="en-US" b="1" dirty="0" err="1" smtClean="0"/>
              <a:t>AmeriGEOSS</a:t>
            </a:r>
            <a:r>
              <a:rPr lang="en-US" b="1" dirty="0" smtClean="0"/>
              <a:t> </a:t>
            </a:r>
            <a:r>
              <a:rPr lang="en-US" b="1" dirty="0"/>
              <a:t>week event was organized around </a:t>
            </a:r>
            <a:r>
              <a:rPr lang="en-US" b="1" i="1" dirty="0">
                <a:solidFill>
                  <a:srgbClr val="FFFF00"/>
                </a:solidFill>
              </a:rPr>
              <a:t>capacity building activities</a:t>
            </a:r>
            <a:r>
              <a:rPr lang="en-US" b="1" dirty="0"/>
              <a:t> directly related to the priority areas of the </a:t>
            </a:r>
            <a:r>
              <a:rPr lang="en-US" b="1" dirty="0" err="1"/>
              <a:t>AmeriGEOSS</a:t>
            </a:r>
            <a:r>
              <a:rPr lang="en-US" b="1" dirty="0"/>
              <a:t> </a:t>
            </a:r>
            <a:r>
              <a:rPr lang="en-US" b="1" dirty="0" smtClean="0"/>
              <a:t>Initiative.  </a:t>
            </a:r>
            <a:r>
              <a:rPr lang="en-US" b="1" i="1" dirty="0" smtClean="0">
                <a:solidFill>
                  <a:srgbClr val="FFFF00"/>
                </a:solidFill>
              </a:rPr>
              <a:t>Training and informative presentations </a:t>
            </a:r>
            <a:r>
              <a:rPr lang="en-US" b="1" dirty="0" smtClean="0"/>
              <a:t>were provided by public and private participants.  </a:t>
            </a:r>
            <a:endParaRPr lang="en-US" b="1" dirty="0"/>
          </a:p>
        </p:txBody>
      </p:sp>
      <p:sp>
        <p:nvSpPr>
          <p:cNvPr id="13" name="Rounded Rectangle 12" descr="Presentation Author/Graphics: &#10;Eldrich L. Frazier&#10;Federal Geographic Data Committee&#10;https://www.fgdc.gov " title="FGDC"/>
          <p:cNvSpPr/>
          <p:nvPr/>
        </p:nvSpPr>
        <p:spPr>
          <a:xfrm>
            <a:off x="3151909" y="3577280"/>
            <a:ext cx="8469477" cy="1419357"/>
          </a:xfrm>
          <a:prstGeom prst="roundRect">
            <a:avLst/>
          </a:prstGeom>
          <a:solidFill>
            <a:schemeClr val="accent6">
              <a:alpha val="81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36538"/>
            <a:r>
              <a:rPr lang="en-US" b="1" dirty="0"/>
              <a:t>The purpose of the </a:t>
            </a:r>
            <a:r>
              <a:rPr lang="en-US" b="1" dirty="0" smtClean="0"/>
              <a:t>webinars </a:t>
            </a:r>
            <a:r>
              <a:rPr lang="en-US" b="1" dirty="0"/>
              <a:t>is to </a:t>
            </a:r>
            <a:r>
              <a:rPr lang="en-US" b="1" i="1" dirty="0">
                <a:solidFill>
                  <a:srgbClr val="FFFF00"/>
                </a:solidFill>
              </a:rPr>
              <a:t>share information </a:t>
            </a:r>
            <a:r>
              <a:rPr lang="en-US" b="1" dirty="0"/>
              <a:t>stressing the importance of open access to information and data for the benefit of the Latin and Caribbean American Region, to </a:t>
            </a:r>
            <a:r>
              <a:rPr lang="en-US" b="1" i="1" dirty="0">
                <a:solidFill>
                  <a:srgbClr val="FFFF00"/>
                </a:solidFill>
              </a:rPr>
              <a:t>find potential applications and collaborations among scientists and decision makers</a:t>
            </a:r>
            <a:r>
              <a:rPr lang="en-US" b="1" dirty="0"/>
              <a:t>, and to expand and strengthen the </a:t>
            </a:r>
            <a:endParaRPr lang="en-US" b="1" dirty="0" smtClean="0"/>
          </a:p>
          <a:p>
            <a:pPr marL="236538"/>
            <a:r>
              <a:rPr lang="en-US" b="1" dirty="0" smtClean="0"/>
              <a:t>network </a:t>
            </a:r>
            <a:r>
              <a:rPr lang="en-US" b="1" dirty="0"/>
              <a:t>of research and applications as it relates to the water cycle.</a:t>
            </a:r>
          </a:p>
        </p:txBody>
      </p:sp>
      <p:pic>
        <p:nvPicPr>
          <p:cNvPr id="14" name="Picture 13"/>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0" b="100000" l="1000" r="100000">
                        <a14:foregroundMark x1="14500" y1="54118" x2="89000" y2="75294"/>
                      </a14:backgroundRemoval>
                    </a14:imgEffect>
                  </a14:imgLayer>
                </a14:imgProps>
              </a:ext>
              <a:ext uri="{28A0092B-C50C-407E-A947-70E740481C1C}">
                <a14:useLocalDpi xmlns:a14="http://schemas.microsoft.com/office/drawing/2010/main" val="0"/>
              </a:ext>
            </a:extLst>
          </a:blip>
          <a:srcRect b="23406"/>
          <a:stretch/>
        </p:blipFill>
        <p:spPr>
          <a:xfrm>
            <a:off x="1925903" y="4037241"/>
            <a:ext cx="1148591" cy="755828"/>
          </a:xfrm>
          <a:prstGeom prst="rect">
            <a:avLst/>
          </a:prstGeom>
          <a:effectLst>
            <a:outerShdw blurRad="50800" dist="38100" dir="2700000" algn="tl" rotWithShape="0">
              <a:prstClr val="black">
                <a:alpha val="40000"/>
              </a:prstClr>
            </a:outerShdw>
          </a:effectLst>
        </p:spPr>
      </p:pic>
      <p:pic>
        <p:nvPicPr>
          <p:cNvPr id="15" name="Picture 1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287118" y="3050897"/>
            <a:ext cx="574296" cy="324602"/>
          </a:xfrm>
          <a:prstGeom prst="rect">
            <a:avLst/>
          </a:prstGeom>
        </p:spPr>
      </p:pic>
      <p:sp>
        <p:nvSpPr>
          <p:cNvPr id="16" name="Rounded Rectangle 15" descr="Presentation Author/Graphics:&#10;Eldrich L. Frazier&#10;Federal Geographic Data Committee&#10;http://www.fgdc.gov" title="FGDC"/>
          <p:cNvSpPr/>
          <p:nvPr/>
        </p:nvSpPr>
        <p:spPr>
          <a:xfrm>
            <a:off x="3151908" y="5008871"/>
            <a:ext cx="8469477" cy="1419357"/>
          </a:xfrm>
          <a:prstGeom prst="roundRect">
            <a:avLst/>
          </a:prstGeom>
          <a:solidFill>
            <a:schemeClr val="accent6">
              <a:alpha val="81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30188"/>
            <a:r>
              <a:rPr lang="en-US" b="1" dirty="0" err="1" smtClean="0"/>
              <a:t>AmeriGEOSS</a:t>
            </a:r>
            <a:r>
              <a:rPr lang="en-US" b="1" dirty="0" smtClean="0"/>
              <a:t> principles </a:t>
            </a:r>
            <a:r>
              <a:rPr lang="en-US" b="1" i="1" dirty="0" smtClean="0">
                <a:solidFill>
                  <a:srgbClr val="FFFF00"/>
                </a:solidFill>
              </a:rPr>
              <a:t>meet regularly </a:t>
            </a:r>
            <a:r>
              <a:rPr lang="en-US" b="1" dirty="0" smtClean="0"/>
              <a:t>to provide </a:t>
            </a:r>
            <a:r>
              <a:rPr lang="en-US" b="1" i="1" dirty="0" smtClean="0">
                <a:solidFill>
                  <a:srgbClr val="FFFF00"/>
                </a:solidFill>
              </a:rPr>
              <a:t>information on </a:t>
            </a:r>
          </a:p>
          <a:p>
            <a:pPr marL="230188"/>
            <a:r>
              <a:rPr lang="en-US" b="1" dirty="0" smtClean="0"/>
              <a:t>activities, newsletters, and other communications are provided </a:t>
            </a:r>
          </a:p>
          <a:p>
            <a:pPr marL="230188"/>
            <a:r>
              <a:rPr lang="en-US" b="1" dirty="0" smtClean="0"/>
              <a:t>to the community on </a:t>
            </a:r>
            <a:r>
              <a:rPr lang="en-US" b="1" i="1" dirty="0" smtClean="0">
                <a:solidFill>
                  <a:srgbClr val="FFFF00"/>
                </a:solidFill>
              </a:rPr>
              <a:t>events, activities, and accomplishments</a:t>
            </a:r>
            <a:r>
              <a:rPr lang="en-US" b="1" dirty="0" smtClean="0"/>
              <a:t>.  </a:t>
            </a:r>
            <a:endParaRPr lang="en-US" b="1" dirty="0"/>
          </a:p>
        </p:txBody>
      </p:sp>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47546" y="4530561"/>
            <a:ext cx="1345708" cy="1758928"/>
          </a:xfrm>
          <a:prstGeom prst="rect">
            <a:avLst/>
          </a:prstGeom>
          <a:effectLst>
            <a:outerShdw blurRad="50800" dist="38100" dir="2700000" algn="tl" rotWithShape="0">
              <a:prstClr val="black">
                <a:alpha val="40000"/>
              </a:prstClr>
            </a:outerShdw>
            <a:reflection blurRad="6350" stA="52000" endA="300" endPos="35000" dir="5400000" sy="-100000" algn="bl" rotWithShape="0"/>
          </a:effectLst>
        </p:spPr>
      </p:pic>
    </p:spTree>
    <p:extLst>
      <p:ext uri="{BB962C8B-B14F-4D97-AF65-F5344CB8AC3E}">
        <p14:creationId xmlns:p14="http://schemas.microsoft.com/office/powerpoint/2010/main" val="9160462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descr="Presentation Author/Graphics: Eldrich L Frazier&#10;Federal Geographic Data Committee&#10;https://www.fgdc.gov" title="FGDC"/>
          <p:cNvSpPr/>
          <p:nvPr/>
        </p:nvSpPr>
        <p:spPr>
          <a:xfrm>
            <a:off x="3475293" y="1204650"/>
            <a:ext cx="8157198" cy="5105215"/>
          </a:xfrm>
          <a:prstGeom prst="roundRect">
            <a:avLst>
              <a:gd name="adj" fmla="val 5269"/>
            </a:avLst>
          </a:prstGeom>
          <a:solidFill>
            <a:schemeClr val="bg2">
              <a:alpha val="29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b="1" dirty="0">
              <a:solidFill>
                <a:schemeClr val="tx1"/>
              </a:solidFill>
            </a:endParaRPr>
          </a:p>
        </p:txBody>
      </p:sp>
      <p:sp>
        <p:nvSpPr>
          <p:cNvPr id="2" name="Slide Number Placeholder 1" title="FGDC"/>
          <p:cNvSpPr>
            <a:spLocks noGrp="1"/>
          </p:cNvSpPr>
          <p:nvPr>
            <p:ph type="sldNum" sz="quarter" idx="12"/>
          </p:nvPr>
        </p:nvSpPr>
        <p:spPr/>
        <p:txBody>
          <a:bodyPr/>
          <a:lstStyle/>
          <a:p>
            <a:fld id="{C1143F85-D312-184F-9C08-8081E9346C9F}" type="slidenum">
              <a:rPr lang="en-US" smtClean="0"/>
              <a:t>7</a:t>
            </a:fld>
            <a:endParaRPr lang="en-US"/>
          </a:p>
        </p:txBody>
      </p:sp>
      <p:sp>
        <p:nvSpPr>
          <p:cNvPr id="3" name="Title 2" title="FGDC"/>
          <p:cNvSpPr>
            <a:spLocks noGrp="1"/>
          </p:cNvSpPr>
          <p:nvPr>
            <p:ph type="title" idx="4294967295"/>
          </p:nvPr>
        </p:nvSpPr>
        <p:spPr>
          <a:xfrm>
            <a:off x="0" y="304800"/>
            <a:ext cx="12192000" cy="714375"/>
          </a:xfrm>
          <a:noFill/>
          <a:ln>
            <a:noFill/>
          </a:ln>
        </p:spPr>
        <p:txBody>
          <a:bodyPr vert="horz" lIns="103935" tIns="51959" rIns="103935" bIns="51959" rtlCol="0" anchor="ctr" anchorCtr="0">
            <a:noAutofit/>
          </a:bodyPr>
          <a:lstStyle/>
          <a:p>
            <a:pPr algn="ctr">
              <a:spcBef>
                <a:spcPts val="0"/>
              </a:spcBef>
              <a:buSzPct val="25000"/>
            </a:pPr>
            <a:r>
              <a:rPr lang="en-US" sz="2000" b="1" dirty="0" smtClean="0">
                <a:solidFill>
                  <a:srgbClr val="005FAA"/>
                </a:solidFill>
                <a:latin typeface="Arial"/>
                <a:ea typeface="Arial"/>
                <a:cs typeface="Arial"/>
              </a:rPr>
              <a:t>Connecting the Community to EO Resources </a:t>
            </a:r>
            <a:r>
              <a:rPr lang="en-US" sz="2000" b="1" dirty="0">
                <a:solidFill>
                  <a:srgbClr val="005FAA"/>
                </a:solidFill>
                <a:latin typeface="Arial"/>
                <a:ea typeface="Arial"/>
                <a:cs typeface="Arial"/>
              </a:rPr>
              <a:t/>
            </a:r>
            <a:br>
              <a:rPr lang="en-US" sz="2000" b="1" dirty="0">
                <a:solidFill>
                  <a:srgbClr val="005FAA"/>
                </a:solidFill>
                <a:latin typeface="Arial"/>
                <a:ea typeface="Arial"/>
                <a:cs typeface="Arial"/>
              </a:rPr>
            </a:br>
            <a:r>
              <a:rPr lang="en-US" sz="2000" b="1" dirty="0">
                <a:solidFill>
                  <a:srgbClr val="005FAA"/>
                </a:solidFill>
                <a:latin typeface="Arial"/>
                <a:ea typeface="Arial"/>
                <a:cs typeface="Arial"/>
              </a:rPr>
              <a:t>- </a:t>
            </a:r>
            <a:r>
              <a:rPr lang="en-US" sz="2000" i="1" dirty="0" err="1" smtClean="0">
                <a:solidFill>
                  <a:srgbClr val="005FAA"/>
                </a:solidFill>
                <a:latin typeface="Arial"/>
                <a:ea typeface="Arial"/>
                <a:cs typeface="Arial"/>
              </a:rPr>
              <a:t>AmeriGEOSS</a:t>
            </a:r>
            <a:r>
              <a:rPr lang="en-US" sz="2000" i="1" dirty="0" smtClean="0">
                <a:solidFill>
                  <a:srgbClr val="005FAA"/>
                </a:solidFill>
                <a:latin typeface="Arial"/>
                <a:ea typeface="Arial"/>
                <a:cs typeface="Arial"/>
              </a:rPr>
              <a:t> Capacity Building Example</a:t>
            </a:r>
            <a:endParaRPr lang="en-US" sz="2000" i="1" dirty="0">
              <a:solidFill>
                <a:srgbClr val="005FAA"/>
              </a:solidFill>
              <a:latin typeface="Arial"/>
              <a:ea typeface="Arial"/>
              <a:cs typeface="Arial"/>
            </a:endParaRPr>
          </a:p>
        </p:txBody>
      </p:sp>
      <p:pic>
        <p:nvPicPr>
          <p:cNvPr id="6" name="Picture 5" title="FGDC"/>
          <p:cNvPicPr>
            <a:picLocks noChangeAspect="1"/>
          </p:cNvPicPr>
          <p:nvPr/>
        </p:nvPicPr>
        <p:blipFill>
          <a:blip r:embed="rId3">
            <a:alphaModFix amt="79000"/>
          </a:blip>
          <a:stretch>
            <a:fillRect/>
          </a:stretch>
        </p:blipFill>
        <p:spPr>
          <a:xfrm>
            <a:off x="335666" y="1204650"/>
            <a:ext cx="2973183" cy="3998931"/>
          </a:xfrm>
          <a:prstGeom prst="roundRect">
            <a:avLst>
              <a:gd name="adj" fmla="val 8861"/>
            </a:avLst>
          </a:prstGeom>
          <a:effectLst>
            <a:outerShdw blurRad="50800" dist="38100" dir="2700000" algn="tl" rotWithShape="0">
              <a:prstClr val="black">
                <a:alpha val="40000"/>
              </a:prstClr>
            </a:outerShdw>
          </a:effectLst>
        </p:spPr>
      </p:pic>
      <p:graphicFrame>
        <p:nvGraphicFramePr>
          <p:cNvPr id="8" name="Chart 7" title="FGDC"/>
          <p:cNvGraphicFramePr/>
          <p:nvPr>
            <p:extLst>
              <p:ext uri="{D42A27DB-BD31-4B8C-83A1-F6EECF244321}">
                <p14:modId xmlns:p14="http://schemas.microsoft.com/office/powerpoint/2010/main" val="1411593315"/>
              </p:ext>
            </p:extLst>
          </p:nvPr>
        </p:nvGraphicFramePr>
        <p:xfrm>
          <a:off x="3475293" y="1155820"/>
          <a:ext cx="8098322" cy="5026771"/>
        </p:xfrm>
        <a:graphic>
          <a:graphicData uri="http://schemas.openxmlformats.org/drawingml/2006/chart">
            <c:chart xmlns:c="http://schemas.openxmlformats.org/drawingml/2006/chart" xmlns:r="http://schemas.openxmlformats.org/officeDocument/2006/relationships" r:id="rId4"/>
          </a:graphicData>
        </a:graphic>
      </p:graphicFrame>
      <p:pic>
        <p:nvPicPr>
          <p:cNvPr id="4" name="Picture 3" title="FGDC"/>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23552" y="2639044"/>
            <a:ext cx="4650063" cy="2330075"/>
          </a:xfrm>
          <a:prstGeom prst="rect">
            <a:avLst/>
          </a:prstGeom>
          <a:effectLst>
            <a:outerShdw blurRad="50800" dist="38100" dir="2700000" algn="tl" rotWithShape="0">
              <a:prstClr val="black">
                <a:alpha val="40000"/>
              </a:prstClr>
            </a:outerShdw>
          </a:effectLst>
        </p:spPr>
      </p:pic>
      <p:sp>
        <p:nvSpPr>
          <p:cNvPr id="7" name="Rectangle 6" title="FGDC"/>
          <p:cNvSpPr/>
          <p:nvPr/>
        </p:nvSpPr>
        <p:spPr>
          <a:xfrm>
            <a:off x="6969912" y="4982212"/>
            <a:ext cx="4662579" cy="338554"/>
          </a:xfrm>
          <a:prstGeom prst="rect">
            <a:avLst/>
          </a:prstGeom>
        </p:spPr>
        <p:txBody>
          <a:bodyPr wrap="square">
            <a:spAutoFit/>
          </a:bodyPr>
          <a:lstStyle/>
          <a:p>
            <a:r>
              <a:rPr lang="en-US" sz="1600" dirty="0">
                <a:solidFill>
                  <a:srgbClr val="184173"/>
                </a:solidFill>
                <a:latin typeface="Calibri" charset="0"/>
              </a:rPr>
              <a:t>GNC-A stations, credit Diego Souza from CPTEC/INPE</a:t>
            </a:r>
            <a:endParaRPr lang="en-US" sz="1600" dirty="0"/>
          </a:p>
        </p:txBody>
      </p:sp>
      <p:sp>
        <p:nvSpPr>
          <p:cNvPr id="13" name="Rounded Rectangle 12" descr="Presentation Author/Graphics:&#10;Eldrich L. Frazier&#10;Federal Geographic Data Committee&#10;http://www.fgdc.gov" title="FGDC"/>
          <p:cNvSpPr/>
          <p:nvPr/>
        </p:nvSpPr>
        <p:spPr>
          <a:xfrm>
            <a:off x="3475293" y="5795251"/>
            <a:ext cx="8157199" cy="867654"/>
          </a:xfrm>
          <a:prstGeom prst="roundRect">
            <a:avLst/>
          </a:prstGeom>
          <a:solidFill>
            <a:schemeClr val="tx1">
              <a:lumMod val="75000"/>
              <a:lumOff val="25000"/>
              <a:alpha val="81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300"/>
            <a:r>
              <a:rPr lang="en-US" b="1" dirty="0"/>
              <a:t>The </a:t>
            </a:r>
            <a:r>
              <a:rPr lang="en-US" b="1" i="1" dirty="0">
                <a:solidFill>
                  <a:srgbClr val="FFFF00"/>
                </a:solidFill>
              </a:rPr>
              <a:t>near real-time, </a:t>
            </a:r>
            <a:r>
              <a:rPr lang="en-US" b="1" dirty="0">
                <a:solidFill>
                  <a:schemeClr val="bg1"/>
                </a:solidFill>
              </a:rPr>
              <a:t>global network of </a:t>
            </a:r>
            <a:r>
              <a:rPr lang="en-US" b="1" i="1" dirty="0">
                <a:solidFill>
                  <a:srgbClr val="FFFF00"/>
                </a:solidFill>
              </a:rPr>
              <a:t>satellite-based data</a:t>
            </a:r>
            <a:r>
              <a:rPr lang="en-US" b="1" dirty="0"/>
              <a:t> </a:t>
            </a:r>
            <a:r>
              <a:rPr lang="en-US" b="1" i="1" dirty="0">
                <a:solidFill>
                  <a:srgbClr val="FFFF00"/>
                </a:solidFill>
              </a:rPr>
              <a:t>dissemination systems </a:t>
            </a:r>
            <a:r>
              <a:rPr lang="en-US" b="1" dirty="0"/>
              <a:t>is designed to distribute </a:t>
            </a:r>
            <a:r>
              <a:rPr lang="en-US" b="1" i="1" dirty="0">
                <a:solidFill>
                  <a:srgbClr val="FFFF00"/>
                </a:solidFill>
              </a:rPr>
              <a:t>space-based, airborne and in situ data</a:t>
            </a:r>
            <a:r>
              <a:rPr lang="en-US" b="1" dirty="0"/>
              <a:t>, metadata, and products to diverse communities lacking in high speed internet access.</a:t>
            </a:r>
          </a:p>
        </p:txBody>
      </p:sp>
      <p:sp>
        <p:nvSpPr>
          <p:cNvPr id="14" name="Rounded Rectangle 13" descr="Presentation Author/Graphics:&#10;Eldrich L. Frazier&#10;Federal Geographic Data Committee&#10;http://www.fgdc.gov" title="FGDC"/>
          <p:cNvSpPr/>
          <p:nvPr/>
        </p:nvSpPr>
        <p:spPr>
          <a:xfrm>
            <a:off x="8171726" y="1703198"/>
            <a:ext cx="3460765" cy="437298"/>
          </a:xfrm>
          <a:prstGeom prst="roundRect">
            <a:avLst/>
          </a:prstGeom>
          <a:solidFill>
            <a:schemeClr val="tx1">
              <a:lumMod val="75000"/>
              <a:lumOff val="25000"/>
              <a:alpha val="71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dirty="0" smtClean="0">
                <a:solidFill>
                  <a:srgbClr val="FFFF00"/>
                </a:solidFill>
              </a:rPr>
              <a:t>50 Stations as of 3/30/2017</a:t>
            </a:r>
            <a:endParaRPr lang="en-US" sz="2000" b="1" i="1" dirty="0">
              <a:solidFill>
                <a:srgbClr val="FFFF00"/>
              </a:solidFill>
            </a:endParaRPr>
          </a:p>
        </p:txBody>
      </p:sp>
      <p:pic>
        <p:nvPicPr>
          <p:cNvPr id="25" name="Picture 24" title="FGDC"/>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583146" y="1485391"/>
            <a:ext cx="426013" cy="240790"/>
          </a:xfrm>
          <a:prstGeom prst="rect">
            <a:avLst/>
          </a:prstGeom>
        </p:spPr>
      </p:pic>
      <p:pic>
        <p:nvPicPr>
          <p:cNvPr id="26" name="Picture 25" title="FGDC"/>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583146" y="2283505"/>
            <a:ext cx="426013" cy="240790"/>
          </a:xfrm>
          <a:prstGeom prst="rect">
            <a:avLst/>
          </a:prstGeom>
        </p:spPr>
      </p:pic>
      <p:pic>
        <p:nvPicPr>
          <p:cNvPr id="27" name="Picture 26" title="FGDC"/>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583145" y="2540545"/>
            <a:ext cx="426013" cy="240790"/>
          </a:xfrm>
          <a:prstGeom prst="rect">
            <a:avLst/>
          </a:prstGeom>
        </p:spPr>
      </p:pic>
      <p:pic>
        <p:nvPicPr>
          <p:cNvPr id="28" name="Picture 27" title="FGDC"/>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3583144" y="3310879"/>
            <a:ext cx="426013" cy="240790"/>
          </a:xfrm>
          <a:prstGeom prst="rect">
            <a:avLst/>
          </a:prstGeom>
        </p:spPr>
      </p:pic>
      <p:pic>
        <p:nvPicPr>
          <p:cNvPr id="29" name="Picture 28" title="FGDC"/>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583144" y="3047117"/>
            <a:ext cx="426013" cy="240790"/>
          </a:xfrm>
          <a:prstGeom prst="rect">
            <a:avLst/>
          </a:prstGeom>
        </p:spPr>
      </p:pic>
      <p:pic>
        <p:nvPicPr>
          <p:cNvPr id="30" name="Picture 29" title="FGDC"/>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583144" y="2797585"/>
            <a:ext cx="426013" cy="240790"/>
          </a:xfrm>
          <a:prstGeom prst="rect">
            <a:avLst/>
          </a:prstGeom>
        </p:spPr>
      </p:pic>
      <p:pic>
        <p:nvPicPr>
          <p:cNvPr id="31" name="Picture 30" title="FGDC"/>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3583144" y="2031692"/>
            <a:ext cx="426013" cy="240790"/>
          </a:xfrm>
          <a:prstGeom prst="rect">
            <a:avLst/>
          </a:prstGeom>
        </p:spPr>
      </p:pic>
      <p:pic>
        <p:nvPicPr>
          <p:cNvPr id="42" name="Picture 41" title="FGDC"/>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583143" y="5312497"/>
            <a:ext cx="420427" cy="240790"/>
          </a:xfrm>
          <a:prstGeom prst="rect">
            <a:avLst/>
          </a:prstGeom>
        </p:spPr>
      </p:pic>
      <p:pic>
        <p:nvPicPr>
          <p:cNvPr id="43" name="Picture 42" title="FGDC"/>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584431" y="4570510"/>
            <a:ext cx="426013" cy="240790"/>
          </a:xfrm>
          <a:prstGeom prst="rect">
            <a:avLst/>
          </a:prstGeom>
        </p:spPr>
      </p:pic>
      <p:grpSp>
        <p:nvGrpSpPr>
          <p:cNvPr id="16" name="Group 15" title="FGDC"/>
          <p:cNvGrpSpPr/>
          <p:nvPr/>
        </p:nvGrpSpPr>
        <p:grpSpPr>
          <a:xfrm>
            <a:off x="57175" y="3529732"/>
            <a:ext cx="1768283" cy="796557"/>
            <a:chOff x="3306723" y="3932610"/>
            <a:chExt cx="2750154" cy="1160692"/>
          </a:xfrm>
          <a:effectLst>
            <a:outerShdw blurRad="50800" dist="38100" dir="2700000" algn="tl" rotWithShape="0">
              <a:prstClr val="black">
                <a:alpha val="40000"/>
              </a:prstClr>
            </a:outerShdw>
          </a:effectLst>
        </p:grpSpPr>
        <p:grpSp>
          <p:nvGrpSpPr>
            <p:cNvPr id="15" name="Group 14"/>
            <p:cNvGrpSpPr/>
            <p:nvPr/>
          </p:nvGrpSpPr>
          <p:grpSpPr>
            <a:xfrm>
              <a:off x="3306723" y="3932610"/>
              <a:ext cx="2750154" cy="1123760"/>
              <a:chOff x="1072449" y="4069222"/>
              <a:chExt cx="2750154" cy="1123760"/>
            </a:xfrm>
          </p:grpSpPr>
          <p:grpSp>
            <p:nvGrpSpPr>
              <p:cNvPr id="33" name="Group 32"/>
              <p:cNvGrpSpPr/>
              <p:nvPr/>
            </p:nvGrpSpPr>
            <p:grpSpPr>
              <a:xfrm>
                <a:off x="1072449" y="4069222"/>
                <a:ext cx="2750154" cy="1123760"/>
                <a:chOff x="10646947" y="1427802"/>
                <a:chExt cx="3641076" cy="1291106"/>
              </a:xfrm>
            </p:grpSpPr>
            <p:sp>
              <p:nvSpPr>
                <p:cNvPr id="34" name="Rectangle 33"/>
                <p:cNvSpPr/>
                <p:nvPr/>
              </p:nvSpPr>
              <p:spPr>
                <a:xfrm>
                  <a:off x="10646947" y="1464602"/>
                  <a:ext cx="3641076" cy="125430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b="1">
                    <a:latin typeface="Arial Narrow" charset="0"/>
                    <a:ea typeface="Arial Narrow" charset="0"/>
                    <a:cs typeface="Arial Narrow" charset="0"/>
                  </a:endParaRPr>
                </a:p>
              </p:txBody>
            </p:sp>
            <p:grpSp>
              <p:nvGrpSpPr>
                <p:cNvPr id="35" name="Group 34"/>
                <p:cNvGrpSpPr/>
                <p:nvPr/>
              </p:nvGrpSpPr>
              <p:grpSpPr>
                <a:xfrm>
                  <a:off x="10724091" y="1427802"/>
                  <a:ext cx="2522477" cy="606200"/>
                  <a:chOff x="10724091" y="1427802"/>
                  <a:chExt cx="2522477" cy="606200"/>
                </a:xfrm>
              </p:grpSpPr>
              <p:sp>
                <p:nvSpPr>
                  <p:cNvPr id="36" name="Rectangle 35"/>
                  <p:cNvSpPr/>
                  <p:nvPr/>
                </p:nvSpPr>
                <p:spPr>
                  <a:xfrm>
                    <a:off x="10724092" y="1547837"/>
                    <a:ext cx="426013" cy="17500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a:latin typeface="Arial Narrow" charset="0"/>
                      <a:ea typeface="Arial Narrow" charset="0"/>
                      <a:cs typeface="Arial Narrow" charset="0"/>
                    </a:endParaRPr>
                  </a:p>
                </p:txBody>
              </p:sp>
              <p:sp>
                <p:nvSpPr>
                  <p:cNvPr id="37" name="TextBox 36"/>
                  <p:cNvSpPr txBox="1"/>
                  <p:nvPr/>
                </p:nvSpPr>
                <p:spPr>
                  <a:xfrm>
                    <a:off x="11095827" y="1427802"/>
                    <a:ext cx="1862670" cy="360681"/>
                  </a:xfrm>
                  <a:prstGeom prst="rect">
                    <a:avLst/>
                  </a:prstGeom>
                  <a:noFill/>
                </p:spPr>
                <p:txBody>
                  <a:bodyPr wrap="none" rtlCol="0">
                    <a:spAutoFit/>
                  </a:bodyPr>
                  <a:lstStyle/>
                  <a:p>
                    <a:pPr fontAlgn="ctr"/>
                    <a:r>
                      <a:rPr lang="en-US" sz="800" b="1" dirty="0" smtClean="0">
                        <a:latin typeface="Arial Narrow" charset="0"/>
                        <a:ea typeface="Arial Narrow" charset="0"/>
                        <a:cs typeface="Arial Narrow" charset="0"/>
                      </a:rPr>
                      <a:t>Operational Stations</a:t>
                    </a:r>
                  </a:p>
                </p:txBody>
              </p:sp>
              <p:sp>
                <p:nvSpPr>
                  <p:cNvPr id="38" name="Rectangle 37"/>
                  <p:cNvSpPr/>
                  <p:nvPr/>
                </p:nvSpPr>
                <p:spPr>
                  <a:xfrm>
                    <a:off x="10724091" y="1772842"/>
                    <a:ext cx="426013" cy="175005"/>
                  </a:xfrm>
                  <a:prstGeom prst="rect">
                    <a:avLst/>
                  </a:prstGeom>
                  <a:solidFill>
                    <a:srgbClr val="6FEE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a:latin typeface="Arial Narrow" charset="0"/>
                      <a:ea typeface="Arial Narrow" charset="0"/>
                      <a:cs typeface="Arial Narrow" charset="0"/>
                    </a:endParaRPr>
                  </a:p>
                </p:txBody>
              </p:sp>
              <p:sp>
                <p:nvSpPr>
                  <p:cNvPr id="39" name="Rectangle 38"/>
                  <p:cNvSpPr/>
                  <p:nvPr/>
                </p:nvSpPr>
                <p:spPr>
                  <a:xfrm>
                    <a:off x="11095825" y="1673321"/>
                    <a:ext cx="2150743" cy="360681"/>
                  </a:xfrm>
                  <a:prstGeom prst="rect">
                    <a:avLst/>
                  </a:prstGeom>
                </p:spPr>
                <p:txBody>
                  <a:bodyPr wrap="none">
                    <a:spAutoFit/>
                  </a:bodyPr>
                  <a:lstStyle/>
                  <a:p>
                    <a:pPr fontAlgn="ctr"/>
                    <a:r>
                      <a:rPr lang="en-US" sz="800" b="1" dirty="0" smtClean="0">
                        <a:latin typeface="Arial Narrow" charset="0"/>
                        <a:ea typeface="Arial Narrow" charset="0"/>
                        <a:cs typeface="Arial Narrow" charset="0"/>
                      </a:rPr>
                      <a:t>Installations in Progress</a:t>
                    </a:r>
                    <a:endParaRPr lang="en-US" sz="800" b="1" dirty="0">
                      <a:latin typeface="Arial Narrow" charset="0"/>
                      <a:ea typeface="Arial Narrow" charset="0"/>
                      <a:cs typeface="Arial Narrow" charset="0"/>
                    </a:endParaRPr>
                  </a:p>
                </p:txBody>
              </p:sp>
            </p:grpSp>
          </p:grpSp>
          <p:sp>
            <p:nvSpPr>
              <p:cNvPr id="40" name="TextBox 39"/>
              <p:cNvSpPr txBox="1"/>
              <p:nvPr/>
            </p:nvSpPr>
            <p:spPr>
              <a:xfrm>
                <a:off x="1411493" y="4490999"/>
                <a:ext cx="2243593" cy="313931"/>
              </a:xfrm>
              <a:prstGeom prst="rect">
                <a:avLst/>
              </a:prstGeom>
              <a:noFill/>
            </p:spPr>
            <p:txBody>
              <a:bodyPr wrap="none" rtlCol="0">
                <a:spAutoFit/>
              </a:bodyPr>
              <a:lstStyle/>
              <a:p>
                <a:pPr fontAlgn="ctr"/>
                <a:r>
                  <a:rPr lang="en-US" sz="800" b="1" dirty="0" err="1" smtClean="0">
                    <a:latin typeface="Arial Narrow" charset="0"/>
                    <a:ea typeface="Arial Narrow" charset="0"/>
                    <a:cs typeface="Arial Narrow" charset="0"/>
                  </a:rPr>
                  <a:t>EMUMETCast</a:t>
                </a:r>
                <a:r>
                  <a:rPr lang="en-US" sz="800" b="1" dirty="0" smtClean="0">
                    <a:latin typeface="Arial Narrow" charset="0"/>
                    <a:ea typeface="Arial Narrow" charset="0"/>
                    <a:cs typeface="Arial Narrow" charset="0"/>
                  </a:rPr>
                  <a:t>-Americas Converting</a:t>
                </a:r>
              </a:p>
            </p:txBody>
          </p:sp>
          <p:sp>
            <p:nvSpPr>
              <p:cNvPr id="41" name="Rectangle 40"/>
              <p:cNvSpPr/>
              <p:nvPr/>
            </p:nvSpPr>
            <p:spPr>
              <a:xfrm>
                <a:off x="1411493" y="4697200"/>
                <a:ext cx="2109005" cy="313931"/>
              </a:xfrm>
              <a:prstGeom prst="rect">
                <a:avLst/>
              </a:prstGeom>
            </p:spPr>
            <p:txBody>
              <a:bodyPr wrap="none">
                <a:spAutoFit/>
              </a:bodyPr>
              <a:lstStyle/>
              <a:p>
                <a:pPr fontAlgn="ctr"/>
                <a:r>
                  <a:rPr lang="en-US" sz="800" b="1" dirty="0" smtClean="0">
                    <a:latin typeface="Arial Narrow" charset="0"/>
                    <a:ea typeface="Arial Narrow" charset="0"/>
                    <a:cs typeface="Arial Narrow" charset="0"/>
                  </a:rPr>
                  <a:t>In Consideration by Organization</a:t>
                </a:r>
                <a:endParaRPr lang="en-US" sz="800" b="1" dirty="0">
                  <a:latin typeface="Arial Narrow" charset="0"/>
                  <a:ea typeface="Arial Narrow" charset="0"/>
                  <a:cs typeface="Arial Narrow" charset="0"/>
                </a:endParaRPr>
              </a:p>
            </p:txBody>
          </p:sp>
          <p:sp>
            <p:nvSpPr>
              <p:cNvPr id="44" name="Rectangle 43"/>
              <p:cNvSpPr/>
              <p:nvPr/>
            </p:nvSpPr>
            <p:spPr>
              <a:xfrm>
                <a:off x="1134219" y="4573905"/>
                <a:ext cx="321773" cy="152322"/>
              </a:xfrm>
              <a:prstGeom prst="rect">
                <a:avLst/>
              </a:prstGeom>
              <a:solidFill>
                <a:srgbClr val="E98D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a:latin typeface="Arial Narrow" charset="0"/>
                  <a:ea typeface="Arial Narrow" charset="0"/>
                  <a:cs typeface="Arial Narrow" charset="0"/>
                </a:endParaRPr>
              </a:p>
            </p:txBody>
          </p:sp>
          <p:sp>
            <p:nvSpPr>
              <p:cNvPr id="45" name="Rectangle 44"/>
              <p:cNvSpPr/>
              <p:nvPr/>
            </p:nvSpPr>
            <p:spPr>
              <a:xfrm>
                <a:off x="1134218" y="4769746"/>
                <a:ext cx="321773" cy="15232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a:latin typeface="Arial Narrow" charset="0"/>
                  <a:ea typeface="Arial Narrow" charset="0"/>
                  <a:cs typeface="Arial Narrow" charset="0"/>
                </a:endParaRPr>
              </a:p>
            </p:txBody>
          </p:sp>
        </p:grpSp>
        <p:sp>
          <p:nvSpPr>
            <p:cNvPr id="46" name="Rectangle 45"/>
            <p:cNvSpPr/>
            <p:nvPr/>
          </p:nvSpPr>
          <p:spPr>
            <a:xfrm>
              <a:off x="3642266" y="4779371"/>
              <a:ext cx="1449520" cy="313931"/>
            </a:xfrm>
            <a:prstGeom prst="rect">
              <a:avLst/>
            </a:prstGeom>
          </p:spPr>
          <p:txBody>
            <a:bodyPr wrap="none">
              <a:spAutoFit/>
            </a:bodyPr>
            <a:lstStyle/>
            <a:p>
              <a:pPr fontAlgn="ctr"/>
              <a:r>
                <a:rPr lang="en-US" sz="800" b="1" dirty="0" smtClean="0">
                  <a:latin typeface="Arial Narrow" charset="0"/>
                  <a:ea typeface="Arial Narrow" charset="0"/>
                  <a:cs typeface="Arial Narrow" charset="0"/>
                </a:rPr>
                <a:t>Acquiring Equipment</a:t>
              </a:r>
              <a:endParaRPr lang="en-US" sz="800" b="1" dirty="0">
                <a:latin typeface="Arial Narrow" charset="0"/>
                <a:ea typeface="Arial Narrow" charset="0"/>
                <a:cs typeface="Arial Narrow" charset="0"/>
              </a:endParaRPr>
            </a:p>
          </p:txBody>
        </p:sp>
        <p:sp>
          <p:nvSpPr>
            <p:cNvPr id="47" name="Rectangle 46"/>
            <p:cNvSpPr/>
            <p:nvPr/>
          </p:nvSpPr>
          <p:spPr>
            <a:xfrm>
              <a:off x="3364991" y="4844422"/>
              <a:ext cx="321773" cy="152322"/>
            </a:xfrm>
            <a:prstGeom prst="rect">
              <a:avLst/>
            </a:prstGeom>
            <a:solidFill>
              <a:srgbClr val="475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a:latin typeface="Arial Narrow" charset="0"/>
                <a:ea typeface="Arial Narrow" charset="0"/>
                <a:cs typeface="Arial Narrow" charset="0"/>
              </a:endParaRPr>
            </a:p>
          </p:txBody>
        </p:sp>
      </p:grpSp>
      <p:pic>
        <p:nvPicPr>
          <p:cNvPr id="5" name="Picture 4" title="FGDC"/>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580657" y="5078802"/>
            <a:ext cx="422914" cy="224282"/>
          </a:xfrm>
          <a:prstGeom prst="rect">
            <a:avLst/>
          </a:prstGeom>
        </p:spPr>
      </p:pic>
      <p:pic>
        <p:nvPicPr>
          <p:cNvPr id="9" name="Picture 8" title="FGDC"/>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583142" y="4836110"/>
            <a:ext cx="427302" cy="223670"/>
          </a:xfrm>
          <a:prstGeom prst="rect">
            <a:avLst/>
          </a:prstGeom>
        </p:spPr>
      </p:pic>
      <p:pic>
        <p:nvPicPr>
          <p:cNvPr id="11" name="Picture 10" title="FGDC"/>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580656" y="3568985"/>
            <a:ext cx="429788" cy="211458"/>
          </a:xfrm>
          <a:prstGeom prst="rect">
            <a:avLst/>
          </a:prstGeom>
        </p:spPr>
      </p:pic>
      <p:pic>
        <p:nvPicPr>
          <p:cNvPr id="17" name="Picture 16" title="FGDC"/>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580655" y="3795351"/>
            <a:ext cx="429789" cy="230803"/>
          </a:xfrm>
          <a:prstGeom prst="rect">
            <a:avLst/>
          </a:prstGeom>
        </p:spPr>
      </p:pic>
      <p:pic>
        <p:nvPicPr>
          <p:cNvPr id="18" name="Picture 17" title="FGDC"/>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580655" y="4059113"/>
            <a:ext cx="429789" cy="238486"/>
          </a:xfrm>
          <a:prstGeom prst="rect">
            <a:avLst/>
          </a:prstGeom>
        </p:spPr>
      </p:pic>
      <p:pic>
        <p:nvPicPr>
          <p:cNvPr id="19" name="Picture 18" title="FGDC"/>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580655" y="1742417"/>
            <a:ext cx="422915" cy="240884"/>
          </a:xfrm>
          <a:prstGeom prst="rect">
            <a:avLst/>
          </a:prstGeom>
        </p:spPr>
      </p:pic>
      <p:pic>
        <p:nvPicPr>
          <p:cNvPr id="20" name="Picture 19" title="FGDC"/>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580655" y="4319398"/>
            <a:ext cx="429789" cy="238413"/>
          </a:xfrm>
          <a:prstGeom prst="rect">
            <a:avLst/>
          </a:prstGeom>
        </p:spPr>
      </p:pic>
      <p:sp>
        <p:nvSpPr>
          <p:cNvPr id="21" name="Rectangle 20" title="FGDC"/>
          <p:cNvSpPr/>
          <p:nvPr/>
        </p:nvSpPr>
        <p:spPr>
          <a:xfrm>
            <a:off x="4014635" y="3672036"/>
            <a:ext cx="908454" cy="276999"/>
          </a:xfrm>
          <a:prstGeom prst="rect">
            <a:avLst/>
          </a:prstGeom>
        </p:spPr>
        <p:txBody>
          <a:bodyPr wrap="none">
            <a:spAutoFit/>
          </a:bodyPr>
          <a:lstStyle/>
          <a:p>
            <a:r>
              <a:rPr lang="en-US" sz="1200" b="1">
                <a:solidFill>
                  <a:schemeClr val="bg2">
                    <a:lumMod val="25000"/>
                  </a:schemeClr>
                </a:solidFill>
              </a:rPr>
              <a:t>Dominican </a:t>
            </a:r>
          </a:p>
        </p:txBody>
      </p:sp>
    </p:spTree>
    <p:extLst>
      <p:ext uri="{BB962C8B-B14F-4D97-AF65-F5344CB8AC3E}">
        <p14:creationId xmlns:p14="http://schemas.microsoft.com/office/powerpoint/2010/main" val="8222004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Round Same Side Corner Rectangle 71" descr="Presentation Author/Graphics: &#10;Eldrich L. Frazier&#10;Federal Geographic Data Committee&#10;https://www.fgdc.gov " title="FGDC"/>
          <p:cNvSpPr/>
          <p:nvPr/>
        </p:nvSpPr>
        <p:spPr>
          <a:xfrm flipV="1">
            <a:off x="5154330" y="1237874"/>
            <a:ext cx="6781218" cy="4715574"/>
          </a:xfrm>
          <a:prstGeom prst="round2SameRect">
            <a:avLst>
              <a:gd name="adj1" fmla="val 13047"/>
              <a:gd name="adj2" fmla="val 0"/>
            </a:avLst>
          </a:prstGeom>
          <a:solidFill>
            <a:schemeClr val="bg1"/>
          </a:solidFill>
          <a:ln>
            <a:noFill/>
          </a:ln>
          <a:effectLst>
            <a:outerShdw blurRad="50800" dist="38100" dir="2700000" algn="tl" rotWithShape="0">
              <a:schemeClr val="tx1">
                <a:lumMod val="50000"/>
                <a:lumOff val="50000"/>
                <a:alpha val="5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79" name="Picture 78" descr="Presentation Author/Graphics: &#10;Eldrich L. Frazier&#10;Federal Geographic Data Committee&#10;https://www.fgdc.gov " title="FGDC"/>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04127" y="1451059"/>
            <a:ext cx="6731422" cy="4055207"/>
          </a:xfrm>
          <a:prstGeom prst="rect">
            <a:avLst/>
          </a:prstGeom>
        </p:spPr>
      </p:pic>
      <p:sp>
        <p:nvSpPr>
          <p:cNvPr id="2" name="Slide Number Placeholder 1" descr="Presentation Author/Graphics: &#10;Eldrich L. Frazier&#10;Federal Geographic Data Committee&#10;https://www.fgdc.gov " title="FGDC"/>
          <p:cNvSpPr>
            <a:spLocks noGrp="1"/>
          </p:cNvSpPr>
          <p:nvPr>
            <p:ph type="sldNum" sz="quarter" idx="12"/>
          </p:nvPr>
        </p:nvSpPr>
        <p:spPr/>
        <p:txBody>
          <a:bodyPr/>
          <a:lstStyle/>
          <a:p>
            <a:fld id="{C1143F85-D312-184F-9C08-8081E9346C9F}" type="slidenum">
              <a:rPr lang="en-US" smtClean="0">
                <a:solidFill>
                  <a:schemeClr val="bg1"/>
                </a:solidFill>
              </a:rPr>
              <a:t>8</a:t>
            </a:fld>
            <a:endParaRPr lang="en-US" dirty="0">
              <a:solidFill>
                <a:schemeClr val="bg1"/>
              </a:solidFill>
            </a:endParaRPr>
          </a:p>
        </p:txBody>
      </p:sp>
      <p:sp>
        <p:nvSpPr>
          <p:cNvPr id="4" name="Slide Number Placeholder 1" descr="Presentation Author/Graphics: &#10;Eldrich L. Frazier&#10;Federal Geographic Data Committee&#10;https://www.fgdc.gov " title="FGDC"/>
          <p:cNvSpPr txBox="1">
            <a:spLocks/>
          </p:cNvSpPr>
          <p:nvPr/>
        </p:nvSpPr>
        <p:spPr>
          <a:xfrm>
            <a:off x="9448800" y="6492875"/>
            <a:ext cx="2743200" cy="365125"/>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143F85-D312-184F-9C08-8081E9346C9F}" type="slidenum">
              <a:rPr lang="en-US" sz="1400"/>
              <a:pPr/>
              <a:t>8</a:t>
            </a:fld>
            <a:endParaRPr lang="en-US" sz="1400" dirty="0"/>
          </a:p>
        </p:txBody>
      </p:sp>
      <p:grpSp>
        <p:nvGrpSpPr>
          <p:cNvPr id="31" name="Group 30" descr="Presentation Author/Graphics: &#10;Eldrich L. Frazier&#10;Federal Geographic Data Committee&#10;https://www.fgdc.gov " title="FGDC"/>
          <p:cNvGrpSpPr/>
          <p:nvPr/>
        </p:nvGrpSpPr>
        <p:grpSpPr>
          <a:xfrm>
            <a:off x="210565" y="1021475"/>
            <a:ext cx="4624287" cy="3202912"/>
            <a:chOff x="734491" y="1556775"/>
            <a:chExt cx="2607979" cy="1806360"/>
          </a:xfrm>
        </p:grpSpPr>
        <p:sp>
          <p:nvSpPr>
            <p:cNvPr id="105" name="Round Same Side Corner Rectangle 104"/>
            <p:cNvSpPr/>
            <p:nvPr/>
          </p:nvSpPr>
          <p:spPr>
            <a:xfrm flipV="1">
              <a:off x="734491" y="1678819"/>
              <a:ext cx="2607979" cy="1684316"/>
            </a:xfrm>
            <a:prstGeom prst="round2SameRect">
              <a:avLst>
                <a:gd name="adj1" fmla="val 13047"/>
                <a:gd name="adj2" fmla="val 0"/>
              </a:avLst>
            </a:prstGeom>
            <a:solidFill>
              <a:schemeClr val="bg1"/>
            </a:solidFill>
            <a:ln>
              <a:noFill/>
            </a:ln>
            <a:effectLst>
              <a:outerShdw blurRad="50800" dist="38100" dir="2700000" algn="tl" rotWithShape="0">
                <a:schemeClr val="tx1">
                  <a:lumMod val="50000"/>
                  <a:lumOff val="50000"/>
                  <a:alpha val="5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66" name="Picture 6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7426" y="1800479"/>
              <a:ext cx="2334096" cy="1445453"/>
            </a:xfrm>
            <a:prstGeom prst="rect">
              <a:avLst/>
            </a:prstGeom>
            <a:effectLst>
              <a:outerShdw blurRad="50800" dist="38100" algn="l" rotWithShape="0">
                <a:prstClr val="black">
                  <a:alpha val="40000"/>
                </a:prstClr>
              </a:outerShdw>
            </a:effectLst>
          </p:spPr>
        </p:pic>
        <p:pic>
          <p:nvPicPr>
            <p:cNvPr id="65" name="Picture 64" descr="Presentation Author/Graphics:&#10;Eldrich L. Frazier&#10;Federal Geographic Data Committee&#10;http://www.fgdc.gov"/>
            <p:cNvPicPr>
              <a:picLocks noChangeAspect="1"/>
            </p:cNvPicPr>
            <p:nvPr/>
          </p:nvPicPr>
          <p:blipFill rotWithShape="1">
            <a:blip r:embed="rId5">
              <a:extLst>
                <a:ext uri="{BEBA8EAE-BF5A-486C-A8C5-ECC9F3942E4B}">
                  <a14:imgProps xmlns:a14="http://schemas.microsoft.com/office/drawing/2010/main">
                    <a14:imgLayer r:embed="rId6">
                      <a14:imgEffect>
                        <a14:backgroundRemoval t="30800" b="78400" l="6200" r="94200">
                          <a14:foregroundMark x1="53100" y1="72400" x2="15800" y2="73400"/>
                          <a14:foregroundMark x1="11500" y1="41200" x2="7800" y2="56400"/>
                          <a14:foregroundMark x1="12600" y1="39000" x2="21300" y2="38000"/>
                        </a14:backgroundRemoval>
                      </a14:imgEffect>
                    </a14:imgLayer>
                  </a14:imgProps>
                </a:ext>
              </a:extLst>
            </a:blip>
            <a:srcRect l="5500" t="31412" r="5220" b="21182"/>
            <a:stretch/>
          </p:blipFill>
          <p:spPr>
            <a:xfrm>
              <a:off x="734492" y="1556775"/>
              <a:ext cx="1594961" cy="423448"/>
            </a:xfrm>
            <a:prstGeom prst="rect">
              <a:avLst/>
            </a:prstGeom>
          </p:spPr>
        </p:pic>
      </p:grpSp>
      <p:sp>
        <p:nvSpPr>
          <p:cNvPr id="111" name="TextBox 110" descr="Presentation Author/Graphics: &#10;Eldrich L. Frazier&#10;Federal Geographic Data Committee&#10;https://www.fgdc.gov " title="FGDC"/>
          <p:cNvSpPr txBox="1"/>
          <p:nvPr/>
        </p:nvSpPr>
        <p:spPr>
          <a:xfrm>
            <a:off x="1147583" y="5648218"/>
            <a:ext cx="853063" cy="305233"/>
          </a:xfrm>
          <a:prstGeom prst="rect">
            <a:avLst/>
          </a:prstGeom>
          <a:noFill/>
        </p:spPr>
        <p:txBody>
          <a:bodyPr wrap="none" rtlCol="0">
            <a:spAutoFit/>
          </a:bodyPr>
          <a:lstStyle/>
          <a:p>
            <a:r>
              <a:rPr lang="en-US" dirty="0"/>
              <a:t>National </a:t>
            </a:r>
          </a:p>
        </p:txBody>
      </p:sp>
      <p:sp>
        <p:nvSpPr>
          <p:cNvPr id="74" name="Rectangle 73" descr="Presentation Author/Graphics: &#10;Eldrich L. Frazier&#10;Federal Geographic Data Committee&#10;https://www.fgdc.gov " title="FGDC"/>
          <p:cNvSpPr/>
          <p:nvPr/>
        </p:nvSpPr>
        <p:spPr>
          <a:xfrm>
            <a:off x="3151909" y="217162"/>
            <a:ext cx="6860192" cy="830997"/>
          </a:xfrm>
          <a:prstGeom prst="rect">
            <a:avLst/>
          </a:prstGeom>
        </p:spPr>
        <p:txBody>
          <a:bodyPr wrap="square">
            <a:spAutoFit/>
          </a:bodyPr>
          <a:lstStyle/>
          <a:p>
            <a:r>
              <a:rPr lang="en-US" sz="2400" b="1" dirty="0" smtClean="0">
                <a:solidFill>
                  <a:srgbClr val="005FAA"/>
                </a:solidFill>
                <a:latin typeface="Arial"/>
                <a:ea typeface="Arial"/>
                <a:cs typeface="Arial"/>
              </a:rPr>
              <a:t>Connecting the Community to EO Resources </a:t>
            </a:r>
          </a:p>
          <a:p>
            <a:r>
              <a:rPr lang="en-US" sz="2400" b="1" dirty="0" smtClean="0">
                <a:solidFill>
                  <a:srgbClr val="005FAA"/>
                </a:solidFill>
                <a:latin typeface="Arial"/>
                <a:ea typeface="Arial"/>
                <a:cs typeface="Arial"/>
              </a:rPr>
              <a:t>- </a:t>
            </a:r>
            <a:r>
              <a:rPr lang="en-US" sz="2400" i="1" dirty="0" err="1" smtClean="0">
                <a:solidFill>
                  <a:srgbClr val="005FAA"/>
                </a:solidFill>
                <a:latin typeface="Arial"/>
                <a:ea typeface="Arial"/>
                <a:cs typeface="Arial"/>
              </a:rPr>
              <a:t>AmeriGEOSS</a:t>
            </a:r>
            <a:r>
              <a:rPr lang="en-US" sz="2400" i="1" dirty="0" smtClean="0">
                <a:solidFill>
                  <a:srgbClr val="005FAA"/>
                </a:solidFill>
                <a:latin typeface="Arial"/>
                <a:ea typeface="Arial"/>
                <a:cs typeface="Arial"/>
              </a:rPr>
              <a:t> Capacity Building Example</a:t>
            </a:r>
            <a:endParaRPr lang="en-US" sz="2400" i="1" dirty="0"/>
          </a:p>
        </p:txBody>
      </p:sp>
      <p:grpSp>
        <p:nvGrpSpPr>
          <p:cNvPr id="61" name="Group 60" descr="Presentation Author/Graphics: &#10;Eldrich L. Frazier&#10;Federal Geographic Data Committee&#10;https://www.fgdc.gov " title="FGDC"/>
          <p:cNvGrpSpPr/>
          <p:nvPr/>
        </p:nvGrpSpPr>
        <p:grpSpPr>
          <a:xfrm>
            <a:off x="259071" y="4372280"/>
            <a:ext cx="2490998" cy="1588740"/>
            <a:chOff x="244833" y="1148778"/>
            <a:chExt cx="5201352" cy="3300288"/>
          </a:xfrm>
        </p:grpSpPr>
        <p:sp>
          <p:nvSpPr>
            <p:cNvPr id="5" name="Round Same Side Corner Rectangle 4"/>
            <p:cNvSpPr/>
            <p:nvPr/>
          </p:nvSpPr>
          <p:spPr>
            <a:xfrm flipV="1">
              <a:off x="251460" y="1155345"/>
              <a:ext cx="5139692" cy="3293721"/>
            </a:xfrm>
            <a:prstGeom prst="round2SameRect">
              <a:avLst>
                <a:gd name="adj1" fmla="val 13047"/>
                <a:gd name="adj2" fmla="val 0"/>
              </a:avLst>
            </a:prstGeom>
            <a:gradFill flip="none" rotWithShape="1">
              <a:gsLst>
                <a:gs pos="76000">
                  <a:schemeClr val="accent3">
                    <a:lumMod val="0"/>
                    <a:lumOff val="100000"/>
                  </a:schemeClr>
                </a:gs>
                <a:gs pos="85000">
                  <a:schemeClr val="accent3">
                    <a:lumMod val="45000"/>
                    <a:lumOff val="55000"/>
                  </a:schemeClr>
                </a:gs>
                <a:gs pos="85000">
                  <a:schemeClr val="accent3">
                    <a:lumMod val="45000"/>
                    <a:lumOff val="55000"/>
                  </a:schemeClr>
                </a:gs>
                <a:gs pos="100000">
                  <a:srgbClr val="F4F4F4">
                    <a:alpha val="0"/>
                  </a:srgbClr>
                </a:gs>
              </a:gsLst>
              <a:lin ang="5400000" scaled="0"/>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27" name="Group 26"/>
            <p:cNvGrpSpPr/>
            <p:nvPr/>
          </p:nvGrpSpPr>
          <p:grpSpPr>
            <a:xfrm>
              <a:off x="331085" y="1155351"/>
              <a:ext cx="5060067" cy="1437675"/>
              <a:chOff x="4528972" y="369586"/>
              <a:chExt cx="7072450" cy="1911479"/>
            </a:xfrm>
          </p:grpSpPr>
          <p:pic>
            <p:nvPicPr>
              <p:cNvPr id="28" name="Picture 3"/>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4528973" y="453001"/>
                <a:ext cx="7072449" cy="1828064"/>
              </a:xfrm>
              <a:prstGeom prst="rect">
                <a:avLst/>
              </a:prstGeom>
              <a:noFill/>
              <a:ln>
                <a:noFill/>
              </a:ln>
              <a:effectLst>
                <a:outerShdw blurRad="50800" dist="38100" dir="2700000" algn="tl" rotWithShape="0">
                  <a:prstClr val="black">
                    <a:alpha val="40000"/>
                  </a:prstClr>
                </a:outerShdw>
                <a:reflection blurRad="6350" stA="52000" endA="300" endPos="350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28"/>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528972" y="369586"/>
                <a:ext cx="7072450" cy="273775"/>
              </a:xfrm>
              <a:prstGeom prst="rect">
                <a:avLst/>
              </a:prstGeom>
              <a:effectLst>
                <a:softEdge rad="0"/>
              </a:effectLst>
            </p:spPr>
          </p:pic>
        </p:grpSp>
        <p:pic>
          <p:nvPicPr>
            <p:cNvPr id="30" name="Picture 29"/>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244833" y="1148778"/>
              <a:ext cx="2840418" cy="1007384"/>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4" name="Group 53"/>
            <p:cNvGrpSpPr/>
            <p:nvPr/>
          </p:nvGrpSpPr>
          <p:grpSpPr>
            <a:xfrm>
              <a:off x="311751" y="2689897"/>
              <a:ext cx="1474131" cy="1233687"/>
              <a:chOff x="3335857" y="4508161"/>
              <a:chExt cx="1474131" cy="1233687"/>
            </a:xfrm>
            <a:scene3d>
              <a:camera prst="perspectiveHeroicExtremeRightFacing">
                <a:rot lat="487349" lon="19532353" rev="174515"/>
              </a:camera>
              <a:lightRig rig="threePt" dir="t"/>
            </a:scene3d>
          </p:grpSpPr>
          <p:grpSp>
            <p:nvGrpSpPr>
              <p:cNvPr id="6" name="Group 5"/>
              <p:cNvGrpSpPr/>
              <p:nvPr/>
            </p:nvGrpSpPr>
            <p:grpSpPr>
              <a:xfrm>
                <a:off x="3335857" y="4508161"/>
                <a:ext cx="1474131" cy="1233687"/>
                <a:chOff x="5112550" y="2676458"/>
                <a:chExt cx="2465240" cy="1984721"/>
              </a:xfrm>
            </p:grpSpPr>
            <p:grpSp>
              <p:nvGrpSpPr>
                <p:cNvPr id="7" name="Group 6"/>
                <p:cNvGrpSpPr/>
                <p:nvPr/>
              </p:nvGrpSpPr>
              <p:grpSpPr>
                <a:xfrm>
                  <a:off x="5112550" y="2676458"/>
                  <a:ext cx="2465240" cy="1984721"/>
                  <a:chOff x="7949762" y="2353372"/>
                  <a:chExt cx="3334058" cy="2586941"/>
                </a:xfrm>
              </p:grpSpPr>
              <p:sp>
                <p:nvSpPr>
                  <p:cNvPr id="9" name="Rounded Rectangle 8"/>
                  <p:cNvSpPr/>
                  <p:nvPr/>
                </p:nvSpPr>
                <p:spPr>
                  <a:xfrm>
                    <a:off x="7949763" y="2353372"/>
                    <a:ext cx="3334057" cy="2343891"/>
                  </a:xfrm>
                  <a:prstGeom prst="roundRect">
                    <a:avLst>
                      <a:gd name="adj" fmla="val 2784"/>
                    </a:avLst>
                  </a:prstGeom>
                  <a:solidFill>
                    <a:schemeClr val="bg1"/>
                  </a:solidFill>
                  <a:ln>
                    <a:solidFill>
                      <a:schemeClr val="bg1">
                        <a:lumMod val="75000"/>
                      </a:schemeClr>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400"/>
                  </a:p>
                </p:txBody>
              </p:sp>
              <p:sp>
                <p:nvSpPr>
                  <p:cNvPr id="10" name="TextBox 9"/>
                  <p:cNvSpPr txBox="1"/>
                  <p:nvPr/>
                </p:nvSpPr>
                <p:spPr>
                  <a:xfrm>
                    <a:off x="7949762" y="4220129"/>
                    <a:ext cx="3312697" cy="720184"/>
                  </a:xfrm>
                  <a:prstGeom prst="rect">
                    <a:avLst/>
                  </a:prstGeom>
                  <a:noFill/>
                </p:spPr>
                <p:txBody>
                  <a:bodyPr wrap="square" rtlCol="0">
                    <a:spAutoFit/>
                  </a:bodyPr>
                  <a:lstStyle/>
                  <a:p>
                    <a:pPr algn="ctr"/>
                    <a:r>
                      <a:rPr lang="en-US" sz="700" b="1" dirty="0">
                        <a:solidFill>
                          <a:schemeClr val="accent1">
                            <a:lumMod val="75000"/>
                          </a:schemeClr>
                        </a:solidFill>
                      </a:rPr>
                      <a:t>Data Catalog</a:t>
                    </a:r>
                  </a:p>
                </p:txBody>
              </p:sp>
            </p:grpSp>
            <p:pic>
              <p:nvPicPr>
                <p:cNvPr id="8" name="Picture 7"/>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131609" y="2717443"/>
                  <a:ext cx="2430388" cy="1432194"/>
                </a:xfrm>
                <a:prstGeom prst="rect">
                  <a:avLst/>
                </a:prstGeom>
              </p:spPr>
            </p:pic>
          </p:grpSp>
          <p:cxnSp>
            <p:nvCxnSpPr>
              <p:cNvPr id="50" name="Straight Connector 49"/>
              <p:cNvCxnSpPr/>
              <p:nvPr/>
            </p:nvCxnSpPr>
            <p:spPr>
              <a:xfrm>
                <a:off x="3335857" y="5428928"/>
                <a:ext cx="1474131"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53" name="Group 52"/>
            <p:cNvGrpSpPr/>
            <p:nvPr/>
          </p:nvGrpSpPr>
          <p:grpSpPr>
            <a:xfrm>
              <a:off x="1229516" y="2689897"/>
              <a:ext cx="1474452" cy="1233690"/>
              <a:chOff x="4253622" y="4508161"/>
              <a:chExt cx="1474452" cy="1233690"/>
            </a:xfrm>
            <a:scene3d>
              <a:camera prst="perspectiveHeroicExtremeRightFacing">
                <a:rot lat="487349" lon="19532353" rev="174515"/>
              </a:camera>
              <a:lightRig rig="threePt" dir="t"/>
            </a:scene3d>
          </p:grpSpPr>
          <p:grpSp>
            <p:nvGrpSpPr>
              <p:cNvPr id="11" name="Group 10"/>
              <p:cNvGrpSpPr/>
              <p:nvPr/>
            </p:nvGrpSpPr>
            <p:grpSpPr>
              <a:xfrm>
                <a:off x="4253943" y="4508161"/>
                <a:ext cx="1474131" cy="1233690"/>
                <a:chOff x="783770" y="2375065"/>
                <a:chExt cx="3334058" cy="2586945"/>
              </a:xfrm>
            </p:grpSpPr>
            <p:sp>
              <p:nvSpPr>
                <p:cNvPr id="12" name="Rounded Rectangle 11"/>
                <p:cNvSpPr/>
                <p:nvPr/>
              </p:nvSpPr>
              <p:spPr>
                <a:xfrm>
                  <a:off x="783771" y="2375065"/>
                  <a:ext cx="3334057" cy="2343891"/>
                </a:xfrm>
                <a:prstGeom prst="roundRect">
                  <a:avLst>
                    <a:gd name="adj" fmla="val 2784"/>
                  </a:avLst>
                </a:prstGeom>
                <a:solidFill>
                  <a:schemeClr val="bg1"/>
                </a:solidFill>
                <a:ln>
                  <a:solidFill>
                    <a:schemeClr val="bg1">
                      <a:lumMod val="75000"/>
                    </a:schemeClr>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400"/>
                </a:p>
              </p:txBody>
            </p:sp>
            <p:pic>
              <p:nvPicPr>
                <p:cNvPr id="13" name="Picture 12"/>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83772" y="2452331"/>
                  <a:ext cx="3334056" cy="1835141"/>
                </a:xfrm>
                <a:prstGeom prst="rect">
                  <a:avLst/>
                </a:prstGeom>
                <a:effectLst/>
              </p:spPr>
            </p:pic>
            <p:sp>
              <p:nvSpPr>
                <p:cNvPr id="14" name="TextBox 13"/>
                <p:cNvSpPr txBox="1"/>
                <p:nvPr/>
              </p:nvSpPr>
              <p:spPr>
                <a:xfrm>
                  <a:off x="783770" y="4241822"/>
                  <a:ext cx="3333333" cy="720188"/>
                </a:xfrm>
                <a:prstGeom prst="rect">
                  <a:avLst/>
                </a:prstGeom>
                <a:noFill/>
              </p:spPr>
              <p:txBody>
                <a:bodyPr wrap="square" rtlCol="0">
                  <a:spAutoFit/>
                </a:bodyPr>
                <a:lstStyle/>
                <a:p>
                  <a:pPr algn="ctr"/>
                  <a:r>
                    <a:rPr lang="en-US" sz="700" b="1" dirty="0">
                      <a:solidFill>
                        <a:schemeClr val="accent1">
                          <a:lumMod val="75000"/>
                        </a:schemeClr>
                      </a:solidFill>
                    </a:rPr>
                    <a:t>Tools</a:t>
                  </a:r>
                </a:p>
              </p:txBody>
            </p:sp>
          </p:grpSp>
          <p:cxnSp>
            <p:nvCxnSpPr>
              <p:cNvPr id="49" name="Straight Connector 48"/>
              <p:cNvCxnSpPr/>
              <p:nvPr/>
            </p:nvCxnSpPr>
            <p:spPr>
              <a:xfrm>
                <a:off x="4253622" y="5420170"/>
                <a:ext cx="1474131"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52" name="Group 51"/>
            <p:cNvGrpSpPr/>
            <p:nvPr/>
          </p:nvGrpSpPr>
          <p:grpSpPr>
            <a:xfrm>
              <a:off x="2136205" y="2689897"/>
              <a:ext cx="1485848" cy="1233690"/>
              <a:chOff x="5160311" y="4508161"/>
              <a:chExt cx="1485848" cy="1233690"/>
            </a:xfrm>
            <a:scene3d>
              <a:camera prst="perspectiveHeroicExtremeRightFacing">
                <a:rot lat="487349" lon="19532353" rev="174515"/>
              </a:camera>
              <a:lightRig rig="threePt" dir="t"/>
            </a:scene3d>
          </p:grpSpPr>
          <p:grpSp>
            <p:nvGrpSpPr>
              <p:cNvPr id="15" name="Group 14"/>
              <p:cNvGrpSpPr/>
              <p:nvPr/>
            </p:nvGrpSpPr>
            <p:grpSpPr>
              <a:xfrm>
                <a:off x="5171707" y="4508161"/>
                <a:ext cx="1474452" cy="1233690"/>
                <a:chOff x="4365675" y="2375065"/>
                <a:chExt cx="3334785" cy="2586945"/>
              </a:xfrm>
            </p:grpSpPr>
            <p:sp>
              <p:nvSpPr>
                <p:cNvPr id="16" name="Rounded Rectangle 15"/>
                <p:cNvSpPr/>
                <p:nvPr/>
              </p:nvSpPr>
              <p:spPr>
                <a:xfrm>
                  <a:off x="4366403" y="2375065"/>
                  <a:ext cx="3334057" cy="2343891"/>
                </a:xfrm>
                <a:prstGeom prst="roundRect">
                  <a:avLst>
                    <a:gd name="adj" fmla="val 2784"/>
                  </a:avLst>
                </a:prstGeom>
                <a:solidFill>
                  <a:schemeClr val="bg1"/>
                </a:solidFill>
                <a:ln>
                  <a:solidFill>
                    <a:schemeClr val="bg1">
                      <a:lumMod val="75000"/>
                    </a:schemeClr>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400"/>
                </a:p>
              </p:txBody>
            </p:sp>
            <p:sp>
              <p:nvSpPr>
                <p:cNvPr id="17" name="TextBox 16"/>
                <p:cNvSpPr txBox="1"/>
                <p:nvPr/>
              </p:nvSpPr>
              <p:spPr>
                <a:xfrm>
                  <a:off x="4365675" y="4241822"/>
                  <a:ext cx="3308287" cy="720188"/>
                </a:xfrm>
                <a:prstGeom prst="rect">
                  <a:avLst/>
                </a:prstGeom>
                <a:noFill/>
              </p:spPr>
              <p:txBody>
                <a:bodyPr wrap="square" rtlCol="0">
                  <a:spAutoFit/>
                </a:bodyPr>
                <a:lstStyle/>
                <a:p>
                  <a:pPr algn="ctr"/>
                  <a:r>
                    <a:rPr lang="en-US" sz="700" b="1" dirty="0">
                      <a:solidFill>
                        <a:schemeClr val="accent1">
                          <a:lumMod val="75000"/>
                        </a:schemeClr>
                      </a:solidFill>
                    </a:rPr>
                    <a:t>Products</a:t>
                  </a:r>
                </a:p>
              </p:txBody>
            </p:sp>
            <p:pic>
              <p:nvPicPr>
                <p:cNvPr id="18" name="Picture 17"/>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423044" y="2452331"/>
                  <a:ext cx="3277416" cy="1835141"/>
                </a:xfrm>
                <a:prstGeom prst="rect">
                  <a:avLst/>
                </a:prstGeom>
              </p:spPr>
            </p:pic>
          </p:grpSp>
          <p:cxnSp>
            <p:nvCxnSpPr>
              <p:cNvPr id="48" name="Straight Connector 47"/>
              <p:cNvCxnSpPr/>
              <p:nvPr/>
            </p:nvCxnSpPr>
            <p:spPr>
              <a:xfrm>
                <a:off x="5160311" y="5428928"/>
                <a:ext cx="1474131"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51" name="Group 50"/>
            <p:cNvGrpSpPr/>
            <p:nvPr/>
          </p:nvGrpSpPr>
          <p:grpSpPr>
            <a:xfrm>
              <a:off x="3065686" y="2689896"/>
              <a:ext cx="1474452" cy="1225434"/>
              <a:chOff x="6089792" y="4508160"/>
              <a:chExt cx="1474452" cy="1225434"/>
            </a:xfrm>
            <a:scene3d>
              <a:camera prst="perspectiveHeroicExtremeRightFacing">
                <a:rot lat="487349" lon="19532353" rev="174515"/>
              </a:camera>
              <a:lightRig rig="threePt" dir="t"/>
            </a:scene3d>
          </p:grpSpPr>
          <p:grpSp>
            <p:nvGrpSpPr>
              <p:cNvPr id="19" name="Group 18"/>
              <p:cNvGrpSpPr/>
              <p:nvPr/>
            </p:nvGrpSpPr>
            <p:grpSpPr>
              <a:xfrm>
                <a:off x="6089792" y="4508160"/>
                <a:ext cx="1474452" cy="1225434"/>
                <a:chOff x="4365675" y="4796222"/>
                <a:chExt cx="3334785" cy="2569636"/>
              </a:xfrm>
            </p:grpSpPr>
            <p:sp>
              <p:nvSpPr>
                <p:cNvPr id="20" name="Rounded Rectangle 19"/>
                <p:cNvSpPr/>
                <p:nvPr/>
              </p:nvSpPr>
              <p:spPr>
                <a:xfrm>
                  <a:off x="4366403" y="4796222"/>
                  <a:ext cx="3334057" cy="2343891"/>
                </a:xfrm>
                <a:prstGeom prst="roundRect">
                  <a:avLst>
                    <a:gd name="adj" fmla="val 2784"/>
                  </a:avLst>
                </a:prstGeom>
                <a:solidFill>
                  <a:schemeClr val="bg1"/>
                </a:solidFill>
                <a:ln>
                  <a:solidFill>
                    <a:schemeClr val="bg1">
                      <a:lumMod val="75000"/>
                    </a:schemeClr>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400"/>
                </a:p>
              </p:txBody>
            </p:sp>
            <p:sp>
              <p:nvSpPr>
                <p:cNvPr id="21" name="TextBox 20"/>
                <p:cNvSpPr txBox="1"/>
                <p:nvPr/>
              </p:nvSpPr>
              <p:spPr>
                <a:xfrm>
                  <a:off x="4365675" y="6645670"/>
                  <a:ext cx="3334780" cy="720188"/>
                </a:xfrm>
                <a:prstGeom prst="rect">
                  <a:avLst/>
                </a:prstGeom>
                <a:noFill/>
              </p:spPr>
              <p:txBody>
                <a:bodyPr wrap="square" rtlCol="0">
                  <a:spAutoFit/>
                </a:bodyPr>
                <a:lstStyle/>
                <a:p>
                  <a:pPr algn="ctr"/>
                  <a:r>
                    <a:rPr lang="en-US" sz="700" b="1" dirty="0">
                      <a:solidFill>
                        <a:schemeClr val="accent1">
                          <a:lumMod val="75000"/>
                        </a:schemeClr>
                      </a:solidFill>
                    </a:rPr>
                    <a:t>Services</a:t>
                  </a:r>
                </a:p>
              </p:txBody>
            </p:sp>
            <p:pic>
              <p:nvPicPr>
                <p:cNvPr id="22" name="Picture 21"/>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4585244" y="4842312"/>
                  <a:ext cx="2953013" cy="1820670"/>
                </a:xfrm>
                <a:prstGeom prst="rect">
                  <a:avLst/>
                </a:prstGeom>
              </p:spPr>
            </p:pic>
          </p:grpSp>
          <p:cxnSp>
            <p:nvCxnSpPr>
              <p:cNvPr id="47" name="Straight Connector 46"/>
              <p:cNvCxnSpPr/>
              <p:nvPr/>
            </p:nvCxnSpPr>
            <p:spPr>
              <a:xfrm>
                <a:off x="6090112" y="5428928"/>
                <a:ext cx="1474131"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40" name="Group 39"/>
            <p:cNvGrpSpPr/>
            <p:nvPr/>
          </p:nvGrpSpPr>
          <p:grpSpPr>
            <a:xfrm>
              <a:off x="3972054" y="2674017"/>
              <a:ext cx="1474131" cy="1233691"/>
              <a:chOff x="7008199" y="4508161"/>
              <a:chExt cx="1474131" cy="1233691"/>
            </a:xfrm>
            <a:scene3d>
              <a:camera prst="perspectiveHeroicExtremeRightFacing"/>
              <a:lightRig rig="threePt" dir="t"/>
            </a:scene3d>
          </p:grpSpPr>
          <p:grpSp>
            <p:nvGrpSpPr>
              <p:cNvPr id="23" name="Group 22"/>
              <p:cNvGrpSpPr/>
              <p:nvPr/>
            </p:nvGrpSpPr>
            <p:grpSpPr>
              <a:xfrm>
                <a:off x="7008199" y="4508161"/>
                <a:ext cx="1474131" cy="1233691"/>
                <a:chOff x="7949763" y="2353372"/>
                <a:chExt cx="3334059" cy="2586945"/>
              </a:xfrm>
            </p:grpSpPr>
            <p:sp>
              <p:nvSpPr>
                <p:cNvPr id="24" name="Rounded Rectangle 23"/>
                <p:cNvSpPr/>
                <p:nvPr/>
              </p:nvSpPr>
              <p:spPr>
                <a:xfrm>
                  <a:off x="7949763" y="2353372"/>
                  <a:ext cx="3334057" cy="2343891"/>
                </a:xfrm>
                <a:prstGeom prst="roundRect">
                  <a:avLst>
                    <a:gd name="adj" fmla="val 2784"/>
                  </a:avLst>
                </a:prstGeom>
                <a:solidFill>
                  <a:schemeClr val="bg1"/>
                </a:solidFill>
                <a:ln>
                  <a:solidFill>
                    <a:schemeClr val="bg1">
                      <a:lumMod val="75000"/>
                    </a:schemeClr>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400"/>
                </a:p>
              </p:txBody>
            </p:sp>
            <p:sp>
              <p:nvSpPr>
                <p:cNvPr id="25" name="TextBox 24"/>
                <p:cNvSpPr txBox="1"/>
                <p:nvPr/>
              </p:nvSpPr>
              <p:spPr>
                <a:xfrm>
                  <a:off x="7949763" y="4220130"/>
                  <a:ext cx="3334059" cy="720187"/>
                </a:xfrm>
                <a:prstGeom prst="rect">
                  <a:avLst/>
                </a:prstGeom>
                <a:noFill/>
              </p:spPr>
              <p:txBody>
                <a:bodyPr wrap="square" rtlCol="0">
                  <a:spAutoFit/>
                </a:bodyPr>
                <a:lstStyle/>
                <a:p>
                  <a:pPr algn="ctr"/>
                  <a:r>
                    <a:rPr lang="en-US" sz="700" b="1" dirty="0">
                      <a:solidFill>
                        <a:schemeClr val="accent1">
                          <a:lumMod val="75000"/>
                        </a:schemeClr>
                      </a:solidFill>
                    </a:rPr>
                    <a:t>Communities</a:t>
                  </a:r>
                </a:p>
              </p:txBody>
            </p:sp>
            <p:pic>
              <p:nvPicPr>
                <p:cNvPr id="26" name="Picture 25"/>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975540" y="2430637"/>
                  <a:ext cx="3261146" cy="1842913"/>
                </a:xfrm>
                <a:prstGeom prst="rect">
                  <a:avLst/>
                </a:prstGeom>
              </p:spPr>
            </p:pic>
          </p:grpSp>
          <p:cxnSp>
            <p:nvCxnSpPr>
              <p:cNvPr id="33" name="Straight Connector 32"/>
              <p:cNvCxnSpPr/>
              <p:nvPr/>
            </p:nvCxnSpPr>
            <p:spPr>
              <a:xfrm>
                <a:off x="7008199" y="5428928"/>
                <a:ext cx="1474131"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grpSp>
      <p:grpSp>
        <p:nvGrpSpPr>
          <p:cNvPr id="3" name="Group 2" descr="Presentation Author/Graphics: &#10;Eldrich L. Frazier&#10;Federal Geographic Data Committee&#10;https://www.fgdc.gov " title="FGDC"/>
          <p:cNvGrpSpPr/>
          <p:nvPr/>
        </p:nvGrpSpPr>
        <p:grpSpPr>
          <a:xfrm>
            <a:off x="2846507" y="4392752"/>
            <a:ext cx="2273098" cy="1655787"/>
            <a:chOff x="7223707" y="3859425"/>
            <a:chExt cx="4749806" cy="2721624"/>
          </a:xfrm>
        </p:grpSpPr>
        <p:sp>
          <p:nvSpPr>
            <p:cNvPr id="121" name="Round Same Side Corner Rectangle 120"/>
            <p:cNvSpPr/>
            <p:nvPr/>
          </p:nvSpPr>
          <p:spPr>
            <a:xfrm flipV="1">
              <a:off x="7236386" y="3869588"/>
              <a:ext cx="4737127" cy="2673451"/>
            </a:xfrm>
            <a:prstGeom prst="round2SameRect">
              <a:avLst>
                <a:gd name="adj1" fmla="val 13047"/>
                <a:gd name="adj2" fmla="val 0"/>
              </a:avLst>
            </a:prstGeom>
            <a:solidFill>
              <a:schemeClr val="bg1"/>
            </a:solidFill>
            <a:ln>
              <a:noFill/>
            </a:ln>
            <a:effectLst>
              <a:outerShdw blurRad="50800" dist="38100" dir="2700000" algn="tl" rotWithShape="0">
                <a:schemeClr val="tx1">
                  <a:lumMod val="50000"/>
                  <a:lumOff val="50000"/>
                  <a:alpha val="5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15" name="TextBox 114"/>
            <p:cNvSpPr txBox="1"/>
            <p:nvPr/>
          </p:nvSpPr>
          <p:spPr>
            <a:xfrm>
              <a:off x="9001641" y="5851017"/>
              <a:ext cx="1354208" cy="455304"/>
            </a:xfrm>
            <a:prstGeom prst="rect">
              <a:avLst/>
            </a:prstGeom>
            <a:noFill/>
          </p:spPr>
          <p:txBody>
            <a:bodyPr wrap="none" rtlCol="0">
              <a:spAutoFit/>
            </a:bodyPr>
            <a:lstStyle/>
            <a:p>
              <a:r>
                <a:rPr lang="en-US" sz="1200"/>
                <a:t>Global </a:t>
              </a:r>
            </a:p>
          </p:txBody>
        </p:sp>
        <p:sp>
          <p:nvSpPr>
            <p:cNvPr id="119" name="Rectangle 118"/>
            <p:cNvSpPr/>
            <p:nvPr/>
          </p:nvSpPr>
          <p:spPr>
            <a:xfrm>
              <a:off x="7223707" y="3859425"/>
              <a:ext cx="4749805" cy="478955"/>
            </a:xfrm>
            <a:prstGeom prst="rect">
              <a:avLst/>
            </a:prstGeom>
            <a:gradFill flip="none" rotWithShape="1">
              <a:gsLst>
                <a:gs pos="0">
                  <a:schemeClr val="accent3">
                    <a:lumMod val="0"/>
                  </a:schemeClr>
                </a:gs>
                <a:gs pos="23000">
                  <a:schemeClr val="bg2">
                    <a:lumMod val="25000"/>
                  </a:schemeClr>
                </a:gs>
                <a:gs pos="69000">
                  <a:schemeClr val="tx1">
                    <a:lumMod val="75000"/>
                    <a:lumOff val="25000"/>
                  </a:schemeClr>
                </a:gs>
                <a:gs pos="97000">
                  <a:schemeClr val="tx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GLOBAL Earth Observation System of Systems (GEOSS)</a:t>
              </a:r>
            </a:p>
          </p:txBody>
        </p:sp>
        <p:sp>
          <p:nvSpPr>
            <p:cNvPr id="131" name="TextBox 130"/>
            <p:cNvSpPr txBox="1"/>
            <p:nvPr/>
          </p:nvSpPr>
          <p:spPr>
            <a:xfrm>
              <a:off x="9072174" y="6125745"/>
              <a:ext cx="1277660" cy="455304"/>
            </a:xfrm>
            <a:prstGeom prst="rect">
              <a:avLst/>
            </a:prstGeom>
            <a:noFill/>
          </p:spPr>
          <p:txBody>
            <a:bodyPr wrap="none" rtlCol="0">
              <a:spAutoFit/>
            </a:bodyPr>
            <a:lstStyle/>
            <a:p>
              <a:r>
                <a:rPr lang="en-US" sz="1200"/>
                <a:t>Global</a:t>
              </a:r>
              <a:endParaRPr lang="en-US" sz="1200" dirty="0"/>
            </a:p>
          </p:txBody>
        </p:sp>
        <p:pic>
          <p:nvPicPr>
            <p:cNvPr id="68" name="Picture 6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500990" y="6231124"/>
              <a:ext cx="1699207" cy="289227"/>
            </a:xfrm>
            <a:prstGeom prst="rect">
              <a:avLst/>
            </a:prstGeom>
          </p:spPr>
        </p:pic>
        <p:pic>
          <p:nvPicPr>
            <p:cNvPr id="130" name="Picture 129" descr="Presentation Author/Graphics:&#10;Eldrich L. Frazier&#10;Federal Geographic Data Committee&#10;http://www.fgdc.gov"/>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7424973" y="4348545"/>
              <a:ext cx="4409553" cy="1893315"/>
            </a:xfrm>
            <a:prstGeom prst="rect">
              <a:avLst/>
            </a:prstGeom>
            <a:effectLst>
              <a:outerShdw blurRad="50800" dist="38100" dir="2700000" algn="tl" rotWithShape="0">
                <a:prstClr val="black">
                  <a:alpha val="40000"/>
                </a:prstClr>
              </a:outerShdw>
            </a:effectLst>
          </p:spPr>
        </p:pic>
      </p:grpSp>
      <p:grpSp>
        <p:nvGrpSpPr>
          <p:cNvPr id="38" name="Group 37" descr="Presentation Author/Graphics: &#10;Eldrich L. Frazier&#10;Federal Geographic Data Committee&#10;https://www.fgdc.gov " title="FGDC"/>
          <p:cNvGrpSpPr/>
          <p:nvPr/>
        </p:nvGrpSpPr>
        <p:grpSpPr>
          <a:xfrm>
            <a:off x="5200308" y="2219388"/>
            <a:ext cx="2803909" cy="2265069"/>
            <a:chOff x="5200308" y="2219388"/>
            <a:chExt cx="2803909" cy="2265069"/>
          </a:xfrm>
        </p:grpSpPr>
        <p:pic>
          <p:nvPicPr>
            <p:cNvPr id="73" name="Picture 72"/>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5200308" y="2219388"/>
              <a:ext cx="2803627" cy="513400"/>
            </a:xfrm>
            <a:prstGeom prst="rect">
              <a:avLst/>
            </a:prstGeom>
          </p:spPr>
        </p:pic>
        <p:grpSp>
          <p:nvGrpSpPr>
            <p:cNvPr id="36" name="Group 35"/>
            <p:cNvGrpSpPr/>
            <p:nvPr/>
          </p:nvGrpSpPr>
          <p:grpSpPr>
            <a:xfrm>
              <a:off x="5200590" y="2397352"/>
              <a:ext cx="2803627" cy="2087105"/>
              <a:chOff x="5171277" y="2816423"/>
              <a:chExt cx="2803627" cy="2087105"/>
            </a:xfrm>
          </p:grpSpPr>
          <p:pic>
            <p:nvPicPr>
              <p:cNvPr id="62" name="Picture 61"/>
              <p:cNvPicPr>
                <a:picLocks noChangeAspect="1"/>
              </p:cNvPicPr>
              <p:nvPr/>
            </p:nvPicPr>
            <p:blipFill rotWithShape="1">
              <a:blip r:embed="rId18" cstate="screen">
                <a:extLst>
                  <a:ext uri="{28A0092B-C50C-407E-A947-70E740481C1C}">
                    <a14:useLocalDpi xmlns:a14="http://schemas.microsoft.com/office/drawing/2010/main"/>
                  </a:ext>
                </a:extLst>
              </a:blip>
              <a:srcRect/>
              <a:stretch/>
            </p:blipFill>
            <p:spPr>
              <a:xfrm>
                <a:off x="5171277" y="3124199"/>
                <a:ext cx="2803627" cy="1779329"/>
              </a:xfrm>
              <a:prstGeom prst="rect">
                <a:avLst/>
              </a:prstGeom>
            </p:spPr>
          </p:pic>
          <p:sp>
            <p:nvSpPr>
              <p:cNvPr id="34" name="TextBox 33"/>
              <p:cNvSpPr txBox="1"/>
              <p:nvPr/>
            </p:nvSpPr>
            <p:spPr>
              <a:xfrm>
                <a:off x="5900722" y="2816423"/>
                <a:ext cx="1445905" cy="307777"/>
              </a:xfrm>
              <a:prstGeom prst="rect">
                <a:avLst/>
              </a:prstGeom>
              <a:noFill/>
            </p:spPr>
            <p:txBody>
              <a:bodyPr wrap="square" rtlCol="0">
                <a:spAutoFit/>
              </a:bodyPr>
              <a:lstStyle/>
              <a:p>
                <a:r>
                  <a:rPr lang="en-US" sz="1400" b="1" i="1" dirty="0" smtClean="0"/>
                  <a:t>Previous Results</a:t>
                </a:r>
                <a:endParaRPr lang="en-US" sz="1400" b="1" i="1" dirty="0"/>
              </a:p>
            </p:txBody>
          </p:sp>
          <p:sp>
            <p:nvSpPr>
              <p:cNvPr id="67" name="Rounded Rectangle 66"/>
              <p:cNvSpPr/>
              <p:nvPr/>
            </p:nvSpPr>
            <p:spPr>
              <a:xfrm>
                <a:off x="5290693" y="3160736"/>
                <a:ext cx="2614817" cy="587849"/>
              </a:xfrm>
              <a:prstGeom prst="roundRect">
                <a:avLst/>
              </a:prstGeom>
              <a:solidFill>
                <a:srgbClr val="FFFF00">
                  <a:alpha val="21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9" name="TextBox 68"/>
              <p:cNvSpPr txBox="1"/>
              <p:nvPr/>
            </p:nvSpPr>
            <p:spPr>
              <a:xfrm>
                <a:off x="5942248" y="3149540"/>
                <a:ext cx="1445905" cy="523220"/>
              </a:xfrm>
              <a:prstGeom prst="rect">
                <a:avLst/>
              </a:prstGeom>
              <a:noFill/>
            </p:spPr>
            <p:txBody>
              <a:bodyPr wrap="square" rtlCol="0">
                <a:spAutoFit/>
              </a:bodyPr>
              <a:lstStyle/>
              <a:p>
                <a:pPr algn="ctr"/>
                <a:r>
                  <a:rPr lang="en-US" sz="1400" b="1" i="1" dirty="0" err="1" smtClean="0"/>
                  <a:t>AmeriGEOSS</a:t>
                </a:r>
                <a:endParaRPr lang="en-US" sz="1400" b="1" i="1" dirty="0" smtClean="0"/>
              </a:p>
              <a:p>
                <a:pPr algn="ctr"/>
                <a:r>
                  <a:rPr lang="en-US" sz="1400" b="1" i="1" dirty="0" smtClean="0"/>
                  <a:t>Support</a:t>
                </a:r>
                <a:endParaRPr lang="en-US" sz="1400" b="1" i="1" dirty="0"/>
              </a:p>
            </p:txBody>
          </p:sp>
          <p:sp>
            <p:nvSpPr>
              <p:cNvPr id="63" name="Rounded Rectangle 62"/>
              <p:cNvSpPr/>
              <p:nvPr/>
            </p:nvSpPr>
            <p:spPr>
              <a:xfrm>
                <a:off x="5288963" y="2816423"/>
                <a:ext cx="2614817" cy="301113"/>
              </a:xfrm>
              <a:prstGeom prst="roundRect">
                <a:avLst/>
              </a:prstGeom>
              <a:solidFill>
                <a:srgbClr val="FFFF00">
                  <a:alpha val="21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sp>
        <p:nvSpPr>
          <p:cNvPr id="117" name="Right Arrow 116" descr="Presentation Author/Graphics: &#10;Eldrich L. Frazier&#10;Federal Geographic Data Committee&#10;https://www.fgdc.gov " title="FGDC"/>
          <p:cNvSpPr/>
          <p:nvPr/>
        </p:nvSpPr>
        <p:spPr>
          <a:xfrm rot="16200000">
            <a:off x="1281361" y="3771635"/>
            <a:ext cx="623167" cy="577068"/>
          </a:xfrm>
          <a:prstGeom prst="rightArrow">
            <a:avLst/>
          </a:prstGeom>
          <a:solidFill>
            <a:schemeClr val="accent1">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2" name="Right Arrow 121" descr="Presentation Author/Graphics: &#10;Eldrich L. Frazier&#10;Federal Geographic Data Committee&#10;https://www.fgdc.gov " title="FGDC"/>
          <p:cNvSpPr/>
          <p:nvPr/>
        </p:nvSpPr>
        <p:spPr>
          <a:xfrm rot="16200000">
            <a:off x="3509543" y="3836056"/>
            <a:ext cx="612881" cy="577068"/>
          </a:xfrm>
          <a:prstGeom prst="rightArrow">
            <a:avLst/>
          </a:prstGeom>
          <a:solidFill>
            <a:schemeClr val="accent1">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5" name="Right Arrow 74" descr="Presentation Author/Graphics: &#10;Eldrich L. Frazier&#10;Federal Geographic Data Committee&#10;https://www.fgdc.gov " title="FGDC"/>
          <p:cNvSpPr/>
          <p:nvPr/>
        </p:nvSpPr>
        <p:spPr>
          <a:xfrm>
            <a:off x="4030133" y="2809451"/>
            <a:ext cx="932359" cy="577068"/>
          </a:xfrm>
          <a:prstGeom prst="rightArrow">
            <a:avLst/>
          </a:prstGeom>
          <a:solidFill>
            <a:schemeClr val="accent1">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0" name="Rounded Rectangle 69" descr="Presentation Author/Graphics: &#10;Eldrich L. Frazier&#10;Federal Geographic Data Committee&#10;https://www.fgdc.gov " title="FGDC"/>
          <p:cNvSpPr/>
          <p:nvPr/>
        </p:nvSpPr>
        <p:spPr>
          <a:xfrm>
            <a:off x="5222111" y="4903500"/>
            <a:ext cx="6701862" cy="1428398"/>
          </a:xfrm>
          <a:prstGeom prst="roundRect">
            <a:avLst/>
          </a:prstGeom>
          <a:gradFill>
            <a:gsLst>
              <a:gs pos="0">
                <a:schemeClr val="dk1">
                  <a:satMod val="103000"/>
                  <a:lumMod val="102000"/>
                  <a:tint val="94000"/>
                  <a:alpha val="65000"/>
                </a:schemeClr>
              </a:gs>
              <a:gs pos="50000">
                <a:schemeClr val="dk1">
                  <a:satMod val="110000"/>
                  <a:lumMod val="100000"/>
                  <a:shade val="100000"/>
                  <a:alpha val="68000"/>
                </a:schemeClr>
              </a:gs>
              <a:gs pos="100000">
                <a:schemeClr val="dk1">
                  <a:lumMod val="99000"/>
                  <a:satMod val="120000"/>
                  <a:shade val="78000"/>
                  <a:alpha val="65000"/>
                </a:schemeClr>
              </a:gs>
            </a:gsLst>
          </a:gradFill>
        </p:spPr>
        <p:style>
          <a:lnRef idx="0">
            <a:schemeClr val="dk1"/>
          </a:lnRef>
          <a:fillRef idx="3">
            <a:schemeClr val="dk1"/>
          </a:fillRef>
          <a:effectRef idx="3">
            <a:schemeClr val="dk1"/>
          </a:effectRef>
          <a:fontRef idx="minor">
            <a:schemeClr val="lt1"/>
          </a:fontRef>
        </p:style>
        <p:txBody>
          <a:bodyPr rtlCol="0" anchor="ctr"/>
          <a:lstStyle/>
          <a:p>
            <a:pPr marL="6350" algn="ctr"/>
            <a:r>
              <a:rPr lang="en-US" sz="3200" dirty="0" smtClean="0">
                <a:effectLst>
                  <a:outerShdw blurRad="50800" dist="76200" dir="2700000" algn="tl" rotWithShape="0">
                    <a:prstClr val="black">
                      <a:alpha val="40000"/>
                    </a:prstClr>
                  </a:outerShdw>
                </a:effectLst>
              </a:rPr>
              <a:t>Increasing Discovery and Access to EO </a:t>
            </a:r>
            <a:r>
              <a:rPr lang="en-US" sz="3200" i="1" dirty="0" err="1" smtClean="0">
                <a:solidFill>
                  <a:srgbClr val="FFFF00"/>
                </a:solidFill>
                <a:effectLst>
                  <a:outerShdw blurRad="50800" dist="76200" dir="2700000" algn="tl" rotWithShape="0">
                    <a:prstClr val="black">
                      <a:alpha val="40000"/>
                    </a:prstClr>
                  </a:outerShdw>
                </a:effectLst>
              </a:rPr>
              <a:t>AmeriGEOSS</a:t>
            </a:r>
            <a:r>
              <a:rPr lang="en-US" sz="3200" dirty="0" smtClean="0">
                <a:solidFill>
                  <a:srgbClr val="FFFF00"/>
                </a:solidFill>
                <a:effectLst>
                  <a:outerShdw blurRad="50800" dist="76200" dir="2700000" algn="tl" rotWithShape="0">
                    <a:prstClr val="black">
                      <a:alpha val="40000"/>
                    </a:prstClr>
                  </a:outerShdw>
                </a:effectLst>
              </a:rPr>
              <a:t>–</a:t>
            </a:r>
            <a:r>
              <a:rPr lang="en-US" sz="3200" i="1" dirty="0" err="1" smtClean="0">
                <a:solidFill>
                  <a:srgbClr val="FFFF00"/>
                </a:solidFill>
                <a:effectLst>
                  <a:outerShdw blurRad="50800" dist="76200" dir="2700000" algn="tl" rotWithShape="0">
                    <a:prstClr val="black">
                      <a:alpha val="40000"/>
                    </a:prstClr>
                  </a:outerShdw>
                </a:effectLst>
              </a:rPr>
              <a:t>GEOSur</a:t>
            </a:r>
            <a:r>
              <a:rPr lang="en-US" sz="3200" dirty="0" smtClean="0">
                <a:solidFill>
                  <a:srgbClr val="FFFF00"/>
                </a:solidFill>
                <a:effectLst>
                  <a:outerShdw blurRad="50800" dist="76200" dir="2700000" algn="tl" rotWithShape="0">
                    <a:prstClr val="black">
                      <a:alpha val="40000"/>
                    </a:prstClr>
                  </a:outerShdw>
                </a:effectLst>
              </a:rPr>
              <a:t> </a:t>
            </a:r>
          </a:p>
          <a:p>
            <a:pPr marL="6350" algn="ctr"/>
            <a:r>
              <a:rPr lang="en-US" sz="2800" dirty="0" smtClean="0">
                <a:effectLst>
                  <a:outerShdw blurRad="50800" dist="76200" dir="2700000" algn="tl" rotWithShape="0">
                    <a:prstClr val="black">
                      <a:alpha val="40000"/>
                    </a:prstClr>
                  </a:outerShdw>
                </a:effectLst>
              </a:rPr>
              <a:t>2016 Partnership Success</a:t>
            </a:r>
            <a:endParaRPr lang="en-US" sz="2000" i="1" dirty="0" smtClean="0"/>
          </a:p>
        </p:txBody>
      </p:sp>
    </p:spTree>
    <p:extLst>
      <p:ext uri="{BB962C8B-B14F-4D97-AF65-F5344CB8AC3E}">
        <p14:creationId xmlns:p14="http://schemas.microsoft.com/office/powerpoint/2010/main" val="19667040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title="FGDC"/>
          <p:cNvSpPr>
            <a:spLocks noGrp="1"/>
          </p:cNvSpPr>
          <p:nvPr>
            <p:ph type="sldNum" sz="quarter" idx="12"/>
          </p:nvPr>
        </p:nvSpPr>
        <p:spPr/>
        <p:txBody>
          <a:bodyPr/>
          <a:lstStyle/>
          <a:p>
            <a:fld id="{2AAED9FE-A794-6340-A106-71E1AD4C19A3}" type="slidenum">
              <a:rPr lang="en-US" b="1" smtClean="0"/>
              <a:t>9</a:t>
            </a:fld>
            <a:endParaRPr lang="en-US" b="1"/>
          </a:p>
        </p:txBody>
      </p:sp>
      <p:grpSp>
        <p:nvGrpSpPr>
          <p:cNvPr id="116" name="Group 115" title="FGDC"/>
          <p:cNvGrpSpPr/>
          <p:nvPr/>
        </p:nvGrpSpPr>
        <p:grpSpPr>
          <a:xfrm>
            <a:off x="493140" y="2290457"/>
            <a:ext cx="5238158" cy="3298836"/>
            <a:chOff x="2842787" y="3887423"/>
            <a:chExt cx="5126430" cy="2871696"/>
          </a:xfrm>
        </p:grpSpPr>
        <p:sp>
          <p:nvSpPr>
            <p:cNvPr id="111" name="Rounded Rectangle 110" descr="Presentation Author/Graphics: Eldrich L Frazier&#10;Federal Geographic Data Committee&#10;https://www.fgdc.gov"/>
            <p:cNvSpPr/>
            <p:nvPr/>
          </p:nvSpPr>
          <p:spPr>
            <a:xfrm>
              <a:off x="2842787" y="3887423"/>
              <a:ext cx="5126430" cy="2767274"/>
            </a:xfrm>
            <a:prstGeom prst="roundRect">
              <a:avLst>
                <a:gd name="adj" fmla="val 5269"/>
              </a:avLst>
            </a:prstGeom>
            <a:solidFill>
              <a:schemeClr val="bg2">
                <a:alpha val="29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b="1" dirty="0">
                <a:solidFill>
                  <a:schemeClr val="tx1"/>
                </a:solidFill>
              </a:endParaRPr>
            </a:p>
          </p:txBody>
        </p:sp>
        <p:pic>
          <p:nvPicPr>
            <p:cNvPr id="3" name="Picture 2"/>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42787" y="4001449"/>
              <a:ext cx="5114024" cy="2757670"/>
            </a:xfrm>
            <a:prstGeom prst="rect">
              <a:avLst/>
            </a:prstGeom>
          </p:spPr>
        </p:pic>
      </p:grpSp>
      <p:sp>
        <p:nvSpPr>
          <p:cNvPr id="83" name="TextBox 82" title="FGDC"/>
          <p:cNvSpPr txBox="1"/>
          <p:nvPr/>
        </p:nvSpPr>
        <p:spPr>
          <a:xfrm>
            <a:off x="3067769" y="386197"/>
            <a:ext cx="7239482" cy="424732"/>
          </a:xfrm>
          <a:prstGeom prst="rect">
            <a:avLst/>
          </a:prstGeom>
        </p:spPr>
        <p:txBody>
          <a:bodyPr vert="horz" wrap="square" lIns="91440" tIns="45720" rIns="91440" bIns="45720" rtlCol="0" anchor="ctr">
            <a:spAutoFit/>
          </a:bodyPr>
          <a:lstStyle>
            <a:defPPr>
              <a:defRPr lang="en-US"/>
            </a:defPPr>
            <a:lvl1pPr algn="ctr">
              <a:lnSpc>
                <a:spcPct val="90000"/>
              </a:lnSpc>
              <a:spcBef>
                <a:spcPct val="0"/>
              </a:spcBef>
              <a:buNone/>
              <a:defRPr sz="2400" b="1">
                <a:solidFill>
                  <a:srgbClr val="005FAA"/>
                </a:solidFill>
                <a:latin typeface="Arial"/>
                <a:ea typeface="Arial"/>
                <a:cs typeface="Arial"/>
              </a:defRPr>
            </a:lvl1pPr>
          </a:lstStyle>
          <a:p>
            <a:r>
              <a:rPr lang="en-US" dirty="0"/>
              <a:t>Supporting Understanding and Decision-Making</a:t>
            </a:r>
          </a:p>
        </p:txBody>
      </p:sp>
      <p:sp>
        <p:nvSpPr>
          <p:cNvPr id="110" name="Rounded Rectangle 109" descr="Presentation Author/Graphics: Eldrich L Frazier&#10;Federal Geographic Data Committee&#10;https://www.fgdc.gov" title="FGDC"/>
          <p:cNvSpPr/>
          <p:nvPr/>
        </p:nvSpPr>
        <p:spPr>
          <a:xfrm>
            <a:off x="6286500" y="4552453"/>
            <a:ext cx="4727317" cy="2040933"/>
          </a:xfrm>
          <a:prstGeom prst="roundRect">
            <a:avLst>
              <a:gd name="adj" fmla="val 5269"/>
            </a:avLst>
          </a:prstGeom>
          <a:solidFill>
            <a:schemeClr val="bg2">
              <a:alpha val="29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b="1" dirty="0">
              <a:solidFill>
                <a:schemeClr val="tx1"/>
              </a:solidFill>
            </a:endParaRPr>
          </a:p>
        </p:txBody>
      </p:sp>
      <p:grpSp>
        <p:nvGrpSpPr>
          <p:cNvPr id="85" name="Group 84" descr="Presentation Author/Graphics: Eldrich L. Frazier&#10;Federal Geographic Data Committee&#10;https://www.fgdc.gov" title="FGDC"/>
          <p:cNvGrpSpPr/>
          <p:nvPr/>
        </p:nvGrpSpPr>
        <p:grpSpPr>
          <a:xfrm>
            <a:off x="6552027" y="5596404"/>
            <a:ext cx="1867758" cy="474403"/>
            <a:chOff x="8769621" y="4513216"/>
            <a:chExt cx="1524459" cy="400763"/>
          </a:xfrm>
          <a:effectLst>
            <a:outerShdw blurRad="50800" dist="76200" dir="2700000" sx="92000" sy="92000" algn="tl" rotWithShape="0">
              <a:prstClr val="black">
                <a:alpha val="40000"/>
              </a:prstClr>
            </a:outerShdw>
          </a:effectLst>
        </p:grpSpPr>
        <p:sp>
          <p:nvSpPr>
            <p:cNvPr id="86" name="TextBox 85"/>
            <p:cNvSpPr txBox="1"/>
            <p:nvPr/>
          </p:nvSpPr>
          <p:spPr>
            <a:xfrm>
              <a:off x="9072383" y="4523977"/>
              <a:ext cx="1221697" cy="390002"/>
            </a:xfrm>
            <a:prstGeom prst="rect">
              <a:avLst/>
            </a:prstGeom>
            <a:noFill/>
          </p:spPr>
          <p:txBody>
            <a:bodyPr wrap="square" rtlCol="0">
              <a:spAutoFit/>
            </a:bodyPr>
            <a:lstStyle/>
            <a:p>
              <a:r>
                <a:rPr lang="en-US" sz="1200" b="1" dirty="0" smtClean="0">
                  <a:solidFill>
                    <a:srgbClr val="D0278C"/>
                  </a:solidFill>
                </a:rPr>
                <a:t>Public Health Surveillance</a:t>
              </a:r>
              <a:endParaRPr lang="en-US" sz="1200" b="1" dirty="0">
                <a:solidFill>
                  <a:srgbClr val="D0278C"/>
                </a:solidFill>
              </a:endParaRPr>
            </a:p>
          </p:txBody>
        </p:sp>
        <p:pic>
          <p:nvPicPr>
            <p:cNvPr id="87" name="Picture 86" descr="https://www.earthobservations.org/images/page-graphics/sba_phs_400_w_lines.pn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8769621" y="4513216"/>
              <a:ext cx="336750" cy="336751"/>
            </a:xfrm>
            <a:prstGeom prst="ellipse">
              <a:avLst/>
            </a:prstGeom>
            <a:noFill/>
            <a:effectLst>
              <a:innerShdw blurRad="63500" dist="50800" dir="16200000">
                <a:prstClr val="black">
                  <a:alpha val="50000"/>
                </a:prstClr>
              </a:innerShdw>
            </a:effectLst>
            <a:extLst>
              <a:ext uri="{909E8E84-426E-40DD-AFC4-6F175D3DCCD1}">
                <a14:hiddenFill xmlns:a14="http://schemas.microsoft.com/office/drawing/2010/main">
                  <a:solidFill>
                    <a:srgbClr val="FFFFFF"/>
                  </a:solidFill>
                </a14:hiddenFill>
              </a:ext>
            </a:extLst>
          </p:spPr>
        </p:pic>
      </p:grpSp>
      <p:grpSp>
        <p:nvGrpSpPr>
          <p:cNvPr id="88" name="Group 87" descr="Presentation Author/Graphics: Eldrich L. Frazier&#10;Federal Geographic Data Committee&#10;https://www.fgdc.gov" title="FGDC"/>
          <p:cNvGrpSpPr/>
          <p:nvPr/>
        </p:nvGrpSpPr>
        <p:grpSpPr>
          <a:xfrm>
            <a:off x="8920209" y="5599151"/>
            <a:ext cx="2284801" cy="461665"/>
            <a:chOff x="9491210" y="4191765"/>
            <a:chExt cx="1864848" cy="390001"/>
          </a:xfrm>
          <a:effectLst>
            <a:outerShdw blurRad="50800" dist="76200" dir="2700000" sx="92000" sy="92000" algn="tl" rotWithShape="0">
              <a:prstClr val="black">
                <a:alpha val="40000"/>
              </a:prstClr>
            </a:outerShdw>
          </a:effectLst>
        </p:grpSpPr>
        <p:pic>
          <p:nvPicPr>
            <p:cNvPr id="89" name="Picture 16" descr="https://www.earthobservations.org/images/page-graphics/sba_sud_400_w_lines.pn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9491210" y="4216352"/>
              <a:ext cx="307655" cy="311605"/>
            </a:xfrm>
            <a:prstGeom prst="ellipse">
              <a:avLst/>
            </a:prstGeom>
            <a:noFill/>
            <a:effectLst>
              <a:innerShdw blurRad="63500" dist="50800" dir="16200000">
                <a:prstClr val="black">
                  <a:alpha val="50000"/>
                </a:prstClr>
              </a:innerShdw>
            </a:effectLst>
            <a:extLst>
              <a:ext uri="{909E8E84-426E-40DD-AFC4-6F175D3DCCD1}">
                <a14:hiddenFill xmlns:a14="http://schemas.microsoft.com/office/drawing/2010/main">
                  <a:solidFill>
                    <a:srgbClr val="FFFFFF"/>
                  </a:solidFill>
                </a14:hiddenFill>
              </a:ext>
            </a:extLst>
          </p:spPr>
        </p:pic>
        <p:sp>
          <p:nvSpPr>
            <p:cNvPr id="90" name="TextBox 89"/>
            <p:cNvSpPr txBox="1"/>
            <p:nvPr/>
          </p:nvSpPr>
          <p:spPr>
            <a:xfrm>
              <a:off x="9826634" y="4191765"/>
              <a:ext cx="1529424" cy="390001"/>
            </a:xfrm>
            <a:prstGeom prst="rect">
              <a:avLst/>
            </a:prstGeom>
            <a:noFill/>
          </p:spPr>
          <p:txBody>
            <a:bodyPr wrap="square" rtlCol="0">
              <a:spAutoFit/>
            </a:bodyPr>
            <a:lstStyle/>
            <a:p>
              <a:r>
                <a:rPr lang="en-US" sz="1200" b="1" smtClean="0">
                  <a:solidFill>
                    <a:srgbClr val="005BAB"/>
                  </a:solidFill>
                </a:rPr>
                <a:t>Sustainable </a:t>
              </a:r>
              <a:endParaRPr lang="en-US" sz="1200" b="1" dirty="0" smtClean="0">
                <a:solidFill>
                  <a:srgbClr val="005BAB"/>
                </a:solidFill>
              </a:endParaRPr>
            </a:p>
            <a:p>
              <a:r>
                <a:rPr lang="en-US" sz="1200" b="1" dirty="0" smtClean="0">
                  <a:solidFill>
                    <a:srgbClr val="005BAB"/>
                  </a:solidFill>
                </a:rPr>
                <a:t>Urban Development</a:t>
              </a:r>
              <a:endParaRPr lang="en-US" sz="1200" b="1" dirty="0">
                <a:solidFill>
                  <a:srgbClr val="005BAB"/>
                </a:solidFill>
              </a:endParaRPr>
            </a:p>
          </p:txBody>
        </p:sp>
      </p:grpSp>
      <p:grpSp>
        <p:nvGrpSpPr>
          <p:cNvPr id="91" name="Group 90" title="FGDC"/>
          <p:cNvGrpSpPr/>
          <p:nvPr/>
        </p:nvGrpSpPr>
        <p:grpSpPr>
          <a:xfrm>
            <a:off x="8918487" y="4772965"/>
            <a:ext cx="2602107" cy="386947"/>
            <a:chOff x="9828632" y="3878258"/>
            <a:chExt cx="2123833" cy="326882"/>
          </a:xfrm>
          <a:effectLst>
            <a:outerShdw blurRad="50800" dist="76200" dir="2700000" sx="92000" sy="92000" algn="tl" rotWithShape="0">
              <a:prstClr val="black">
                <a:alpha val="40000"/>
              </a:prstClr>
            </a:outerShdw>
          </a:effectLst>
        </p:grpSpPr>
        <p:pic>
          <p:nvPicPr>
            <p:cNvPr id="92" name="Picture 6" descr="https://www.earthobservations.org/images/page-graphics/sba_dr_400_w_lines.png">
              <a:hlinkClick r:id="rId6"/>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9828632" y="3878258"/>
              <a:ext cx="313122" cy="326882"/>
            </a:xfrm>
            <a:prstGeom prst="ellipse">
              <a:avLst/>
            </a:prstGeom>
            <a:noFill/>
            <a:effectLst>
              <a:innerShdw blurRad="63500" dist="50800" dir="16200000">
                <a:prstClr val="black">
                  <a:alpha val="50000"/>
                </a:prstClr>
              </a:innerShdw>
            </a:effectLst>
            <a:extLst>
              <a:ext uri="{909E8E84-426E-40DD-AFC4-6F175D3DCCD1}">
                <a14:hiddenFill xmlns:a14="http://schemas.microsoft.com/office/drawing/2010/main">
                  <a:solidFill>
                    <a:srgbClr val="FFFFFF"/>
                  </a:solidFill>
                </a14:hiddenFill>
              </a:ext>
            </a:extLst>
          </p:spPr>
        </p:pic>
        <p:sp>
          <p:nvSpPr>
            <p:cNvPr id="93" name="TextBox 92"/>
            <p:cNvSpPr txBox="1"/>
            <p:nvPr/>
          </p:nvSpPr>
          <p:spPr>
            <a:xfrm>
              <a:off x="10117909" y="3930552"/>
              <a:ext cx="1834556" cy="234001"/>
            </a:xfrm>
            <a:prstGeom prst="rect">
              <a:avLst/>
            </a:prstGeom>
            <a:noFill/>
          </p:spPr>
          <p:txBody>
            <a:bodyPr wrap="square" rtlCol="0">
              <a:spAutoFit/>
            </a:bodyPr>
            <a:lstStyle/>
            <a:p>
              <a:r>
                <a:rPr lang="en-US" sz="1200" b="1" dirty="0" smtClean="0">
                  <a:solidFill>
                    <a:srgbClr val="ED2223"/>
                  </a:solidFill>
                </a:rPr>
                <a:t>Disaster Resilience</a:t>
              </a:r>
              <a:endParaRPr lang="en-US" sz="1200" b="1" dirty="0">
                <a:solidFill>
                  <a:srgbClr val="ED2223"/>
                </a:solidFill>
              </a:endParaRPr>
            </a:p>
          </p:txBody>
        </p:sp>
      </p:grpSp>
      <p:grpSp>
        <p:nvGrpSpPr>
          <p:cNvPr id="94" name="Group 93" title="FGDC"/>
          <p:cNvGrpSpPr/>
          <p:nvPr/>
        </p:nvGrpSpPr>
        <p:grpSpPr>
          <a:xfrm>
            <a:off x="6553728" y="6002927"/>
            <a:ext cx="2613657" cy="461665"/>
            <a:chOff x="9850952" y="3453358"/>
            <a:chExt cx="2133260" cy="390001"/>
          </a:xfrm>
          <a:effectLst>
            <a:outerShdw blurRad="50800" dist="76200" dir="2700000" sx="92000" sy="92000" algn="tl" rotWithShape="0">
              <a:prstClr val="black">
                <a:alpha val="40000"/>
              </a:prstClr>
            </a:outerShdw>
          </a:effectLst>
        </p:grpSpPr>
        <p:pic>
          <p:nvPicPr>
            <p:cNvPr id="95" name="Picture 8" descr="https://www.earthobservations.org/images/page-graphics/sba_emrm_400_w_lines.png">
              <a:hlinkClick r:id="rId8"/>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9850952" y="3466694"/>
              <a:ext cx="322596" cy="340418"/>
            </a:xfrm>
            <a:prstGeom prst="ellipse">
              <a:avLst/>
            </a:prstGeom>
            <a:noFill/>
            <a:effectLst>
              <a:innerShdw blurRad="63500" dist="50800" dir="16200000">
                <a:prstClr val="black">
                  <a:alpha val="50000"/>
                </a:prstClr>
              </a:innerShdw>
            </a:effectLst>
            <a:extLst>
              <a:ext uri="{909E8E84-426E-40DD-AFC4-6F175D3DCCD1}">
                <a14:hiddenFill xmlns:a14="http://schemas.microsoft.com/office/drawing/2010/main">
                  <a:solidFill>
                    <a:srgbClr val="FFFFFF"/>
                  </a:solidFill>
                </a14:hiddenFill>
              </a:ext>
            </a:extLst>
          </p:spPr>
        </p:pic>
        <p:sp>
          <p:nvSpPr>
            <p:cNvPr id="96" name="TextBox 95"/>
            <p:cNvSpPr txBox="1"/>
            <p:nvPr/>
          </p:nvSpPr>
          <p:spPr>
            <a:xfrm>
              <a:off x="10149655" y="3453358"/>
              <a:ext cx="1834557" cy="390001"/>
            </a:xfrm>
            <a:prstGeom prst="rect">
              <a:avLst/>
            </a:prstGeom>
            <a:noFill/>
          </p:spPr>
          <p:txBody>
            <a:bodyPr wrap="square" rtlCol="0">
              <a:spAutoFit/>
            </a:bodyPr>
            <a:lstStyle/>
            <a:p>
              <a:r>
                <a:rPr lang="en-US" sz="1200" b="1" dirty="0" smtClean="0">
                  <a:solidFill>
                    <a:srgbClr val="E7CC3D"/>
                  </a:solidFill>
                </a:rPr>
                <a:t>Food Security and Sustainable Agriculture</a:t>
              </a:r>
              <a:endParaRPr lang="en-US" sz="1200" b="1" dirty="0">
                <a:solidFill>
                  <a:srgbClr val="E7CC3D"/>
                </a:solidFill>
              </a:endParaRPr>
            </a:p>
          </p:txBody>
        </p:sp>
      </p:grpSp>
      <p:grpSp>
        <p:nvGrpSpPr>
          <p:cNvPr id="97" name="Group 96" descr="Presentation Author/Graphics: Eldrich L. Frazier&#10;Federal Geographic Data Committee&#10;https://www.fgdc.gov" title="FGDC"/>
          <p:cNvGrpSpPr/>
          <p:nvPr/>
        </p:nvGrpSpPr>
        <p:grpSpPr>
          <a:xfrm>
            <a:off x="6515628" y="4743559"/>
            <a:ext cx="2668534" cy="461665"/>
            <a:chOff x="7794593" y="5943303"/>
            <a:chExt cx="2178050" cy="390001"/>
          </a:xfrm>
          <a:effectLst>
            <a:outerShdw blurRad="50800" dist="76200" dir="2700000" sx="92000" sy="92000" algn="tl" rotWithShape="0">
              <a:prstClr val="black">
                <a:alpha val="40000"/>
              </a:prstClr>
            </a:outerShdw>
          </a:effectLst>
        </p:grpSpPr>
        <p:pic>
          <p:nvPicPr>
            <p:cNvPr id="98" name="Picture 4" descr="https://www.earthobservations.org/images/page-graphics/sba_bes_400_w_lines.png">
              <a:hlinkClick r:id="rId10"/>
            </p:cNvPr>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a:stretch/>
          </p:blipFill>
          <p:spPr bwMode="auto">
            <a:xfrm>
              <a:off x="7794593" y="5943898"/>
              <a:ext cx="353683" cy="337381"/>
            </a:xfrm>
            <a:prstGeom prst="ellipse">
              <a:avLst/>
            </a:prstGeom>
            <a:noFill/>
            <a:effectLst>
              <a:innerShdw blurRad="63500" dist="50800" dir="16200000">
                <a:prstClr val="black">
                  <a:alpha val="50000"/>
                </a:prstClr>
              </a:innerShdw>
            </a:effectLst>
            <a:extLst>
              <a:ext uri="{909E8E84-426E-40DD-AFC4-6F175D3DCCD1}">
                <a14:hiddenFill xmlns:a14="http://schemas.microsoft.com/office/drawing/2010/main">
                  <a:solidFill>
                    <a:srgbClr val="FFFFFF"/>
                  </a:solidFill>
                </a14:hiddenFill>
              </a:ext>
            </a:extLst>
          </p:spPr>
        </p:pic>
        <p:sp>
          <p:nvSpPr>
            <p:cNvPr id="99" name="TextBox 98"/>
            <p:cNvSpPr txBox="1"/>
            <p:nvPr/>
          </p:nvSpPr>
          <p:spPr>
            <a:xfrm>
              <a:off x="8138087" y="5943303"/>
              <a:ext cx="1834556" cy="390001"/>
            </a:xfrm>
            <a:prstGeom prst="rect">
              <a:avLst/>
            </a:prstGeom>
            <a:noFill/>
          </p:spPr>
          <p:txBody>
            <a:bodyPr wrap="square" rtlCol="0">
              <a:spAutoFit/>
            </a:bodyPr>
            <a:lstStyle/>
            <a:p>
              <a:r>
                <a:rPr lang="en-US" sz="1200" b="1" dirty="0" smtClean="0">
                  <a:solidFill>
                    <a:schemeClr val="accent6"/>
                  </a:solidFill>
                </a:rPr>
                <a:t>Biodiversity and Ecosystem Sustainability</a:t>
              </a:r>
              <a:endParaRPr lang="en-US" sz="1200" b="1" dirty="0">
                <a:solidFill>
                  <a:schemeClr val="accent6"/>
                </a:solidFill>
              </a:endParaRPr>
            </a:p>
          </p:txBody>
        </p:sp>
      </p:grpSp>
      <p:grpSp>
        <p:nvGrpSpPr>
          <p:cNvPr id="100" name="Group 99" descr="Presentation Author/Graphics: Eldrich L. Frazier&#10;Federal Geographic Data Committee&#10;https://www.fgdc.gov" title="FGDC"/>
          <p:cNvGrpSpPr/>
          <p:nvPr/>
        </p:nvGrpSpPr>
        <p:grpSpPr>
          <a:xfrm>
            <a:off x="8904059" y="6018304"/>
            <a:ext cx="1801921" cy="461665"/>
            <a:chOff x="8021244" y="5595786"/>
            <a:chExt cx="1470723" cy="390001"/>
          </a:xfrm>
          <a:effectLst>
            <a:outerShdw blurRad="50800" dist="76200" dir="2700000" sx="92000" sy="92000" algn="tl" rotWithShape="0">
              <a:prstClr val="black">
                <a:alpha val="40000"/>
              </a:prstClr>
            </a:outerShdw>
          </a:effectLst>
        </p:grpSpPr>
        <p:pic>
          <p:nvPicPr>
            <p:cNvPr id="101" name="Picture 100" descr="https://www.earthobservations.org/images/page-graphics/sba_wrm_400_w_lines.png"/>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a:stretch/>
          </p:blipFill>
          <p:spPr bwMode="auto">
            <a:xfrm>
              <a:off x="8021244" y="5614257"/>
              <a:ext cx="339488" cy="329043"/>
            </a:xfrm>
            <a:prstGeom prst="ellipse">
              <a:avLst/>
            </a:prstGeom>
            <a:noFill/>
            <a:effectLst>
              <a:innerShdw blurRad="63500" dist="50800" dir="16200000">
                <a:prstClr val="black">
                  <a:alpha val="50000"/>
                </a:prstClr>
              </a:innerShdw>
            </a:effectLst>
            <a:extLst>
              <a:ext uri="{909E8E84-426E-40DD-AFC4-6F175D3DCCD1}">
                <a14:hiddenFill xmlns:a14="http://schemas.microsoft.com/office/drawing/2010/main">
                  <a:solidFill>
                    <a:srgbClr val="FFFFFF"/>
                  </a:solidFill>
                </a14:hiddenFill>
              </a:ext>
            </a:extLst>
          </p:spPr>
        </p:pic>
        <p:sp>
          <p:nvSpPr>
            <p:cNvPr id="102" name="TextBox 101"/>
            <p:cNvSpPr txBox="1"/>
            <p:nvPr/>
          </p:nvSpPr>
          <p:spPr>
            <a:xfrm>
              <a:off x="8360732" y="5595786"/>
              <a:ext cx="1131235" cy="390001"/>
            </a:xfrm>
            <a:prstGeom prst="rect">
              <a:avLst/>
            </a:prstGeom>
            <a:noFill/>
          </p:spPr>
          <p:txBody>
            <a:bodyPr wrap="square" rtlCol="0">
              <a:spAutoFit/>
            </a:bodyPr>
            <a:lstStyle/>
            <a:p>
              <a:r>
                <a:rPr lang="en-US" sz="1200" b="1" dirty="0" smtClean="0">
                  <a:solidFill>
                    <a:srgbClr val="00ABBD"/>
                  </a:solidFill>
                </a:rPr>
                <a:t>Water Resource Management</a:t>
              </a:r>
              <a:endParaRPr lang="en-US" sz="1200" b="1" dirty="0">
                <a:solidFill>
                  <a:srgbClr val="00ABBD"/>
                </a:solidFill>
              </a:endParaRPr>
            </a:p>
          </p:txBody>
        </p:sp>
      </p:grpSp>
      <p:grpSp>
        <p:nvGrpSpPr>
          <p:cNvPr id="103" name="Group 102" title="FGDC"/>
          <p:cNvGrpSpPr/>
          <p:nvPr/>
        </p:nvGrpSpPr>
        <p:grpSpPr>
          <a:xfrm>
            <a:off x="8916238" y="5164311"/>
            <a:ext cx="2651564" cy="461665"/>
            <a:chOff x="10376553" y="2704122"/>
            <a:chExt cx="2164199" cy="390001"/>
          </a:xfrm>
          <a:effectLst>
            <a:outerShdw blurRad="50800" dist="76200" dir="2700000" sx="92000" sy="92000" algn="tl" rotWithShape="0">
              <a:prstClr val="black">
                <a:alpha val="40000"/>
              </a:prstClr>
            </a:outerShdw>
          </a:effectLst>
        </p:grpSpPr>
        <p:pic>
          <p:nvPicPr>
            <p:cNvPr id="104" name="Picture 12" descr="https://www.earthobservations.org/images/page-graphics/sba_itm_400_w_lines.png"/>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a:stretch/>
          </p:blipFill>
          <p:spPr bwMode="auto">
            <a:xfrm>
              <a:off x="10376553" y="2707308"/>
              <a:ext cx="329643" cy="356797"/>
            </a:xfrm>
            <a:prstGeom prst="ellipse">
              <a:avLst/>
            </a:prstGeom>
            <a:noFill/>
            <a:effectLst>
              <a:innerShdw blurRad="63500" dist="50800" dir="16200000">
                <a:prstClr val="black">
                  <a:alpha val="50000"/>
                </a:prstClr>
              </a:innerShdw>
            </a:effectLst>
            <a:extLst>
              <a:ext uri="{909E8E84-426E-40DD-AFC4-6F175D3DCCD1}">
                <a14:hiddenFill xmlns:a14="http://schemas.microsoft.com/office/drawing/2010/main">
                  <a:solidFill>
                    <a:srgbClr val="FFFFFF"/>
                  </a:solidFill>
                </a14:hiddenFill>
              </a:ext>
            </a:extLst>
          </p:spPr>
        </p:pic>
        <p:sp>
          <p:nvSpPr>
            <p:cNvPr id="105" name="TextBox 104"/>
            <p:cNvSpPr txBox="1"/>
            <p:nvPr/>
          </p:nvSpPr>
          <p:spPr>
            <a:xfrm>
              <a:off x="10706196" y="2704122"/>
              <a:ext cx="1834556" cy="390001"/>
            </a:xfrm>
            <a:prstGeom prst="rect">
              <a:avLst/>
            </a:prstGeom>
            <a:noFill/>
          </p:spPr>
          <p:txBody>
            <a:bodyPr wrap="square" rtlCol="0">
              <a:spAutoFit/>
            </a:bodyPr>
            <a:lstStyle/>
            <a:p>
              <a:r>
                <a:rPr lang="en-US" sz="1200" b="1" dirty="0" smtClean="0">
                  <a:solidFill>
                    <a:srgbClr val="9F2D9D"/>
                  </a:solidFill>
                </a:rPr>
                <a:t>Infrastructure and </a:t>
              </a:r>
            </a:p>
            <a:p>
              <a:r>
                <a:rPr lang="en-US" sz="1200" b="1" dirty="0" smtClean="0">
                  <a:solidFill>
                    <a:srgbClr val="9F2D9D"/>
                  </a:solidFill>
                </a:rPr>
                <a:t>Transport Management</a:t>
              </a:r>
              <a:endParaRPr lang="en-US" sz="1200" b="1" dirty="0">
                <a:solidFill>
                  <a:srgbClr val="9F2D9D"/>
                </a:solidFill>
              </a:endParaRPr>
            </a:p>
          </p:txBody>
        </p:sp>
      </p:grpSp>
      <p:grpSp>
        <p:nvGrpSpPr>
          <p:cNvPr id="106" name="Group 105" title="FGDC"/>
          <p:cNvGrpSpPr/>
          <p:nvPr/>
        </p:nvGrpSpPr>
        <p:grpSpPr>
          <a:xfrm>
            <a:off x="6555442" y="5148918"/>
            <a:ext cx="2630833" cy="461665"/>
            <a:chOff x="9675814" y="3080510"/>
            <a:chExt cx="2147278" cy="390001"/>
          </a:xfrm>
          <a:effectLst>
            <a:outerShdw blurRad="50800" dist="76200" dir="2700000" sx="92000" sy="92000" algn="tl" rotWithShape="0">
              <a:prstClr val="black">
                <a:alpha val="40000"/>
              </a:prstClr>
            </a:outerShdw>
          </a:effectLst>
        </p:grpSpPr>
        <p:sp>
          <p:nvSpPr>
            <p:cNvPr id="107" name="TextBox 106"/>
            <p:cNvSpPr txBox="1"/>
            <p:nvPr/>
          </p:nvSpPr>
          <p:spPr>
            <a:xfrm>
              <a:off x="9988536" y="3080510"/>
              <a:ext cx="1834556" cy="390001"/>
            </a:xfrm>
            <a:prstGeom prst="rect">
              <a:avLst/>
            </a:prstGeom>
            <a:noFill/>
          </p:spPr>
          <p:txBody>
            <a:bodyPr wrap="square" rtlCol="0">
              <a:spAutoFit/>
            </a:bodyPr>
            <a:lstStyle/>
            <a:p>
              <a:r>
                <a:rPr lang="en-US" sz="1200" b="1" dirty="0" smtClean="0">
                  <a:solidFill>
                    <a:srgbClr val="E0861A"/>
                  </a:solidFill>
                </a:rPr>
                <a:t>Energy and Mineral </a:t>
              </a:r>
            </a:p>
            <a:p>
              <a:r>
                <a:rPr lang="en-US" sz="1200" b="1" dirty="0" smtClean="0">
                  <a:solidFill>
                    <a:srgbClr val="E0861A"/>
                  </a:solidFill>
                </a:rPr>
                <a:t>Resource Management</a:t>
              </a:r>
              <a:endParaRPr lang="en-US" sz="1200" b="1" dirty="0">
                <a:solidFill>
                  <a:srgbClr val="E0861A"/>
                </a:solidFill>
              </a:endParaRPr>
            </a:p>
          </p:txBody>
        </p:sp>
        <p:pic>
          <p:nvPicPr>
            <p:cNvPr id="108" name="Picture 10" descr="https://www.earthobservations.org/images/page-graphics/sba_fssa_400_w_lines.png">
              <a:hlinkClick r:id="rId14"/>
            </p:cNvPr>
            <p:cNvPicPr>
              <a:picLocks noChangeAspect="1" noChangeArrowheads="1"/>
            </p:cNvPicPr>
            <p:nvPr/>
          </p:nvPicPr>
          <p:blipFill rotWithShape="1">
            <a:blip r:embed="rId15" cstate="screen">
              <a:extLst>
                <a:ext uri="{28A0092B-C50C-407E-A947-70E740481C1C}">
                  <a14:useLocalDpi xmlns:a14="http://schemas.microsoft.com/office/drawing/2010/main"/>
                </a:ext>
              </a:extLst>
            </a:blip>
            <a:srcRect/>
            <a:stretch/>
          </p:blipFill>
          <p:spPr bwMode="auto">
            <a:xfrm>
              <a:off x="9675814" y="3107668"/>
              <a:ext cx="323232" cy="323232"/>
            </a:xfrm>
            <a:prstGeom prst="ellipse">
              <a:avLst/>
            </a:prstGeom>
            <a:noFill/>
            <a:effectLst>
              <a:innerShdw blurRad="63500" dist="50800" dir="16200000">
                <a:prstClr val="black">
                  <a:alpha val="50000"/>
                </a:prstClr>
              </a:innerShdw>
            </a:effectLst>
            <a:extLst>
              <a:ext uri="{909E8E84-426E-40DD-AFC4-6F175D3DCCD1}">
                <a14:hiddenFill xmlns:a14="http://schemas.microsoft.com/office/drawing/2010/main">
                  <a:solidFill>
                    <a:srgbClr val="FFFFFF"/>
                  </a:solidFill>
                </a14:hiddenFill>
              </a:ext>
            </a:extLst>
          </p:spPr>
        </p:pic>
      </p:grpSp>
      <p:sp>
        <p:nvSpPr>
          <p:cNvPr id="113" name="Rounded Rectangle 112" descr="Presentation Author/Graphics:&#10;Eldrich L. Frazier&#10;Federal Geographic Data Committee&#10;http://www.fgdc.gov" title="FGDC"/>
          <p:cNvSpPr/>
          <p:nvPr/>
        </p:nvSpPr>
        <p:spPr>
          <a:xfrm>
            <a:off x="397615" y="1049457"/>
            <a:ext cx="5621993" cy="1121046"/>
          </a:xfrm>
          <a:prstGeom prst="roundRect">
            <a:avLst/>
          </a:prstGeom>
          <a:solidFill>
            <a:schemeClr val="tx1">
              <a:lumMod val="75000"/>
              <a:lumOff val="25000"/>
              <a:alpha val="81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36538"/>
            <a:r>
              <a:rPr lang="en-US" b="1" dirty="0" smtClean="0"/>
              <a:t>The </a:t>
            </a:r>
            <a:r>
              <a:rPr lang="en-US" b="1" dirty="0" err="1" smtClean="0"/>
              <a:t>AmeriGEOSS</a:t>
            </a:r>
            <a:r>
              <a:rPr lang="en-US" b="1" dirty="0" smtClean="0"/>
              <a:t> Community Platform is bringing together Social, Economic and Environmental data to support understanding and decision-making. </a:t>
            </a:r>
            <a:endParaRPr lang="en-US" b="1" dirty="0"/>
          </a:p>
        </p:txBody>
      </p:sp>
      <p:grpSp>
        <p:nvGrpSpPr>
          <p:cNvPr id="114" name="Group 113" title="FGDC"/>
          <p:cNvGrpSpPr/>
          <p:nvPr/>
        </p:nvGrpSpPr>
        <p:grpSpPr>
          <a:xfrm>
            <a:off x="6723983" y="1123742"/>
            <a:ext cx="4332204" cy="3565241"/>
            <a:chOff x="2481399" y="1237826"/>
            <a:chExt cx="4976940" cy="4095835"/>
          </a:xfrm>
        </p:grpSpPr>
        <p:sp>
          <p:nvSpPr>
            <p:cNvPr id="39" name="Oval 38"/>
            <p:cNvSpPr/>
            <p:nvPr/>
          </p:nvSpPr>
          <p:spPr>
            <a:xfrm rot="5400000">
              <a:off x="2497412" y="2951828"/>
              <a:ext cx="2365820" cy="2397845"/>
            </a:xfrm>
            <a:prstGeom prst="ellipse">
              <a:avLst/>
            </a:prstGeom>
            <a:gradFill flip="none" rotWithShape="1">
              <a:gsLst>
                <a:gs pos="21000">
                  <a:srgbClr val="B7D9A1"/>
                </a:gs>
                <a:gs pos="91000">
                  <a:srgbClr val="D0DD27">
                    <a:alpha val="14000"/>
                    <a:lumMod val="96000"/>
                    <a:lumOff val="4000"/>
                  </a:srgbClr>
                </a:gs>
                <a:gs pos="47000">
                  <a:srgbClr val="2D8641">
                    <a:alpha val="67000"/>
                  </a:srgbClr>
                </a:gs>
                <a:gs pos="100000">
                  <a:schemeClr val="accent6">
                    <a:lumMod val="99000"/>
                    <a:satMod val="120000"/>
                    <a:shade val="78000"/>
                    <a:alpha val="51000"/>
                  </a:schemeClr>
                </a:gs>
              </a:gsLst>
              <a:path path="circle">
                <a:fillToRect l="50000" t="50000" r="50000" b="50000"/>
              </a:path>
              <a:tileRect/>
            </a:gradFill>
            <a:effectLst>
              <a:outerShdw blurRad="50800" dist="38100" dir="5400000" algn="t" rotWithShape="0">
                <a:prstClr val="black">
                  <a:alpha val="40000"/>
                </a:prstClr>
              </a:outerShdw>
            </a:effectLst>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grpSp>
          <p:nvGrpSpPr>
            <p:cNvPr id="7" name="Group 6"/>
            <p:cNvGrpSpPr/>
            <p:nvPr/>
          </p:nvGrpSpPr>
          <p:grpSpPr>
            <a:xfrm>
              <a:off x="2503566" y="2952299"/>
              <a:ext cx="2368696" cy="2358475"/>
              <a:chOff x="4205016" y="3030016"/>
              <a:chExt cx="1999041" cy="1985872"/>
            </a:xfrm>
            <a:effectLst>
              <a:outerShdw blurRad="50800" dist="38100" dir="2700000" sx="102000" sy="102000" algn="tl" rotWithShape="0">
                <a:prstClr val="black">
                  <a:alpha val="40000"/>
                </a:prstClr>
              </a:outerShdw>
            </a:effectLst>
          </p:grpSpPr>
          <p:grpSp>
            <p:nvGrpSpPr>
              <p:cNvPr id="67" name="Group 66"/>
              <p:cNvGrpSpPr/>
              <p:nvPr/>
            </p:nvGrpSpPr>
            <p:grpSpPr>
              <a:xfrm>
                <a:off x="4205016" y="3030016"/>
                <a:ext cx="1999041" cy="1985872"/>
                <a:chOff x="9103210" y="1899807"/>
                <a:chExt cx="1296924" cy="1288380"/>
              </a:xfrm>
              <a:effectLst>
                <a:outerShdw blurRad="50800" dist="38100" dir="5400000" algn="t" rotWithShape="0">
                  <a:prstClr val="black">
                    <a:alpha val="40000"/>
                  </a:prstClr>
                </a:outerShdw>
              </a:effectLst>
            </p:grpSpPr>
            <p:sp>
              <p:nvSpPr>
                <p:cNvPr id="68" name="bk object 16"/>
                <p:cNvSpPr/>
                <p:nvPr/>
              </p:nvSpPr>
              <p:spPr>
                <a:xfrm>
                  <a:off x="9126276" y="1899807"/>
                  <a:ext cx="1254840" cy="1105499"/>
                </a:xfrm>
                <a:prstGeom prst="rect">
                  <a:avLst/>
                </a:prstGeom>
                <a:blipFill>
                  <a:blip r:embed="rId16" cstate="print"/>
                  <a:stretch>
                    <a:fillRect/>
                  </a:stretch>
                </a:blipFill>
                <a:effectLst>
                  <a:outerShdw blurRad="50800" dist="38100" algn="l" rotWithShape="0">
                    <a:prstClr val="black">
                      <a:alpha val="40000"/>
                    </a:prstClr>
                  </a:outerShdw>
                </a:effectLst>
              </p:spPr>
              <p:txBody>
                <a:bodyPr wrap="square" lIns="0" tIns="0" rIns="0" bIns="0" rtlCol="0"/>
                <a:lstStyle/>
                <a:p>
                  <a:endParaRPr sz="1400"/>
                </a:p>
              </p:txBody>
            </p:sp>
            <p:sp>
              <p:nvSpPr>
                <p:cNvPr id="69" name="bk object 17"/>
                <p:cNvSpPr/>
                <p:nvPr/>
              </p:nvSpPr>
              <p:spPr>
                <a:xfrm>
                  <a:off x="9263928" y="2420820"/>
                  <a:ext cx="975508" cy="627690"/>
                </a:xfrm>
                <a:prstGeom prst="rect">
                  <a:avLst/>
                </a:prstGeom>
                <a:blipFill>
                  <a:blip r:embed="rId17" cstate="print">
                    <a:duotone>
                      <a:schemeClr val="accent6">
                        <a:shade val="45000"/>
                        <a:satMod val="135000"/>
                      </a:schemeClr>
                      <a:prstClr val="white"/>
                    </a:duotone>
                  </a:blip>
                  <a:stretch>
                    <a:fillRect/>
                  </a:stretch>
                </a:blipFill>
                <a:effectLst>
                  <a:innerShdw blurRad="114300">
                    <a:srgbClr val="FFFF00"/>
                  </a:innerShdw>
                </a:effectLst>
              </p:spPr>
              <p:txBody>
                <a:bodyPr wrap="square" lIns="0" tIns="0" rIns="0" bIns="0" rtlCol="0"/>
                <a:lstStyle/>
                <a:p>
                  <a:endParaRPr sz="1400"/>
                </a:p>
              </p:txBody>
            </p:sp>
            <p:sp>
              <p:nvSpPr>
                <p:cNvPr id="70" name="bk object 18"/>
                <p:cNvSpPr/>
                <p:nvPr/>
              </p:nvSpPr>
              <p:spPr>
                <a:xfrm>
                  <a:off x="9103210" y="2389477"/>
                  <a:ext cx="1296924" cy="798710"/>
                </a:xfrm>
                <a:prstGeom prst="rect">
                  <a:avLst/>
                </a:prstGeom>
                <a:blipFill>
                  <a:blip r:embed="rId18" cstate="print">
                    <a:alphaModFix amt="61000"/>
                  </a:blip>
                  <a:stretch>
                    <a:fillRect/>
                  </a:stretch>
                </a:blipFill>
                <a:effectLst>
                  <a:outerShdw blurRad="50800" dist="38100" dir="2700000" algn="tl" rotWithShape="0">
                    <a:prstClr val="black">
                      <a:alpha val="40000"/>
                    </a:prstClr>
                  </a:outerShdw>
                </a:effectLst>
              </p:spPr>
              <p:txBody>
                <a:bodyPr wrap="square" lIns="0" tIns="0" rIns="0" bIns="0" rtlCol="0"/>
                <a:lstStyle/>
                <a:p>
                  <a:endParaRPr sz="1400"/>
                </a:p>
              </p:txBody>
            </p:sp>
            <p:sp>
              <p:nvSpPr>
                <p:cNvPr id="71" name="bk object 19"/>
                <p:cNvSpPr/>
                <p:nvPr/>
              </p:nvSpPr>
              <p:spPr>
                <a:xfrm>
                  <a:off x="9363952" y="2448506"/>
                  <a:ext cx="775440" cy="498811"/>
                </a:xfrm>
                <a:prstGeom prst="rect">
                  <a:avLst/>
                </a:prstGeom>
                <a:blipFill>
                  <a:blip r:embed="rId19" cstate="print">
                    <a:alphaModFix amt="34000"/>
                  </a:blip>
                  <a:stretch>
                    <a:fillRect/>
                  </a:stretch>
                </a:blipFill>
              </p:spPr>
              <p:txBody>
                <a:bodyPr wrap="square" lIns="0" tIns="0" rIns="0" bIns="0" rtlCol="0"/>
                <a:lstStyle/>
                <a:p>
                  <a:endParaRPr sz="1400"/>
                </a:p>
              </p:txBody>
            </p:sp>
          </p:grpSp>
          <p:sp>
            <p:nvSpPr>
              <p:cNvPr id="72" name="TextBox 71" descr="Presentation Author/Graphics: Eldrich L. Frazier&#10;Federal Geographic Data Committee&#10;https://www.fgdc.gov"/>
              <p:cNvSpPr txBox="1"/>
              <p:nvPr/>
            </p:nvSpPr>
            <p:spPr>
              <a:xfrm>
                <a:off x="4590534" y="3668709"/>
                <a:ext cx="572811" cy="400110"/>
              </a:xfrm>
              <a:prstGeom prst="rect">
                <a:avLst/>
              </a:prstGeom>
              <a:noFill/>
            </p:spPr>
            <p:txBody>
              <a:bodyPr wrap="square" rtlCol="0">
                <a:spAutoFit/>
              </a:bodyPr>
              <a:lstStyle/>
              <a:p>
                <a:r>
                  <a:rPr lang="en-US" sz="2000" dirty="0" smtClean="0">
                    <a:solidFill>
                      <a:schemeClr val="accent6">
                        <a:lumMod val="75000"/>
                      </a:schemeClr>
                    </a:solidFill>
                  </a:rPr>
                  <a:t>💰</a:t>
                </a:r>
                <a:endParaRPr lang="en-US" sz="2000" dirty="0">
                  <a:solidFill>
                    <a:schemeClr val="accent6">
                      <a:lumMod val="75000"/>
                    </a:schemeClr>
                  </a:solidFill>
                </a:endParaRPr>
              </a:p>
            </p:txBody>
          </p:sp>
          <p:sp>
            <p:nvSpPr>
              <p:cNvPr id="73" name="TextBox 72"/>
              <p:cNvSpPr txBox="1"/>
              <p:nvPr/>
            </p:nvSpPr>
            <p:spPr>
              <a:xfrm>
                <a:off x="4242858" y="3854688"/>
                <a:ext cx="821266" cy="400110"/>
              </a:xfrm>
              <a:prstGeom prst="rect">
                <a:avLst/>
              </a:prstGeom>
              <a:noFill/>
            </p:spPr>
            <p:txBody>
              <a:bodyPr wrap="square" rtlCol="0">
                <a:spAutoFit/>
              </a:bodyPr>
              <a:lstStyle/>
              <a:p>
                <a:r>
                  <a:rPr lang="en-US" sz="2000" dirty="0" smtClean="0"/>
                  <a:t>💶</a:t>
                </a:r>
                <a:endParaRPr lang="en-US" sz="2000" dirty="0"/>
              </a:p>
            </p:txBody>
          </p:sp>
          <p:pic>
            <p:nvPicPr>
              <p:cNvPr id="74" name="Picture 73"/>
              <p:cNvPicPr>
                <a:picLocks noChangeAspect="1"/>
              </p:cNvPicPr>
              <p:nvPr/>
            </p:nvPicPr>
            <p:blipFill rotWithShape="1">
              <a:blip r:embed="rId20">
                <a:extLst>
                  <a:ext uri="{BEBA8EAE-BF5A-486C-A8C5-ECC9F3942E4B}">
                    <a14:imgProps xmlns:a14="http://schemas.microsoft.com/office/drawing/2010/main">
                      <a14:imgLayer r:embed="rId21">
                        <a14:imgEffect>
                          <a14:backgroundRemoval t="48612" b="90000" l="49842" r="94814"/>
                        </a14:imgEffect>
                      </a14:imgLayer>
                    </a14:imgProps>
                  </a:ext>
                  <a:ext uri="{28A0092B-C50C-407E-A947-70E740481C1C}">
                    <a14:useLocalDpi xmlns:a14="http://schemas.microsoft.com/office/drawing/2010/main" val="0"/>
                  </a:ext>
                </a:extLst>
              </a:blip>
              <a:srcRect l="50491" t="52960" r="5636" b="8542"/>
              <a:stretch/>
            </p:blipFill>
            <p:spPr>
              <a:xfrm>
                <a:off x="4985323" y="3817826"/>
                <a:ext cx="772962" cy="584318"/>
              </a:xfrm>
              <a:prstGeom prst="rect">
                <a:avLst/>
              </a:prstGeom>
            </p:spPr>
          </p:pic>
        </p:grpSp>
        <p:sp>
          <p:nvSpPr>
            <p:cNvPr id="36" name="Oval 35"/>
            <p:cNvSpPr/>
            <p:nvPr/>
          </p:nvSpPr>
          <p:spPr>
            <a:xfrm rot="5400000">
              <a:off x="3488632" y="1221813"/>
              <a:ext cx="2365820" cy="2397845"/>
            </a:xfrm>
            <a:prstGeom prst="ellipse">
              <a:avLst/>
            </a:prstGeom>
            <a:gradFill flip="none" rotWithShape="1">
              <a:gsLst>
                <a:gs pos="21000">
                  <a:srgbClr val="B7D9A1"/>
                </a:gs>
                <a:gs pos="91000">
                  <a:srgbClr val="D0DD27">
                    <a:alpha val="14000"/>
                    <a:lumMod val="96000"/>
                    <a:lumOff val="4000"/>
                  </a:srgbClr>
                </a:gs>
                <a:gs pos="47000">
                  <a:srgbClr val="2D8641">
                    <a:alpha val="67000"/>
                  </a:srgbClr>
                </a:gs>
                <a:gs pos="100000">
                  <a:schemeClr val="accent6">
                    <a:lumMod val="99000"/>
                    <a:satMod val="120000"/>
                    <a:shade val="78000"/>
                    <a:alpha val="51000"/>
                  </a:schemeClr>
                </a:gs>
              </a:gsLst>
              <a:path path="circle">
                <a:fillToRect l="50000" t="50000" r="50000" b="50000"/>
              </a:path>
              <a:tileRect/>
            </a:gra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37" name="TextBox 36"/>
            <p:cNvSpPr txBox="1"/>
            <p:nvPr/>
          </p:nvSpPr>
          <p:spPr>
            <a:xfrm>
              <a:off x="4270707" y="1473655"/>
              <a:ext cx="601846" cy="280585"/>
            </a:xfrm>
            <a:prstGeom prst="rect">
              <a:avLst/>
            </a:prstGeom>
            <a:noFill/>
          </p:spPr>
          <p:txBody>
            <a:bodyPr wrap="none" rtlCol="0">
              <a:spAutoFit/>
            </a:bodyPr>
            <a:lstStyle/>
            <a:p>
              <a:r>
                <a:rPr lang="en-US" b="1" smtClean="0">
                  <a:solidFill>
                    <a:schemeClr val="bg1"/>
                  </a:solidFill>
                  <a:effectLst>
                    <a:outerShdw blurRad="50800" dist="38100" dir="2700000" algn="tl" rotWithShape="0">
                      <a:prstClr val="black">
                        <a:alpha val="40000"/>
                      </a:prstClr>
                    </a:outerShdw>
                  </a:effectLst>
                </a:rPr>
                <a:t>Social </a:t>
              </a:r>
              <a:endParaRPr lang="en-US" b="1" dirty="0">
                <a:solidFill>
                  <a:schemeClr val="bg1"/>
                </a:solidFill>
                <a:effectLst>
                  <a:outerShdw blurRad="50800" dist="38100" dir="2700000" algn="tl" rotWithShape="0">
                    <a:prstClr val="black">
                      <a:alpha val="40000"/>
                    </a:prstClr>
                  </a:outerShdw>
                </a:effectLst>
              </a:endParaRPr>
            </a:p>
          </p:txBody>
        </p:sp>
        <p:sp>
          <p:nvSpPr>
            <p:cNvPr id="38" name="bk object 16"/>
            <p:cNvSpPr/>
            <p:nvPr/>
          </p:nvSpPr>
          <p:spPr>
            <a:xfrm>
              <a:off x="4016143" y="1958056"/>
              <a:ext cx="1385903" cy="722839"/>
            </a:xfrm>
            <a:prstGeom prst="rect">
              <a:avLst/>
            </a:prstGeom>
            <a:blipFill>
              <a:blip r:embed="rId22" cstate="print">
                <a:biLevel thresh="25000"/>
                <a:extLst>
                  <a:ext uri="{BEBA8EAE-BF5A-486C-A8C5-ECC9F3942E4B}">
                    <a14:imgProps xmlns:a14="http://schemas.microsoft.com/office/drawing/2010/main">
                      <a14:imgLayer r:embed="rId23">
                        <a14:imgEffect>
                          <a14:backgroundRemoval t="0" b="100000" l="0" r="100000">
                            <a14:foregroundMark x1="88776" y1="60071" x2="88776" y2="60071"/>
                            <a14:foregroundMark x1="88776" y1="43110" x2="88776" y2="43110"/>
                            <a14:foregroundMark x1="65714" y1="14134" x2="65714" y2="14134"/>
                            <a14:foregroundMark x1="37551" y1="4240" x2="37551" y2="4240"/>
                            <a14:foregroundMark x1="35102" y1="40989" x2="35102" y2="40989"/>
                            <a14:foregroundMark x1="10408" y1="43110" x2="10408" y2="43110"/>
                            <a14:foregroundMark x1="10408" y1="79152" x2="10408" y2="79152"/>
                          </a14:backgroundRemoval>
                        </a14:imgEffect>
                        <a14:imgEffect>
                          <a14:colorTemperature colorTemp="1500"/>
                        </a14:imgEffect>
                      </a14:imgLayer>
                    </a14:imgProps>
                  </a:ext>
                </a:extLst>
              </a:blip>
              <a:stretch>
                <a:fillRect/>
              </a:stretch>
            </a:blipFill>
            <a:effectLst>
              <a:outerShdw blurRad="50800" dist="38100" dir="2700000" algn="tl" rotWithShape="0">
                <a:prstClr val="black">
                  <a:alpha val="40000"/>
                </a:prstClr>
              </a:outerShdw>
              <a:softEdge rad="0"/>
            </a:effectLst>
          </p:spPr>
          <p:txBody>
            <a:bodyPr wrap="square" lIns="0" tIns="0" rIns="0" bIns="0" rtlCol="0"/>
            <a:lstStyle/>
            <a:p>
              <a:endParaRPr/>
            </a:p>
          </p:txBody>
        </p:sp>
        <p:sp>
          <p:nvSpPr>
            <p:cNvPr id="35" name="bk object 16"/>
            <p:cNvSpPr/>
            <p:nvPr/>
          </p:nvSpPr>
          <p:spPr>
            <a:xfrm>
              <a:off x="4016144" y="1951243"/>
              <a:ext cx="1385903" cy="722839"/>
            </a:xfrm>
            <a:prstGeom prst="rect">
              <a:avLst/>
            </a:prstGeom>
            <a:blipFill>
              <a:blip r:embed="rId22" cstate="print">
                <a:biLevel thresh="25000"/>
                <a:extLst>
                  <a:ext uri="{BEBA8EAE-BF5A-486C-A8C5-ECC9F3942E4B}">
                    <a14:imgProps xmlns:a14="http://schemas.microsoft.com/office/drawing/2010/main">
                      <a14:imgLayer r:embed="rId23">
                        <a14:imgEffect>
                          <a14:backgroundRemoval t="0" b="100000" l="0" r="100000">
                            <a14:foregroundMark x1="88776" y1="60071" x2="88776" y2="60071"/>
                            <a14:foregroundMark x1="88776" y1="43110" x2="88776" y2="43110"/>
                            <a14:foregroundMark x1="65714" y1="14134" x2="65714" y2="14134"/>
                            <a14:foregroundMark x1="37551" y1="4240" x2="37551" y2="4240"/>
                            <a14:foregroundMark x1="35102" y1="40989" x2="35102" y2="40989"/>
                            <a14:foregroundMark x1="10408" y1="43110" x2="10408" y2="43110"/>
                            <a14:foregroundMark x1="10408" y1="79152" x2="10408" y2="79152"/>
                          </a14:backgroundRemoval>
                        </a14:imgEffect>
                        <a14:imgEffect>
                          <a14:colorTemperature colorTemp="1500"/>
                        </a14:imgEffect>
                      </a14:imgLayer>
                    </a14:imgProps>
                  </a:ext>
                </a:extLst>
              </a:blip>
              <a:stretch>
                <a:fillRect/>
              </a:stretch>
            </a:blipFill>
            <a:effectLst>
              <a:innerShdw blurRad="152400">
                <a:srgbClr val="D0DD27"/>
              </a:innerShdw>
              <a:softEdge rad="0"/>
            </a:effectLst>
          </p:spPr>
          <p:txBody>
            <a:bodyPr wrap="square" lIns="0" tIns="0" rIns="0" bIns="0" rtlCol="0"/>
            <a:lstStyle/>
            <a:p>
              <a:endParaRPr dirty="0"/>
            </a:p>
          </p:txBody>
        </p:sp>
        <p:sp>
          <p:nvSpPr>
            <p:cNvPr id="18" name="TextBox 17"/>
            <p:cNvSpPr txBox="1"/>
            <p:nvPr/>
          </p:nvSpPr>
          <p:spPr>
            <a:xfrm>
              <a:off x="3419917" y="2882686"/>
              <a:ext cx="651781" cy="369332"/>
            </a:xfrm>
            <a:prstGeom prst="rect">
              <a:avLst/>
            </a:prstGeom>
            <a:noFill/>
          </p:spPr>
          <p:txBody>
            <a:bodyPr wrap="none" rtlCol="0">
              <a:spAutoFit/>
            </a:bodyPr>
            <a:lstStyle/>
            <a:p>
              <a:r>
                <a:rPr lang="en-US" b="1" i="1" dirty="0" smtClean="0">
                  <a:solidFill>
                    <a:schemeClr val="bg1"/>
                  </a:solidFill>
                </a:rPr>
                <a:t>Data</a:t>
              </a:r>
              <a:endParaRPr lang="en-US" b="1" i="1" dirty="0">
                <a:solidFill>
                  <a:schemeClr val="bg1"/>
                </a:solidFill>
              </a:endParaRPr>
            </a:p>
          </p:txBody>
        </p:sp>
        <p:grpSp>
          <p:nvGrpSpPr>
            <p:cNvPr id="6" name="Group 5"/>
            <p:cNvGrpSpPr/>
            <p:nvPr/>
          </p:nvGrpSpPr>
          <p:grpSpPr>
            <a:xfrm>
              <a:off x="4484483" y="2979953"/>
              <a:ext cx="2973856" cy="2323668"/>
              <a:chOff x="4995970" y="3226475"/>
              <a:chExt cx="3716571" cy="2904000"/>
            </a:xfrm>
            <a:effectLst/>
          </p:grpSpPr>
          <p:sp>
            <p:nvSpPr>
              <p:cNvPr id="22" name="Oval 21"/>
              <p:cNvSpPr/>
              <p:nvPr/>
            </p:nvSpPr>
            <p:spPr>
              <a:xfrm>
                <a:off x="4995970" y="3226475"/>
                <a:ext cx="2893677" cy="2893677"/>
              </a:xfrm>
              <a:prstGeom prst="ellipse">
                <a:avLst/>
              </a:prstGeom>
              <a:gradFill flip="none" rotWithShape="1">
                <a:gsLst>
                  <a:gs pos="21000">
                    <a:srgbClr val="B7D9A1"/>
                  </a:gs>
                  <a:gs pos="91000">
                    <a:srgbClr val="D0DD27">
                      <a:alpha val="14000"/>
                      <a:lumMod val="96000"/>
                      <a:lumOff val="4000"/>
                    </a:srgbClr>
                  </a:gs>
                  <a:gs pos="47000">
                    <a:srgbClr val="2D8641">
                      <a:alpha val="67000"/>
                    </a:srgbClr>
                  </a:gs>
                  <a:gs pos="100000">
                    <a:schemeClr val="accent6">
                      <a:lumMod val="99000"/>
                      <a:satMod val="120000"/>
                      <a:shade val="78000"/>
                      <a:alpha val="51000"/>
                    </a:schemeClr>
                  </a:gs>
                </a:gsLst>
                <a:path path="circle">
                  <a:fillToRect l="50000" t="50000" r="50000" b="50000"/>
                </a:path>
                <a:tileRect/>
              </a:gradFill>
              <a:effectLst>
                <a:outerShdw blurRad="50800" dist="38100" dir="5400000" algn="t" rotWithShape="0">
                  <a:prstClr val="black">
                    <a:alpha val="40000"/>
                  </a:prstClr>
                </a:outerShdw>
              </a:effectLst>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grpSp>
            <p:nvGrpSpPr>
              <p:cNvPr id="5" name="Group 4"/>
              <p:cNvGrpSpPr/>
              <p:nvPr/>
            </p:nvGrpSpPr>
            <p:grpSpPr>
              <a:xfrm>
                <a:off x="5123469" y="3382231"/>
                <a:ext cx="3589072" cy="2748244"/>
                <a:chOff x="5123469" y="3382231"/>
                <a:chExt cx="3589072" cy="2748244"/>
              </a:xfrm>
            </p:grpSpPr>
            <p:grpSp>
              <p:nvGrpSpPr>
                <p:cNvPr id="23" name="Group 22"/>
                <p:cNvGrpSpPr/>
                <p:nvPr/>
              </p:nvGrpSpPr>
              <p:grpSpPr>
                <a:xfrm>
                  <a:off x="5123469" y="3382231"/>
                  <a:ext cx="3589072" cy="2748244"/>
                  <a:chOff x="6672105" y="-1014659"/>
                  <a:chExt cx="5837892" cy="5998339"/>
                </a:xfrm>
                <a:effectLst>
                  <a:outerShdw blurRad="50800" dist="76200" dir="2700000" algn="tl" rotWithShape="0">
                    <a:prstClr val="black">
                      <a:alpha val="40000"/>
                    </a:prstClr>
                  </a:outerShdw>
                </a:effectLst>
              </p:grpSpPr>
              <p:sp>
                <p:nvSpPr>
                  <p:cNvPr id="24" name="bk object 28"/>
                  <p:cNvSpPr/>
                  <p:nvPr/>
                </p:nvSpPr>
                <p:spPr>
                  <a:xfrm>
                    <a:off x="6672105" y="-1014659"/>
                    <a:ext cx="5837892" cy="5998339"/>
                  </a:xfrm>
                  <a:prstGeom prst="rect">
                    <a:avLst/>
                  </a:prstGeom>
                  <a:blipFill>
                    <a:blip r:embed="rId24" cstate="print"/>
                    <a:stretch>
                      <a:fillRect/>
                    </a:stretch>
                  </a:blipFill>
                </p:spPr>
                <p:txBody>
                  <a:bodyPr wrap="square" lIns="0" tIns="0" rIns="0" bIns="0" rtlCol="0"/>
                  <a:lstStyle/>
                  <a:p>
                    <a:endParaRPr/>
                  </a:p>
                </p:txBody>
              </p:sp>
              <p:sp>
                <p:nvSpPr>
                  <p:cNvPr id="25" name="bk object 29"/>
                  <p:cNvSpPr/>
                  <p:nvPr/>
                </p:nvSpPr>
                <p:spPr>
                  <a:xfrm>
                    <a:off x="7178700" y="1130478"/>
                    <a:ext cx="3236008" cy="2971799"/>
                  </a:xfrm>
                  <a:prstGeom prst="rect">
                    <a:avLst/>
                  </a:prstGeom>
                  <a:blipFill>
                    <a:blip r:embed="rId25" cstate="print"/>
                    <a:stretch>
                      <a:fillRect/>
                    </a:stretch>
                  </a:blipFill>
                </p:spPr>
                <p:txBody>
                  <a:bodyPr wrap="square" lIns="0" tIns="0" rIns="0" bIns="0" rtlCol="0"/>
                  <a:lstStyle/>
                  <a:p>
                    <a:endParaRPr/>
                  </a:p>
                </p:txBody>
              </p:sp>
            </p:grpSp>
            <p:sp>
              <p:nvSpPr>
                <p:cNvPr id="21" name="TextBox 20"/>
                <p:cNvSpPr txBox="1"/>
                <p:nvPr/>
              </p:nvSpPr>
              <p:spPr>
                <a:xfrm>
                  <a:off x="5512259" y="5169963"/>
                  <a:ext cx="1975143" cy="461572"/>
                </a:xfrm>
                <a:prstGeom prst="rect">
                  <a:avLst/>
                </a:prstGeom>
                <a:noFill/>
              </p:spPr>
              <p:txBody>
                <a:bodyPr wrap="none" rtlCol="0">
                  <a:spAutoFit/>
                </a:bodyPr>
                <a:lstStyle/>
                <a:p>
                  <a:r>
                    <a:rPr lang="en-US" b="1" dirty="0" smtClean="0">
                      <a:solidFill>
                        <a:schemeClr val="bg1"/>
                      </a:solidFill>
                      <a:effectLst>
                        <a:outerShdw blurRad="50800" dist="38100" dir="2700000" algn="tl" rotWithShape="0">
                          <a:prstClr val="black">
                            <a:alpha val="40000"/>
                          </a:prstClr>
                        </a:outerShdw>
                      </a:effectLst>
                    </a:rPr>
                    <a:t>Environmental</a:t>
                  </a:r>
                  <a:endParaRPr lang="en-US" b="1" dirty="0">
                    <a:solidFill>
                      <a:schemeClr val="bg1"/>
                    </a:solidFill>
                    <a:effectLst>
                      <a:outerShdw blurRad="50800" dist="38100" dir="2700000" algn="tl" rotWithShape="0">
                        <a:prstClr val="black">
                          <a:alpha val="40000"/>
                        </a:prstClr>
                      </a:outerShdw>
                    </a:effectLst>
                  </a:endParaRPr>
                </a:p>
              </p:txBody>
            </p:sp>
          </p:grpSp>
        </p:grpSp>
        <p:sp>
          <p:nvSpPr>
            <p:cNvPr id="14" name="Freeform 55"/>
            <p:cNvSpPr>
              <a:spLocks noEditPoints="1"/>
            </p:cNvSpPr>
            <p:nvPr/>
          </p:nvSpPr>
          <p:spPr bwMode="auto">
            <a:xfrm>
              <a:off x="4037789" y="2767259"/>
              <a:ext cx="1289836" cy="1289836"/>
            </a:xfrm>
            <a:custGeom>
              <a:avLst/>
              <a:gdLst>
                <a:gd name="T0" fmla="*/ 457 w 467"/>
                <a:gd name="T1" fmla="*/ 165 h 466"/>
                <a:gd name="T2" fmla="*/ 400 w 467"/>
                <a:gd name="T3" fmla="*/ 69 h 466"/>
                <a:gd name="T4" fmla="*/ 304 w 467"/>
                <a:gd name="T5" fmla="*/ 10 h 466"/>
                <a:gd name="T6" fmla="*/ 235 w 467"/>
                <a:gd name="T7" fmla="*/ 0 h 466"/>
                <a:gd name="T8" fmla="*/ 232 w 467"/>
                <a:gd name="T9" fmla="*/ 0 h 466"/>
                <a:gd name="T10" fmla="*/ 208 w 467"/>
                <a:gd name="T11" fmla="*/ 0 h 466"/>
                <a:gd name="T12" fmla="*/ 103 w 467"/>
                <a:gd name="T13" fmla="*/ 40 h 466"/>
                <a:gd name="T14" fmla="*/ 28 w 467"/>
                <a:gd name="T15" fmla="*/ 121 h 466"/>
                <a:gd name="T16" fmla="*/ 0 w 467"/>
                <a:gd name="T17" fmla="*/ 233 h 466"/>
                <a:gd name="T18" fmla="*/ 18 w 467"/>
                <a:gd name="T19" fmla="*/ 323 h 466"/>
                <a:gd name="T20" fmla="*/ 85 w 467"/>
                <a:gd name="T21" fmla="*/ 412 h 466"/>
                <a:gd name="T22" fmla="*/ 186 w 467"/>
                <a:gd name="T23" fmla="*/ 462 h 466"/>
                <a:gd name="T24" fmla="*/ 232 w 467"/>
                <a:gd name="T25" fmla="*/ 466 h 466"/>
                <a:gd name="T26" fmla="*/ 235 w 467"/>
                <a:gd name="T27" fmla="*/ 466 h 466"/>
                <a:gd name="T28" fmla="*/ 283 w 467"/>
                <a:gd name="T29" fmla="*/ 462 h 466"/>
                <a:gd name="T30" fmla="*/ 382 w 467"/>
                <a:gd name="T31" fmla="*/ 412 h 466"/>
                <a:gd name="T32" fmla="*/ 449 w 467"/>
                <a:gd name="T33" fmla="*/ 323 h 466"/>
                <a:gd name="T34" fmla="*/ 467 w 467"/>
                <a:gd name="T35" fmla="*/ 233 h 466"/>
                <a:gd name="T36" fmla="*/ 114 w 467"/>
                <a:gd name="T37" fmla="*/ 286 h 466"/>
                <a:gd name="T38" fmla="*/ 32 w 467"/>
                <a:gd name="T39" fmla="*/ 308 h 466"/>
                <a:gd name="T40" fmla="*/ 448 w 467"/>
                <a:gd name="T41" fmla="*/ 224 h 466"/>
                <a:gd name="T42" fmla="*/ 350 w 467"/>
                <a:gd name="T43" fmla="*/ 160 h 466"/>
                <a:gd name="T44" fmla="*/ 441 w 467"/>
                <a:gd name="T45" fmla="*/ 179 h 466"/>
                <a:gd name="T46" fmla="*/ 243 w 467"/>
                <a:gd name="T47" fmla="*/ 224 h 466"/>
                <a:gd name="T48" fmla="*/ 334 w 467"/>
                <a:gd name="T49" fmla="*/ 179 h 466"/>
                <a:gd name="T50" fmla="*/ 243 w 467"/>
                <a:gd name="T51" fmla="*/ 19 h 466"/>
                <a:gd name="T52" fmla="*/ 288 w 467"/>
                <a:gd name="T53" fmla="*/ 51 h 466"/>
                <a:gd name="T54" fmla="*/ 243 w 467"/>
                <a:gd name="T55" fmla="*/ 120 h 466"/>
                <a:gd name="T56" fmla="*/ 152 w 467"/>
                <a:gd name="T57" fmla="*/ 101 h 466"/>
                <a:gd name="T58" fmla="*/ 200 w 467"/>
                <a:gd name="T59" fmla="*/ 30 h 466"/>
                <a:gd name="T60" fmla="*/ 224 w 467"/>
                <a:gd name="T61" fmla="*/ 224 h 466"/>
                <a:gd name="T62" fmla="*/ 136 w 467"/>
                <a:gd name="T63" fmla="*/ 160 h 466"/>
                <a:gd name="T64" fmla="*/ 20 w 467"/>
                <a:gd name="T65" fmla="*/ 224 h 466"/>
                <a:gd name="T66" fmla="*/ 122 w 467"/>
                <a:gd name="T67" fmla="*/ 139 h 466"/>
                <a:gd name="T68" fmla="*/ 112 w 467"/>
                <a:gd name="T69" fmla="*/ 224 h 466"/>
                <a:gd name="T70" fmla="*/ 141 w 467"/>
                <a:gd name="T71" fmla="*/ 327 h 466"/>
                <a:gd name="T72" fmla="*/ 130 w 467"/>
                <a:gd name="T73" fmla="*/ 243 h 466"/>
                <a:gd name="T74" fmla="*/ 213 w 467"/>
                <a:gd name="T75" fmla="*/ 442 h 466"/>
                <a:gd name="T76" fmla="*/ 162 w 467"/>
                <a:gd name="T77" fmla="*/ 385 h 466"/>
                <a:gd name="T78" fmla="*/ 243 w 467"/>
                <a:gd name="T79" fmla="*/ 347 h 466"/>
                <a:gd name="T80" fmla="*/ 298 w 467"/>
                <a:gd name="T81" fmla="*/ 401 h 466"/>
                <a:gd name="T82" fmla="*/ 243 w 467"/>
                <a:gd name="T83" fmla="*/ 446 h 466"/>
                <a:gd name="T84" fmla="*/ 338 w 467"/>
                <a:gd name="T85" fmla="*/ 243 h 466"/>
                <a:gd name="T86" fmla="*/ 243 w 467"/>
                <a:gd name="T87" fmla="*/ 327 h 466"/>
                <a:gd name="T88" fmla="*/ 441 w 467"/>
                <a:gd name="T89" fmla="*/ 286 h 466"/>
                <a:gd name="T90" fmla="*/ 350 w 467"/>
                <a:gd name="T91" fmla="*/ 307 h 466"/>
                <a:gd name="T92" fmla="*/ 416 w 467"/>
                <a:gd name="T93" fmla="*/ 120 h 466"/>
                <a:gd name="T94" fmla="*/ 307 w 467"/>
                <a:gd name="T95" fmla="*/ 45 h 466"/>
                <a:gd name="T96" fmla="*/ 347 w 467"/>
                <a:gd name="T97" fmla="*/ 51 h 466"/>
                <a:gd name="T98" fmla="*/ 416 w 467"/>
                <a:gd name="T99" fmla="*/ 120 h 466"/>
                <a:gd name="T100" fmla="*/ 147 w 467"/>
                <a:gd name="T101" fmla="*/ 66 h 466"/>
                <a:gd name="T102" fmla="*/ 63 w 467"/>
                <a:gd name="T103" fmla="*/ 104 h 466"/>
                <a:gd name="T104" fmla="*/ 138 w 467"/>
                <a:gd name="T105" fmla="*/ 42 h 466"/>
                <a:gd name="T106" fmla="*/ 127 w 467"/>
                <a:gd name="T107" fmla="*/ 347 h 466"/>
                <a:gd name="T108" fmla="*/ 175 w 467"/>
                <a:gd name="T109" fmla="*/ 439 h 466"/>
                <a:gd name="T110" fmla="*/ 104 w 467"/>
                <a:gd name="T111" fmla="*/ 404 h 466"/>
                <a:gd name="T112" fmla="*/ 52 w 467"/>
                <a:gd name="T113" fmla="*/ 347 h 466"/>
                <a:gd name="T114" fmla="*/ 331 w 467"/>
                <a:gd name="T115" fmla="*/ 375 h 466"/>
                <a:gd name="T116" fmla="*/ 392 w 467"/>
                <a:gd name="T117" fmla="*/ 377 h 466"/>
                <a:gd name="T118" fmla="*/ 312 w 467"/>
                <a:gd name="T119" fmla="*/ 433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67" h="466">
                  <a:moveTo>
                    <a:pt x="467" y="233"/>
                  </a:moveTo>
                  <a:lnTo>
                    <a:pt x="467" y="233"/>
                  </a:lnTo>
                  <a:lnTo>
                    <a:pt x="465" y="209"/>
                  </a:lnTo>
                  <a:lnTo>
                    <a:pt x="462" y="185"/>
                  </a:lnTo>
                  <a:lnTo>
                    <a:pt x="457" y="165"/>
                  </a:lnTo>
                  <a:lnTo>
                    <a:pt x="449" y="142"/>
                  </a:lnTo>
                  <a:lnTo>
                    <a:pt x="440" y="121"/>
                  </a:lnTo>
                  <a:lnTo>
                    <a:pt x="427" y="102"/>
                  </a:lnTo>
                  <a:lnTo>
                    <a:pt x="414" y="85"/>
                  </a:lnTo>
                  <a:lnTo>
                    <a:pt x="400" y="69"/>
                  </a:lnTo>
                  <a:lnTo>
                    <a:pt x="382" y="53"/>
                  </a:lnTo>
                  <a:lnTo>
                    <a:pt x="365" y="40"/>
                  </a:lnTo>
                  <a:lnTo>
                    <a:pt x="346" y="29"/>
                  </a:lnTo>
                  <a:lnTo>
                    <a:pt x="326" y="18"/>
                  </a:lnTo>
                  <a:lnTo>
                    <a:pt x="304" y="10"/>
                  </a:lnTo>
                  <a:lnTo>
                    <a:pt x="283" y="5"/>
                  </a:lnTo>
                  <a:lnTo>
                    <a:pt x="259" y="0"/>
                  </a:lnTo>
                  <a:lnTo>
                    <a:pt x="237" y="0"/>
                  </a:lnTo>
                  <a:lnTo>
                    <a:pt x="237" y="0"/>
                  </a:lnTo>
                  <a:lnTo>
                    <a:pt x="235" y="0"/>
                  </a:lnTo>
                  <a:lnTo>
                    <a:pt x="235" y="0"/>
                  </a:lnTo>
                  <a:lnTo>
                    <a:pt x="235" y="0"/>
                  </a:lnTo>
                  <a:lnTo>
                    <a:pt x="234" y="0"/>
                  </a:lnTo>
                  <a:lnTo>
                    <a:pt x="234" y="0"/>
                  </a:lnTo>
                  <a:lnTo>
                    <a:pt x="232" y="0"/>
                  </a:lnTo>
                  <a:lnTo>
                    <a:pt x="232" y="0"/>
                  </a:lnTo>
                  <a:lnTo>
                    <a:pt x="232" y="0"/>
                  </a:lnTo>
                  <a:lnTo>
                    <a:pt x="232" y="0"/>
                  </a:lnTo>
                  <a:lnTo>
                    <a:pt x="232" y="0"/>
                  </a:lnTo>
                  <a:lnTo>
                    <a:pt x="208" y="0"/>
                  </a:lnTo>
                  <a:lnTo>
                    <a:pt x="186" y="5"/>
                  </a:lnTo>
                  <a:lnTo>
                    <a:pt x="163" y="10"/>
                  </a:lnTo>
                  <a:lnTo>
                    <a:pt x="141" y="18"/>
                  </a:lnTo>
                  <a:lnTo>
                    <a:pt x="122" y="27"/>
                  </a:lnTo>
                  <a:lnTo>
                    <a:pt x="103" y="40"/>
                  </a:lnTo>
                  <a:lnTo>
                    <a:pt x="85" y="53"/>
                  </a:lnTo>
                  <a:lnTo>
                    <a:pt x="68" y="69"/>
                  </a:lnTo>
                  <a:lnTo>
                    <a:pt x="53" y="85"/>
                  </a:lnTo>
                  <a:lnTo>
                    <a:pt x="40" y="102"/>
                  </a:lnTo>
                  <a:lnTo>
                    <a:pt x="28" y="121"/>
                  </a:lnTo>
                  <a:lnTo>
                    <a:pt x="18" y="142"/>
                  </a:lnTo>
                  <a:lnTo>
                    <a:pt x="10" y="163"/>
                  </a:lnTo>
                  <a:lnTo>
                    <a:pt x="5" y="185"/>
                  </a:lnTo>
                  <a:lnTo>
                    <a:pt x="0" y="209"/>
                  </a:lnTo>
                  <a:lnTo>
                    <a:pt x="0" y="233"/>
                  </a:lnTo>
                  <a:lnTo>
                    <a:pt x="0" y="233"/>
                  </a:lnTo>
                  <a:lnTo>
                    <a:pt x="0" y="257"/>
                  </a:lnTo>
                  <a:lnTo>
                    <a:pt x="5" y="280"/>
                  </a:lnTo>
                  <a:lnTo>
                    <a:pt x="10" y="302"/>
                  </a:lnTo>
                  <a:lnTo>
                    <a:pt x="18" y="323"/>
                  </a:lnTo>
                  <a:lnTo>
                    <a:pt x="28" y="343"/>
                  </a:lnTo>
                  <a:lnTo>
                    <a:pt x="40" y="363"/>
                  </a:lnTo>
                  <a:lnTo>
                    <a:pt x="53" y="380"/>
                  </a:lnTo>
                  <a:lnTo>
                    <a:pt x="68" y="398"/>
                  </a:lnTo>
                  <a:lnTo>
                    <a:pt x="85" y="412"/>
                  </a:lnTo>
                  <a:lnTo>
                    <a:pt x="103" y="426"/>
                  </a:lnTo>
                  <a:lnTo>
                    <a:pt x="122" y="438"/>
                  </a:lnTo>
                  <a:lnTo>
                    <a:pt x="141" y="447"/>
                  </a:lnTo>
                  <a:lnTo>
                    <a:pt x="163" y="455"/>
                  </a:lnTo>
                  <a:lnTo>
                    <a:pt x="186" y="462"/>
                  </a:lnTo>
                  <a:lnTo>
                    <a:pt x="208" y="465"/>
                  </a:lnTo>
                  <a:lnTo>
                    <a:pt x="232" y="466"/>
                  </a:lnTo>
                  <a:lnTo>
                    <a:pt x="232" y="466"/>
                  </a:lnTo>
                  <a:lnTo>
                    <a:pt x="232" y="466"/>
                  </a:lnTo>
                  <a:lnTo>
                    <a:pt x="232" y="466"/>
                  </a:lnTo>
                  <a:lnTo>
                    <a:pt x="232" y="466"/>
                  </a:lnTo>
                  <a:lnTo>
                    <a:pt x="234" y="466"/>
                  </a:lnTo>
                  <a:lnTo>
                    <a:pt x="234" y="466"/>
                  </a:lnTo>
                  <a:lnTo>
                    <a:pt x="235" y="466"/>
                  </a:lnTo>
                  <a:lnTo>
                    <a:pt x="235" y="466"/>
                  </a:lnTo>
                  <a:lnTo>
                    <a:pt x="235" y="466"/>
                  </a:lnTo>
                  <a:lnTo>
                    <a:pt x="237" y="466"/>
                  </a:lnTo>
                  <a:lnTo>
                    <a:pt x="237" y="466"/>
                  </a:lnTo>
                  <a:lnTo>
                    <a:pt x="259" y="465"/>
                  </a:lnTo>
                  <a:lnTo>
                    <a:pt x="283" y="462"/>
                  </a:lnTo>
                  <a:lnTo>
                    <a:pt x="304" y="455"/>
                  </a:lnTo>
                  <a:lnTo>
                    <a:pt x="326" y="447"/>
                  </a:lnTo>
                  <a:lnTo>
                    <a:pt x="346" y="438"/>
                  </a:lnTo>
                  <a:lnTo>
                    <a:pt x="365" y="425"/>
                  </a:lnTo>
                  <a:lnTo>
                    <a:pt x="382" y="412"/>
                  </a:lnTo>
                  <a:lnTo>
                    <a:pt x="400" y="396"/>
                  </a:lnTo>
                  <a:lnTo>
                    <a:pt x="414" y="380"/>
                  </a:lnTo>
                  <a:lnTo>
                    <a:pt x="427" y="363"/>
                  </a:lnTo>
                  <a:lnTo>
                    <a:pt x="440" y="343"/>
                  </a:lnTo>
                  <a:lnTo>
                    <a:pt x="449" y="323"/>
                  </a:lnTo>
                  <a:lnTo>
                    <a:pt x="457" y="302"/>
                  </a:lnTo>
                  <a:lnTo>
                    <a:pt x="462" y="280"/>
                  </a:lnTo>
                  <a:lnTo>
                    <a:pt x="465" y="256"/>
                  </a:lnTo>
                  <a:lnTo>
                    <a:pt x="467" y="233"/>
                  </a:lnTo>
                  <a:lnTo>
                    <a:pt x="467" y="233"/>
                  </a:lnTo>
                  <a:close/>
                  <a:moveTo>
                    <a:pt x="20" y="243"/>
                  </a:moveTo>
                  <a:lnTo>
                    <a:pt x="112" y="243"/>
                  </a:lnTo>
                  <a:lnTo>
                    <a:pt x="112" y="243"/>
                  </a:lnTo>
                  <a:lnTo>
                    <a:pt x="112" y="265"/>
                  </a:lnTo>
                  <a:lnTo>
                    <a:pt x="114" y="286"/>
                  </a:lnTo>
                  <a:lnTo>
                    <a:pt x="117" y="307"/>
                  </a:lnTo>
                  <a:lnTo>
                    <a:pt x="122" y="327"/>
                  </a:lnTo>
                  <a:lnTo>
                    <a:pt x="40" y="327"/>
                  </a:lnTo>
                  <a:lnTo>
                    <a:pt x="40" y="327"/>
                  </a:lnTo>
                  <a:lnTo>
                    <a:pt x="32" y="308"/>
                  </a:lnTo>
                  <a:lnTo>
                    <a:pt x="26" y="286"/>
                  </a:lnTo>
                  <a:lnTo>
                    <a:pt x="21" y="265"/>
                  </a:lnTo>
                  <a:lnTo>
                    <a:pt x="20" y="243"/>
                  </a:lnTo>
                  <a:lnTo>
                    <a:pt x="20" y="243"/>
                  </a:lnTo>
                  <a:close/>
                  <a:moveTo>
                    <a:pt x="448" y="224"/>
                  </a:moveTo>
                  <a:lnTo>
                    <a:pt x="357" y="224"/>
                  </a:lnTo>
                  <a:lnTo>
                    <a:pt x="357" y="224"/>
                  </a:lnTo>
                  <a:lnTo>
                    <a:pt x="355" y="201"/>
                  </a:lnTo>
                  <a:lnTo>
                    <a:pt x="353" y="179"/>
                  </a:lnTo>
                  <a:lnTo>
                    <a:pt x="350" y="160"/>
                  </a:lnTo>
                  <a:lnTo>
                    <a:pt x="347" y="139"/>
                  </a:lnTo>
                  <a:lnTo>
                    <a:pt x="427" y="139"/>
                  </a:lnTo>
                  <a:lnTo>
                    <a:pt x="427" y="139"/>
                  </a:lnTo>
                  <a:lnTo>
                    <a:pt x="435" y="158"/>
                  </a:lnTo>
                  <a:lnTo>
                    <a:pt x="441" y="179"/>
                  </a:lnTo>
                  <a:lnTo>
                    <a:pt x="446" y="201"/>
                  </a:lnTo>
                  <a:lnTo>
                    <a:pt x="448" y="224"/>
                  </a:lnTo>
                  <a:lnTo>
                    <a:pt x="448" y="224"/>
                  </a:lnTo>
                  <a:close/>
                  <a:moveTo>
                    <a:pt x="338" y="224"/>
                  </a:moveTo>
                  <a:lnTo>
                    <a:pt x="243" y="224"/>
                  </a:lnTo>
                  <a:lnTo>
                    <a:pt x="243" y="139"/>
                  </a:lnTo>
                  <a:lnTo>
                    <a:pt x="326" y="139"/>
                  </a:lnTo>
                  <a:lnTo>
                    <a:pt x="326" y="139"/>
                  </a:lnTo>
                  <a:lnTo>
                    <a:pt x="331" y="160"/>
                  </a:lnTo>
                  <a:lnTo>
                    <a:pt x="334" y="179"/>
                  </a:lnTo>
                  <a:lnTo>
                    <a:pt x="336" y="201"/>
                  </a:lnTo>
                  <a:lnTo>
                    <a:pt x="338" y="224"/>
                  </a:lnTo>
                  <a:lnTo>
                    <a:pt x="338" y="224"/>
                  </a:lnTo>
                  <a:close/>
                  <a:moveTo>
                    <a:pt x="243" y="120"/>
                  </a:moveTo>
                  <a:lnTo>
                    <a:pt x="243" y="19"/>
                  </a:lnTo>
                  <a:lnTo>
                    <a:pt x="243" y="19"/>
                  </a:lnTo>
                  <a:lnTo>
                    <a:pt x="254" y="22"/>
                  </a:lnTo>
                  <a:lnTo>
                    <a:pt x="267" y="29"/>
                  </a:lnTo>
                  <a:lnTo>
                    <a:pt x="278" y="38"/>
                  </a:lnTo>
                  <a:lnTo>
                    <a:pt x="288" y="51"/>
                  </a:lnTo>
                  <a:lnTo>
                    <a:pt x="298" y="66"/>
                  </a:lnTo>
                  <a:lnTo>
                    <a:pt x="307" y="82"/>
                  </a:lnTo>
                  <a:lnTo>
                    <a:pt x="315" y="101"/>
                  </a:lnTo>
                  <a:lnTo>
                    <a:pt x="322" y="120"/>
                  </a:lnTo>
                  <a:lnTo>
                    <a:pt x="243" y="120"/>
                  </a:lnTo>
                  <a:close/>
                  <a:moveTo>
                    <a:pt x="224" y="19"/>
                  </a:moveTo>
                  <a:lnTo>
                    <a:pt x="224" y="120"/>
                  </a:lnTo>
                  <a:lnTo>
                    <a:pt x="146" y="120"/>
                  </a:lnTo>
                  <a:lnTo>
                    <a:pt x="146" y="120"/>
                  </a:lnTo>
                  <a:lnTo>
                    <a:pt x="152" y="101"/>
                  </a:lnTo>
                  <a:lnTo>
                    <a:pt x="160" y="82"/>
                  </a:lnTo>
                  <a:lnTo>
                    <a:pt x="170" y="66"/>
                  </a:lnTo>
                  <a:lnTo>
                    <a:pt x="179" y="51"/>
                  </a:lnTo>
                  <a:lnTo>
                    <a:pt x="189" y="38"/>
                  </a:lnTo>
                  <a:lnTo>
                    <a:pt x="200" y="30"/>
                  </a:lnTo>
                  <a:lnTo>
                    <a:pt x="211" y="22"/>
                  </a:lnTo>
                  <a:lnTo>
                    <a:pt x="224" y="19"/>
                  </a:lnTo>
                  <a:lnTo>
                    <a:pt x="224" y="19"/>
                  </a:lnTo>
                  <a:close/>
                  <a:moveTo>
                    <a:pt x="224" y="139"/>
                  </a:moveTo>
                  <a:lnTo>
                    <a:pt x="224" y="224"/>
                  </a:lnTo>
                  <a:lnTo>
                    <a:pt x="130" y="224"/>
                  </a:lnTo>
                  <a:lnTo>
                    <a:pt x="130" y="224"/>
                  </a:lnTo>
                  <a:lnTo>
                    <a:pt x="131" y="201"/>
                  </a:lnTo>
                  <a:lnTo>
                    <a:pt x="133" y="179"/>
                  </a:lnTo>
                  <a:lnTo>
                    <a:pt x="136" y="160"/>
                  </a:lnTo>
                  <a:lnTo>
                    <a:pt x="141" y="139"/>
                  </a:lnTo>
                  <a:lnTo>
                    <a:pt x="224" y="139"/>
                  </a:lnTo>
                  <a:close/>
                  <a:moveTo>
                    <a:pt x="112" y="224"/>
                  </a:moveTo>
                  <a:lnTo>
                    <a:pt x="20" y="224"/>
                  </a:lnTo>
                  <a:lnTo>
                    <a:pt x="20" y="224"/>
                  </a:lnTo>
                  <a:lnTo>
                    <a:pt x="21" y="201"/>
                  </a:lnTo>
                  <a:lnTo>
                    <a:pt x="26" y="179"/>
                  </a:lnTo>
                  <a:lnTo>
                    <a:pt x="32" y="158"/>
                  </a:lnTo>
                  <a:lnTo>
                    <a:pt x="40" y="139"/>
                  </a:lnTo>
                  <a:lnTo>
                    <a:pt x="122" y="139"/>
                  </a:lnTo>
                  <a:lnTo>
                    <a:pt x="122" y="139"/>
                  </a:lnTo>
                  <a:lnTo>
                    <a:pt x="117" y="160"/>
                  </a:lnTo>
                  <a:lnTo>
                    <a:pt x="114" y="179"/>
                  </a:lnTo>
                  <a:lnTo>
                    <a:pt x="112" y="201"/>
                  </a:lnTo>
                  <a:lnTo>
                    <a:pt x="112" y="224"/>
                  </a:lnTo>
                  <a:lnTo>
                    <a:pt x="112" y="224"/>
                  </a:lnTo>
                  <a:close/>
                  <a:moveTo>
                    <a:pt x="130" y="243"/>
                  </a:moveTo>
                  <a:lnTo>
                    <a:pt x="224" y="243"/>
                  </a:lnTo>
                  <a:lnTo>
                    <a:pt x="224" y="327"/>
                  </a:lnTo>
                  <a:lnTo>
                    <a:pt x="141" y="327"/>
                  </a:lnTo>
                  <a:lnTo>
                    <a:pt x="141" y="327"/>
                  </a:lnTo>
                  <a:lnTo>
                    <a:pt x="136" y="308"/>
                  </a:lnTo>
                  <a:lnTo>
                    <a:pt x="133" y="286"/>
                  </a:lnTo>
                  <a:lnTo>
                    <a:pt x="131" y="265"/>
                  </a:lnTo>
                  <a:lnTo>
                    <a:pt x="130" y="243"/>
                  </a:lnTo>
                  <a:lnTo>
                    <a:pt x="130" y="243"/>
                  </a:lnTo>
                  <a:close/>
                  <a:moveTo>
                    <a:pt x="224" y="347"/>
                  </a:moveTo>
                  <a:lnTo>
                    <a:pt x="224" y="446"/>
                  </a:lnTo>
                  <a:lnTo>
                    <a:pt x="224" y="446"/>
                  </a:lnTo>
                  <a:lnTo>
                    <a:pt x="213" y="442"/>
                  </a:lnTo>
                  <a:lnTo>
                    <a:pt x="200" y="436"/>
                  </a:lnTo>
                  <a:lnTo>
                    <a:pt x="191" y="426"/>
                  </a:lnTo>
                  <a:lnTo>
                    <a:pt x="179" y="415"/>
                  </a:lnTo>
                  <a:lnTo>
                    <a:pt x="170" y="401"/>
                  </a:lnTo>
                  <a:lnTo>
                    <a:pt x="162" y="385"/>
                  </a:lnTo>
                  <a:lnTo>
                    <a:pt x="154" y="366"/>
                  </a:lnTo>
                  <a:lnTo>
                    <a:pt x="146" y="347"/>
                  </a:lnTo>
                  <a:lnTo>
                    <a:pt x="224" y="347"/>
                  </a:lnTo>
                  <a:close/>
                  <a:moveTo>
                    <a:pt x="243" y="446"/>
                  </a:moveTo>
                  <a:lnTo>
                    <a:pt x="243" y="347"/>
                  </a:lnTo>
                  <a:lnTo>
                    <a:pt x="322" y="347"/>
                  </a:lnTo>
                  <a:lnTo>
                    <a:pt x="322" y="347"/>
                  </a:lnTo>
                  <a:lnTo>
                    <a:pt x="314" y="366"/>
                  </a:lnTo>
                  <a:lnTo>
                    <a:pt x="306" y="385"/>
                  </a:lnTo>
                  <a:lnTo>
                    <a:pt x="298" y="401"/>
                  </a:lnTo>
                  <a:lnTo>
                    <a:pt x="288" y="415"/>
                  </a:lnTo>
                  <a:lnTo>
                    <a:pt x="277" y="426"/>
                  </a:lnTo>
                  <a:lnTo>
                    <a:pt x="267" y="436"/>
                  </a:lnTo>
                  <a:lnTo>
                    <a:pt x="254" y="442"/>
                  </a:lnTo>
                  <a:lnTo>
                    <a:pt x="243" y="446"/>
                  </a:lnTo>
                  <a:lnTo>
                    <a:pt x="243" y="446"/>
                  </a:lnTo>
                  <a:close/>
                  <a:moveTo>
                    <a:pt x="243" y="327"/>
                  </a:moveTo>
                  <a:lnTo>
                    <a:pt x="243" y="243"/>
                  </a:lnTo>
                  <a:lnTo>
                    <a:pt x="338" y="243"/>
                  </a:lnTo>
                  <a:lnTo>
                    <a:pt x="338" y="243"/>
                  </a:lnTo>
                  <a:lnTo>
                    <a:pt x="336" y="265"/>
                  </a:lnTo>
                  <a:lnTo>
                    <a:pt x="334" y="286"/>
                  </a:lnTo>
                  <a:lnTo>
                    <a:pt x="331" y="308"/>
                  </a:lnTo>
                  <a:lnTo>
                    <a:pt x="326" y="327"/>
                  </a:lnTo>
                  <a:lnTo>
                    <a:pt x="243" y="327"/>
                  </a:lnTo>
                  <a:close/>
                  <a:moveTo>
                    <a:pt x="357" y="243"/>
                  </a:moveTo>
                  <a:lnTo>
                    <a:pt x="448" y="243"/>
                  </a:lnTo>
                  <a:lnTo>
                    <a:pt x="448" y="243"/>
                  </a:lnTo>
                  <a:lnTo>
                    <a:pt x="446" y="265"/>
                  </a:lnTo>
                  <a:lnTo>
                    <a:pt x="441" y="286"/>
                  </a:lnTo>
                  <a:lnTo>
                    <a:pt x="435" y="308"/>
                  </a:lnTo>
                  <a:lnTo>
                    <a:pt x="425" y="327"/>
                  </a:lnTo>
                  <a:lnTo>
                    <a:pt x="346" y="327"/>
                  </a:lnTo>
                  <a:lnTo>
                    <a:pt x="346" y="327"/>
                  </a:lnTo>
                  <a:lnTo>
                    <a:pt x="350" y="307"/>
                  </a:lnTo>
                  <a:lnTo>
                    <a:pt x="353" y="286"/>
                  </a:lnTo>
                  <a:lnTo>
                    <a:pt x="355" y="265"/>
                  </a:lnTo>
                  <a:lnTo>
                    <a:pt x="357" y="243"/>
                  </a:lnTo>
                  <a:lnTo>
                    <a:pt x="357" y="243"/>
                  </a:lnTo>
                  <a:close/>
                  <a:moveTo>
                    <a:pt x="416" y="120"/>
                  </a:moveTo>
                  <a:lnTo>
                    <a:pt x="342" y="120"/>
                  </a:lnTo>
                  <a:lnTo>
                    <a:pt x="342" y="120"/>
                  </a:lnTo>
                  <a:lnTo>
                    <a:pt x="333" y="91"/>
                  </a:lnTo>
                  <a:lnTo>
                    <a:pt x="320" y="67"/>
                  </a:lnTo>
                  <a:lnTo>
                    <a:pt x="307" y="45"/>
                  </a:lnTo>
                  <a:lnTo>
                    <a:pt x="293" y="27"/>
                  </a:lnTo>
                  <a:lnTo>
                    <a:pt x="293" y="27"/>
                  </a:lnTo>
                  <a:lnTo>
                    <a:pt x="312" y="34"/>
                  </a:lnTo>
                  <a:lnTo>
                    <a:pt x="330" y="42"/>
                  </a:lnTo>
                  <a:lnTo>
                    <a:pt x="347" y="51"/>
                  </a:lnTo>
                  <a:lnTo>
                    <a:pt x="363" y="62"/>
                  </a:lnTo>
                  <a:lnTo>
                    <a:pt x="379" y="75"/>
                  </a:lnTo>
                  <a:lnTo>
                    <a:pt x="392" y="90"/>
                  </a:lnTo>
                  <a:lnTo>
                    <a:pt x="405" y="104"/>
                  </a:lnTo>
                  <a:lnTo>
                    <a:pt x="416" y="120"/>
                  </a:lnTo>
                  <a:lnTo>
                    <a:pt x="416" y="120"/>
                  </a:lnTo>
                  <a:close/>
                  <a:moveTo>
                    <a:pt x="175" y="26"/>
                  </a:moveTo>
                  <a:lnTo>
                    <a:pt x="175" y="26"/>
                  </a:lnTo>
                  <a:lnTo>
                    <a:pt x="160" y="45"/>
                  </a:lnTo>
                  <a:lnTo>
                    <a:pt x="147" y="66"/>
                  </a:lnTo>
                  <a:lnTo>
                    <a:pt x="135" y="91"/>
                  </a:lnTo>
                  <a:lnTo>
                    <a:pt x="127" y="120"/>
                  </a:lnTo>
                  <a:lnTo>
                    <a:pt x="52" y="120"/>
                  </a:lnTo>
                  <a:lnTo>
                    <a:pt x="52" y="120"/>
                  </a:lnTo>
                  <a:lnTo>
                    <a:pt x="63" y="104"/>
                  </a:lnTo>
                  <a:lnTo>
                    <a:pt x="74" y="88"/>
                  </a:lnTo>
                  <a:lnTo>
                    <a:pt x="88" y="75"/>
                  </a:lnTo>
                  <a:lnTo>
                    <a:pt x="104" y="62"/>
                  </a:lnTo>
                  <a:lnTo>
                    <a:pt x="120" y="51"/>
                  </a:lnTo>
                  <a:lnTo>
                    <a:pt x="138" y="42"/>
                  </a:lnTo>
                  <a:lnTo>
                    <a:pt x="155" y="32"/>
                  </a:lnTo>
                  <a:lnTo>
                    <a:pt x="175" y="26"/>
                  </a:lnTo>
                  <a:lnTo>
                    <a:pt x="175" y="26"/>
                  </a:lnTo>
                  <a:close/>
                  <a:moveTo>
                    <a:pt x="52" y="347"/>
                  </a:moveTo>
                  <a:lnTo>
                    <a:pt x="127" y="347"/>
                  </a:lnTo>
                  <a:lnTo>
                    <a:pt x="127" y="347"/>
                  </a:lnTo>
                  <a:lnTo>
                    <a:pt x="136" y="375"/>
                  </a:lnTo>
                  <a:lnTo>
                    <a:pt x="147" y="399"/>
                  </a:lnTo>
                  <a:lnTo>
                    <a:pt x="160" y="422"/>
                  </a:lnTo>
                  <a:lnTo>
                    <a:pt x="175" y="439"/>
                  </a:lnTo>
                  <a:lnTo>
                    <a:pt x="175" y="439"/>
                  </a:lnTo>
                  <a:lnTo>
                    <a:pt x="157" y="433"/>
                  </a:lnTo>
                  <a:lnTo>
                    <a:pt x="138" y="425"/>
                  </a:lnTo>
                  <a:lnTo>
                    <a:pt x="120" y="415"/>
                  </a:lnTo>
                  <a:lnTo>
                    <a:pt x="104" y="404"/>
                  </a:lnTo>
                  <a:lnTo>
                    <a:pt x="90" y="391"/>
                  </a:lnTo>
                  <a:lnTo>
                    <a:pt x="76" y="377"/>
                  </a:lnTo>
                  <a:lnTo>
                    <a:pt x="63" y="363"/>
                  </a:lnTo>
                  <a:lnTo>
                    <a:pt x="52" y="347"/>
                  </a:lnTo>
                  <a:lnTo>
                    <a:pt x="52" y="347"/>
                  </a:lnTo>
                  <a:close/>
                  <a:moveTo>
                    <a:pt x="293" y="439"/>
                  </a:moveTo>
                  <a:lnTo>
                    <a:pt x="293" y="439"/>
                  </a:lnTo>
                  <a:lnTo>
                    <a:pt x="307" y="422"/>
                  </a:lnTo>
                  <a:lnTo>
                    <a:pt x="320" y="399"/>
                  </a:lnTo>
                  <a:lnTo>
                    <a:pt x="331" y="375"/>
                  </a:lnTo>
                  <a:lnTo>
                    <a:pt x="341" y="347"/>
                  </a:lnTo>
                  <a:lnTo>
                    <a:pt x="416" y="347"/>
                  </a:lnTo>
                  <a:lnTo>
                    <a:pt x="416" y="347"/>
                  </a:lnTo>
                  <a:lnTo>
                    <a:pt x="405" y="363"/>
                  </a:lnTo>
                  <a:lnTo>
                    <a:pt x="392" y="377"/>
                  </a:lnTo>
                  <a:lnTo>
                    <a:pt x="377" y="391"/>
                  </a:lnTo>
                  <a:lnTo>
                    <a:pt x="363" y="404"/>
                  </a:lnTo>
                  <a:lnTo>
                    <a:pt x="347" y="415"/>
                  </a:lnTo>
                  <a:lnTo>
                    <a:pt x="330" y="425"/>
                  </a:lnTo>
                  <a:lnTo>
                    <a:pt x="312" y="433"/>
                  </a:lnTo>
                  <a:lnTo>
                    <a:pt x="293" y="439"/>
                  </a:lnTo>
                  <a:lnTo>
                    <a:pt x="293" y="439"/>
                  </a:lnTo>
                  <a:close/>
                </a:path>
              </a:pathLst>
            </a:cu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a:effectLst>
              <a:glow rad="63500">
                <a:schemeClr val="bg1">
                  <a:alpha val="40000"/>
                </a:schemeClr>
              </a:glow>
              <a:outerShdw blurRad="57150" dist="19050" dir="5400000" algn="ctr" rotWithShape="0">
                <a:srgbClr val="000000">
                  <a:alpha val="63000"/>
                </a:srgbClr>
              </a:outerShdw>
            </a:effectLst>
            <a:extLst/>
          </p:spPr>
          <p:style>
            <a:lnRef idx="0">
              <a:schemeClr val="dk1"/>
            </a:lnRef>
            <a:fillRef idx="3">
              <a:schemeClr val="dk1"/>
            </a:fillRef>
            <a:effectRef idx="3">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19" name="TextBox 18"/>
            <p:cNvSpPr txBox="1"/>
            <p:nvPr/>
          </p:nvSpPr>
          <p:spPr>
            <a:xfrm>
              <a:off x="5256577" y="2912764"/>
              <a:ext cx="672556" cy="369332"/>
            </a:xfrm>
            <a:prstGeom prst="rect">
              <a:avLst/>
            </a:prstGeom>
            <a:noFill/>
          </p:spPr>
          <p:txBody>
            <a:bodyPr wrap="none" rtlCol="0">
              <a:spAutoFit/>
            </a:bodyPr>
            <a:lstStyle/>
            <a:p>
              <a:r>
                <a:rPr lang="en-US" b="1" i="1" dirty="0">
                  <a:solidFill>
                    <a:schemeClr val="bg1"/>
                  </a:solidFill>
                </a:rPr>
                <a:t>Tools</a:t>
              </a:r>
            </a:p>
          </p:txBody>
        </p:sp>
        <p:sp>
          <p:nvSpPr>
            <p:cNvPr id="75" name="TextBox 74"/>
            <p:cNvSpPr txBox="1"/>
            <p:nvPr/>
          </p:nvSpPr>
          <p:spPr>
            <a:xfrm>
              <a:off x="3022671" y="4547160"/>
              <a:ext cx="1099532" cy="369332"/>
            </a:xfrm>
            <a:prstGeom prst="rect">
              <a:avLst/>
            </a:prstGeom>
            <a:noFill/>
          </p:spPr>
          <p:txBody>
            <a:bodyPr wrap="none" rtlCol="0">
              <a:spAutoFit/>
            </a:bodyPr>
            <a:lstStyle/>
            <a:p>
              <a:r>
                <a:rPr lang="en-US" b="1" smtClean="0">
                  <a:solidFill>
                    <a:schemeClr val="bg1"/>
                  </a:solidFill>
                  <a:effectLst>
                    <a:outerShdw blurRad="50800" dist="38100" dir="2700000" algn="tl" rotWithShape="0">
                      <a:prstClr val="black">
                        <a:alpha val="40000"/>
                      </a:prstClr>
                    </a:outerShdw>
                  </a:effectLst>
                </a:rPr>
                <a:t>Economic</a:t>
              </a:r>
              <a:endParaRPr lang="en-US" b="1" dirty="0">
                <a:solidFill>
                  <a:schemeClr val="bg1"/>
                </a:solidFill>
                <a:effectLst>
                  <a:outerShdw blurRad="50800" dist="38100" dir="2700000" algn="tl" rotWithShape="0">
                    <a:prstClr val="black">
                      <a:alpha val="40000"/>
                    </a:prstClr>
                  </a:outerShdw>
                </a:effectLst>
              </a:endParaRPr>
            </a:p>
          </p:txBody>
        </p:sp>
        <p:sp>
          <p:nvSpPr>
            <p:cNvPr id="20" name="TextBox 19"/>
            <p:cNvSpPr txBox="1"/>
            <p:nvPr/>
          </p:nvSpPr>
          <p:spPr>
            <a:xfrm>
              <a:off x="4185557" y="3964148"/>
              <a:ext cx="948145" cy="369332"/>
            </a:xfrm>
            <a:prstGeom prst="rect">
              <a:avLst/>
            </a:prstGeom>
            <a:noFill/>
          </p:spPr>
          <p:txBody>
            <a:bodyPr wrap="none" rtlCol="0">
              <a:spAutoFit/>
            </a:bodyPr>
            <a:lstStyle/>
            <a:p>
              <a:r>
                <a:rPr lang="en-US" b="1" i="1" dirty="0">
                  <a:solidFill>
                    <a:schemeClr val="bg1"/>
                  </a:solidFill>
                </a:rPr>
                <a:t>Services</a:t>
              </a:r>
            </a:p>
          </p:txBody>
        </p:sp>
      </p:grpSp>
    </p:spTree>
    <p:extLst>
      <p:ext uri="{BB962C8B-B14F-4D97-AF65-F5344CB8AC3E}">
        <p14:creationId xmlns:p14="http://schemas.microsoft.com/office/powerpoint/2010/main" val="7839487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Custom Design">
  <a:themeElements>
    <a:clrScheme name="Custom-Chart">
      <a:dk1>
        <a:srgbClr val="000000"/>
      </a:dk1>
      <a:lt1>
        <a:srgbClr val="FFFFFF"/>
      </a:lt1>
      <a:dk2>
        <a:srgbClr val="44546A"/>
      </a:dk2>
      <a:lt2>
        <a:srgbClr val="E7E6E6"/>
      </a:lt2>
      <a:accent1>
        <a:srgbClr val="5B9BD5"/>
      </a:accent1>
      <a:accent2>
        <a:srgbClr val="3D7D44"/>
      </a:accent2>
      <a:accent3>
        <a:srgbClr val="A5A5A5"/>
      </a:accent3>
      <a:accent4>
        <a:srgbClr val="FFC000"/>
      </a:accent4>
      <a:accent5>
        <a:srgbClr val="4472C4"/>
      </a:accent5>
      <a:accent6>
        <a:srgbClr val="12699E"/>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GEOSS-EVOLVE</Template>
  <TotalTime>58073</TotalTime>
  <Words>2476</Words>
  <Application>Microsoft Office PowerPoint</Application>
  <PresentationFormat>Custom</PresentationFormat>
  <Paragraphs>456</Paragraphs>
  <Slides>20</Slides>
  <Notes>20</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Custom Design</vt:lpstr>
      <vt:lpstr>AmeriGEOSS Regional Initiative A framework that seeks to promote collaboration and coordination among the  GEO Members of the American Continent </vt:lpstr>
      <vt:lpstr>AmeriGEOSS  Initiative &amp; Regional Coordination</vt:lpstr>
      <vt:lpstr>PowerPoint Presentation</vt:lpstr>
      <vt:lpstr>PowerPoint Presentation</vt:lpstr>
      <vt:lpstr>PowerPoint Presentation</vt:lpstr>
      <vt:lpstr>PowerPoint Presentation</vt:lpstr>
      <vt:lpstr>Connecting the Community to EO Resources  - AmeriGEOSS Capacity Building Example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Advancing the Vision of GEO:       GEOSS Implementation </vt:lpstr>
    </vt:vector>
  </TitlesOfParts>
  <Manager>Ivan DeLoatch</Manager>
  <Company>FGDC</Company>
  <LinksUpToDate>false</LinksUpToDate>
  <SharedDoc>false</SharedDoc>
  <HyperlinkBase>https://www.fgdc.gov</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AmeriGEOSS - Community Platform</dc:title>
  <dc:subject>AmeriGEOSS Community Platform</dc:subject>
  <dc:creator>Eldrich L. Frazier</dc:creator>
  <cp:lastModifiedBy>Anne Kennerley</cp:lastModifiedBy>
  <cp:revision>435</cp:revision>
  <cp:lastPrinted>2017-04-04T20:39:18Z</cp:lastPrinted>
  <dcterms:created xsi:type="dcterms:W3CDTF">2016-11-30T13:32:09Z</dcterms:created>
  <dcterms:modified xsi:type="dcterms:W3CDTF">2017-04-05T12:44:12Z</dcterms:modified>
</cp:coreProperties>
</file>