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342" r:id="rId2"/>
    <p:sldId id="376" r:id="rId3"/>
    <p:sldId id="374" r:id="rId4"/>
    <p:sldId id="381" r:id="rId5"/>
    <p:sldId id="382" r:id="rId6"/>
    <p:sldId id="383" r:id="rId7"/>
    <p:sldId id="384" r:id="rId8"/>
    <p:sldId id="363" r:id="rId9"/>
    <p:sldId id="379" r:id="rId10"/>
    <p:sldId id="365" r:id="rId11"/>
    <p:sldId id="368" r:id="rId12"/>
    <p:sldId id="356" r:id="rId13"/>
    <p:sldId id="345" r:id="rId14"/>
    <p:sldId id="347" r:id="rId15"/>
    <p:sldId id="357" r:id="rId16"/>
    <p:sldId id="375" r:id="rId17"/>
    <p:sldId id="378" r:id="rId18"/>
    <p:sldId id="380" r:id="rId1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emitchell" initials="ae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84820" autoAdjust="0"/>
  </p:normalViewPr>
  <p:slideViewPr>
    <p:cSldViewPr snapToGrid="0" snapToObjects="1">
      <p:cViewPr>
        <p:scale>
          <a:sx n="75" d="100"/>
          <a:sy n="75" d="100"/>
        </p:scale>
        <p:origin x="-2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8" d="100"/>
          <a:sy n="68" d="100"/>
        </p:scale>
        <p:origin x="-2118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825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9197" y="6523039"/>
            <a:ext cx="461665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de-DE" sz="900">
                <a:solidFill>
                  <a:srgbClr val="5F758D"/>
                </a:solidFill>
                <a:latin typeface="Century Gothic" pitchFamily="34" charset="0"/>
              </a:rPr>
              <a:t>Slide: </a:t>
            </a:r>
            <a:fld id="{00674DB5-EA4F-4207-BB2F-8F03D6107A33}" type="slidenum">
              <a:rPr lang="de-DE" sz="900">
                <a:solidFill>
                  <a:srgbClr val="5F758D"/>
                </a:solidFill>
                <a:latin typeface="Century Gothic" pitchFamily="34" charset="0"/>
              </a:rPr>
              <a:pPr algn="l">
                <a:defRPr/>
              </a:pPr>
              <a:t>‹#›</a:t>
            </a:fld>
            <a:endParaRPr lang="de-DE" sz="900">
              <a:solidFill>
                <a:srgbClr val="5F758D"/>
              </a:solidFill>
              <a:latin typeface="Century Gothic" pitchFamily="34" charset="0"/>
            </a:endParaRPr>
          </a:p>
        </p:txBody>
      </p:sp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12320" y="4881563"/>
            <a:ext cx="1431680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1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34"/>
          <p:cNvPicPr>
            <a:picLocks noChangeAspect="1" noChangeArrowheads="1"/>
          </p:cNvPicPr>
          <p:nvPr userDrawn="1"/>
        </p:nvPicPr>
        <p:blipFill>
          <a:blip r:embed="rId5" cstate="print"/>
          <a:srcRect t="16208"/>
          <a:stretch>
            <a:fillRect/>
          </a:stretch>
        </p:blipFill>
        <p:spPr bwMode="auto">
          <a:xfrm>
            <a:off x="1" y="0"/>
            <a:ext cx="137544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gif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jpe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jpe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jpe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search.earthdata.gov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744582" y="1555793"/>
            <a:ext cx="7795840" cy="1874838"/>
          </a:xfrm>
        </p:spPr>
        <p:txBody>
          <a:bodyPr/>
          <a:lstStyle/>
          <a:p>
            <a:pPr algn="ctr"/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CWIC Status Report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000" dirty="0"/>
              <a:t>Yonsook Enloe</a:t>
            </a:r>
            <a:br>
              <a:rPr lang="en-US" sz="2000" dirty="0"/>
            </a:br>
            <a:r>
              <a:rPr lang="en-US" sz="2000" dirty="0"/>
              <a:t>yonsook.k.enloe@nasa.gov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400" dirty="0"/>
              <a:t> WGISS-43</a:t>
            </a:r>
            <a:br>
              <a:rPr lang="en-US" sz="2400" dirty="0"/>
            </a:br>
            <a:r>
              <a:rPr lang="en-US" sz="1800" dirty="0"/>
              <a:t>April 5, 2017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2387600" y="5334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Data Provider Protocols and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000" dirty="0"/>
              <a:t>As a mediator, CWIC’s capabilities of querying and returning response rely exclusively on the native protocol supported by data providers. </a:t>
            </a:r>
          </a:p>
          <a:p>
            <a:endParaRPr lang="en-US" dirty="0"/>
          </a:p>
          <a:p>
            <a:r>
              <a:rPr lang="en-US" sz="4000" dirty="0"/>
              <a:t>To be better integrated with CWIC, data provider inventory systems are expected to meet the following requirements:</a:t>
            </a:r>
          </a:p>
          <a:p>
            <a:pPr lvl="1"/>
            <a:r>
              <a:rPr lang="en-US" sz="3600" dirty="0"/>
              <a:t>Query by dataset identifier</a:t>
            </a:r>
          </a:p>
          <a:p>
            <a:pPr lvl="1"/>
            <a:r>
              <a:rPr lang="en-US" sz="3600" dirty="0"/>
              <a:t>Spatial/temporal query</a:t>
            </a:r>
          </a:p>
          <a:p>
            <a:pPr lvl="1"/>
            <a:r>
              <a:rPr lang="en-US" sz="3600" dirty="0"/>
              <a:t>Support pagination</a:t>
            </a:r>
          </a:p>
          <a:p>
            <a:pPr lvl="1"/>
            <a:r>
              <a:rPr lang="en-US" sz="3600" dirty="0"/>
              <a:t>Support returning essential metadata info </a:t>
            </a:r>
          </a:p>
          <a:p>
            <a:pPr lvl="1"/>
            <a:r>
              <a:rPr lang="en-US" sz="3600" dirty="0"/>
              <a:t>Exception handling</a:t>
            </a:r>
          </a:p>
        </p:txBody>
      </p:sp>
    </p:spTree>
    <p:extLst>
      <p:ext uri="{BB962C8B-B14F-4D97-AF65-F5344CB8AC3E}">
        <p14:creationId xmlns:p14="http://schemas.microsoft.com/office/powerpoint/2010/main" val="957479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Data Provider Protocols and Requirements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Requirements of exception handling</a:t>
            </a:r>
          </a:p>
          <a:p>
            <a:pPr lvl="1"/>
            <a:r>
              <a:rPr lang="en-US" altLang="zh-CN" dirty="0"/>
              <a:t>Data provider remote inventory system should indicate errors and return exception status through either application level (</a:t>
            </a:r>
            <a:r>
              <a:rPr lang="en-US" altLang="zh-CN" i="1" dirty="0"/>
              <a:t>e.g.</a:t>
            </a:r>
            <a:r>
              <a:rPr lang="en-US" altLang="zh-CN" dirty="0"/>
              <a:t> CSW exception response) or generic protocol level (</a:t>
            </a:r>
            <a:r>
              <a:rPr lang="en-US" altLang="zh-CN" i="1" dirty="0"/>
              <a:t>e.g.</a:t>
            </a:r>
            <a:r>
              <a:rPr lang="en-US" altLang="zh-CN" dirty="0"/>
              <a:t> HTTP status code)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Dataset Identifier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Collection searches to IDN/CMR CSW Capabilities will give correct identifiers for dataset queries</a:t>
            </a:r>
          </a:p>
          <a:p>
            <a:r>
              <a:rPr lang="en-US" dirty="0"/>
              <a:t>Collection searches to IDN/CMR OpenSearch OSDD will give correct identifiers for dataset queries</a:t>
            </a:r>
          </a:p>
          <a:p>
            <a:r>
              <a:rPr lang="en-US" dirty="0"/>
              <a:t>Cached (or locally stored) identifiers or DIFs should be updated to ensure valid dataset queries</a:t>
            </a:r>
          </a:p>
          <a:p>
            <a:r>
              <a:rPr lang="en-US" dirty="0"/>
              <a:t>Recommended to use CMR concept-ids when at all possible</a:t>
            </a:r>
          </a:p>
          <a:p>
            <a:r>
              <a:rPr lang="en-US" dirty="0"/>
              <a:t>Some IDN </a:t>
            </a:r>
            <a:r>
              <a:rPr lang="en-US" dirty="0" err="1"/>
              <a:t>EntryIDs</a:t>
            </a:r>
            <a:r>
              <a:rPr lang="en-US" dirty="0"/>
              <a:t> have changed</a:t>
            </a:r>
          </a:p>
          <a:p>
            <a:pPr lvl="1"/>
            <a:r>
              <a:rPr lang="en-US" dirty="0"/>
              <a:t>Version numbers added to previous </a:t>
            </a:r>
            <a:r>
              <a:rPr lang="en-US" dirty="0" err="1"/>
              <a:t>EntryIDs</a:t>
            </a:r>
            <a:endParaRPr lang="en-US" dirty="0"/>
          </a:p>
          <a:p>
            <a:pPr lvl="1"/>
            <a:r>
              <a:rPr lang="en-US" dirty="0"/>
              <a:t>Could cause problems for GEO CSW clients which have cached old identifiers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48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CWIC Datasets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Publishing new CWIC datasets through four stages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089589"/>
              </p:ext>
            </p:extLst>
          </p:nvPr>
        </p:nvGraphicFramePr>
        <p:xfrm>
          <a:off x="299659" y="2051336"/>
          <a:ext cx="8442704" cy="49586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899805">
                  <a:extLst>
                    <a:ext uri="{9D8B030D-6E8A-4147-A177-3AD203B41FA5}">
                      <a16:colId xmlns="" xmlns:a16="http://schemas.microsoft.com/office/drawing/2014/main" val="1035393826"/>
                    </a:ext>
                  </a:extLst>
                </a:gridCol>
                <a:gridCol w="2542899">
                  <a:extLst>
                    <a:ext uri="{9D8B030D-6E8A-4147-A177-3AD203B41FA5}">
                      <a16:colId xmlns="" xmlns:a16="http://schemas.microsoft.com/office/drawing/2014/main" val="317853555"/>
                    </a:ext>
                  </a:extLst>
                </a:gridCol>
              </a:tblGrid>
              <a:tr h="668647">
                <a:tc>
                  <a:txBody>
                    <a:bodyPr/>
                    <a:lstStyle/>
                    <a:p>
                      <a:r>
                        <a:rPr lang="en-US" dirty="0"/>
                        <a:t>Stage</a:t>
                      </a:r>
                      <a:r>
                        <a:rPr lang="en-US" baseline="0" dirty="0"/>
                        <a:t> d</a:t>
                      </a:r>
                      <a:r>
                        <a:rPr lang="en-US" dirty="0"/>
                        <a:t>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24201621"/>
                  </a:ext>
                </a:extLst>
              </a:tr>
              <a:tr h="668647">
                <a:tc>
                  <a:txBody>
                    <a:bodyPr/>
                    <a:lstStyle/>
                    <a:p>
                      <a:r>
                        <a:rPr lang="en-US" sz="2000" dirty="0"/>
                        <a:t>Registering CWIC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datasets in IDN</a:t>
                      </a:r>
                      <a:r>
                        <a:rPr lang="en-US" sz="2000" baseline="0" dirty="0"/>
                        <a:t> (</a:t>
                      </a:r>
                      <a:r>
                        <a:rPr lang="en-US" sz="2000" dirty="0"/>
                        <a:t>CMR)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Registration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7414419"/>
                  </a:ext>
                </a:extLst>
              </a:tr>
              <a:tr h="668647">
                <a:tc>
                  <a:txBody>
                    <a:bodyPr/>
                    <a:lstStyle/>
                    <a:p>
                      <a:r>
                        <a:rPr lang="en-US" sz="2000" dirty="0"/>
                        <a:t>Synchronizing datasets</a:t>
                      </a:r>
                      <a:r>
                        <a:rPr lang="en-US" sz="2000" baseline="0" dirty="0"/>
                        <a:t> from IDN (CMR) in CWIC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Testing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31900354"/>
                  </a:ext>
                </a:extLst>
              </a:tr>
              <a:tr h="668647">
                <a:tc>
                  <a:txBody>
                    <a:bodyPr/>
                    <a:lstStyle/>
                    <a:p>
                      <a:r>
                        <a:rPr lang="en-US" sz="2000" dirty="0"/>
                        <a:t>Testing datasets in CWIC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Testing</a:t>
                      </a:r>
                      <a:r>
                        <a:rPr lang="en-US" sz="2000" baseline="0" dirty="0"/>
                        <a:t> stage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6891219"/>
                  </a:ext>
                </a:extLst>
              </a:tr>
              <a:tr h="668647">
                <a:tc>
                  <a:txBody>
                    <a:bodyPr/>
                    <a:lstStyle/>
                    <a:p>
                      <a:r>
                        <a:rPr lang="en-US" sz="2000" dirty="0"/>
                        <a:t>Tagging ready-to-search</a:t>
                      </a:r>
                      <a:r>
                        <a:rPr lang="en-US" sz="2000" baseline="0" dirty="0"/>
                        <a:t> CWIC</a:t>
                      </a:r>
                      <a:r>
                        <a:rPr lang="en-US" sz="2000" dirty="0"/>
                        <a:t> datasets in IDN(CMR)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/>
                        <a:t>Tagging stage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42819352"/>
                  </a:ext>
                </a:extLst>
              </a:tr>
              <a:tr h="1215952">
                <a:tc>
                  <a:txBody>
                    <a:bodyPr/>
                    <a:lstStyle/>
                    <a:p>
                      <a:r>
                        <a:rPr lang="en-US" sz="2000" baseline="0" dirty="0"/>
                        <a:t>CWIC datasets are: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en-US" sz="2000" baseline="0" dirty="0"/>
                        <a:t>Collection-level info is ready to search in IDN (CMR) 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en-US" sz="2000" baseline="0" dirty="0"/>
                        <a:t>Granule-level info is ready to search in CWIC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Production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18200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799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CWIC/ IDN(CMR) synchronization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CWIC/ IDN(CMR) synch in a big picture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lowchart: Magnetic Disk 3"/>
          <p:cNvSpPr/>
          <p:nvPr/>
        </p:nvSpPr>
        <p:spPr bwMode="auto">
          <a:xfrm>
            <a:off x="159390" y="4236440"/>
            <a:ext cx="1661020" cy="1182849"/>
          </a:xfrm>
          <a:prstGeom prst="flowChartMagneticDisk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CMR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4354367" y="4387441"/>
            <a:ext cx="1450007" cy="88084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  <a:ea typeface="+mn-ea"/>
              </a:rPr>
              <a:t>CWIC</a:t>
            </a:r>
          </a:p>
        </p:txBody>
      </p:sp>
      <p:sp>
        <p:nvSpPr>
          <p:cNvPr id="6" name="Flowchart: Magnetic Disk 5"/>
          <p:cNvSpPr/>
          <p:nvPr/>
        </p:nvSpPr>
        <p:spPr bwMode="auto">
          <a:xfrm>
            <a:off x="159390" y="1996258"/>
            <a:ext cx="1661020" cy="1182849"/>
          </a:xfrm>
          <a:prstGeom prst="flowChartMagneticDisk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I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DN</a:t>
            </a:r>
          </a:p>
        </p:txBody>
      </p:sp>
      <p:sp>
        <p:nvSpPr>
          <p:cNvPr id="7" name="Down Arrow 6"/>
          <p:cNvSpPr/>
          <p:nvPr/>
        </p:nvSpPr>
        <p:spPr bwMode="auto">
          <a:xfrm>
            <a:off x="838898" y="3347046"/>
            <a:ext cx="302004" cy="704676"/>
          </a:xfrm>
          <a:prstGeom prst="downArrow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2239892" y="4496696"/>
            <a:ext cx="1442907" cy="310393"/>
          </a:xfrm>
          <a:prstGeom prst="rightArrow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US" sz="15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 rot="10800000">
            <a:off x="2525849" y="4981910"/>
            <a:ext cx="1442907" cy="310393"/>
          </a:xfrm>
          <a:prstGeom prst="rightArrow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US" sz="15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1" name="Flowchart: Magnetic Disk 10"/>
          <p:cNvSpPr/>
          <p:nvPr/>
        </p:nvSpPr>
        <p:spPr bwMode="auto">
          <a:xfrm>
            <a:off x="7701092" y="3498208"/>
            <a:ext cx="629175" cy="553513"/>
          </a:xfrm>
          <a:prstGeom prst="flowChartMagneticDisk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Remote repository</a:t>
            </a:r>
            <a:endParaRPr lang="en-US" sz="1500" dirty="0">
              <a:solidFill>
                <a:srgbClr val="000000"/>
              </a:solidFill>
              <a:latin typeface="Tahoma" pitchFamily="34" charset="0"/>
              <a:ea typeface="+mn-ea"/>
            </a:endParaRPr>
          </a:p>
        </p:txBody>
      </p:sp>
      <p:sp>
        <p:nvSpPr>
          <p:cNvPr id="12" name="Flowchart: Magnetic Disk 11"/>
          <p:cNvSpPr/>
          <p:nvPr/>
        </p:nvSpPr>
        <p:spPr bwMode="auto">
          <a:xfrm>
            <a:off x="7743036" y="4356303"/>
            <a:ext cx="629175" cy="553513"/>
          </a:xfrm>
          <a:prstGeom prst="flowChartMagneticDisk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Remote repository</a:t>
            </a:r>
            <a:endParaRPr lang="en-US" sz="1500" dirty="0">
              <a:solidFill>
                <a:srgbClr val="000000"/>
              </a:solidFill>
              <a:latin typeface="Tahoma" pitchFamily="34" charset="0"/>
              <a:ea typeface="+mn-ea"/>
            </a:endParaRPr>
          </a:p>
        </p:txBody>
      </p:sp>
      <p:sp>
        <p:nvSpPr>
          <p:cNvPr id="13" name="Flowchart: Magnetic Disk 12"/>
          <p:cNvSpPr/>
          <p:nvPr/>
        </p:nvSpPr>
        <p:spPr bwMode="auto">
          <a:xfrm>
            <a:off x="7743036" y="5675633"/>
            <a:ext cx="629175" cy="553513"/>
          </a:xfrm>
          <a:prstGeom prst="flowChartMagneticDisk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Remote repository</a:t>
            </a:r>
            <a:endParaRPr lang="en-US" sz="1500" dirty="0">
              <a:solidFill>
                <a:srgbClr val="000000"/>
              </a:solidFill>
              <a:latin typeface="Tahoma" pitchFamily="34" charset="0"/>
              <a:ea typeface="+mn-e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72167" y="5122119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0" hangingPunct="0"/>
            <a:r>
              <a:rPr lang="en-US" dirty="0">
                <a:solidFill>
                  <a:srgbClr val="000000"/>
                </a:solidFill>
                <a:latin typeface="Tahoma" pitchFamily="34" charset="0"/>
              </a:rPr>
              <a:t>…</a:t>
            </a:r>
          </a:p>
        </p:txBody>
      </p:sp>
      <p:sp>
        <p:nvSpPr>
          <p:cNvPr id="15" name="Left-Right Arrow 14"/>
          <p:cNvSpPr/>
          <p:nvPr/>
        </p:nvSpPr>
        <p:spPr bwMode="auto">
          <a:xfrm>
            <a:off x="6017909" y="4682953"/>
            <a:ext cx="788565" cy="237149"/>
          </a:xfrm>
          <a:prstGeom prst="leftRightArrow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US" sz="15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42440" y="4148139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Synchronize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40902" y="3445509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Migration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30641" y="4259516"/>
            <a:ext cx="915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Testing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89025" y="5280577"/>
            <a:ext cx="992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Tagging</a:t>
            </a:r>
          </a:p>
        </p:txBody>
      </p:sp>
      <p:sp>
        <p:nvSpPr>
          <p:cNvPr id="10" name="Frame 9"/>
          <p:cNvSpPr/>
          <p:nvPr/>
        </p:nvSpPr>
        <p:spPr bwMode="auto">
          <a:xfrm>
            <a:off x="1820411" y="3814841"/>
            <a:ext cx="5426250" cy="2414305"/>
          </a:xfrm>
          <a:prstGeom prst="fram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35909" y="58744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Daily</a:t>
            </a:r>
          </a:p>
        </p:txBody>
      </p:sp>
    </p:spTree>
    <p:extLst>
      <p:ext uri="{BB962C8B-B14F-4D97-AF65-F5344CB8AC3E}">
        <p14:creationId xmlns:p14="http://schemas.microsoft.com/office/powerpoint/2010/main" val="75528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/>
      <p:bldP spid="17" grpId="0"/>
      <p:bldP spid="17" grpId="1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CWIC Data Partners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Welcoming new CWIC data partners</a:t>
            </a:r>
          </a:p>
          <a:p>
            <a:r>
              <a:rPr lang="en-US" dirty="0"/>
              <a:t>CWIC Data Partner Guide documents (CSW, OpenSearch) on CWIC page on WGISS website</a:t>
            </a:r>
          </a:p>
          <a:p>
            <a:r>
              <a:rPr lang="en-US" dirty="0"/>
              <a:t>CWIC Team will provide technical support for new and current partners</a:t>
            </a:r>
          </a:p>
          <a:p>
            <a:pPr marL="0" indent="0">
              <a:buNone/>
            </a:pPr>
            <a:r>
              <a:rPr lang="en-US" dirty="0"/>
              <a:t>Operational Data Partners revising their internal systems</a:t>
            </a:r>
          </a:p>
          <a:p>
            <a:r>
              <a:rPr lang="en-US" dirty="0"/>
              <a:t>INPE implementing OpenSearch</a:t>
            </a:r>
          </a:p>
          <a:p>
            <a:r>
              <a:rPr lang="en-US" dirty="0"/>
              <a:t>NOAA have re-implemented their system for GHRSST and will use this system for NCEI data; </a:t>
            </a:r>
          </a:p>
          <a:p>
            <a:pPr marL="0" indent="0">
              <a:buNone/>
            </a:pPr>
            <a:r>
              <a:rPr lang="en-US" dirty="0"/>
              <a:t>While new partners still working on 1.0</a:t>
            </a:r>
          </a:p>
          <a:p>
            <a:r>
              <a:rPr lang="en-US" dirty="0"/>
              <a:t>AOE still working to connect 3 data centers </a:t>
            </a:r>
          </a:p>
          <a:p>
            <a:r>
              <a:rPr lang="en-US" dirty="0"/>
              <a:t>Australia (CSIRO, GA, BoM)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0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CWIC  Data Partners</a:t>
            </a:r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958" y="1600200"/>
            <a:ext cx="918842" cy="712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590800"/>
            <a:ext cx="1038958" cy="540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2" y="3158583"/>
            <a:ext cx="891364" cy="95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593" y="2103685"/>
            <a:ext cx="726678" cy="542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32"/>
          <p:cNvSpPr txBox="1">
            <a:spLocks noChangeArrowheads="1"/>
          </p:cNvSpPr>
          <p:nvPr/>
        </p:nvSpPr>
        <p:spPr bwMode="auto">
          <a:xfrm>
            <a:off x="2654585" y="2662085"/>
            <a:ext cx="746573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/>
              <a:t>NASA</a:t>
            </a:r>
          </a:p>
          <a:p>
            <a:pPr algn="ctr">
              <a:lnSpc>
                <a:spcPct val="90000"/>
              </a:lnSpc>
            </a:pPr>
            <a:endParaRPr lang="en-US" sz="1400" b="1" dirty="0"/>
          </a:p>
        </p:txBody>
      </p:sp>
      <p:sp>
        <p:nvSpPr>
          <p:cNvPr id="10" name="TextBox 32"/>
          <p:cNvSpPr txBox="1">
            <a:spLocks noChangeArrowheads="1"/>
          </p:cNvSpPr>
          <p:nvPr/>
        </p:nvSpPr>
        <p:spPr bwMode="auto">
          <a:xfrm>
            <a:off x="6927593" y="2079999"/>
            <a:ext cx="726678" cy="499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/>
              <a:t>AOE</a:t>
            </a:r>
          </a:p>
          <a:p>
            <a:pPr algn="ctr">
              <a:lnSpc>
                <a:spcPct val="90000"/>
              </a:lnSpc>
            </a:pPr>
            <a:endParaRPr lang="en-US" sz="1400" b="1" dirty="0"/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7175" y="2286000"/>
            <a:ext cx="1785025" cy="603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37"/>
          <p:cNvSpPr txBox="1">
            <a:spLocks noChangeArrowheads="1"/>
          </p:cNvSpPr>
          <p:nvPr/>
        </p:nvSpPr>
        <p:spPr bwMode="auto">
          <a:xfrm>
            <a:off x="853977" y="2422455"/>
            <a:ext cx="585417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/>
              <a:t>USGS</a:t>
            </a:r>
            <a:endParaRPr lang="en-US" sz="1400" i="1" dirty="0"/>
          </a:p>
        </p:txBody>
      </p:sp>
      <p:pic>
        <p:nvPicPr>
          <p:cNvPr id="13" name="Picture 1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42200" y="3999600"/>
            <a:ext cx="729950" cy="1182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42"/>
          <p:cNvSpPr txBox="1">
            <a:spLocks noChangeArrowheads="1"/>
          </p:cNvSpPr>
          <p:nvPr/>
        </p:nvSpPr>
        <p:spPr bwMode="auto">
          <a:xfrm>
            <a:off x="3509129" y="4922881"/>
            <a:ext cx="535724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/>
              <a:t>INPE</a:t>
            </a:r>
            <a:endParaRPr lang="en-US" sz="1400" i="1" dirty="0"/>
          </a:p>
        </p:txBody>
      </p:sp>
      <p:pic>
        <p:nvPicPr>
          <p:cNvPr id="15" name="Picture 1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50166" y="2833356"/>
            <a:ext cx="1059588" cy="1091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42"/>
          <p:cNvSpPr txBox="1">
            <a:spLocks noChangeArrowheads="1"/>
          </p:cNvSpPr>
          <p:nvPr/>
        </p:nvSpPr>
        <p:spPr bwMode="auto">
          <a:xfrm>
            <a:off x="2023524" y="3406069"/>
            <a:ext cx="965052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dirty="0"/>
              <a:t>NOAA</a:t>
            </a:r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990" y="2419552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518" y="3739525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162" y="2828891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732" y="2551854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006" y="2512954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166" y="2644464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692" y="2236717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flipV="1">
            <a:off x="3930842" y="2121065"/>
            <a:ext cx="926108" cy="366718"/>
          </a:xfrm>
          <a:prstGeom prst="rect">
            <a:avLst/>
          </a:prstGeom>
          <a:noFill/>
          <a:ln w="9525">
            <a:solidFill>
              <a:srgbClr val="4F81BD"/>
            </a:solidFill>
            <a:miter lim="800000"/>
            <a:headEnd/>
            <a:tailEnd/>
          </a:ln>
        </p:spPr>
      </p:pic>
      <p:pic>
        <p:nvPicPr>
          <p:cNvPr id="26" name="Picture 2" descr="C:\Documents and Settings\Yuanzheng Shao\Desktop\isro1401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548215" y="3533745"/>
            <a:ext cx="767518" cy="385127"/>
          </a:xfrm>
          <a:prstGeom prst="rect">
            <a:avLst/>
          </a:prstGeom>
          <a:noFill/>
        </p:spPr>
      </p:pic>
      <p:pic>
        <p:nvPicPr>
          <p:cNvPr id="27" name="Picture 5" descr="https://pbs.twimg.com/profile_images/568804390/NOAA_150dpi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71958" y="3546051"/>
            <a:ext cx="410048" cy="410048"/>
          </a:xfrm>
          <a:prstGeom prst="rect">
            <a:avLst/>
          </a:prstGeom>
          <a:noFill/>
        </p:spPr>
      </p:pic>
      <p:pic>
        <p:nvPicPr>
          <p:cNvPr id="28" name="Picture 10" descr="http://science.kqed.org/quest/files/2009/05/usgs-logo-color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18119" y="2335960"/>
            <a:ext cx="1094784" cy="502961"/>
          </a:xfrm>
          <a:prstGeom prst="rect">
            <a:avLst/>
          </a:prstGeom>
          <a:noFill/>
        </p:spPr>
      </p:pic>
      <p:pic>
        <p:nvPicPr>
          <p:cNvPr id="29" name="Picture 2" descr="http://upload.wikimedia.org/wikipedia/commons/thumb/e/e5/NASA_logo.svg/290px-NASA_logo.svg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12760" y="2691631"/>
            <a:ext cx="564231" cy="466951"/>
          </a:xfrm>
          <a:prstGeom prst="rect">
            <a:avLst/>
          </a:prstGeom>
          <a:noFill/>
        </p:spPr>
      </p:pic>
      <p:pic>
        <p:nvPicPr>
          <p:cNvPr id="30" name="Picture 5" descr="C:\Documents and Settings\Yuanzheng Shao\Desktop\download (1)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12903" y="1632189"/>
            <a:ext cx="877897" cy="471496"/>
          </a:xfrm>
          <a:prstGeom prst="rect">
            <a:avLst/>
          </a:prstGeom>
          <a:noFill/>
        </p:spPr>
      </p:pic>
      <p:pic>
        <p:nvPicPr>
          <p:cNvPr id="31" name="Picture 7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469746" y="2142393"/>
            <a:ext cx="1143008" cy="352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" name="Picture 5" descr="http://www.planetaryskin.org/sites/default/files/styles/medium/public/INPE.gif?itok=WYe6Q1bI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401158" y="4376145"/>
            <a:ext cx="643695" cy="580294"/>
          </a:xfrm>
          <a:prstGeom prst="rect">
            <a:avLst/>
          </a:prstGeom>
          <a:noFill/>
        </p:spPr>
      </p:pic>
      <p:pic>
        <p:nvPicPr>
          <p:cNvPr id="33" name="Picture 32" descr="C:\Documents and Settings\Administrator\桌面\W020091103375433199323.jp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985518" y="2125947"/>
            <a:ext cx="614864" cy="400343"/>
          </a:xfrm>
          <a:prstGeom prst="rect">
            <a:avLst/>
          </a:prstGeom>
          <a:noFill/>
        </p:spPr>
      </p:pic>
      <p:sp>
        <p:nvSpPr>
          <p:cNvPr id="34" name="TextBox 33"/>
          <p:cNvSpPr txBox="1"/>
          <p:nvPr/>
        </p:nvSpPr>
        <p:spPr>
          <a:xfrm>
            <a:off x="7211704" y="1999367"/>
            <a:ext cx="6014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b="1" dirty="0"/>
              <a:t>AOE</a:t>
            </a:r>
            <a:endParaRPr lang="zh-CN" altLang="en-US" sz="1500" b="1" dirty="0"/>
          </a:p>
        </p:txBody>
      </p:sp>
      <p:pic>
        <p:nvPicPr>
          <p:cNvPr id="35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956" y="2368525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TextBox 32"/>
          <p:cNvSpPr txBox="1">
            <a:spLocks noChangeArrowheads="1"/>
          </p:cNvSpPr>
          <p:nvPr/>
        </p:nvSpPr>
        <p:spPr bwMode="auto">
          <a:xfrm>
            <a:off x="6548215" y="3896014"/>
            <a:ext cx="792855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/>
              <a:t>ISRO</a:t>
            </a:r>
          </a:p>
          <a:p>
            <a:pPr algn="ctr">
              <a:lnSpc>
                <a:spcPct val="90000"/>
              </a:lnSpc>
            </a:pPr>
            <a:endParaRPr lang="en-US" sz="1400" b="1" dirty="0"/>
          </a:p>
        </p:txBody>
      </p:sp>
      <p:sp>
        <p:nvSpPr>
          <p:cNvPr id="40" name="TextBox 32"/>
          <p:cNvSpPr txBox="1">
            <a:spLocks noChangeArrowheads="1"/>
          </p:cNvSpPr>
          <p:nvPr/>
        </p:nvSpPr>
        <p:spPr bwMode="auto">
          <a:xfrm>
            <a:off x="1798457" y="1625224"/>
            <a:ext cx="901024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/>
              <a:t>CCMEO</a:t>
            </a:r>
          </a:p>
          <a:p>
            <a:pPr algn="ctr">
              <a:lnSpc>
                <a:spcPct val="90000"/>
              </a:lnSpc>
            </a:pPr>
            <a:endParaRPr lang="en-US" sz="1400" b="1" dirty="0"/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8221138" y="4227645"/>
            <a:ext cx="671705" cy="354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8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7906" y="4375303"/>
            <a:ext cx="1024952" cy="1095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4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151" y="4004670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Rectangle 43"/>
          <p:cNvSpPr/>
          <p:nvPr/>
        </p:nvSpPr>
        <p:spPr>
          <a:xfrm>
            <a:off x="7154332" y="4956439"/>
            <a:ext cx="94330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500" b="1" dirty="0"/>
              <a:t>GA/BoM</a:t>
            </a:r>
          </a:p>
          <a:p>
            <a:r>
              <a:rPr lang="en-US" altLang="zh-CN" sz="1500" b="1" dirty="0"/>
              <a:t>CSIRO</a:t>
            </a:r>
            <a:endParaRPr lang="zh-CN" alt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CWIC Client Partners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Welcoming new CWIC client partners</a:t>
            </a:r>
          </a:p>
          <a:p>
            <a:r>
              <a:rPr lang="en-US" dirty="0"/>
              <a:t>CWIC Client Partner Guide documents (CSW, OpenSearch) on CWIC page on WGISS website</a:t>
            </a:r>
          </a:p>
          <a:p>
            <a:r>
              <a:rPr lang="en-US" dirty="0"/>
              <a:t>CWIC team will provide technical support for new client </a:t>
            </a:r>
            <a:r>
              <a:rPr lang="en-US" dirty="0" smtClean="0"/>
              <a:t>partners</a:t>
            </a:r>
            <a:endParaRPr lang="en-US" dirty="0"/>
          </a:p>
          <a:p>
            <a:r>
              <a:rPr lang="en-US" dirty="0" err="1"/>
              <a:t>Earthdata</a:t>
            </a:r>
            <a:r>
              <a:rPr lang="en-US" dirty="0"/>
              <a:t> Search Tool  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search.earthdata.nasa.gov</a:t>
            </a:r>
            <a:endParaRPr lang="en-US" dirty="0"/>
          </a:p>
          <a:p>
            <a:pPr lvl="1"/>
            <a:r>
              <a:rPr lang="en-US" dirty="0"/>
              <a:t>Collection/Granule search for all CWIC data</a:t>
            </a:r>
          </a:p>
          <a:p>
            <a:pPr lvl="1"/>
            <a:r>
              <a:rPr lang="en-US" dirty="0"/>
              <a:t>Open source </a:t>
            </a:r>
            <a:endParaRPr lang="en-US" dirty="0" smtClean="0"/>
          </a:p>
          <a:p>
            <a:r>
              <a:rPr lang="en-US" dirty="0" smtClean="0"/>
              <a:t>COVE Tool (Radarsat2, CBERS4, ResourceSat-2)</a:t>
            </a:r>
            <a:endParaRPr lang="en-US" dirty="0"/>
          </a:p>
          <a:p>
            <a:r>
              <a:rPr lang="en-US" dirty="0" smtClean="0"/>
              <a:t>GEODAB, GEOSS Portal, </a:t>
            </a:r>
            <a:r>
              <a:rPr lang="is-IS" dirty="0" smtClean="0"/>
              <a:t>……..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44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CWIC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 the WGISS Connected Data Assets webpage, detailed CWIC metrics are frequently updated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Summary metrics</a:t>
            </a:r>
          </a:p>
          <a:p>
            <a:r>
              <a:rPr lang="en-US" dirty="0" smtClean="0"/>
              <a:t>4329 collections are CWIC enabled</a:t>
            </a:r>
          </a:p>
          <a:p>
            <a:r>
              <a:rPr lang="en-US" dirty="0" smtClean="0"/>
              <a:t>With 284+ million granules 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Detailed list of datasets for each provider listed</a:t>
            </a:r>
          </a:p>
          <a:p>
            <a:r>
              <a:rPr lang="en-US" dirty="0" smtClean="0"/>
              <a:t>Access to each dataset tested regularly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90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/>
              <a:t>WGISS</a:t>
            </a:r>
            <a:endParaRPr lang="zh-CN" altLang="en-US" dirty="0"/>
          </a:p>
        </p:txBody>
      </p:sp>
      <p:sp>
        <p:nvSpPr>
          <p:cNvPr id="3" name="Shape 180"/>
          <p:cNvSpPr/>
          <p:nvPr/>
        </p:nvSpPr>
        <p:spPr>
          <a:xfrm>
            <a:off x="1337926" y="2590800"/>
            <a:ext cx="6866469" cy="863601"/>
          </a:xfrm>
          <a:prstGeom prst="rect">
            <a:avLst/>
          </a:prstGeom>
          <a:solidFill>
            <a:srgbClr val="0096FF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4000" dirty="0"/>
              <a:t>WGISS Connected Data Assets</a:t>
            </a:r>
            <a:endParaRPr sz="4000"/>
          </a:p>
        </p:txBody>
      </p:sp>
      <p:sp>
        <p:nvSpPr>
          <p:cNvPr id="10" name="Shape 180"/>
          <p:cNvSpPr/>
          <p:nvPr/>
        </p:nvSpPr>
        <p:spPr>
          <a:xfrm>
            <a:off x="1540931" y="838200"/>
            <a:ext cx="2667000" cy="863601"/>
          </a:xfrm>
          <a:prstGeom prst="rect">
            <a:avLst/>
          </a:prstGeom>
          <a:solidFill>
            <a:schemeClr val="tx2">
              <a:lumMod val="40000"/>
              <a:lumOff val="60000"/>
              <a:alpha val="80000"/>
            </a:scheme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3000" b="1" dirty="0"/>
              <a:t>Science/Theme clients</a:t>
            </a:r>
            <a:endParaRPr sz="3000" b="1" dirty="0"/>
          </a:p>
        </p:txBody>
      </p:sp>
      <p:sp>
        <p:nvSpPr>
          <p:cNvPr id="11" name="Shape 180"/>
          <p:cNvSpPr/>
          <p:nvPr/>
        </p:nvSpPr>
        <p:spPr>
          <a:xfrm>
            <a:off x="5198531" y="838200"/>
            <a:ext cx="2667000" cy="863601"/>
          </a:xfrm>
          <a:prstGeom prst="rect">
            <a:avLst/>
          </a:prstGeom>
          <a:solidFill>
            <a:schemeClr val="accent6">
              <a:lumMod val="75000"/>
              <a:alpha val="97000"/>
            </a:scheme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3000" b="1" dirty="0"/>
              <a:t>GEOSS clients</a:t>
            </a:r>
            <a:endParaRPr sz="3000" b="1" dirty="0"/>
          </a:p>
        </p:txBody>
      </p:sp>
      <p:cxnSp>
        <p:nvCxnSpPr>
          <p:cNvPr id="16" name="Elbow Connector 15"/>
          <p:cNvCxnSpPr>
            <a:stCxn id="11" idx="2"/>
            <a:endCxn id="3" idx="0"/>
          </p:cNvCxnSpPr>
          <p:nvPr/>
        </p:nvCxnSpPr>
        <p:spPr>
          <a:xfrm rot="5400000">
            <a:off x="5207097" y="1265865"/>
            <a:ext cx="888999" cy="1760870"/>
          </a:xfrm>
          <a:prstGeom prst="bentConnector3">
            <a:avLst>
              <a:gd name="adj1" fmla="val 50000"/>
            </a:avLst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10" idx="2"/>
            <a:endCxn id="3" idx="0"/>
          </p:cNvCxnSpPr>
          <p:nvPr/>
        </p:nvCxnSpPr>
        <p:spPr>
          <a:xfrm rot="16200000" flipH="1">
            <a:off x="3378297" y="1197935"/>
            <a:ext cx="888999" cy="1896730"/>
          </a:xfrm>
          <a:prstGeom prst="bentConnector3">
            <a:avLst>
              <a:gd name="adj1" fmla="val 50000"/>
            </a:avLst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hape 153"/>
          <p:cNvSpPr/>
          <p:nvPr/>
        </p:nvSpPr>
        <p:spPr>
          <a:xfrm>
            <a:off x="1312331" y="3429000"/>
            <a:ext cx="6917269" cy="2266436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 w="25400" cap="flat">
            <a:solidFill>
              <a:srgbClr val="FFFFFF">
                <a:alpha val="80000"/>
              </a:srgbClr>
            </a:solidFill>
            <a:custDash>
              <a:ds d="200000" sp="200000"/>
            </a:custDash>
            <a:miter lim="400000"/>
          </a:ln>
          <a:effectLst/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>
              <a:defRPr sz="2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pPr>
            <a:endParaRPr sz="3400" b="1"/>
          </a:p>
        </p:txBody>
      </p:sp>
      <p:sp>
        <p:nvSpPr>
          <p:cNvPr id="29" name="Shape 180"/>
          <p:cNvSpPr/>
          <p:nvPr/>
        </p:nvSpPr>
        <p:spPr>
          <a:xfrm>
            <a:off x="1617131" y="3733800"/>
            <a:ext cx="2133600" cy="863601"/>
          </a:xfrm>
          <a:prstGeom prst="rect">
            <a:avLst/>
          </a:prstGeom>
          <a:solidFill>
            <a:schemeClr val="tx2">
              <a:lumMod val="40000"/>
              <a:lumOff val="60000"/>
              <a:alpha val="80000"/>
            </a:scheme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3000" b="1" dirty="0"/>
              <a:t>CWIC</a:t>
            </a:r>
            <a:endParaRPr sz="3000" b="1" dirty="0"/>
          </a:p>
        </p:txBody>
      </p:sp>
      <p:sp>
        <p:nvSpPr>
          <p:cNvPr id="30" name="Shape 180"/>
          <p:cNvSpPr/>
          <p:nvPr/>
        </p:nvSpPr>
        <p:spPr>
          <a:xfrm>
            <a:off x="3750731" y="4572000"/>
            <a:ext cx="2133600" cy="863601"/>
          </a:xfrm>
          <a:prstGeom prst="rect">
            <a:avLst/>
          </a:prstGeom>
          <a:solidFill>
            <a:schemeClr val="tx2">
              <a:lumMod val="40000"/>
              <a:lumOff val="60000"/>
              <a:alpha val="80000"/>
            </a:scheme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3000" b="1" dirty="0"/>
              <a:t>IDN</a:t>
            </a:r>
            <a:endParaRPr sz="3000" b="1" dirty="0"/>
          </a:p>
        </p:txBody>
      </p:sp>
      <p:sp>
        <p:nvSpPr>
          <p:cNvPr id="31" name="Shape 180"/>
          <p:cNvSpPr/>
          <p:nvPr/>
        </p:nvSpPr>
        <p:spPr>
          <a:xfrm>
            <a:off x="5884331" y="3733800"/>
            <a:ext cx="2133600" cy="863601"/>
          </a:xfrm>
          <a:prstGeom prst="rect">
            <a:avLst/>
          </a:prstGeom>
          <a:solidFill>
            <a:schemeClr val="tx2">
              <a:lumMod val="40000"/>
              <a:lumOff val="60000"/>
              <a:alpha val="80000"/>
            </a:scheme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3000" b="1" dirty="0" err="1"/>
              <a:t>FedEO</a:t>
            </a:r>
            <a:endParaRPr sz="3000" b="1"/>
          </a:p>
        </p:txBody>
      </p:sp>
      <p:sp>
        <p:nvSpPr>
          <p:cNvPr id="32" name="Shape 180"/>
          <p:cNvSpPr/>
          <p:nvPr/>
        </p:nvSpPr>
        <p:spPr>
          <a:xfrm>
            <a:off x="3352800" y="6248400"/>
            <a:ext cx="2895600" cy="609600"/>
          </a:xfrm>
          <a:prstGeom prst="rect">
            <a:avLst/>
          </a:prstGeom>
          <a:solidFill>
            <a:srgbClr val="00B050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2000" b="1" dirty="0"/>
              <a:t>WGISS Connected Assets System Level Team</a:t>
            </a:r>
            <a:endParaRPr sz="2000" b="1"/>
          </a:p>
        </p:txBody>
      </p:sp>
      <p:sp>
        <p:nvSpPr>
          <p:cNvPr id="33" name="Down Arrow 32"/>
          <p:cNvSpPr/>
          <p:nvPr/>
        </p:nvSpPr>
        <p:spPr>
          <a:xfrm rot="10800000">
            <a:off x="4566725" y="5714999"/>
            <a:ext cx="391551" cy="533399"/>
          </a:xfrm>
          <a:prstGeom prst="downArrow">
            <a:avLst/>
          </a:prstGeom>
          <a:solidFill>
            <a:srgbClr val="00B050"/>
          </a:solidFill>
          <a:ln w="12700"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lIns="33866" tIns="33866" rIns="33866" bIns="33866" anchor="ctr"/>
          <a:lstStyle/>
          <a:p>
            <a:pPr algn="ctr" defTabSz="546100"/>
            <a:endParaRPr lang="zh-CN" altLang="en-US" b="1" dirty="0">
              <a:solidFill>
                <a:srgbClr val="FFFFFF"/>
              </a:solidFill>
              <a:sym typeface="Gill San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29200" y="5791200"/>
            <a:ext cx="1949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Technical supports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CWIC Mechanism</a:t>
            </a:r>
            <a:endParaRPr lang="zh-CN" altLang="en-US" dirty="0"/>
          </a:p>
        </p:txBody>
      </p:sp>
      <p:grpSp>
        <p:nvGrpSpPr>
          <p:cNvPr id="4" name="Group 162"/>
          <p:cNvGrpSpPr/>
          <p:nvPr/>
        </p:nvGrpSpPr>
        <p:grpSpPr>
          <a:xfrm>
            <a:off x="1320995" y="4825999"/>
            <a:ext cx="6917269" cy="1879600"/>
            <a:chOff x="0" y="0"/>
            <a:chExt cx="6917267" cy="2197278"/>
          </a:xfrm>
        </p:grpSpPr>
        <p:sp>
          <p:nvSpPr>
            <p:cNvPr id="5" name="Shape 153"/>
            <p:cNvSpPr/>
            <p:nvPr/>
          </p:nvSpPr>
          <p:spPr>
            <a:xfrm>
              <a:off x="0" y="0"/>
              <a:ext cx="6917267" cy="2108200"/>
            </a:xfrm>
            <a:prstGeom prst="rect">
              <a:avLst/>
            </a:prstGeom>
            <a:solidFill>
              <a:srgbClr val="EBEBEB">
                <a:alpha val="80000"/>
              </a:srgbClr>
            </a:solidFill>
            <a:ln w="25400" cap="flat">
              <a:solidFill>
                <a:srgbClr val="FFFFFF">
                  <a:alpha val="80000"/>
                </a:srgbClr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33866" tIns="33866" rIns="33866" bIns="33866" numCol="1" anchor="ctr">
              <a:noAutofit/>
            </a:bodyPr>
            <a:lstStyle/>
            <a:p>
              <a:pPr algn="ctr" defTabSz="825500">
                <a:defRPr sz="2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+mn-lt"/>
                  <a:ea typeface="+mn-ea"/>
                  <a:cs typeface="+mn-cs"/>
                  <a:sym typeface="Gill Sans"/>
                </a:defRPr>
              </a:pPr>
              <a:endParaRPr sz="3400" b="1"/>
            </a:p>
          </p:txBody>
        </p:sp>
        <p:sp>
          <p:nvSpPr>
            <p:cNvPr id="13" name="Shape 161"/>
            <p:cNvSpPr/>
            <p:nvPr/>
          </p:nvSpPr>
          <p:spPr>
            <a:xfrm>
              <a:off x="2280369" y="1685572"/>
              <a:ext cx="2494634" cy="5117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33866" tIns="33866" rIns="33866" bIns="33866" numCol="1" anchor="ctr">
              <a:spAutoFit/>
            </a:bodyPr>
            <a:lstStyle>
              <a:lvl1pPr algn="ctr" defTabSz="546100">
                <a:defRPr sz="2400">
                  <a:latin typeface="+mn-lt"/>
                  <a:ea typeface="+mn-ea"/>
                  <a:cs typeface="+mn-cs"/>
                  <a:sym typeface="Gill Sans"/>
                </a:defRPr>
              </a:lvl1pPr>
            </a:lstStyle>
            <a:p>
              <a:r>
                <a:rPr/>
                <a:t>CWIC </a:t>
              </a:r>
              <a:r>
                <a:rPr lang="en-US" dirty="0"/>
                <a:t>data partners</a:t>
              </a:r>
              <a:endParaRPr/>
            </a:p>
          </p:txBody>
        </p:sp>
      </p:grpSp>
      <p:sp>
        <p:nvSpPr>
          <p:cNvPr id="15" name="Shape 180"/>
          <p:cNvSpPr/>
          <p:nvPr/>
        </p:nvSpPr>
        <p:spPr>
          <a:xfrm>
            <a:off x="1320995" y="3733798"/>
            <a:ext cx="6866469" cy="863601"/>
          </a:xfrm>
          <a:prstGeom prst="rect">
            <a:avLst/>
          </a:prstGeom>
          <a:solidFill>
            <a:srgbClr val="0096FF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t>CWIC</a:t>
            </a:r>
          </a:p>
        </p:txBody>
      </p:sp>
      <p:sp>
        <p:nvSpPr>
          <p:cNvPr id="17" name="Shape 218"/>
          <p:cNvSpPr/>
          <p:nvPr/>
        </p:nvSpPr>
        <p:spPr>
          <a:xfrm>
            <a:off x="2057400" y="2844799"/>
            <a:ext cx="1092201" cy="1092201"/>
          </a:xfrm>
          <a:prstGeom prst="ellipse">
            <a:avLst/>
          </a:prstGeom>
          <a:solidFill>
            <a:srgbClr val="FF2600"/>
          </a:solidFill>
          <a:ln w="12700"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3866" tIns="33866" rIns="33866" bIns="33866" anchor="ctr"/>
          <a:lstStyle>
            <a:lvl1pPr algn="ctr" defTabSz="546100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sz="1800" b="1"/>
              <a:t>Open</a:t>
            </a:r>
            <a:endParaRPr lang="en-US" sz="1800" b="1" dirty="0"/>
          </a:p>
          <a:p>
            <a:r>
              <a:rPr sz="1800" b="1"/>
              <a:t>Search</a:t>
            </a:r>
          </a:p>
        </p:txBody>
      </p:sp>
      <p:sp>
        <p:nvSpPr>
          <p:cNvPr id="18" name="Shape 218"/>
          <p:cNvSpPr/>
          <p:nvPr/>
        </p:nvSpPr>
        <p:spPr>
          <a:xfrm>
            <a:off x="6146799" y="2870199"/>
            <a:ext cx="1092201" cy="1092201"/>
          </a:xfrm>
          <a:prstGeom prst="ellipse">
            <a:avLst/>
          </a:prstGeom>
          <a:solidFill>
            <a:srgbClr val="00B050"/>
          </a:solidFill>
          <a:ln w="12700"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3866" tIns="33866" rIns="33866" bIns="33866" anchor="ctr"/>
          <a:lstStyle>
            <a:lvl1pPr algn="ctr" defTabSz="546100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1800" b="1" dirty="0"/>
              <a:t>CSW</a:t>
            </a:r>
            <a:endParaRPr sz="1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1228725"/>
            <a:ext cx="1322097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Down Arrow 19"/>
          <p:cNvSpPr/>
          <p:nvPr/>
        </p:nvSpPr>
        <p:spPr>
          <a:xfrm rot="18842857">
            <a:off x="5429258" y="2450236"/>
            <a:ext cx="391551" cy="719716"/>
          </a:xfrm>
          <a:prstGeom prst="downArrow">
            <a:avLst/>
          </a:prstGeom>
          <a:solidFill>
            <a:srgbClr val="00B050"/>
          </a:solidFill>
          <a:ln w="12700"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lIns="33866" tIns="33866" rIns="33866" bIns="33866" anchor="ctr"/>
          <a:lstStyle/>
          <a:p>
            <a:pPr algn="ctr" defTabSz="546100"/>
            <a:endParaRPr lang="zh-CN" altLang="en-US" b="1" dirty="0">
              <a:solidFill>
                <a:srgbClr val="FFFFFF"/>
              </a:solidFill>
              <a:sym typeface="Gill Sans"/>
            </a:endParaRPr>
          </a:p>
        </p:txBody>
      </p:sp>
      <p:sp>
        <p:nvSpPr>
          <p:cNvPr id="21" name="Down Arrow 20"/>
          <p:cNvSpPr/>
          <p:nvPr/>
        </p:nvSpPr>
        <p:spPr>
          <a:xfrm rot="2831619">
            <a:off x="3293668" y="2393520"/>
            <a:ext cx="392576" cy="703243"/>
          </a:xfrm>
          <a:prstGeom prst="downArrow">
            <a:avLst/>
          </a:prstGeom>
          <a:solidFill>
            <a:srgbClr val="FF2600"/>
          </a:solidFill>
          <a:ln w="12700"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lIns="33866" tIns="33866" rIns="33866" bIns="33866" anchor="ctr"/>
          <a:lstStyle/>
          <a:p>
            <a:pPr algn="ctr" defTabSz="546100"/>
            <a:endParaRPr lang="zh-CN" altLang="en-US" b="1" dirty="0">
              <a:solidFill>
                <a:srgbClr val="FFFFFF"/>
              </a:solidFill>
              <a:sym typeface="Gill Sans"/>
            </a:endParaRPr>
          </a:p>
        </p:txBody>
      </p:sp>
      <p:sp>
        <p:nvSpPr>
          <p:cNvPr id="22" name="Can 21"/>
          <p:cNvSpPr/>
          <p:nvPr/>
        </p:nvSpPr>
        <p:spPr>
          <a:xfrm>
            <a:off x="4343400" y="5257800"/>
            <a:ext cx="838200" cy="914400"/>
          </a:xfrm>
          <a:prstGeom prst="can">
            <a:avLst/>
          </a:prstGeom>
          <a:solidFill>
            <a:srgbClr val="797979"/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1600" b="1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23" name="Can 22"/>
          <p:cNvSpPr/>
          <p:nvPr/>
        </p:nvSpPr>
        <p:spPr>
          <a:xfrm>
            <a:off x="2057400" y="5257800"/>
            <a:ext cx="838200" cy="914400"/>
          </a:xfrm>
          <a:prstGeom prst="can">
            <a:avLst/>
          </a:prstGeom>
          <a:solidFill>
            <a:srgbClr val="797979"/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16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24" name="Can 23"/>
          <p:cNvSpPr/>
          <p:nvPr/>
        </p:nvSpPr>
        <p:spPr>
          <a:xfrm>
            <a:off x="3200400" y="5257800"/>
            <a:ext cx="838200" cy="914400"/>
          </a:xfrm>
          <a:prstGeom prst="can">
            <a:avLst/>
          </a:prstGeom>
          <a:solidFill>
            <a:srgbClr val="797979"/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16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25" name="Can 24"/>
          <p:cNvSpPr/>
          <p:nvPr/>
        </p:nvSpPr>
        <p:spPr>
          <a:xfrm>
            <a:off x="5486400" y="5257800"/>
            <a:ext cx="838200" cy="914400"/>
          </a:xfrm>
          <a:prstGeom prst="can">
            <a:avLst/>
          </a:prstGeom>
          <a:solidFill>
            <a:srgbClr val="797979"/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1600" b="1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26" name="Can 25"/>
          <p:cNvSpPr/>
          <p:nvPr/>
        </p:nvSpPr>
        <p:spPr>
          <a:xfrm>
            <a:off x="6705600" y="5257800"/>
            <a:ext cx="838200" cy="914400"/>
          </a:xfrm>
          <a:prstGeom prst="can">
            <a:avLst/>
          </a:prstGeom>
          <a:solidFill>
            <a:srgbClr val="797979"/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1600" b="1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2362199" y="4724400"/>
            <a:ext cx="304801" cy="445968"/>
          </a:xfrm>
          <a:prstGeom prst="downArrow">
            <a:avLst/>
          </a:prstGeom>
          <a:solidFill>
            <a:srgbClr val="0096FF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4800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28" name="Down Arrow 27"/>
          <p:cNvSpPr/>
          <p:nvPr/>
        </p:nvSpPr>
        <p:spPr>
          <a:xfrm>
            <a:off x="3428999" y="4724400"/>
            <a:ext cx="304801" cy="445968"/>
          </a:xfrm>
          <a:prstGeom prst="downArrow">
            <a:avLst/>
          </a:prstGeom>
          <a:solidFill>
            <a:srgbClr val="0096FF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4800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4571999" y="4724400"/>
            <a:ext cx="304801" cy="445968"/>
          </a:xfrm>
          <a:prstGeom prst="downArrow">
            <a:avLst/>
          </a:prstGeom>
          <a:solidFill>
            <a:srgbClr val="0096FF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4800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5715000" y="4724400"/>
            <a:ext cx="304801" cy="445968"/>
          </a:xfrm>
          <a:prstGeom prst="downArrow">
            <a:avLst/>
          </a:prstGeom>
          <a:solidFill>
            <a:srgbClr val="0096FF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4800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6934200" y="4724400"/>
            <a:ext cx="304801" cy="445968"/>
          </a:xfrm>
          <a:prstGeom prst="downArrow">
            <a:avLst/>
          </a:prstGeom>
          <a:solidFill>
            <a:srgbClr val="0096FF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4800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33" name="Shape 161"/>
          <p:cNvSpPr/>
          <p:nvPr/>
        </p:nvSpPr>
        <p:spPr>
          <a:xfrm>
            <a:off x="228600" y="4526943"/>
            <a:ext cx="2086382" cy="8070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3866" tIns="33866" rIns="33866" bIns="33866" numCol="1" anchor="ctr">
            <a:spAutoFit/>
          </a:bodyPr>
          <a:lstStyle>
            <a:lvl1pPr algn="ctr" defTabSz="546100">
              <a:defRPr sz="24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algn="l"/>
            <a:r>
              <a:rPr lang="en-US" b="1" dirty="0"/>
              <a:t>Heterogeneous </a:t>
            </a:r>
          </a:p>
          <a:p>
            <a:pPr algn="l"/>
            <a:r>
              <a:rPr lang="en-US" b="1" dirty="0"/>
              <a:t>protocols</a:t>
            </a:r>
            <a:endParaRPr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17" grpId="0" animBg="1" advAuto="0"/>
      <p:bldP spid="18" grpId="0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0246" y="1367277"/>
            <a:ext cx="5253754" cy="49541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IDN/CWIC CSW 2-step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7607" y="1457325"/>
            <a:ext cx="8445500" cy="4864100"/>
          </a:xfrm>
        </p:spPr>
        <p:txBody>
          <a:bodyPr/>
          <a:lstStyle/>
          <a:p>
            <a:r>
              <a:rPr lang="en-US" sz="1800" dirty="0"/>
              <a:t>Collection level search</a:t>
            </a:r>
          </a:p>
          <a:p>
            <a:pPr lvl="1"/>
            <a:r>
              <a:rPr lang="en-US" sz="1600" dirty="0"/>
              <a:t>Request IDN CSW </a:t>
            </a:r>
            <a:r>
              <a:rPr lang="en-US" sz="1600" dirty="0" err="1"/>
              <a:t>GetCapabilities</a:t>
            </a:r>
            <a:endParaRPr lang="en-US" sz="1600" dirty="0"/>
          </a:p>
          <a:p>
            <a:pPr lvl="1"/>
            <a:r>
              <a:rPr lang="en-US" sz="1600" dirty="0"/>
              <a:t>Search collection-level metadata </a:t>
            </a:r>
          </a:p>
          <a:p>
            <a:pPr marL="457200" lvl="1" indent="0">
              <a:buNone/>
            </a:pPr>
            <a:r>
              <a:rPr lang="en-US" sz="1600" dirty="0"/>
              <a:t>in IDN (through CSW)</a:t>
            </a:r>
          </a:p>
          <a:p>
            <a:pPr lvl="1"/>
            <a:r>
              <a:rPr lang="en-US" sz="1600" dirty="0"/>
              <a:t>Return pointer to CWIC OSDD</a:t>
            </a:r>
          </a:p>
          <a:p>
            <a:pPr marL="457200" lvl="1" indent="0">
              <a:buFont typeface="Arial" charset="0"/>
              <a:buNone/>
            </a:pPr>
            <a:endParaRPr lang="en-US" sz="1600" dirty="0"/>
          </a:p>
          <a:p>
            <a:r>
              <a:rPr lang="en-US" sz="1800" dirty="0"/>
              <a:t>Granule level search</a:t>
            </a:r>
          </a:p>
          <a:p>
            <a:pPr lvl="1"/>
            <a:r>
              <a:rPr lang="en-US" sz="1400" dirty="0"/>
              <a:t>Request CWIC CSW </a:t>
            </a:r>
            <a:r>
              <a:rPr lang="en-US" sz="1400" dirty="0" err="1"/>
              <a:t>GetCapabilities</a:t>
            </a:r>
            <a:endParaRPr lang="en-US" sz="1400" dirty="0"/>
          </a:p>
          <a:p>
            <a:pPr lvl="1"/>
            <a:r>
              <a:rPr lang="en-US" sz="1400" dirty="0"/>
              <a:t>Search granule-level metadata </a:t>
            </a:r>
          </a:p>
          <a:p>
            <a:pPr marL="457200" lvl="1" indent="0">
              <a:buNone/>
            </a:pPr>
            <a:r>
              <a:rPr lang="en-US" sz="1600" dirty="0"/>
              <a:t>in CWIC (through CSW)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471846" y="2250385"/>
            <a:ext cx="2425343" cy="915601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471846" y="3323253"/>
            <a:ext cx="2425343" cy="866499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471846" y="4372360"/>
            <a:ext cx="4284618" cy="922183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471846" y="5433683"/>
            <a:ext cx="4284618" cy="94106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68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IDN/CWIC CSW 2-step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CWIC CSW </a:t>
            </a:r>
            <a:r>
              <a:rPr lang="en-US" dirty="0" err="1"/>
              <a:t>GetCapabilities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96863" y="2194815"/>
            <a:ext cx="1505811" cy="626762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CWIC CSW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Capabilities doc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361177" y="2618080"/>
            <a:ext cx="1975692" cy="53122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Service Identification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361177" y="3384435"/>
            <a:ext cx="1975692" cy="53122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>
                <a:solidFill>
                  <a:srgbClr val="000000"/>
                </a:solidFill>
                <a:latin typeface="Tahoma" pitchFamily="34" charset="0"/>
              </a:rPr>
              <a:t>ServiceProvider</a:t>
            </a: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332586" y="4186905"/>
            <a:ext cx="2032874" cy="53122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Supported </a:t>
            </a:r>
          </a:p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CSW Operations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361177" y="5002443"/>
            <a:ext cx="1975692" cy="53122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Supported </a:t>
            </a:r>
            <a:r>
              <a:rPr lang="en-US" sz="1500" dirty="0" err="1">
                <a:solidFill>
                  <a:srgbClr val="000000"/>
                </a:solidFill>
                <a:latin typeface="Tahoma" pitchFamily="34" charset="0"/>
              </a:rPr>
              <a:t>queryables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11" name="Connector: Elbow 10"/>
          <p:cNvCxnSpPr>
            <a:stCxn id="5" idx="3"/>
            <a:endCxn id="6" idx="1"/>
          </p:cNvCxnSpPr>
          <p:nvPr/>
        </p:nvCxnSpPr>
        <p:spPr bwMode="auto">
          <a:xfrm>
            <a:off x="1802674" y="2508196"/>
            <a:ext cx="558503" cy="37549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cxnSp>
        <p:nvCxnSpPr>
          <p:cNvPr id="12" name="Connector: Elbow 11"/>
          <p:cNvCxnSpPr>
            <a:stCxn id="5" idx="3"/>
            <a:endCxn id="7" idx="1"/>
          </p:cNvCxnSpPr>
          <p:nvPr/>
        </p:nvCxnSpPr>
        <p:spPr bwMode="auto">
          <a:xfrm>
            <a:off x="1802674" y="2508196"/>
            <a:ext cx="558503" cy="114185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cxnSp>
        <p:nvCxnSpPr>
          <p:cNvPr id="15" name="Connector: Elbow 14"/>
          <p:cNvCxnSpPr>
            <a:stCxn id="5" idx="3"/>
            <a:endCxn id="8" idx="1"/>
          </p:cNvCxnSpPr>
          <p:nvPr/>
        </p:nvCxnSpPr>
        <p:spPr bwMode="auto">
          <a:xfrm>
            <a:off x="1802674" y="2508196"/>
            <a:ext cx="529912" cy="1944321"/>
          </a:xfrm>
          <a:prstGeom prst="bentConnector3">
            <a:avLst>
              <a:gd name="adj1" fmla="val 53287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cxnSp>
        <p:nvCxnSpPr>
          <p:cNvPr id="20" name="Connector: Elbow 19"/>
          <p:cNvCxnSpPr>
            <a:stCxn id="5" idx="3"/>
            <a:endCxn id="9" idx="1"/>
          </p:cNvCxnSpPr>
          <p:nvPr/>
        </p:nvCxnSpPr>
        <p:spPr bwMode="auto">
          <a:xfrm>
            <a:off x="1802674" y="2508196"/>
            <a:ext cx="558503" cy="275985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2361177" y="5878883"/>
            <a:ext cx="1975692" cy="53122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Supported datasets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28" name="Connector: Elbow 27"/>
          <p:cNvCxnSpPr>
            <a:stCxn id="5" idx="3"/>
            <a:endCxn id="27" idx="1"/>
          </p:cNvCxnSpPr>
          <p:nvPr/>
        </p:nvCxnSpPr>
        <p:spPr bwMode="auto">
          <a:xfrm>
            <a:off x="1802674" y="2508196"/>
            <a:ext cx="558503" cy="363629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4515708" y="2714414"/>
            <a:ext cx="4357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Basic information about CWIC catalog service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15707" y="3476417"/>
            <a:ext cx="4222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Contact information of CWIC catalog service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15706" y="4238420"/>
            <a:ext cx="35397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List of of supported CSW operations </a:t>
            </a:r>
          </a:p>
          <a:p>
            <a:r>
              <a:rPr lang="en-US" sz="1600" dirty="0"/>
              <a:t>(e.g., </a:t>
            </a:r>
            <a:r>
              <a:rPr lang="en-US" sz="1600" dirty="0" err="1"/>
              <a:t>GetRecords</a:t>
            </a:r>
            <a:r>
              <a:rPr lang="en-US" sz="1600" dirty="0"/>
              <a:t>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20053" y="4991709"/>
            <a:ext cx="46121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List of of supported </a:t>
            </a:r>
            <a:r>
              <a:rPr lang="en-US" sz="1600" dirty="0" err="1"/>
              <a:t>queryables</a:t>
            </a:r>
            <a:r>
              <a:rPr lang="en-US" sz="1600" dirty="0"/>
              <a:t> of catalog search</a:t>
            </a:r>
          </a:p>
          <a:p>
            <a:r>
              <a:rPr lang="en-US" sz="1600" dirty="0"/>
              <a:t>(e.g., spatial, temporal and logic operator)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55640" y="5847536"/>
            <a:ext cx="4490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Metadata (id, spatial footprint, temporal extent) </a:t>
            </a:r>
          </a:p>
          <a:p>
            <a:r>
              <a:rPr lang="en-US" sz="1600" dirty="0"/>
              <a:t>of archived datasets in CWIC</a:t>
            </a:r>
          </a:p>
        </p:txBody>
      </p:sp>
    </p:spTree>
    <p:extLst>
      <p:ext uri="{BB962C8B-B14F-4D97-AF65-F5344CB8AC3E}">
        <p14:creationId xmlns:p14="http://schemas.microsoft.com/office/powerpoint/2010/main" val="3004804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2255" y="1445341"/>
            <a:ext cx="5824034" cy="51158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188913"/>
            <a:ext cx="7500257" cy="501650"/>
          </a:xfrm>
        </p:spPr>
        <p:txBody>
          <a:bodyPr/>
          <a:lstStyle/>
          <a:p>
            <a:r>
              <a:rPr lang="en-US" dirty="0"/>
              <a:t>IDN/CWIC OpenSearch 2-Step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7614" y="1457325"/>
            <a:ext cx="8445500" cy="4864100"/>
          </a:xfrm>
        </p:spPr>
        <p:txBody>
          <a:bodyPr/>
          <a:lstStyle/>
          <a:p>
            <a:r>
              <a:rPr lang="en-US" sz="1800" dirty="0"/>
              <a:t>Collection level search</a:t>
            </a:r>
          </a:p>
          <a:p>
            <a:pPr lvl="1"/>
            <a:r>
              <a:rPr lang="en-US" sz="1600" dirty="0"/>
              <a:t>Request IDN OSDD</a:t>
            </a:r>
          </a:p>
          <a:p>
            <a:pPr lvl="1"/>
            <a:r>
              <a:rPr lang="en-US" sz="1600" dirty="0"/>
              <a:t>Search collection-level metadata </a:t>
            </a:r>
          </a:p>
          <a:p>
            <a:pPr marL="457200" lvl="1" indent="0">
              <a:buNone/>
            </a:pPr>
            <a:r>
              <a:rPr lang="en-US" sz="1600" dirty="0"/>
              <a:t>in IDN (through OpenSearch)</a:t>
            </a:r>
          </a:p>
          <a:p>
            <a:r>
              <a:rPr lang="en-US" sz="1800" dirty="0"/>
              <a:t>Granule level search</a:t>
            </a:r>
          </a:p>
          <a:p>
            <a:pPr lvl="1"/>
            <a:r>
              <a:rPr lang="en-US" sz="1400" dirty="0"/>
              <a:t>Request CWIC OSDD</a:t>
            </a:r>
          </a:p>
          <a:p>
            <a:pPr lvl="1"/>
            <a:r>
              <a:rPr lang="en-US" sz="1400" dirty="0"/>
              <a:t>Search granule-level metadata </a:t>
            </a:r>
          </a:p>
          <a:p>
            <a:pPr marL="457200" lvl="1" indent="0">
              <a:buNone/>
            </a:pPr>
            <a:r>
              <a:rPr lang="en-US" sz="1600" dirty="0"/>
              <a:t>in CWIC (through OpenSearch)</a:t>
            </a:r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966050" y="2296850"/>
            <a:ext cx="2611728" cy="96577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966050" y="3412388"/>
            <a:ext cx="2611728" cy="923637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966050" y="4543356"/>
            <a:ext cx="4647006" cy="938572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966050" y="5620146"/>
            <a:ext cx="4647006" cy="94106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9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8503" y="188913"/>
            <a:ext cx="7439297" cy="501650"/>
          </a:xfrm>
        </p:spPr>
        <p:txBody>
          <a:bodyPr/>
          <a:lstStyle/>
          <a:p>
            <a:r>
              <a:rPr lang="en-US" dirty="0"/>
              <a:t>IDN/CWIC OpenSearch 2-Step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CWIC OSDD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31397" y="1950968"/>
            <a:ext cx="1505811" cy="626762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CWIC OSDD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195711" y="2922870"/>
            <a:ext cx="1975692" cy="53122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OpenSearch </a:t>
            </a:r>
          </a:p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service metadata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195711" y="3689225"/>
            <a:ext cx="1514140" cy="53122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300" dirty="0">
                <a:solidFill>
                  <a:srgbClr val="000000"/>
                </a:solidFill>
                <a:latin typeface="Tahoma" pitchFamily="34" charset="0"/>
              </a:rPr>
              <a:t>OpenSearch </a:t>
            </a:r>
          </a:p>
          <a:p>
            <a:pPr algn="ctr" defTabSz="914400" eaLnBrk="0" hangingPunct="0"/>
            <a:r>
              <a:rPr lang="en-US" sz="1300" dirty="0">
                <a:solidFill>
                  <a:srgbClr val="000000"/>
                </a:solidFill>
                <a:latin typeface="Tahoma" pitchFamily="34" charset="0"/>
              </a:rPr>
              <a:t>request template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10" name="Connector: Elbow 9"/>
          <p:cNvCxnSpPr>
            <a:stCxn id="5" idx="3"/>
            <a:endCxn id="6" idx="1"/>
          </p:cNvCxnSpPr>
          <p:nvPr/>
        </p:nvCxnSpPr>
        <p:spPr bwMode="auto">
          <a:xfrm>
            <a:off x="1637208" y="2264349"/>
            <a:ext cx="558503" cy="92413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cxnSp>
        <p:nvCxnSpPr>
          <p:cNvPr id="11" name="Connector: Elbow 10"/>
          <p:cNvCxnSpPr>
            <a:stCxn id="5" idx="3"/>
            <a:endCxn id="7" idx="1"/>
          </p:cNvCxnSpPr>
          <p:nvPr/>
        </p:nvCxnSpPr>
        <p:spPr bwMode="auto">
          <a:xfrm>
            <a:off x="1637208" y="2264349"/>
            <a:ext cx="558503" cy="16904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315409" y="3019204"/>
            <a:ext cx="46891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Basic metadata about CWIC OpenSearch service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079971" y="4664533"/>
            <a:ext cx="4998720" cy="375625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300" dirty="0">
                <a:solidFill>
                  <a:srgbClr val="000000"/>
                </a:solidFill>
                <a:latin typeface="Tahoma" pitchFamily="34" charset="0"/>
              </a:rPr>
              <a:t>Request template for searching a single granule by identifier  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4079971" y="4013145"/>
            <a:ext cx="4998720" cy="41403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300" dirty="0">
                <a:solidFill>
                  <a:srgbClr val="000000"/>
                </a:solidFill>
                <a:latin typeface="Tahoma" pitchFamily="34" charset="0"/>
              </a:rPr>
              <a:t>Request template for searching granules with constraints </a:t>
            </a:r>
          </a:p>
          <a:p>
            <a:pPr algn="ctr" defTabSz="914400" eaLnBrk="0" hangingPunct="0"/>
            <a:r>
              <a:rPr lang="en-US" sz="1300" dirty="0">
                <a:solidFill>
                  <a:srgbClr val="000000"/>
                </a:solidFill>
                <a:latin typeface="Tahoma" pitchFamily="34" charset="0"/>
              </a:rPr>
              <a:t>(id, spatial and temporal constraints)</a:t>
            </a:r>
          </a:p>
        </p:txBody>
      </p:sp>
      <p:cxnSp>
        <p:nvCxnSpPr>
          <p:cNvPr id="28" name="Connector: Elbow 27"/>
          <p:cNvCxnSpPr>
            <a:stCxn id="7" idx="3"/>
            <a:endCxn id="24" idx="1"/>
          </p:cNvCxnSpPr>
          <p:nvPr/>
        </p:nvCxnSpPr>
        <p:spPr bwMode="auto">
          <a:xfrm>
            <a:off x="3709851" y="3954837"/>
            <a:ext cx="370120" cy="26532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cxnSp>
        <p:nvCxnSpPr>
          <p:cNvPr id="31" name="Connector: Elbow 30"/>
          <p:cNvCxnSpPr>
            <a:stCxn id="7" idx="3"/>
            <a:endCxn id="23" idx="1"/>
          </p:cNvCxnSpPr>
          <p:nvPr/>
        </p:nvCxnSpPr>
        <p:spPr bwMode="auto">
          <a:xfrm>
            <a:off x="3709851" y="3954837"/>
            <a:ext cx="370120" cy="8975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296863" y="5238625"/>
            <a:ext cx="897713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General OSDD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OSDD with generic information (e.g., template) about how to search granule</a:t>
            </a:r>
          </a:p>
          <a:p>
            <a:pPr lvl="1"/>
            <a:r>
              <a:rPr lang="en-US" sz="1600" dirty="0"/>
              <a:t>metadata through CWIC OpenSearch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Dataset specific OSDD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OSDD with dataset specific information (e.g., pre-populated id, spatial and temporal info)</a:t>
            </a:r>
          </a:p>
          <a:p>
            <a:pPr lvl="1"/>
            <a:r>
              <a:rPr lang="en-US" sz="1600" dirty="0"/>
              <a:t>about how to search granule metadata of a specific dataset through CWIC OpenSearch</a:t>
            </a:r>
          </a:p>
          <a:p>
            <a:r>
              <a:rPr lang="en-US" sz="1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3538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4805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Where to send the search request?</a:t>
            </a:r>
          </a:p>
          <a:p>
            <a:pPr lvl="1"/>
            <a:r>
              <a:rPr lang="en-US" altLang="zh-CN" sz="2400" dirty="0"/>
              <a:t>CWIC client searches for granules from CWIC using the CMR Concept ID or the IDN Entry ID to identify the dataset</a:t>
            </a:r>
          </a:p>
          <a:p>
            <a:pPr lvl="1"/>
            <a:r>
              <a:rPr lang="en-US" altLang="zh-CN" sz="2400" dirty="0"/>
              <a:t>CWIC identifies the data provider to which the request is to be dispatched based on the dataset identifier provided</a:t>
            </a:r>
          </a:p>
          <a:p>
            <a:pPr lvl="1"/>
            <a:r>
              <a:rPr lang="en-US" altLang="zh-CN" sz="2400" dirty="0"/>
              <a:t>CWIC has an internal mapping table for CMR Concept-id/Entry ID  </a:t>
            </a:r>
            <a:r>
              <a:rPr lang="en-US" altLang="zh-CN" sz="2400" dirty="0">
                <a:sym typeface="Wingdings"/>
              </a:rPr>
              <a:t> native dataset ID</a:t>
            </a:r>
            <a:endParaRPr lang="en-US" altLang="zh-CN" sz="2400" dirty="0"/>
          </a:p>
          <a:p>
            <a:r>
              <a:rPr lang="en-US" altLang="zh-CN" dirty="0"/>
              <a:t>CWIC uses the data provider’s native dataset ID in the granule search request, not necessarily the </a:t>
            </a:r>
            <a:r>
              <a:rPr lang="en-US" altLang="zh-CN" dirty="0" smtClean="0"/>
              <a:t> </a:t>
            </a:r>
            <a:r>
              <a:rPr lang="en-US" altLang="zh-CN" dirty="0"/>
              <a:t>dataset identifier </a:t>
            </a:r>
            <a:r>
              <a:rPr lang="en-US" altLang="zh-CN" dirty="0" smtClean="0"/>
              <a:t>provided by the client</a:t>
            </a:r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Data Providers from Dataset Identifiers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Responses Dublin Core or ISO-19115 (CSW) or Atom (OpenSearch)</a:t>
            </a:r>
          </a:p>
          <a:p>
            <a:r>
              <a:rPr lang="en-US" dirty="0"/>
              <a:t> Collection contact information</a:t>
            </a:r>
          </a:p>
          <a:p>
            <a:r>
              <a:rPr lang="en-US" dirty="0"/>
              <a:t>Granule identifier information</a:t>
            </a:r>
          </a:p>
          <a:p>
            <a:r>
              <a:rPr lang="en-US" dirty="0"/>
              <a:t>Granule temporal extent</a:t>
            </a:r>
          </a:p>
          <a:p>
            <a:r>
              <a:rPr lang="en-US" dirty="0"/>
              <a:t>Granule spatial extent</a:t>
            </a:r>
          </a:p>
          <a:p>
            <a:r>
              <a:rPr lang="en-US" dirty="0"/>
              <a:t>Browse image links</a:t>
            </a:r>
          </a:p>
          <a:p>
            <a:r>
              <a:rPr lang="en-US" dirty="0"/>
              <a:t>Download/order links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Metadata is Returned in Search Response?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972875"/>
      </p:ext>
    </p:extLst>
  </p:cSld>
  <p:clrMapOvr>
    <a:masterClrMapping/>
  </p:clrMapOvr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49711</TotalTime>
  <Words>900</Words>
  <Application>Microsoft Office PowerPoint</Application>
  <PresentationFormat>On-screen Show (4:3)</PresentationFormat>
  <Paragraphs>185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4_EUM_template_v03</vt:lpstr>
      <vt:lpstr>         CWIC Status Report   Yonsook Enloe yonsook.k.enloe@nasa.gov   WGISS-43 April 5, 2017</vt:lpstr>
      <vt:lpstr>WGISS</vt:lpstr>
      <vt:lpstr>CWIC Mechanism</vt:lpstr>
      <vt:lpstr>IDN/CWIC CSW 2-step search</vt:lpstr>
      <vt:lpstr>IDN/CWIC CSW 2-step search</vt:lpstr>
      <vt:lpstr>IDN/CWIC OpenSearch 2-Step Search</vt:lpstr>
      <vt:lpstr>IDN/CWIC OpenSearch 2-Step Search</vt:lpstr>
      <vt:lpstr>Identifying Data Providers from Dataset Identifiers</vt:lpstr>
      <vt:lpstr>What Metadata is Returned in Search Response?</vt:lpstr>
      <vt:lpstr>Data Provider Protocols and Requirements</vt:lpstr>
      <vt:lpstr>Data Provider Protocols and Requirements</vt:lpstr>
      <vt:lpstr>Dataset Identifier Changes</vt:lpstr>
      <vt:lpstr>Adding CWIC Datasets</vt:lpstr>
      <vt:lpstr>CWIC/ IDN(CMR) synchronization</vt:lpstr>
      <vt:lpstr>CWIC Data Partners </vt:lpstr>
      <vt:lpstr>CWIC  Data Partners</vt:lpstr>
      <vt:lpstr>CWIC Client Partners</vt:lpstr>
      <vt:lpstr>CWIC Metrics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Anne Kennerley</cp:lastModifiedBy>
  <cp:revision>534</cp:revision>
  <dcterms:created xsi:type="dcterms:W3CDTF">2011-11-16T09:23:13Z</dcterms:created>
  <dcterms:modified xsi:type="dcterms:W3CDTF">2017-04-10T15:54:14Z</dcterms:modified>
</cp:coreProperties>
</file>