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2" r:id="rId3"/>
    <p:sldMasterId id="2147483687" r:id="rId4"/>
  </p:sldMasterIdLst>
  <p:notesMasterIdLst>
    <p:notesMasterId r:id="rId24"/>
  </p:notesMasterIdLst>
  <p:handoutMasterIdLst>
    <p:handoutMasterId r:id="rId25"/>
  </p:handoutMasterIdLst>
  <p:sldIdLst>
    <p:sldId id="259" r:id="rId5"/>
    <p:sldId id="261" r:id="rId6"/>
    <p:sldId id="270" r:id="rId7"/>
    <p:sldId id="271" r:id="rId8"/>
    <p:sldId id="277" r:id="rId9"/>
    <p:sldId id="281" r:id="rId10"/>
    <p:sldId id="306" r:id="rId11"/>
    <p:sldId id="309" r:id="rId12"/>
    <p:sldId id="310" r:id="rId13"/>
    <p:sldId id="307" r:id="rId14"/>
    <p:sldId id="305" r:id="rId15"/>
    <p:sldId id="272" r:id="rId16"/>
    <p:sldId id="282" r:id="rId17"/>
    <p:sldId id="283" r:id="rId18"/>
    <p:sldId id="300" r:id="rId19"/>
    <p:sldId id="276" r:id="rId20"/>
    <p:sldId id="275" r:id="rId21"/>
    <p:sldId id="295" r:id="rId22"/>
    <p:sldId id="30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94660"/>
  </p:normalViewPr>
  <p:slideViewPr>
    <p:cSldViewPr snapToGrid="0">
      <p:cViewPr varScale="1">
        <p:scale>
          <a:sx n="95" d="100"/>
          <a:sy n="95" d="100"/>
        </p:scale>
        <p:origin x="1854" y="84"/>
      </p:cViewPr>
      <p:guideLst/>
    </p:cSldViewPr>
  </p:slideViewPr>
  <p:notesTextViewPr>
    <p:cViewPr>
      <p:scale>
        <a:sx n="1" d="1"/>
        <a:sy n="1" d="1"/>
      </p:scale>
      <p:origin x="0" y="0"/>
    </p:cViewPr>
  </p:notesTextViewPr>
  <p:sorterViewPr>
    <p:cViewPr varScale="1">
      <p:scale>
        <a:sx n="1" d="1"/>
        <a:sy n="1" d="1"/>
      </p:scale>
      <p:origin x="0" y="-442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F88780-5DFE-DA44-A0BE-33535824D867}" type="datetimeFigureOut">
              <a:rPr lang="en-GB" smtClean="0"/>
              <a:t>03/04/2017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40093D-9178-574D-845A-10F4855E43D6}" type="slidenum">
              <a:rPr lang="en-GB" smtClean="0"/>
              <a:t>‹#›</a:t>
            </a:fld>
            <a:endParaRPr lang="en-GB"/>
          </a:p>
        </p:txBody>
      </p:sp>
    </p:spTree>
    <p:extLst>
      <p:ext uri="{BB962C8B-B14F-4D97-AF65-F5344CB8AC3E}">
        <p14:creationId xmlns:p14="http://schemas.microsoft.com/office/powerpoint/2010/main" val="861725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CCAB1-E473-4F7D-9CE6-72185CE807A5}" type="datetimeFigureOut">
              <a:rPr lang="en-AU" smtClean="0"/>
              <a:t>3/4/17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CBB74-4D88-43FA-ABE2-6130C08FAECA}" type="slidenum">
              <a:rPr lang="en-AU" smtClean="0"/>
              <a:t>‹#›</a:t>
            </a:fld>
            <a:endParaRPr lang="en-AU"/>
          </a:p>
        </p:txBody>
      </p:sp>
    </p:spTree>
    <p:extLst>
      <p:ext uri="{BB962C8B-B14F-4D97-AF65-F5344CB8AC3E}">
        <p14:creationId xmlns:p14="http://schemas.microsoft.com/office/powerpoint/2010/main" val="140945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endParaRPr lang="en-AU"/>
          </a:p>
        </p:txBody>
      </p:sp>
      <p:sp>
        <p:nvSpPr>
          <p:cNvPr id="5" name="Slide Number Placeholder 4"/>
          <p:cNvSpPr>
            <a:spLocks noGrp="1"/>
          </p:cNvSpPr>
          <p:nvPr>
            <p:ph type="sldNum" sz="quarter" idx="11"/>
          </p:nvPr>
        </p:nvSpPr>
        <p:spPr/>
        <p:txBody>
          <a:bodyPr/>
          <a:lstStyle/>
          <a:p>
            <a:fld id="{38CC26E7-D131-4AF6-99CC-D700510EFA5A}" type="slidenum">
              <a:rPr lang="en-AU" smtClean="0"/>
              <a:pPr/>
              <a:t>1</a:t>
            </a:fld>
            <a:endParaRPr lang="en-AU"/>
          </a:p>
        </p:txBody>
      </p:sp>
    </p:spTree>
    <p:extLst>
      <p:ext uri="{BB962C8B-B14F-4D97-AF65-F5344CB8AC3E}">
        <p14:creationId xmlns:p14="http://schemas.microsoft.com/office/powerpoint/2010/main" val="206027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6" name="Shape 166"/>
          <p:cNvSpPr txBox="1">
            <a:spLocks noGrp="1"/>
          </p:cNvSpPr>
          <p:nvPr>
            <p:ph type="body" idx="1"/>
          </p:nvPr>
        </p:nvSpPr>
        <p:spPr>
          <a:xfrm>
            <a:off x="914400" y="4343400"/>
            <a:ext cx="5029200" cy="4114800"/>
          </a:xfrm>
          <a:prstGeom prst="rect">
            <a:avLst/>
          </a:prstGeom>
          <a:noFill/>
          <a:ln>
            <a:noFill/>
          </a:ln>
        </p:spPr>
        <p:txBody>
          <a:bodyPr lIns="90425" tIns="45200" rIns="90425" bIns="45200" anchor="t" anchorCtr="0">
            <a:noAutofit/>
          </a:bodyPr>
          <a:lstStyle/>
          <a:p>
            <a:pPr marL="0" marR="0" lvl="0" indent="0" algn="l" rtl="0">
              <a:lnSpc>
                <a:spcPct val="125000"/>
              </a:lnSpc>
              <a:spcBef>
                <a:spcPts val="0"/>
              </a:spcBef>
              <a:buSzPct val="25000"/>
              <a:buNone/>
            </a:pPr>
            <a:endParaRPr sz="2400" b="0" i="0" u="none" strike="noStrike" cap="none">
              <a:latin typeface="Times New Roman"/>
              <a:ea typeface="Times New Roman"/>
              <a:cs typeface="Times New Roman"/>
              <a:sym typeface="Times New Roman"/>
            </a:endParaRPr>
          </a:p>
        </p:txBody>
      </p:sp>
      <p:sp>
        <p:nvSpPr>
          <p:cNvPr id="167" name="Shape 167"/>
          <p:cNvSpPr txBox="1">
            <a:spLocks noGrp="1"/>
          </p:cNvSpPr>
          <p:nvPr>
            <p:ph type="sldNum" idx="12"/>
          </p:nvPr>
        </p:nvSpPr>
        <p:spPr>
          <a:xfrm>
            <a:off x="3883826" y="8684925"/>
            <a:ext cx="2972700" cy="457500"/>
          </a:xfrm>
          <a:prstGeom prst="rect">
            <a:avLst/>
          </a:prstGeom>
          <a:noFill/>
          <a:ln>
            <a:noFill/>
          </a:ln>
        </p:spPr>
        <p:txBody>
          <a:bodyPr lIns="90425" tIns="45200" rIns="90425" bIns="45200" anchor="t" anchorCtr="0">
            <a:noAutofit/>
          </a:bodyPr>
          <a:lstStyle/>
          <a:p>
            <a:pPr marL="0" marR="0" lvl="0" indent="0" algn="l" rtl="0">
              <a:spcBef>
                <a:spcPts val="0"/>
              </a:spcBef>
              <a:buSzPct val="25000"/>
              <a:buNone/>
            </a:pPr>
            <a:fld id="{00000000-1234-1234-1234-123412341234}" type="slidenum">
              <a:rPr lang="en-US" sz="1000" b="0" i="0" u="none" strike="noStrike" cap="none">
                <a:solidFill>
                  <a:srgbClr val="000000"/>
                </a:solidFill>
                <a:latin typeface="Calibri"/>
                <a:ea typeface="Calibri"/>
                <a:cs typeface="Calibri"/>
                <a:sym typeface="Calibri"/>
              </a:rPr>
              <a:t>16</a:t>
            </a:fld>
            <a:endParaRPr lang="en-US" sz="1000" b="0" i="0" u="none" strike="noStrike" cap="none">
              <a:solidFill>
                <a:srgbClr val="000000"/>
              </a:solidFill>
              <a:latin typeface="Calibri"/>
              <a:ea typeface="Calibri"/>
              <a:cs typeface="Calibri"/>
              <a:sym typeface="Calibri"/>
            </a:endParaRPr>
          </a:p>
        </p:txBody>
      </p:sp>
      <p:sp>
        <p:nvSpPr>
          <p:cNvPr id="168" name="Shape 168"/>
          <p:cNvSpPr txBox="1">
            <a:spLocks noGrp="1"/>
          </p:cNvSpPr>
          <p:nvPr>
            <p:ph type="hdr" idx="3"/>
          </p:nvPr>
        </p:nvSpPr>
        <p:spPr>
          <a:xfrm>
            <a:off x="1" y="0"/>
            <a:ext cx="2972700" cy="457500"/>
          </a:xfrm>
          <a:prstGeom prst="rect">
            <a:avLst/>
          </a:prstGeom>
          <a:noFill/>
          <a:ln>
            <a:noFill/>
          </a:ln>
        </p:spPr>
        <p:txBody>
          <a:bodyPr lIns="90425" tIns="45200" rIns="90425" bIns="45200" anchor="t" anchorCtr="0">
            <a:noAutofit/>
          </a:bodyPr>
          <a:lstStyle/>
          <a:p>
            <a:pPr marL="0" marR="0" lvl="0" indent="0" algn="l" rtl="0">
              <a:spcBef>
                <a:spcPts val="0"/>
              </a:spcBef>
              <a:spcAft>
                <a:spcPts val="0"/>
              </a:spcAft>
              <a:buNone/>
            </a:pPr>
            <a:endParaRPr sz="10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0286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7" name="Shape 157"/>
          <p:cNvSpPr txBox="1">
            <a:spLocks noGrp="1"/>
          </p:cNvSpPr>
          <p:nvPr>
            <p:ph type="body" idx="1"/>
          </p:nvPr>
        </p:nvSpPr>
        <p:spPr>
          <a:xfrm>
            <a:off x="914400" y="4343400"/>
            <a:ext cx="5029200" cy="4114800"/>
          </a:xfrm>
          <a:prstGeom prst="rect">
            <a:avLst/>
          </a:prstGeom>
          <a:noFill/>
          <a:ln>
            <a:noFill/>
          </a:ln>
        </p:spPr>
        <p:txBody>
          <a:bodyPr lIns="90425" tIns="45200" rIns="90425" bIns="45200" anchor="t" anchorCtr="0">
            <a:noAutofit/>
          </a:bodyPr>
          <a:lstStyle/>
          <a:p>
            <a:pPr marL="0" marR="0" lvl="0" indent="0" algn="l" rtl="0">
              <a:lnSpc>
                <a:spcPct val="125000"/>
              </a:lnSpc>
              <a:spcBef>
                <a:spcPts val="0"/>
              </a:spcBef>
              <a:buSzPct val="25000"/>
              <a:buNone/>
            </a:pPr>
            <a:endParaRPr sz="2400" b="0" i="0" u="none" strike="noStrike" cap="none">
              <a:latin typeface="Times New Roman"/>
              <a:ea typeface="Times New Roman"/>
              <a:cs typeface="Times New Roman"/>
              <a:sym typeface="Times New Roman"/>
            </a:endParaRPr>
          </a:p>
        </p:txBody>
      </p:sp>
      <p:sp>
        <p:nvSpPr>
          <p:cNvPr id="158" name="Shape 158"/>
          <p:cNvSpPr txBox="1">
            <a:spLocks noGrp="1"/>
          </p:cNvSpPr>
          <p:nvPr>
            <p:ph type="sldNum" idx="12"/>
          </p:nvPr>
        </p:nvSpPr>
        <p:spPr>
          <a:xfrm>
            <a:off x="3883826" y="8684925"/>
            <a:ext cx="2972700" cy="457500"/>
          </a:xfrm>
          <a:prstGeom prst="rect">
            <a:avLst/>
          </a:prstGeom>
          <a:noFill/>
          <a:ln>
            <a:noFill/>
          </a:ln>
        </p:spPr>
        <p:txBody>
          <a:bodyPr lIns="90425" tIns="45200" rIns="90425" bIns="45200" anchor="t" anchorCtr="0">
            <a:noAutofit/>
          </a:bodyPr>
          <a:lstStyle/>
          <a:p>
            <a:pPr marL="0" marR="0" lvl="0" indent="0" algn="l" rtl="0">
              <a:spcBef>
                <a:spcPts val="0"/>
              </a:spcBef>
              <a:buSzPct val="25000"/>
              <a:buNone/>
            </a:pPr>
            <a:fld id="{00000000-1234-1234-1234-123412341234}" type="slidenum">
              <a:rPr lang="en-US" sz="1000" b="0" i="0" u="none" strike="noStrike" cap="none">
                <a:solidFill>
                  <a:srgbClr val="000000"/>
                </a:solidFill>
                <a:latin typeface="Calibri"/>
                <a:ea typeface="Calibri"/>
                <a:cs typeface="Calibri"/>
                <a:sym typeface="Calibri"/>
              </a:rPr>
              <a:t>17</a:t>
            </a:fld>
            <a:endParaRPr lang="en-US" sz="1000" b="0" i="0" u="none" strike="noStrike" cap="none">
              <a:solidFill>
                <a:srgbClr val="000000"/>
              </a:solidFill>
              <a:latin typeface="Calibri"/>
              <a:ea typeface="Calibri"/>
              <a:cs typeface="Calibri"/>
              <a:sym typeface="Calibri"/>
            </a:endParaRPr>
          </a:p>
        </p:txBody>
      </p:sp>
      <p:sp>
        <p:nvSpPr>
          <p:cNvPr id="159" name="Shape 159"/>
          <p:cNvSpPr txBox="1">
            <a:spLocks noGrp="1"/>
          </p:cNvSpPr>
          <p:nvPr>
            <p:ph type="hdr" idx="3"/>
          </p:nvPr>
        </p:nvSpPr>
        <p:spPr>
          <a:xfrm>
            <a:off x="1" y="0"/>
            <a:ext cx="2972700" cy="457500"/>
          </a:xfrm>
          <a:prstGeom prst="rect">
            <a:avLst/>
          </a:prstGeom>
          <a:noFill/>
          <a:ln>
            <a:noFill/>
          </a:ln>
        </p:spPr>
        <p:txBody>
          <a:bodyPr lIns="90425" tIns="45200" rIns="90425" bIns="45200" anchor="t" anchorCtr="0">
            <a:noAutofit/>
          </a:bodyPr>
          <a:lstStyle/>
          <a:p>
            <a:pPr marL="0" marR="0" lvl="0" indent="0" algn="l" rtl="0">
              <a:spcBef>
                <a:spcPts val="0"/>
              </a:spcBef>
              <a:spcAft>
                <a:spcPts val="0"/>
              </a:spcAft>
              <a:buNone/>
            </a:pPr>
            <a:endParaRPr sz="10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60115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r>
              <a:rPr lang="en-AU" b="1" dirty="0" smtClean="0">
                <a:solidFill>
                  <a:srgbClr val="FF0000"/>
                </a:solidFill>
                <a:effectLst>
                  <a:outerShdw blurRad="38100" dist="38100" dir="2700000" algn="tl">
                    <a:srgbClr val="000000">
                      <a:alpha val="43137"/>
                    </a:srgbClr>
                  </a:outerShdw>
                </a:effectLst>
              </a:rPr>
              <a:t>Continue and support existing WGISS efforts on:</a:t>
            </a:r>
          </a:p>
          <a:p>
            <a:endParaRPr lang="en-AU" b="1" dirty="0" smtClean="0">
              <a:solidFill>
                <a:srgbClr val="FF0000"/>
              </a:solidFill>
              <a:effectLst>
                <a:outerShdw blurRad="38100" dist="38100" dir="2700000" algn="tl">
                  <a:srgbClr val="000000">
                    <a:alpha val="43137"/>
                  </a:srgbClr>
                </a:outerShdw>
              </a:effectLst>
            </a:endParaRPr>
          </a:p>
          <a:p>
            <a:pPr lvl="1">
              <a:buFont typeface=".AppleSystemUIFont" charset="0"/>
              <a:buChar char="-"/>
            </a:pPr>
            <a:r>
              <a:rPr lang="en-US" b="1" dirty="0" smtClean="0">
                <a:solidFill>
                  <a:srgbClr val="FF0000"/>
                </a:solidFill>
                <a:effectLst>
                  <a:outerShdw blurRad="38100" dist="38100" dir="2700000" algn="tl">
                    <a:srgbClr val="000000">
                      <a:alpha val="43137"/>
                    </a:srgbClr>
                  </a:outerShdw>
                </a:effectLst>
              </a:rPr>
              <a:t>Discovery Search Engine Optimization  (search relevancy, keyword search, persistent identifiers)</a:t>
            </a:r>
          </a:p>
          <a:p>
            <a:pPr lvl="1">
              <a:buFont typeface=".AppleSystemUIFont" charset="0"/>
              <a:buChar char="-"/>
            </a:pPr>
            <a:r>
              <a:rPr lang="en-US" b="1" dirty="0" smtClean="0">
                <a:solidFill>
                  <a:srgbClr val="FF0000"/>
                </a:solidFill>
                <a:effectLst>
                  <a:outerShdw blurRad="38100" dist="38100" dir="2700000" algn="tl">
                    <a:srgbClr val="000000">
                      <a:alpha val="43137"/>
                    </a:srgbClr>
                  </a:outerShdw>
                </a:effectLst>
              </a:rPr>
              <a:t>Access Common Standards for Interoperability of Product Formats (metadata/data) and Application Program Interface (API)</a:t>
            </a:r>
          </a:p>
          <a:p>
            <a:pPr lvl="1">
              <a:buFont typeface=".AppleSystemUIFont" charset="0"/>
              <a:buChar char="-"/>
            </a:pPr>
            <a:r>
              <a:rPr lang="en-US" b="1" dirty="0" smtClean="0">
                <a:solidFill>
                  <a:srgbClr val="FF0000"/>
                </a:solidFill>
                <a:effectLst>
                  <a:outerShdw blurRad="38100" dist="38100" dir="2700000" algn="tl">
                    <a:srgbClr val="000000">
                      <a:alpha val="43137"/>
                    </a:srgbClr>
                  </a:outerShdw>
                </a:effectLst>
              </a:rPr>
              <a:t>Exploration of Emerging Big Data services including Cloud Computing</a:t>
            </a:r>
            <a:endParaRPr lang="en-AU" b="1" dirty="0" smtClean="0">
              <a:solidFill>
                <a:srgbClr val="FF0000"/>
              </a:solidFill>
              <a:effectLst>
                <a:outerShdw blurRad="38100" dist="38100" dir="2700000" algn="tl">
                  <a:srgbClr val="000000">
                    <a:alpha val="43137"/>
                  </a:srgbClr>
                </a:outerShdw>
              </a:effectLst>
            </a:endParaRPr>
          </a:p>
          <a:p>
            <a:pPr lvl="1">
              <a:buFont typeface=".AppleSystemUIFont" charset="0"/>
              <a:buChar char="-"/>
            </a:pPr>
            <a:endParaRPr lang="is-IS" b="1" dirty="0" smtClean="0"/>
          </a:p>
          <a:p>
            <a:endParaRPr lang="en-AU" b="1" dirty="0" smtClean="0"/>
          </a:p>
          <a:p>
            <a:endParaRPr lang="en-AU" b="1" dirty="0" smtClean="0"/>
          </a:p>
          <a:p>
            <a:endParaRPr lang="en-AU" sz="1800" b="1" dirty="0" smtClean="0"/>
          </a:p>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19</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379066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2625"/>
            <a:ext cx="5956300" cy="4467225"/>
          </a:xfrm>
        </p:spPr>
      </p:sp>
      <p:sp>
        <p:nvSpPr>
          <p:cNvPr id="3" name="Notes Placeholder 2"/>
          <p:cNvSpPr>
            <a:spLocks noGrp="1"/>
          </p:cNvSpPr>
          <p:nvPr>
            <p:ph type="body" idx="1"/>
          </p:nvPr>
        </p:nvSpPr>
        <p:spPr/>
        <p:txBody>
          <a:bodyPr>
            <a:normAutofit/>
          </a:bodyPr>
          <a:lstStyle/>
          <a:p>
            <a:r>
              <a:rPr lang="en-AU" dirty="0"/>
              <a:t>The FDA AHT surveyed</a:t>
            </a:r>
            <a:r>
              <a:rPr lang="en-AU" baseline="0" dirty="0"/>
              <a:t> current developments and priorities from a range of agency contributions and confirmed that there are both challenges in the operating environment and opportunities.</a:t>
            </a:r>
          </a:p>
          <a:p>
            <a:endParaRPr lang="en-AU" dirty="0"/>
          </a:p>
          <a:p>
            <a:r>
              <a:rPr lang="en-AU" dirty="0"/>
              <a:t>Of particular note in the current development and</a:t>
            </a:r>
            <a:r>
              <a:rPr lang="en-AU" baseline="0" dirty="0"/>
              <a:t> priorities as it relates to CEOS as a community that recognises the need for coordination:</a:t>
            </a:r>
            <a:endParaRPr lang="en-AU" dirty="0"/>
          </a:p>
          <a:p>
            <a:r>
              <a:rPr lang="en-AU" dirty="0"/>
              <a:t>+</a:t>
            </a:r>
            <a:r>
              <a:rPr lang="en-AU" baseline="0" dirty="0"/>
              <a:t> Strong investment driven directive to </a:t>
            </a:r>
            <a:r>
              <a:rPr lang="en-AU" dirty="0"/>
              <a:t>Maximise the value of EO – Industry</a:t>
            </a:r>
            <a:r>
              <a:rPr lang="en-AU" baseline="0" dirty="0"/>
              <a:t>/economic benefit</a:t>
            </a:r>
          </a:p>
          <a:p>
            <a:r>
              <a:rPr lang="en-AU" baseline="0" dirty="0"/>
              <a:t>+ Contribution to Global initiatives – interoperate and integrate (analysis)</a:t>
            </a:r>
          </a:p>
          <a:p>
            <a:r>
              <a:rPr lang="en-AU" baseline="0" dirty="0"/>
              <a:t>+ Engagement with Developing countries – access to data and analysis</a:t>
            </a:r>
            <a:endParaRPr lang="en-AU" dirty="0"/>
          </a:p>
          <a:p>
            <a:endParaRPr lang="en-AU" dirty="0"/>
          </a:p>
          <a:p>
            <a:r>
              <a:rPr lang="en-AU" baseline="0" dirty="0"/>
              <a:t>Also noted a Growing EO awareness (thanks to all the mapping apps!) is resulting in continued investment and Significant activity</a:t>
            </a:r>
          </a:p>
          <a:p>
            <a:endParaRPr lang="en-AU" dirty="0"/>
          </a:p>
          <a:p>
            <a:r>
              <a:rPr lang="en-AU" dirty="0"/>
              <a:t>Finally, the work of CEOS and others in Open data, Interoperable data discovery (thank you WGISS) and new missions and cooperation is having valuable</a:t>
            </a:r>
            <a:r>
              <a:rPr lang="en-AU" baseline="0" dirty="0"/>
              <a:t> impact.</a:t>
            </a:r>
            <a:endParaRPr lang="en-AU" dirty="0"/>
          </a:p>
          <a:p>
            <a:endParaRPr lang="en-AU"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a:pPr>
            <a:fld id="{922F4BBA-7A9E-CA4F-8726-46DA01C51FF1}" type="slidenum">
              <a:rPr kumimoji="0" lang="en-US" sz="1800" b="0" i="0" u="none" strike="noStrike" kern="0" cap="none" spc="0" normalizeH="0" baseline="0" noProof="0" smtClean="0">
                <a:ln>
                  <a:noFill/>
                </a:ln>
                <a:solidFill>
                  <a:prstClr val="black"/>
                </a:solidFill>
                <a:effectLst/>
                <a:uLnTx/>
                <a:uFillTx/>
              </a:rPr>
              <a:pPr marL="0" marR="0" lvl="0" indent="0" defTabSz="4572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55806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2625"/>
            <a:ext cx="5956300" cy="4467225"/>
          </a:xfrm>
        </p:spPr>
      </p:sp>
      <p:sp>
        <p:nvSpPr>
          <p:cNvPr id="3" name="Notes Placeholder 2"/>
          <p:cNvSpPr>
            <a:spLocks noGrp="1"/>
          </p:cNvSpPr>
          <p:nvPr>
            <p:ph type="body" idx="1"/>
          </p:nvPr>
        </p:nvSpPr>
        <p:spPr/>
        <p:txBody>
          <a:bodyPr/>
          <a:lstStyle/>
          <a:p>
            <a:r>
              <a:rPr lang="en-AU" baseline="0" dirty="0"/>
              <a:t>The report also shows a number of changes are providing new opportunities and putting pressure on existing architectures and their ability to meet demand and expectations</a:t>
            </a:r>
            <a:r>
              <a:rPr lang="en-AU" baseline="0" dirty="0" smtClean="0"/>
              <a:t>...</a:t>
            </a:r>
            <a:endParaRPr lang="en-AU" baseline="0" dirty="0"/>
          </a:p>
          <a:p>
            <a:endParaRPr lang="en-AU" baseline="0" dirty="0"/>
          </a:p>
          <a:p>
            <a:r>
              <a:rPr lang="en-AU" baseline="0" dirty="0"/>
              <a:t>Of those two significant ones are (see slide</a:t>
            </a:r>
            <a:r>
              <a:rPr lang="en-AU" baseline="0" dirty="0" smtClean="0"/>
              <a:t>)…</a:t>
            </a:r>
          </a:p>
          <a:p>
            <a:endParaRPr lang="en-AU" baseline="0" dirty="0" smtClean="0"/>
          </a:p>
          <a:p>
            <a:r>
              <a:rPr lang="en-AU" dirty="0" smtClean="0"/>
              <a:t>Two</a:t>
            </a:r>
            <a:r>
              <a:rPr lang="en-AU" baseline="0" dirty="0" smtClean="0"/>
              <a:t> actions</a:t>
            </a:r>
            <a:r>
              <a:rPr lang="en-AU" dirty="0" smtClean="0"/>
              <a:t>: </a:t>
            </a:r>
          </a:p>
          <a:p>
            <a:pPr marL="883227" lvl="1" indent="-457200">
              <a:buFont typeface="+mj-lt"/>
              <a:buAutoNum type="arabicPeriod"/>
            </a:pPr>
            <a:r>
              <a:rPr lang="en-AU" dirty="0" smtClean="0"/>
              <a:t>A further year of work to continue exploration of key areas, and for facilitated strategic discussions; </a:t>
            </a:r>
          </a:p>
          <a:p>
            <a:pPr marL="883227" lvl="1" indent="-457200">
              <a:buFont typeface="+mj-lt"/>
              <a:buAutoNum type="arabicPeriod"/>
            </a:pPr>
            <a:r>
              <a:rPr lang="en-AU" dirty="0" smtClean="0"/>
              <a:t>Parallel efforts to progress CEOS pilot projects to ensure strategic discussions are supported by real-world evidence. </a:t>
            </a:r>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marL="0" marR="0" lvl="0" indent="0" defTabSz="457200" eaLnBrk="1" fontAlgn="auto" latinLnBrk="0" hangingPunct="1">
              <a:lnSpc>
                <a:spcPct val="100000"/>
              </a:lnSpc>
              <a:spcBef>
                <a:spcPts val="0"/>
              </a:spcBef>
              <a:spcAft>
                <a:spcPts val="0"/>
              </a:spcAft>
              <a:buClrTx/>
              <a:buSzTx/>
              <a:buFontTx/>
              <a:buNone/>
              <a:tabLst/>
              <a:defRPr/>
            </a:pPr>
            <a:fld id="{BDDED153-C910-4E0C-9552-ABB4CB01BEB7}" type="slidenum">
              <a:rPr kumimoji="0" lang="en-AU" sz="1800" b="0" i="0" u="none" strike="noStrike" kern="0" cap="none" spc="0" normalizeH="0" baseline="0" noProof="0" smtClean="0">
                <a:ln>
                  <a:noFill/>
                </a:ln>
                <a:solidFill>
                  <a:srgbClr val="002569"/>
                </a:solidFill>
                <a:effectLst/>
                <a:uLnTx/>
                <a:uFillTx/>
              </a:rPr>
              <a:pPr marL="0" marR="0" lvl="0" indent="0" defTabSz="457200" eaLnBrk="1" fontAlgn="auto" latinLnBrk="0" hangingPunct="1">
                <a:lnSpc>
                  <a:spcPct val="100000"/>
                </a:lnSpc>
                <a:spcBef>
                  <a:spcPts val="0"/>
                </a:spcBef>
                <a:spcAft>
                  <a:spcPts val="0"/>
                </a:spcAft>
                <a:buClrTx/>
                <a:buSzTx/>
                <a:buFontTx/>
                <a:buNone/>
                <a:tabLst/>
                <a:defRPr/>
              </a:pPr>
              <a:t>4</a:t>
            </a:fld>
            <a:endParaRPr kumimoji="0" lang="en-AU" sz="1800" b="0" i="0" u="none" strike="noStrike" kern="0" cap="none" spc="0" normalizeH="0" baseline="0" noProof="0">
              <a:ln>
                <a:noFill/>
              </a:ln>
              <a:solidFill>
                <a:srgbClr val="002569"/>
              </a:solidFill>
              <a:effectLst/>
              <a:uLnTx/>
              <a:uFillTx/>
            </a:endParaRPr>
          </a:p>
        </p:txBody>
      </p:sp>
    </p:spTree>
    <p:extLst>
      <p:ext uri="{BB962C8B-B14F-4D97-AF65-F5344CB8AC3E}">
        <p14:creationId xmlns:p14="http://schemas.microsoft.com/office/powerpoint/2010/main" val="366258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 name="Shape 26"/>
          <p:cNvSpPr txBox="1">
            <a:spLocks noGrp="1"/>
          </p:cNvSpPr>
          <p:nvPr>
            <p:ph type="body" idx="1"/>
          </p:nvPr>
        </p:nvSpPr>
        <p:spPr>
          <a:xfrm>
            <a:off x="914400" y="4343400"/>
            <a:ext cx="5029199" cy="4114800"/>
          </a:xfrm>
          <a:prstGeom prst="rect">
            <a:avLst/>
          </a:prstGeom>
          <a:noFill/>
          <a:ln>
            <a:noFill/>
          </a:ln>
        </p:spPr>
        <p:txBody>
          <a:bodyPr lIns="90425" tIns="45200" rIns="90425" bIns="45200" anchor="t" anchorCtr="0">
            <a:noAutofit/>
          </a:bodyPr>
          <a:lstStyle/>
          <a:p>
            <a:pPr marL="0" lvl="0" indent="0" rtl="0">
              <a:lnSpc>
                <a:spcPct val="115000"/>
              </a:lnSpc>
              <a:spcBef>
                <a:spcPts val="0"/>
              </a:spcBef>
              <a:buNone/>
            </a:pPr>
            <a:r>
              <a:rPr lang="en-US" sz="2400" dirty="0" smtClean="0">
                <a:solidFill>
                  <a:schemeClr val="dk1"/>
                </a:solidFill>
              </a:rPr>
              <a:t>•The FDA ad-hoc team’s task in 2017 is to establish consensus on what the CEOS FDA strategy should focus on from the various topics identified in the interim report.</a:t>
            </a:r>
          </a:p>
          <a:p>
            <a:pPr marL="0" lvl="0" indent="0" rtl="0">
              <a:lnSpc>
                <a:spcPct val="115000"/>
              </a:lnSpc>
              <a:spcBef>
                <a:spcPts val="0"/>
              </a:spcBef>
              <a:buNone/>
            </a:pPr>
            <a:r>
              <a:rPr lang="en-US" sz="2400" dirty="0" smtClean="0">
                <a:solidFill>
                  <a:schemeClr val="dk1"/>
                </a:solidFill>
              </a:rPr>
              <a:t>•In February, an FDA Strategic Assessment Survey was released for comment. Responses were received from </a:t>
            </a:r>
            <a:r>
              <a:rPr lang="en-AU" sz="2400" dirty="0" smtClean="0">
                <a:solidFill>
                  <a:schemeClr val="dk1"/>
                </a:solidFill>
              </a:rPr>
              <a:t>14 agencies</a:t>
            </a:r>
            <a:r>
              <a:rPr lang="en-AU" sz="2400" baseline="0" dirty="0" smtClean="0">
                <a:solidFill>
                  <a:schemeClr val="dk1"/>
                </a:solidFill>
              </a:rPr>
              <a:t> - </a:t>
            </a:r>
            <a:r>
              <a:rPr lang="en-US" sz="2400" dirty="0" smtClean="0">
                <a:solidFill>
                  <a:schemeClr val="dk1"/>
                </a:solidFill>
              </a:rPr>
              <a:t>CNES, CSA, CSIRO, DLR, EC, ESA, EUM, GA, INPE, ISRO, SEO, UKSA, USGS, and WGISS  </a:t>
            </a:r>
          </a:p>
          <a:p>
            <a:pPr marL="0" lvl="0" indent="0" rtl="0">
              <a:lnSpc>
                <a:spcPct val="115000"/>
              </a:lnSpc>
              <a:spcBef>
                <a:spcPts val="0"/>
              </a:spcBef>
              <a:buNone/>
            </a:pPr>
            <a:r>
              <a:rPr lang="en-US" sz="2400" dirty="0" smtClean="0">
                <a:solidFill>
                  <a:schemeClr val="dk1"/>
                </a:solidFill>
              </a:rPr>
              <a:t>•The first analysis is looking to present the findings surrounding ‘What should CEOS agencies do together?’</a:t>
            </a:r>
          </a:p>
          <a:p>
            <a:pPr marL="0" marR="0" lvl="0" indent="0" algn="l" rtl="0">
              <a:lnSpc>
                <a:spcPct val="125000"/>
              </a:lnSpc>
              <a:spcBef>
                <a:spcPts val="0"/>
              </a:spcBef>
              <a:buSzPct val="25000"/>
              <a:buNone/>
            </a:pPr>
            <a:endParaRPr lang="en-AU" sz="2400" b="0" i="0" u="none" strike="noStrike" cap="none" dirty="0" smtClean="0">
              <a:latin typeface="Times New Roman"/>
              <a:ea typeface="Times New Roman"/>
              <a:cs typeface="Times New Roman"/>
              <a:sym typeface="Times New Roman"/>
            </a:endParaRPr>
          </a:p>
          <a:p>
            <a:pPr marL="0" marR="0" lvl="0" indent="0" algn="l" rtl="0">
              <a:lnSpc>
                <a:spcPct val="125000"/>
              </a:lnSpc>
              <a:spcBef>
                <a:spcPts val="0"/>
              </a:spcBef>
              <a:buSzPct val="25000"/>
              <a:buNone/>
            </a:pPr>
            <a:r>
              <a:rPr lang="en-AU" sz="2400" b="0" i="0" u="none" strike="noStrike" cap="none" dirty="0" smtClean="0">
                <a:latin typeface="Times New Roman"/>
                <a:ea typeface="Times New Roman"/>
                <a:cs typeface="Times New Roman"/>
                <a:sym typeface="Times New Roman"/>
              </a:rPr>
              <a:t>Questions</a:t>
            </a:r>
          </a:p>
          <a:p>
            <a:pPr marL="0" lvl="0" indent="0" rtl="0">
              <a:lnSpc>
                <a:spcPct val="115000"/>
              </a:lnSpc>
              <a:spcBef>
                <a:spcPts val="0"/>
              </a:spcBef>
              <a:buNone/>
            </a:pPr>
            <a:r>
              <a:rPr lang="en-US" sz="2400" b="1" dirty="0" smtClean="0">
                <a:solidFill>
                  <a:schemeClr val="dk1"/>
                </a:solidFill>
              </a:rPr>
              <a:t>What should CEOS agencies do together?</a:t>
            </a:r>
          </a:p>
          <a:p>
            <a:pPr marL="0" lvl="0" indent="0" rtl="0">
              <a:lnSpc>
                <a:spcPct val="115000"/>
              </a:lnSpc>
              <a:spcBef>
                <a:spcPts val="0"/>
              </a:spcBef>
              <a:buNone/>
            </a:pPr>
            <a:r>
              <a:rPr lang="en-US" sz="2400" b="1" dirty="0" smtClean="0">
                <a:solidFill>
                  <a:schemeClr val="dk1"/>
                </a:solidFill>
              </a:rPr>
              <a:t>What should CEOS encourage that individual agencies do better on their own (e.g. best practices, etc.)?</a:t>
            </a:r>
          </a:p>
          <a:p>
            <a:pPr marL="0" lvl="0" indent="0" rtl="0">
              <a:lnSpc>
                <a:spcPct val="115000"/>
              </a:lnSpc>
              <a:spcBef>
                <a:spcPts val="0"/>
              </a:spcBef>
              <a:buNone/>
            </a:pPr>
            <a:r>
              <a:rPr lang="en-US" sz="2400" b="1" dirty="0" smtClean="0">
                <a:solidFill>
                  <a:schemeClr val="dk1"/>
                </a:solidFill>
              </a:rPr>
              <a:t>What should be considered ‘out of scope’ for CEOS?</a:t>
            </a:r>
          </a:p>
          <a:p>
            <a:pPr marL="0" lvl="0" indent="0" rtl="0">
              <a:lnSpc>
                <a:spcPct val="115000"/>
              </a:lnSpc>
              <a:spcBef>
                <a:spcPts val="0"/>
              </a:spcBef>
              <a:buNone/>
            </a:pPr>
            <a:r>
              <a:rPr lang="en-US" sz="2400" b="1" dirty="0" smtClean="0">
                <a:solidFill>
                  <a:schemeClr val="dk1"/>
                </a:solidFill>
              </a:rPr>
              <a:t>Which aspect of FDA has the biggest potential to transform how satellite data is exploited?</a:t>
            </a:r>
          </a:p>
          <a:p>
            <a:pPr marL="0" lvl="0" indent="0" rtl="0">
              <a:lnSpc>
                <a:spcPct val="115000"/>
              </a:lnSpc>
              <a:spcBef>
                <a:spcPts val="0"/>
              </a:spcBef>
              <a:buNone/>
            </a:pPr>
            <a:r>
              <a:rPr lang="en-US" sz="2400" b="1" dirty="0" smtClean="0">
                <a:solidFill>
                  <a:schemeClr val="dk1"/>
                </a:solidFill>
              </a:rPr>
              <a:t>When you first read the interim report, what struck you as the action CEOS should most urgently take in the FDA area?</a:t>
            </a:r>
          </a:p>
          <a:p>
            <a:pPr marL="0" lvl="0" indent="0" rtl="0">
              <a:lnSpc>
                <a:spcPct val="115000"/>
              </a:lnSpc>
              <a:spcBef>
                <a:spcPts val="0"/>
              </a:spcBef>
              <a:buNone/>
            </a:pPr>
            <a:r>
              <a:rPr lang="en-US" sz="2400" b="1" dirty="0" smtClean="0">
                <a:solidFill>
                  <a:schemeClr val="dk1"/>
                </a:solidFill>
              </a:rPr>
              <a:t>Which of CEOS’s strategic priorities could benefit most from the application of FDA?</a:t>
            </a:r>
          </a:p>
          <a:p>
            <a:pPr marL="0" lvl="0" indent="0" rtl="0">
              <a:lnSpc>
                <a:spcPct val="115000"/>
              </a:lnSpc>
              <a:spcBef>
                <a:spcPts val="0"/>
              </a:spcBef>
              <a:buNone/>
            </a:pPr>
            <a:r>
              <a:rPr lang="en-US" sz="2400" b="1" dirty="0" smtClean="0">
                <a:solidFill>
                  <a:schemeClr val="dk1"/>
                </a:solidFill>
              </a:rPr>
              <a:t>From the perspective of a user, where is coordinated effort by CEOS agencies on FDA most critical?</a:t>
            </a:r>
          </a:p>
          <a:p>
            <a:pPr marL="0" lvl="0" indent="0" rtl="0">
              <a:lnSpc>
                <a:spcPct val="115000"/>
              </a:lnSpc>
              <a:spcBef>
                <a:spcPts val="0"/>
              </a:spcBef>
              <a:buNone/>
            </a:pPr>
            <a:r>
              <a:rPr lang="en-US" sz="2400" b="1" dirty="0" smtClean="0">
                <a:solidFill>
                  <a:schemeClr val="dk1"/>
                </a:solidFill>
              </a:rPr>
              <a:t>What is one thing your agency is already doing in this area that you would like to see contribute to future CEOS efforts in this area?</a:t>
            </a:r>
          </a:p>
          <a:p>
            <a:pPr marL="0" lvl="0" indent="0" rtl="0">
              <a:lnSpc>
                <a:spcPct val="115000"/>
              </a:lnSpc>
              <a:spcBef>
                <a:spcPts val="0"/>
              </a:spcBef>
              <a:buNone/>
            </a:pPr>
            <a:r>
              <a:rPr lang="en-US" sz="2400" b="1" dirty="0" smtClean="0">
                <a:solidFill>
                  <a:schemeClr val="dk1"/>
                </a:solidFill>
              </a:rPr>
              <a:t>What could be the key blockers that prevent your agency from participating in CEOS efforts to promote the benefits of FDA?</a:t>
            </a:r>
          </a:p>
          <a:p>
            <a:pPr marL="0" lvl="0" indent="0" rtl="0">
              <a:lnSpc>
                <a:spcPct val="115000"/>
              </a:lnSpc>
              <a:spcBef>
                <a:spcPts val="0"/>
              </a:spcBef>
              <a:buNone/>
            </a:pPr>
            <a:r>
              <a:rPr lang="en-US" sz="2400" b="1" dirty="0" smtClean="0">
                <a:solidFill>
                  <a:schemeClr val="dk1"/>
                </a:solidFill>
              </a:rPr>
              <a:t>What might be the main technical barriers?</a:t>
            </a:r>
          </a:p>
          <a:p>
            <a:pPr marL="0" marR="0" lvl="0" indent="0" algn="l" rtl="0">
              <a:lnSpc>
                <a:spcPct val="125000"/>
              </a:lnSpc>
              <a:spcBef>
                <a:spcPts val="0"/>
              </a:spcBef>
              <a:buSzPct val="25000"/>
              <a:buNone/>
            </a:pPr>
            <a:endParaRPr sz="2400" b="0" i="0" u="none" strike="noStrike" cap="none" dirty="0">
              <a:latin typeface="Times New Roman"/>
              <a:ea typeface="Times New Roman"/>
              <a:cs typeface="Times New Roman"/>
              <a:sym typeface="Times New Roman"/>
            </a:endParaRPr>
          </a:p>
        </p:txBody>
      </p:sp>
      <p:sp>
        <p:nvSpPr>
          <p:cNvPr id="27" name="Shape 27"/>
          <p:cNvSpPr txBox="1">
            <a:spLocks noGrp="1"/>
          </p:cNvSpPr>
          <p:nvPr>
            <p:ph type="sldNum" idx="12"/>
          </p:nvPr>
        </p:nvSpPr>
        <p:spPr>
          <a:xfrm>
            <a:off x="3883826" y="8684925"/>
            <a:ext cx="2972589" cy="457513"/>
          </a:xfrm>
          <a:prstGeom prst="rect">
            <a:avLst/>
          </a:prstGeom>
          <a:noFill/>
          <a:ln>
            <a:noFill/>
          </a:ln>
        </p:spPr>
        <p:txBody>
          <a:bodyPr lIns="90425" tIns="45200" rIns="90425" bIns="45200" anchor="t" anchorCtr="0">
            <a:noAutofit/>
          </a:bodyPr>
          <a:lstStyle/>
          <a:p>
            <a:pPr marL="0" marR="0" lvl="0" indent="0" algn="l" rtl="0">
              <a:spcBef>
                <a:spcPts val="0"/>
              </a:spcBef>
              <a:buSzPct val="25000"/>
              <a:buNone/>
            </a:pPr>
            <a:fld id="{00000000-1234-1234-1234-123412341234}" type="slidenum">
              <a:rPr lang="en-US" sz="1000" b="0" i="0" u="none" strike="noStrike" cap="none">
                <a:solidFill>
                  <a:srgbClr val="000000"/>
                </a:solidFill>
                <a:latin typeface="Calibri"/>
                <a:ea typeface="Calibri"/>
                <a:cs typeface="Calibri"/>
                <a:sym typeface="Calibri"/>
              </a:rPr>
              <a:t>5</a:t>
            </a:fld>
            <a:endParaRPr lang="en-US" sz="1000" b="0" i="0" u="none" strike="noStrike" cap="none">
              <a:solidFill>
                <a:srgbClr val="000000"/>
              </a:solidFill>
              <a:latin typeface="Calibri"/>
              <a:ea typeface="Calibri"/>
              <a:cs typeface="Calibri"/>
              <a:sym typeface="Calibri"/>
            </a:endParaRPr>
          </a:p>
        </p:txBody>
      </p:sp>
      <p:sp>
        <p:nvSpPr>
          <p:cNvPr id="28" name="Shape 28"/>
          <p:cNvSpPr txBox="1">
            <a:spLocks noGrp="1"/>
          </p:cNvSpPr>
          <p:nvPr>
            <p:ph type="hdr" idx="3"/>
          </p:nvPr>
        </p:nvSpPr>
        <p:spPr>
          <a:xfrm>
            <a:off x="0" y="0"/>
            <a:ext cx="2972591" cy="457513"/>
          </a:xfrm>
          <a:prstGeom prst="rect">
            <a:avLst/>
          </a:prstGeom>
          <a:noFill/>
          <a:ln>
            <a:noFill/>
          </a:ln>
        </p:spPr>
        <p:txBody>
          <a:bodyPr lIns="90425" tIns="45200" rIns="90425" bIns="45200" anchor="t" anchorCtr="0">
            <a:noAutofit/>
          </a:bodyPr>
          <a:lstStyle/>
          <a:p>
            <a:pPr marL="0" marR="0" lvl="0" indent="0" algn="l" rtl="0">
              <a:spcBef>
                <a:spcPts val="0"/>
              </a:spcBef>
              <a:spcAft>
                <a:spcPts val="0"/>
              </a:spcAft>
              <a:buNone/>
            </a:pPr>
            <a:endParaRPr sz="10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0764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3526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6CBB74-4D88-43FA-ABE2-6130C08FAECA}" type="slidenum">
              <a:rPr lang="en-AU" smtClean="0"/>
              <a:t>7</a:t>
            </a:fld>
            <a:endParaRPr lang="en-AU"/>
          </a:p>
        </p:txBody>
      </p:sp>
    </p:spTree>
    <p:extLst>
      <p:ext uri="{BB962C8B-B14F-4D97-AF65-F5344CB8AC3E}">
        <p14:creationId xmlns:p14="http://schemas.microsoft.com/office/powerpoint/2010/main" val="34729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82625"/>
            <a:ext cx="5956300" cy="4467225"/>
          </a:xfrm>
        </p:spPr>
      </p:sp>
      <p:sp>
        <p:nvSpPr>
          <p:cNvPr id="3" name="Notes Placeholder 2"/>
          <p:cNvSpPr>
            <a:spLocks noGrp="1"/>
          </p:cNvSpPr>
          <p:nvPr>
            <p:ph type="body" idx="1"/>
          </p:nvPr>
        </p:nvSpPr>
        <p:spPr/>
        <p:txBody>
          <a:bodyPr/>
          <a:lstStyle/>
          <a:p>
            <a:r>
              <a:rPr lang="en-AU" dirty="0"/>
              <a:t>This slide shows the architectural principles</a:t>
            </a:r>
            <a:r>
              <a:rPr lang="en-AU" baseline="0" dirty="0"/>
              <a:t> that change.</a:t>
            </a:r>
          </a:p>
          <a:p>
            <a:r>
              <a:rPr lang="en-AU" baseline="0" dirty="0"/>
              <a:t>Discussion will be mostly providing an brief explanation of each component – most likely only emphasising a few as there will likely not be time for all.</a:t>
            </a:r>
          </a:p>
          <a:p>
            <a:endParaRPr lang="en-AU" baseline="0" dirty="0"/>
          </a:p>
          <a:p>
            <a:r>
              <a:rPr lang="en-AU" baseline="0" dirty="0"/>
              <a:t>In some respects the before and after picture is really just a repeat of slides 4 and 5 but it starts to tie into architectural practices – so it leads us from the survey and analysis into the next step – how to make it work in practice. Which the AHT has touched on and is recommending is explored more fully in 2017 with both pilots and more technical work…so leads into next slide.</a:t>
            </a:r>
          </a:p>
          <a:p>
            <a:endParaRPr lang="en-AU"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BDDED153-C910-4E0C-9552-ABB4CB01BEB7}" type="slidenum">
              <a:rPr lang="en-AU" smtClean="0"/>
              <a:pPr/>
              <a:t>12</a:t>
            </a:fld>
            <a:endParaRPr lang="en-AU"/>
          </a:p>
        </p:txBody>
      </p:sp>
    </p:spTree>
    <p:extLst>
      <p:ext uri="{BB962C8B-B14F-4D97-AF65-F5344CB8AC3E}">
        <p14:creationId xmlns:p14="http://schemas.microsoft.com/office/powerpoint/2010/main" val="50649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2" name="Shape 62"/>
          <p:cNvSpPr txBox="1">
            <a:spLocks noGrp="1"/>
          </p:cNvSpPr>
          <p:nvPr>
            <p:ph type="body" idx="1"/>
          </p:nvPr>
        </p:nvSpPr>
        <p:spPr>
          <a:xfrm>
            <a:off x="914400" y="4343400"/>
            <a:ext cx="5029199" cy="4114800"/>
          </a:xfrm>
          <a:prstGeom prst="rect">
            <a:avLst/>
          </a:prstGeom>
          <a:noFill/>
          <a:ln>
            <a:noFill/>
          </a:ln>
        </p:spPr>
        <p:txBody>
          <a:bodyPr lIns="90425" tIns="45200" rIns="90425" bIns="45200" anchor="t" anchorCtr="0">
            <a:noAutofit/>
          </a:bodyPr>
          <a:lstStyle/>
          <a:p>
            <a:pPr marL="0" marR="0" lvl="0" indent="0" algn="l" rtl="0">
              <a:lnSpc>
                <a:spcPct val="125000"/>
              </a:lnSpc>
              <a:spcBef>
                <a:spcPts val="0"/>
              </a:spcBef>
              <a:buSzPct val="25000"/>
              <a:buNone/>
            </a:pPr>
            <a:endParaRPr sz="2400" b="0" i="0" u="none" strike="noStrike" cap="none">
              <a:latin typeface="Times New Roman"/>
              <a:ea typeface="Times New Roman"/>
              <a:cs typeface="Times New Roman"/>
              <a:sym typeface="Times New Roman"/>
            </a:endParaRPr>
          </a:p>
        </p:txBody>
      </p:sp>
      <p:sp>
        <p:nvSpPr>
          <p:cNvPr id="63" name="Shape 63"/>
          <p:cNvSpPr txBox="1">
            <a:spLocks noGrp="1"/>
          </p:cNvSpPr>
          <p:nvPr>
            <p:ph type="sldNum" idx="12"/>
          </p:nvPr>
        </p:nvSpPr>
        <p:spPr>
          <a:xfrm>
            <a:off x="3883826" y="8684925"/>
            <a:ext cx="2972589" cy="457513"/>
          </a:xfrm>
          <a:prstGeom prst="rect">
            <a:avLst/>
          </a:prstGeom>
          <a:noFill/>
          <a:ln>
            <a:noFill/>
          </a:ln>
        </p:spPr>
        <p:txBody>
          <a:bodyPr lIns="90425" tIns="45200" rIns="90425" bIns="45200" anchor="t" anchorCtr="0">
            <a:noAutofit/>
          </a:bodyPr>
          <a:lstStyle/>
          <a:p>
            <a:pPr marL="0" marR="0" lvl="0" indent="0" algn="l" rtl="0">
              <a:spcBef>
                <a:spcPts val="0"/>
              </a:spcBef>
              <a:buSzPct val="25000"/>
              <a:buNone/>
            </a:pPr>
            <a:fld id="{00000000-1234-1234-1234-123412341234}" type="slidenum">
              <a:rPr lang="en-US" sz="1000" b="0" i="0" u="none" strike="noStrike" cap="none">
                <a:solidFill>
                  <a:srgbClr val="000000"/>
                </a:solidFill>
                <a:latin typeface="Calibri"/>
                <a:ea typeface="Calibri"/>
                <a:cs typeface="Calibri"/>
                <a:sym typeface="Calibri"/>
              </a:rPr>
              <a:t>13</a:t>
            </a:fld>
            <a:endParaRPr lang="en-US" sz="1000" b="0" i="0" u="none" strike="noStrike" cap="none">
              <a:solidFill>
                <a:srgbClr val="000000"/>
              </a:solidFill>
              <a:latin typeface="Calibri"/>
              <a:ea typeface="Calibri"/>
              <a:cs typeface="Calibri"/>
              <a:sym typeface="Calibri"/>
            </a:endParaRPr>
          </a:p>
        </p:txBody>
      </p:sp>
      <p:sp>
        <p:nvSpPr>
          <p:cNvPr id="64" name="Shape 64"/>
          <p:cNvSpPr txBox="1">
            <a:spLocks noGrp="1"/>
          </p:cNvSpPr>
          <p:nvPr>
            <p:ph type="hdr" idx="3"/>
          </p:nvPr>
        </p:nvSpPr>
        <p:spPr>
          <a:xfrm>
            <a:off x="0" y="0"/>
            <a:ext cx="2972591" cy="457513"/>
          </a:xfrm>
          <a:prstGeom prst="rect">
            <a:avLst/>
          </a:prstGeom>
          <a:noFill/>
          <a:ln>
            <a:noFill/>
          </a:ln>
        </p:spPr>
        <p:txBody>
          <a:bodyPr lIns="90425" tIns="45200" rIns="90425" bIns="45200" anchor="t" anchorCtr="0">
            <a:noAutofit/>
          </a:bodyPr>
          <a:lstStyle/>
          <a:p>
            <a:pPr marL="0" marR="0" lvl="0" indent="0" algn="l" rtl="0">
              <a:spcBef>
                <a:spcPts val="0"/>
              </a:spcBef>
              <a:spcAft>
                <a:spcPts val="0"/>
              </a:spcAft>
              <a:buNone/>
            </a:pPr>
            <a:endParaRPr sz="10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8491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2" name="Shape 72"/>
          <p:cNvSpPr txBox="1">
            <a:spLocks noGrp="1"/>
          </p:cNvSpPr>
          <p:nvPr>
            <p:ph type="body" idx="1"/>
          </p:nvPr>
        </p:nvSpPr>
        <p:spPr>
          <a:xfrm>
            <a:off x="914400" y="4343400"/>
            <a:ext cx="5029199" cy="4114800"/>
          </a:xfrm>
          <a:prstGeom prst="rect">
            <a:avLst/>
          </a:prstGeom>
          <a:noFill/>
          <a:ln>
            <a:noFill/>
          </a:ln>
        </p:spPr>
        <p:txBody>
          <a:bodyPr lIns="90425" tIns="45200" rIns="90425" bIns="45200" anchor="t" anchorCtr="0">
            <a:noAutofit/>
          </a:bodyPr>
          <a:lstStyle/>
          <a:p>
            <a:pPr marL="0" marR="0" lvl="0" indent="0" algn="l" rtl="0">
              <a:lnSpc>
                <a:spcPct val="125000"/>
              </a:lnSpc>
              <a:spcBef>
                <a:spcPts val="0"/>
              </a:spcBef>
              <a:buSzPct val="25000"/>
              <a:buNone/>
            </a:pPr>
            <a:endParaRPr sz="2400" b="0" i="0" u="none" strike="noStrike" cap="none">
              <a:latin typeface="Times New Roman"/>
              <a:ea typeface="Times New Roman"/>
              <a:cs typeface="Times New Roman"/>
              <a:sym typeface="Times New Roman"/>
            </a:endParaRPr>
          </a:p>
        </p:txBody>
      </p:sp>
      <p:sp>
        <p:nvSpPr>
          <p:cNvPr id="73" name="Shape 73"/>
          <p:cNvSpPr txBox="1">
            <a:spLocks noGrp="1"/>
          </p:cNvSpPr>
          <p:nvPr>
            <p:ph type="sldNum" idx="12"/>
          </p:nvPr>
        </p:nvSpPr>
        <p:spPr>
          <a:xfrm>
            <a:off x="3883826" y="8684925"/>
            <a:ext cx="2972589" cy="457513"/>
          </a:xfrm>
          <a:prstGeom prst="rect">
            <a:avLst/>
          </a:prstGeom>
          <a:noFill/>
          <a:ln>
            <a:noFill/>
          </a:ln>
        </p:spPr>
        <p:txBody>
          <a:bodyPr lIns="90425" tIns="45200" rIns="90425" bIns="45200" anchor="t" anchorCtr="0">
            <a:noAutofit/>
          </a:bodyPr>
          <a:lstStyle/>
          <a:p>
            <a:pPr marL="0" marR="0" lvl="0" indent="0" algn="l" rtl="0">
              <a:spcBef>
                <a:spcPts val="0"/>
              </a:spcBef>
              <a:buSzPct val="25000"/>
              <a:buNone/>
            </a:pPr>
            <a:fld id="{00000000-1234-1234-1234-123412341234}" type="slidenum">
              <a:rPr lang="en-US" sz="1000" b="0" i="0" u="none" strike="noStrike" cap="none">
                <a:solidFill>
                  <a:srgbClr val="000000"/>
                </a:solidFill>
                <a:latin typeface="Calibri"/>
                <a:ea typeface="Calibri"/>
                <a:cs typeface="Calibri"/>
                <a:sym typeface="Calibri"/>
              </a:rPr>
              <a:t>14</a:t>
            </a:fld>
            <a:endParaRPr lang="en-US" sz="1000" b="0" i="0" u="none" strike="noStrike" cap="none">
              <a:solidFill>
                <a:srgbClr val="000000"/>
              </a:solidFill>
              <a:latin typeface="Calibri"/>
              <a:ea typeface="Calibri"/>
              <a:cs typeface="Calibri"/>
              <a:sym typeface="Calibri"/>
            </a:endParaRPr>
          </a:p>
        </p:txBody>
      </p:sp>
      <p:sp>
        <p:nvSpPr>
          <p:cNvPr id="74" name="Shape 74"/>
          <p:cNvSpPr txBox="1">
            <a:spLocks noGrp="1"/>
          </p:cNvSpPr>
          <p:nvPr>
            <p:ph type="hdr" idx="3"/>
          </p:nvPr>
        </p:nvSpPr>
        <p:spPr>
          <a:xfrm>
            <a:off x="0" y="0"/>
            <a:ext cx="2972591" cy="457513"/>
          </a:xfrm>
          <a:prstGeom prst="rect">
            <a:avLst/>
          </a:prstGeom>
          <a:noFill/>
          <a:ln>
            <a:noFill/>
          </a:ln>
        </p:spPr>
        <p:txBody>
          <a:bodyPr lIns="90425" tIns="45200" rIns="90425" bIns="45200" anchor="t" anchorCtr="0">
            <a:noAutofit/>
          </a:bodyPr>
          <a:lstStyle/>
          <a:p>
            <a:pPr marL="0" marR="0" lvl="0" indent="0" algn="l" rtl="0">
              <a:spcBef>
                <a:spcPts val="0"/>
              </a:spcBef>
              <a:spcAft>
                <a:spcPts val="0"/>
              </a:spcAft>
              <a:buNone/>
            </a:pPr>
            <a:endParaRPr sz="10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4507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Collaborator logo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5" y="3122613"/>
            <a:ext cx="8467495"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4" y="4257092"/>
            <a:ext cx="8475711" cy="360040"/>
          </a:xfrm>
        </p:spPr>
        <p:txBody>
          <a:bodyPr>
            <a:normAutofit/>
          </a:bodyPr>
          <a:lstStyle>
            <a:lvl1pPr marL="0" indent="0" algn="l">
              <a:buNone/>
              <a:defRPr sz="2267" b="1">
                <a:solidFill>
                  <a:schemeClr val="bg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endParaRPr lang="en-AU" dirty="0"/>
          </a:p>
        </p:txBody>
      </p:sp>
      <p:grpSp>
        <p:nvGrpSpPr>
          <p:cNvPr id="7" name="Group 6"/>
          <p:cNvGrpSpPr/>
          <p:nvPr/>
        </p:nvGrpSpPr>
        <p:grpSpPr>
          <a:xfrm>
            <a:off x="1498" y="5500326"/>
            <a:ext cx="9170984" cy="1357681"/>
            <a:chOff x="1497" y="5500319"/>
            <a:chExt cx="9170984" cy="1357681"/>
          </a:xfrm>
        </p:grpSpPr>
        <p:sp>
          <p:nvSpPr>
            <p:cNvPr id="8" name="Rectangle 7"/>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10"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11"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12"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pic>
          <p:nvPicPr>
            <p:cNvPr id="1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14" name="Group 19"/>
            <p:cNvGrpSpPr/>
            <p:nvPr userDrawn="1"/>
          </p:nvGrpSpPr>
          <p:grpSpPr>
            <a:xfrm>
              <a:off x="360000" y="5807505"/>
              <a:ext cx="814388" cy="95250"/>
              <a:chOff x="3495675" y="5969000"/>
              <a:chExt cx="814388" cy="95250"/>
            </a:xfrm>
            <a:solidFill>
              <a:schemeClr val="accent1"/>
            </a:solidFill>
          </p:grpSpPr>
          <p:sp>
            <p:nvSpPr>
              <p:cNvPr id="1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1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1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1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2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2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2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2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2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2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2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2937612561"/>
      </p:ext>
    </p:extLst>
  </p:cSld>
  <p:clrMapOvr>
    <a:masterClrMapping/>
  </p:clrMapOvr>
  <p:transition spd="med"/>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Presentation title  |  Presenter name</a:t>
            </a:r>
          </a:p>
        </p:txBody>
      </p:sp>
      <p:sp>
        <p:nvSpPr>
          <p:cNvPr id="5"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719171160"/>
      </p:ext>
    </p:extLst>
  </p:cSld>
  <p:clrMapOvr>
    <a:masterClrMapping/>
  </p:clrMapOvr>
  <p:transition spd="med"/>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Content Placeholder 2"/>
          <p:cNvSpPr>
            <a:spLocks noGrp="1"/>
          </p:cNvSpPr>
          <p:nvPr>
            <p:ph idx="1"/>
          </p:nvPr>
        </p:nvSpPr>
        <p:spPr>
          <a:xfrm>
            <a:off x="360000" y="1276351"/>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122268514"/>
      </p:ext>
    </p:extLst>
  </p:cSld>
  <p:clrMapOvr>
    <a:masterClrMapping/>
  </p:clrMapOvr>
  <p:transition spd="med"/>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grpSp>
        <p:nvGrpSpPr>
          <p:cNvPr id="31" name="Group 30"/>
          <p:cNvGrpSpPr/>
          <p:nvPr/>
        </p:nvGrpSpPr>
        <p:grpSpPr>
          <a:xfrm>
            <a:off x="-7933" y="6056319"/>
            <a:ext cx="9161463" cy="801687"/>
            <a:chOff x="-7938" y="6056313"/>
            <a:chExt cx="9161463" cy="801687"/>
          </a:xfrm>
        </p:grpSpPr>
        <p:sp>
          <p:nvSpPr>
            <p:cNvPr id="32"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sz="2400"/>
            </a:p>
          </p:txBody>
        </p:sp>
        <p:grpSp>
          <p:nvGrpSpPr>
            <p:cNvPr id="33" name="Group 1"/>
            <p:cNvGrpSpPr>
              <a:grpSpLocks/>
            </p:cNvGrpSpPr>
            <p:nvPr userDrawn="1"/>
          </p:nvGrpSpPr>
          <p:grpSpPr bwMode="auto">
            <a:xfrm>
              <a:off x="1588" y="6065838"/>
              <a:ext cx="9142412" cy="690562"/>
              <a:chOff x="1495" y="6065893"/>
              <a:chExt cx="9143026" cy="690563"/>
            </a:xfrm>
          </p:grpSpPr>
          <p:sp>
            <p:nvSpPr>
              <p:cNvPr id="35"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sz="2400"/>
              </a:p>
            </p:txBody>
          </p:sp>
          <p:sp>
            <p:nvSpPr>
              <p:cNvPr id="36"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sz="2400"/>
              </a:p>
            </p:txBody>
          </p:sp>
          <p:sp>
            <p:nvSpPr>
              <p:cNvPr id="37"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sz="2400"/>
              </a:p>
            </p:txBody>
          </p:sp>
          <p:sp>
            <p:nvSpPr>
              <p:cNvPr id="38"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sz="2400"/>
              </a:p>
            </p:txBody>
          </p:sp>
        </p:grpSp>
        <p:pic>
          <p:nvPicPr>
            <p:cNvPr id="34" name="Picture 78"/>
            <p:cNvPicPr>
              <a:picLocks noChangeAspect="1" noChangeArrowheads="1"/>
            </p:cNvPicPr>
            <p:nvPr userDrawn="1"/>
          </p:nvPicPr>
          <p:blipFill>
            <a:blip r:embed="rId2"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1"/>
            <a:ext cx="7477125" cy="4559301"/>
          </a:xfrm>
        </p:spPr>
        <p:txBody>
          <a:bodyPr/>
          <a:lstStyle>
            <a:lvl1pPr>
              <a:spcAft>
                <a:spcPts val="0"/>
              </a:spcAft>
              <a:buFontTx/>
              <a:buNone/>
              <a:defRPr sz="4400" b="1">
                <a:solidFill>
                  <a:schemeClr val="accent1"/>
                </a:solidFill>
              </a:defRPr>
            </a:lvl1pPr>
            <a:lvl2pPr marL="0" indent="0">
              <a:lnSpc>
                <a:spcPct val="75000"/>
              </a:lnSpc>
              <a:spcAft>
                <a:spcPts val="851"/>
              </a:spcAft>
              <a:buNone/>
              <a:defRPr sz="4400" b="1">
                <a:solidFill>
                  <a:schemeClr val="bg1"/>
                </a:solidFill>
              </a:defRPr>
            </a:lvl2pPr>
            <a:lvl3pPr marL="0" indent="0">
              <a:buNone/>
              <a:defRPr sz="2267" b="1">
                <a:solidFill>
                  <a:srgbClr val="FFFFFF"/>
                </a:solidFill>
              </a:defRPr>
            </a:lvl3pPr>
          </a:lstStyle>
          <a:p>
            <a:pPr lvl="0"/>
            <a:r>
              <a:rPr lang="en-US"/>
              <a:t>Click to edit Master text styles</a:t>
            </a:r>
          </a:p>
          <a:p>
            <a:pPr lvl="1"/>
            <a:r>
              <a:rPr lang="en-US"/>
              <a:t>Second level</a:t>
            </a:r>
          </a:p>
          <a:p>
            <a:pPr lvl="2"/>
            <a:r>
              <a:rPr lang="en-US"/>
              <a:t>Third level</a:t>
            </a:r>
          </a:p>
        </p:txBody>
      </p:sp>
      <p:sp>
        <p:nvSpPr>
          <p:cNvPr id="12" name="Footer Placeholder 3"/>
          <p:cNvSpPr>
            <a:spLocks noGrp="1"/>
          </p:cNvSpPr>
          <p:nvPr>
            <p:ph type="ftr" sz="quarter" idx="11"/>
          </p:nvPr>
        </p:nvSpPr>
        <p:spPr>
          <a:xfrm>
            <a:off x="677992" y="6504334"/>
            <a:ext cx="6083846" cy="124275"/>
          </a:xfrm>
        </p:spPr>
        <p:txBody>
          <a:bodyPr/>
          <a:lstStyle/>
          <a:p>
            <a:r>
              <a:rPr lang="en-AU"/>
              <a:t>Presentation title  |  Presenter name</a:t>
            </a:r>
          </a:p>
        </p:txBody>
      </p:sp>
      <p:sp>
        <p:nvSpPr>
          <p:cNvPr id="13"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916660278"/>
      </p:ext>
    </p:extLst>
  </p:cSld>
  <p:clrMapOvr>
    <a:masterClrMapping/>
  </p:clrMapOvr>
  <p:transition spd="med"/>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p:nvGrpSpPr>
        <p:grpSpPr>
          <a:xfrm>
            <a:off x="609" y="5500324"/>
            <a:ext cx="9167813" cy="996951"/>
            <a:chOff x="608" y="5500319"/>
            <a:chExt cx="9167813" cy="996950"/>
          </a:xfrm>
        </p:grpSpPr>
        <p:grpSp>
          <p:nvGrpSpPr>
            <p:cNvPr id="4"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24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24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24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sp>
        <p:nvSpPr>
          <p:cNvPr id="3" name="Subtitle 2"/>
          <p:cNvSpPr>
            <a:spLocks noGrp="1"/>
          </p:cNvSpPr>
          <p:nvPr>
            <p:ph type="subTitle" idx="1" hasCustomPrompt="1"/>
          </p:nvPr>
        </p:nvSpPr>
        <p:spPr>
          <a:xfrm>
            <a:off x="358778" y="3717032"/>
            <a:ext cx="6121439" cy="1539200"/>
          </a:xfrm>
        </p:spPr>
        <p:txBody>
          <a:bodyPr numCol="2" spcCol="359973">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373" indent="-266373" algn="l">
              <a:lnSpc>
                <a:spcPct val="90000"/>
              </a:lnSpc>
              <a:spcBef>
                <a:spcPts val="0"/>
              </a:spcBef>
              <a:buNone/>
              <a:tabLst>
                <a:tab pos="356366" algn="l"/>
              </a:tabLst>
              <a:defRPr sz="1600">
                <a:solidFill>
                  <a:schemeClr val="bg1"/>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
        <p:nvSpPr>
          <p:cNvPr id="23" name="Title 22"/>
          <p:cNvSpPr>
            <a:spLocks noGrp="1"/>
          </p:cNvSpPr>
          <p:nvPr>
            <p:ph type="title"/>
          </p:nvPr>
        </p:nvSpPr>
        <p:spPr>
          <a:xfrm>
            <a:off x="358781" y="2744931"/>
            <a:ext cx="8461375" cy="852487"/>
          </a:xfrm>
        </p:spPr>
        <p:txBody>
          <a:bodyPr>
            <a:noAutofit/>
          </a:bodyPr>
          <a:lstStyle>
            <a:lvl1pPr>
              <a:defRPr sz="5467">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048347861"/>
      </p:ext>
    </p:extLst>
  </p:cSld>
  <p:clrMapOvr>
    <a:masterClrMapping/>
  </p:clrMapOvr>
  <p:transition spd="med"/>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Option 2">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p:nvGrpSpPr>
        <p:grpSpPr>
          <a:xfrm>
            <a:off x="609" y="5500324"/>
            <a:ext cx="9167813" cy="996951"/>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24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24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24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sp>
        <p:nvSpPr>
          <p:cNvPr id="3" name="Subtitle 2"/>
          <p:cNvSpPr>
            <a:spLocks noGrp="1"/>
          </p:cNvSpPr>
          <p:nvPr>
            <p:ph type="subTitle" idx="1" hasCustomPrompt="1"/>
          </p:nvPr>
        </p:nvSpPr>
        <p:spPr>
          <a:xfrm>
            <a:off x="358778" y="2168863"/>
            <a:ext cx="6121439" cy="3087372"/>
          </a:xfrm>
        </p:spPr>
        <p:txBody>
          <a:bodyPr numCol="2" spcCol="359973">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373" indent="-266373" algn="l">
              <a:lnSpc>
                <a:spcPct val="90000"/>
              </a:lnSpc>
              <a:spcBef>
                <a:spcPts val="0"/>
              </a:spcBef>
              <a:buNone/>
              <a:tabLst>
                <a:tab pos="356366" algn="l"/>
              </a:tabLst>
              <a:defRPr sz="1600">
                <a:solidFill>
                  <a:schemeClr val="bg1"/>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170219038"/>
      </p:ext>
    </p:extLst>
  </p:cSld>
  <p:clrMapOvr>
    <a:masterClrMapping/>
  </p:clrMapOvr>
  <p:transition spd="med"/>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18900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a:t>Click to edit Master title style</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lgn="l" rtl="0">
              <a:defRPr/>
            </a:pPr>
            <a:r>
              <a:rPr lang="en-US" b="1" dirty="0">
                <a:latin typeface="Avenir Roman"/>
                <a:ea typeface="Avenir Roman"/>
                <a:cs typeface="Avenir Roman"/>
              </a:rPr>
              <a:t>SDCG-8</a:t>
            </a:r>
          </a:p>
          <a:p>
            <a:pPr algn="l" rtl="0">
              <a:defRPr/>
            </a:pPr>
            <a:r>
              <a:rPr lang="en-US" b="1" dirty="0">
                <a:latin typeface="Avenir Roman"/>
                <a:ea typeface="Avenir Roman"/>
                <a:cs typeface="Avenir Roman"/>
              </a:rPr>
              <a:t>DLR, Bonn, Germany</a:t>
            </a:r>
            <a:endParaRPr lang="en-US" sz="1000" b="1" dirty="0">
              <a:latin typeface="Avenir Roman"/>
              <a:ea typeface="Avenir Roman"/>
              <a:cs typeface="Avenir Roman"/>
            </a:endParaRPr>
          </a:p>
          <a:p>
            <a:pPr algn="l" rtl="0">
              <a:defRPr/>
            </a:pPr>
            <a:r>
              <a:rPr lang="en-US" sz="1000" b="1" dirty="0">
                <a:latin typeface="Avenir Roman"/>
                <a:ea typeface="Avenir Roman"/>
                <a:cs typeface="Avenir Roman"/>
              </a:rPr>
              <a:t>September 23</a:t>
            </a:r>
            <a:r>
              <a:rPr lang="en-US" sz="1000" b="1" baseline="30000" dirty="0">
                <a:latin typeface="Avenir Roman"/>
                <a:ea typeface="Avenir Roman"/>
                <a:cs typeface="Avenir Roman"/>
              </a:rPr>
              <a:t>rd</a:t>
            </a:r>
            <a:r>
              <a:rPr lang="en-US" sz="1000" b="1" dirty="0">
                <a:latin typeface="Avenir Roman"/>
                <a:ea typeface="Avenir Roman"/>
                <a:cs typeface="Avenir Roman"/>
              </a:rPr>
              <a:t>-25</a:t>
            </a:r>
            <a:r>
              <a:rPr lang="en-US" sz="1000" b="1" baseline="30000" dirty="0">
                <a:latin typeface="Avenir Roman"/>
                <a:ea typeface="Avenir Roman"/>
                <a:cs typeface="Avenir Roman"/>
              </a:rPr>
              <a:t>th</a:t>
            </a:r>
            <a:r>
              <a:rPr lang="en-US" sz="1000" b="1" dirty="0">
                <a:latin typeface="Avenir Roman"/>
                <a:ea typeface="Avenir Roman"/>
                <a:cs typeface="Avenir Roman"/>
              </a:rPr>
              <a:t> 2015</a:t>
            </a:r>
            <a:endParaRPr lang="en-US" sz="1000" dirty="0">
              <a:latin typeface="Avenir Roman"/>
              <a:ea typeface="Avenir Roman"/>
              <a:cs typeface="Avenir Roman"/>
            </a:endParaRPr>
          </a:p>
          <a:p>
            <a:pPr algn="l" rtl="0"/>
            <a:endParaRPr lang="en-US" dirty="0">
              <a:latin typeface="Avenir Roman"/>
              <a:ea typeface="Avenir Roman"/>
              <a:cs typeface="Avenir Roman"/>
            </a:endParaRPr>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rtl="0"/>
            <a:fld id="{82D36AB3-2316-484A-8EF9-67EFC1B9B32B}" type="slidenum">
              <a:rPr lang="en-US" smtClean="0">
                <a:latin typeface="Avenir Roman"/>
                <a:ea typeface="Avenir Roman"/>
                <a:cs typeface="Avenir Roman"/>
              </a:rPr>
              <a:pPr algn="ctr" rtl="0"/>
              <a:t>‹#›</a:t>
            </a:fld>
            <a:endParaRPr lang="en-US" dirty="0">
              <a:latin typeface="Avenir Roman"/>
              <a:ea typeface="Avenir Roman"/>
              <a:cs typeface="Avenir Roman"/>
            </a:endParaRPr>
          </a:p>
        </p:txBody>
      </p:sp>
      <p:sp>
        <p:nvSpPr>
          <p:cNvPr id="8" name="Rectangle 7"/>
          <p:cNvSpPr/>
          <p:nvPr userDrawn="1"/>
        </p:nvSpPr>
        <p:spPr>
          <a:xfrm>
            <a:off x="1308" y="895405"/>
            <a:ext cx="9144000" cy="5283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solidFill>
                <a:srgbClr val="696969"/>
              </a:solidFill>
            </a:endParaRPr>
          </a:p>
        </p:txBody>
      </p:sp>
    </p:spTree>
    <p:extLst>
      <p:ext uri="{BB962C8B-B14F-4D97-AF65-F5344CB8AC3E}">
        <p14:creationId xmlns:p14="http://schemas.microsoft.com/office/powerpoint/2010/main" val="161371775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pPr algn="l" rtl="0"/>
            <a:r>
              <a:rPr lang="en-AU" dirty="0">
                <a:latin typeface="Avenir Roman"/>
                <a:ea typeface="Avenir Roman"/>
                <a:cs typeface="Avenir Roman"/>
              </a:rPr>
              <a:t>Datacube Training Workshop</a:t>
            </a:r>
          </a:p>
        </p:txBody>
      </p:sp>
    </p:spTree>
    <p:extLst>
      <p:ext uri="{BB962C8B-B14F-4D97-AF65-F5344CB8AC3E}">
        <p14:creationId xmlns:p14="http://schemas.microsoft.com/office/powerpoint/2010/main" val="28527560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34615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‘16, 14-15 Sept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34622032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p:nvGrpSpPr>
        <p:grpSpPr>
          <a:xfrm>
            <a:off x="-26988" y="357191"/>
            <a:ext cx="9199469" cy="6500812"/>
            <a:chOff x="-26988" y="357188"/>
            <a:chExt cx="9199469" cy="6500812"/>
          </a:xfrm>
        </p:grpSpPr>
        <p:grpSp>
          <p:nvGrpSpPr>
            <p:cNvPr id="29" name="Group 66"/>
            <p:cNvGrpSpPr>
              <a:grpSpLocks/>
            </p:cNvGrpSpPr>
            <p:nvPr userDrawn="1"/>
          </p:nvGrpSpPr>
          <p:grpSpPr bwMode="auto">
            <a:xfrm>
              <a:off x="-26988" y="357188"/>
              <a:ext cx="9178926" cy="2571750"/>
              <a:chOff x="-17463" y="357188"/>
              <a:chExt cx="9186863" cy="2571750"/>
            </a:xfrm>
          </p:grpSpPr>
          <p:sp>
            <p:nvSpPr>
              <p:cNvPr id="5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5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5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5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2400"/>
              </a:p>
            </p:txBody>
          </p:sp>
          <p:sp>
            <p:nvSpPr>
              <p:cNvPr id="5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5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5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5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5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6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2400"/>
              </a:p>
            </p:txBody>
          </p:sp>
          <p:sp>
            <p:nvSpPr>
              <p:cNvPr id="6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6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2400"/>
              </a:p>
            </p:txBody>
          </p:sp>
        </p:grpSp>
        <p:grpSp>
          <p:nvGrpSpPr>
            <p:cNvPr id="30" name="Group 29"/>
            <p:cNvGrpSpPr/>
            <p:nvPr userDrawn="1"/>
          </p:nvGrpSpPr>
          <p:grpSpPr>
            <a:xfrm>
              <a:off x="1497" y="5500319"/>
              <a:ext cx="9170984" cy="1357681"/>
              <a:chOff x="1497" y="5500319"/>
              <a:chExt cx="9170984" cy="1357681"/>
            </a:xfrm>
          </p:grpSpPr>
          <p:sp>
            <p:nvSpPr>
              <p:cNvPr id="31" name="Rectangle 30"/>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grpSp>
            <p:nvGrpSpPr>
              <p:cNvPr id="32" name="Group 31"/>
              <p:cNvGrpSpPr/>
              <p:nvPr userDrawn="1"/>
            </p:nvGrpSpPr>
            <p:grpSpPr>
              <a:xfrm>
                <a:off x="1497" y="5500319"/>
                <a:ext cx="9170984" cy="996231"/>
                <a:chOff x="1497" y="5500319"/>
                <a:chExt cx="9170984" cy="996231"/>
              </a:xfrm>
            </p:grpSpPr>
            <p:sp>
              <p:nvSpPr>
                <p:cNvPr id="47"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48"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49"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sp>
              <p:nvSpPr>
                <p:cNvPr id="50"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sz="2400"/>
                </a:p>
              </p:txBody>
            </p:sp>
          </p:grpSp>
          <p:pic>
            <p:nvPicPr>
              <p:cNvPr id="3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34" name="Group 19"/>
              <p:cNvGrpSpPr/>
              <p:nvPr userDrawn="1"/>
            </p:nvGrpSpPr>
            <p:grpSpPr>
              <a:xfrm>
                <a:off x="360000" y="5807505"/>
                <a:ext cx="814388" cy="95250"/>
                <a:chOff x="3495675" y="5969000"/>
                <a:chExt cx="814388" cy="95250"/>
              </a:xfrm>
              <a:solidFill>
                <a:schemeClr val="accent1"/>
              </a:solidFill>
            </p:grpSpPr>
            <p:sp>
              <p:nvSpPr>
                <p:cNvPr id="3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3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3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3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3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4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4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4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4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4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4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4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grpSp>
      <p:sp>
        <p:nvSpPr>
          <p:cNvPr id="2" name="Title 1"/>
          <p:cNvSpPr>
            <a:spLocks noGrp="1"/>
          </p:cNvSpPr>
          <p:nvPr>
            <p:ph type="ctrTitle"/>
          </p:nvPr>
        </p:nvSpPr>
        <p:spPr>
          <a:xfrm>
            <a:off x="344445" y="3122613"/>
            <a:ext cx="8467495"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4" y="4257092"/>
            <a:ext cx="8475711" cy="360040"/>
          </a:xfrm>
        </p:spPr>
        <p:txBody>
          <a:bodyPr>
            <a:normAutofit/>
          </a:bodyPr>
          <a:lstStyle>
            <a:lvl1pPr marL="0" indent="0" algn="l">
              <a:buNone/>
              <a:defRPr sz="2267" b="1">
                <a:solidFill>
                  <a:schemeClr val="bg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2923421106"/>
      </p:ext>
    </p:extLst>
  </p:cSld>
  <p:clrMapOvr>
    <a:masterClrMapping/>
  </p:clrMapOvr>
  <p:transition spd="med"/>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59484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6" y="274638"/>
            <a:ext cx="8461374" cy="852487"/>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358775" y="1268413"/>
            <a:ext cx="8461375" cy="4572855"/>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677991" y="6504332"/>
            <a:ext cx="6083845" cy="124274"/>
          </a:xfrm>
          <a:prstGeom prst="rect">
            <a:avLst/>
          </a:prstGeom>
        </p:spPr>
        <p:txBody>
          <a:bodyPr/>
          <a:lstStyle/>
          <a:p>
            <a:r>
              <a:rPr lang="en-AU" dirty="0"/>
              <a:t>Earth Observation Informatics TCP  |  Arnold Dekker</a:t>
            </a:r>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4478177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D271C429-447C-4EBE-B17C-425BD1B1B8A4}" type="datetimeFigureOut">
              <a:rPr lang="en-AU" smtClean="0"/>
              <a:pPr/>
              <a:t>3/4/17</a:t>
            </a:fld>
            <a:endParaRPr lang="en-AU"/>
          </a:p>
        </p:txBody>
      </p:sp>
      <p:sp>
        <p:nvSpPr>
          <p:cNvPr id="8" name="Footer Placeholder 7"/>
          <p:cNvSpPr>
            <a:spLocks noGrp="1"/>
          </p:cNvSpPr>
          <p:nvPr>
            <p:ph type="ftr" sz="quarter" idx="11"/>
          </p:nvPr>
        </p:nvSpPr>
        <p:spPr>
          <a:xfrm>
            <a:off x="677991" y="6504332"/>
            <a:ext cx="6083845" cy="124274"/>
          </a:xfrm>
          <a:prstGeom prst="rect">
            <a:avLst/>
          </a:prstGeom>
        </p:spPr>
        <p:txBody>
          <a:bodyPr/>
          <a:lstStyle/>
          <a:p>
            <a:r>
              <a:rPr lang="en-AU" dirty="0"/>
              <a:t> EOI FSTP Strategy 2016-2020</a:t>
            </a:r>
          </a:p>
        </p:txBody>
      </p:sp>
      <p:sp>
        <p:nvSpPr>
          <p:cNvPr id="9" name="Slide Number Placeholder 8"/>
          <p:cNvSpPr>
            <a:spLocks noGrp="1"/>
          </p:cNvSpPr>
          <p:nvPr>
            <p:ph type="sldNum" sz="quarter" idx="12"/>
          </p:nvPr>
        </p:nvSpPr>
        <p:spPr/>
        <p:txBody>
          <a:bodyPr/>
          <a:lstStyle/>
          <a:p>
            <a:pPr defTabSz="488698"/>
            <a:fld id="{2ABE124A-B5C5-46E0-B944-45307B126769}" type="slidenum">
              <a:rPr lang="en-AU" smtClean="0">
                <a:solidFill>
                  <a:srgbClr val="FFFFFF"/>
                </a:solidFill>
              </a:rPr>
              <a:pPr defTabSz="488698"/>
              <a:t>‹#›</a:t>
            </a:fld>
            <a:r>
              <a:rPr lang="en-AU">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4000091412"/>
      </p:ext>
    </p:extLst>
  </p:cSld>
  <p:clrMapOvr>
    <a:masterClrMapping/>
  </p:clrMapOvr>
  <p:transition spd="med"/>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AU" noProof="0"/>
              <a:t>Click to edit Master Title style</a:t>
            </a:r>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solidFill>
                  <a:schemeClr val="tx1"/>
                </a:solidFill>
              </a:defRPr>
            </a:lvl1pPr>
          </a:lstStyle>
          <a:p>
            <a:pPr lvl="0"/>
            <a:r>
              <a:rPr lang="en-AU" noProof="0"/>
              <a:t>Click to edit Master Author style</a:t>
            </a:r>
          </a:p>
        </p:txBody>
      </p:sp>
    </p:spTree>
    <p:extLst>
      <p:ext uri="{BB962C8B-B14F-4D97-AF65-F5344CB8AC3E}">
        <p14:creationId xmlns:p14="http://schemas.microsoft.com/office/powerpoint/2010/main" val="287135255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endParaRPr lang="en-AU" dirty="0">
              <a:solidFill>
                <a:srgbClr val="FFFFFF"/>
              </a:solidFill>
            </a:endParaRPr>
          </a:p>
        </p:txBody>
      </p:sp>
    </p:spTree>
    <p:extLst>
      <p:ext uri="{BB962C8B-B14F-4D97-AF65-F5344CB8AC3E}">
        <p14:creationId xmlns:p14="http://schemas.microsoft.com/office/powerpoint/2010/main" val="12659970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p:nvGrpSpPr>
        <p:grpSpPr>
          <a:xfrm>
            <a:off x="609" y="5500324"/>
            <a:ext cx="9167813" cy="996951"/>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24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24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24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sp>
        <p:nvSpPr>
          <p:cNvPr id="2" name="Title 1"/>
          <p:cNvSpPr>
            <a:spLocks noGrp="1"/>
          </p:cNvSpPr>
          <p:nvPr>
            <p:ph type="ctrTitle"/>
          </p:nvPr>
        </p:nvSpPr>
        <p:spPr>
          <a:xfrm>
            <a:off x="344445" y="3122613"/>
            <a:ext cx="8467495"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4" y="4257092"/>
            <a:ext cx="8475711" cy="360040"/>
          </a:xfrm>
        </p:spPr>
        <p:txBody>
          <a:bodyPr>
            <a:normAutofit/>
          </a:bodyPr>
          <a:lstStyle>
            <a:lvl1pPr marL="0" indent="0" algn="l">
              <a:buNone/>
              <a:defRPr sz="2267" b="1">
                <a:solidFill>
                  <a:schemeClr val="bg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516127676"/>
      </p:ext>
    </p:extLst>
  </p:cSld>
  <p:clrMapOvr>
    <a:masterClrMapping/>
  </p:clrMapOvr>
  <p:transition spd="med"/>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p:nvGrpSpPr>
        <p:grpSpPr>
          <a:xfrm>
            <a:off x="-26985" y="357194"/>
            <a:ext cx="9195410" cy="6140081"/>
            <a:chOff x="-26988" y="357188"/>
            <a:chExt cx="9195409" cy="6140081"/>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24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24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24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24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24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24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24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24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24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24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24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24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2400"/>
                </a:p>
              </p:txBody>
            </p:sp>
          </p:grpSp>
        </p:grpSp>
        <p:grpSp>
          <p:nvGrpSpPr>
            <p:cNvPr id="30" name="Group 66"/>
            <p:cNvGrpSpPr>
              <a:grpSpLocks/>
            </p:cNvGrpSpPr>
            <p:nvPr userDrawn="1"/>
          </p:nvGrpSpPr>
          <p:grpSpPr bwMode="auto">
            <a:xfrm>
              <a:off x="-26988" y="357188"/>
              <a:ext cx="9178926" cy="2571750"/>
              <a:chOff x="-17463" y="357188"/>
              <a:chExt cx="9186863" cy="2571750"/>
            </a:xfrm>
          </p:grpSpPr>
          <p:sp>
            <p:nvSpPr>
              <p:cNvPr id="3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3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3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3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2400"/>
              </a:p>
            </p:txBody>
          </p:sp>
          <p:sp>
            <p:nvSpPr>
              <p:cNvPr id="3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3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3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3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2400"/>
              </a:p>
            </p:txBody>
          </p:sp>
          <p:sp>
            <p:nvSpPr>
              <p:cNvPr id="3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sz="2400"/>
              </a:p>
            </p:txBody>
          </p:sp>
          <p:sp>
            <p:nvSpPr>
              <p:cNvPr id="4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2400"/>
              </a:p>
            </p:txBody>
          </p:sp>
          <p:sp>
            <p:nvSpPr>
              <p:cNvPr id="4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2400"/>
              </a:p>
            </p:txBody>
          </p:sp>
          <p:sp>
            <p:nvSpPr>
              <p:cNvPr id="4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2400"/>
              </a:p>
            </p:txBody>
          </p:sp>
        </p:grpSp>
      </p:grpSp>
      <p:sp>
        <p:nvSpPr>
          <p:cNvPr id="2" name="Title 1"/>
          <p:cNvSpPr>
            <a:spLocks noGrp="1"/>
          </p:cNvSpPr>
          <p:nvPr>
            <p:ph type="ctrTitle"/>
          </p:nvPr>
        </p:nvSpPr>
        <p:spPr>
          <a:xfrm>
            <a:off x="344445" y="3122613"/>
            <a:ext cx="8467495"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4" y="4257092"/>
            <a:ext cx="8475711" cy="360040"/>
          </a:xfrm>
        </p:spPr>
        <p:txBody>
          <a:bodyPr>
            <a:normAutofit/>
          </a:bodyPr>
          <a:lstStyle>
            <a:lvl1pPr marL="0" indent="0" algn="l">
              <a:buNone/>
              <a:defRPr sz="2267" b="1">
                <a:solidFill>
                  <a:schemeClr val="bg1"/>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625656526"/>
      </p:ext>
    </p:extLst>
  </p:cSld>
  <p:clrMapOvr>
    <a:masterClrMapping/>
  </p:clrMapOvr>
  <p:transition spd="med"/>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10"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983648272"/>
      </p:ext>
    </p:extLst>
  </p:cSld>
  <p:clrMapOvr>
    <a:masterClrMapping/>
  </p:clrMapOvr>
  <p:transition spd="med"/>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59973"/>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7"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697714285"/>
      </p:ext>
    </p:extLst>
  </p:cSld>
  <p:clrMapOvr>
    <a:masterClrMapping/>
  </p:clrMapOvr>
  <p:transition spd="med"/>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67"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8"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718064356"/>
      </p:ext>
    </p:extLst>
  </p:cSld>
  <p:clrMapOvr>
    <a:masterClrMapping/>
  </p:clrMapOvr>
  <p:transition spd="med"/>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58775" y="1268414"/>
            <a:ext cx="4038600" cy="4525963"/>
          </a:xfrm>
        </p:spPr>
        <p:txBody>
          <a:bodyPr/>
          <a:lstStyle>
            <a:lvl1pPr>
              <a:defRPr sz="2400"/>
            </a:lvl1pPr>
            <a:lvl2pPr>
              <a:defRPr sz="2000"/>
            </a:lvl2pPr>
            <a:lvl3pPr>
              <a:defRPr sz="2000"/>
            </a:lvl3pPr>
            <a:lvl4pPr>
              <a:defRPr sz="2000"/>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1" y="1268414"/>
            <a:ext cx="4038600" cy="4525963"/>
          </a:xfrm>
        </p:spPr>
        <p:txBody>
          <a:bodyPr/>
          <a:lstStyle>
            <a:lvl1pPr>
              <a:defRPr sz="2400"/>
            </a:lvl1pPr>
            <a:lvl2pPr>
              <a:defRPr sz="2000"/>
            </a:lvl2pPr>
            <a:lvl3pPr>
              <a:defRPr sz="2000"/>
            </a:lvl3pPr>
            <a:lvl4pPr>
              <a:defRPr sz="2000"/>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r>
              <a:rPr lang="en-AU"/>
              <a:t>Presentation title  |  Presenter name</a:t>
            </a:r>
          </a:p>
        </p:txBody>
      </p:sp>
      <p:sp>
        <p:nvSpPr>
          <p:cNvPr id="8"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360710070"/>
      </p:ext>
    </p:extLst>
  </p:cSld>
  <p:clrMapOvr>
    <a:masterClrMapping/>
  </p:clrMapOvr>
  <p:transition spd="med"/>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Presentation title  |  Presenter name</a:t>
            </a:r>
          </a:p>
        </p:txBody>
      </p:sp>
      <p:sp>
        <p:nvSpPr>
          <p:cNvPr id="7"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525159736"/>
      </p:ext>
    </p:extLst>
  </p:cSld>
  <p:clrMapOvr>
    <a:masterClrMapping/>
  </p:clrMapOvr>
  <p:transition spd="med"/>
  <p:hf sldNum="0" hd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theme" Target="../theme/theme2.xml"/><Relationship Id="rId7" Type="http://schemas.openxmlformats.org/officeDocument/2006/relationships/image" Target="../media/image2.jpe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theme" Target="../theme/theme3.xml"/><Relationship Id="rId5" Type="http://schemas.openxmlformats.org/officeDocument/2006/relationships/image" Target="../media/image2.jpe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9525" y="6051557"/>
            <a:ext cx="9169400" cy="849313"/>
            <a:chOff x="-9525" y="6051550"/>
            <a:chExt cx="9169400" cy="849313"/>
          </a:xfrm>
        </p:grpSpPr>
        <p:sp>
          <p:nvSpPr>
            <p:cNvPr id="8"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sz="2400"/>
            </a:p>
          </p:txBody>
        </p:sp>
        <p:sp>
          <p:nvSpPr>
            <p:cNvPr id="9" name="Rectangle 6"/>
            <p:cNvSpPr>
              <a:spLocks noChangeArrowheads="1"/>
            </p:cNvSpPr>
            <p:nvPr userDrawn="1"/>
          </p:nvSpPr>
          <p:spPr bwMode="auto">
            <a:xfrm>
              <a:off x="1588" y="6367463"/>
              <a:ext cx="9142412" cy="490537"/>
            </a:xfrm>
            <a:prstGeom prst="rect">
              <a:avLst/>
            </a:prstGeom>
            <a:solidFill>
              <a:schemeClr val="accent2"/>
            </a:solidFill>
            <a:ln>
              <a:noFill/>
            </a:ln>
            <a:extLst/>
          </p:spPr>
          <p:txBody>
            <a:bodyPr/>
            <a:lstStyle/>
            <a:p>
              <a:pPr>
                <a:defRPr/>
              </a:pPr>
              <a:endParaRPr lang="en-AU" sz="2400"/>
            </a:p>
          </p:txBody>
        </p:sp>
        <p:sp>
          <p:nvSpPr>
            <p:cNvPr id="10" name="Rectangle 7"/>
            <p:cNvSpPr>
              <a:spLocks noChangeArrowheads="1"/>
            </p:cNvSpPr>
            <p:nvPr userDrawn="1"/>
          </p:nvSpPr>
          <p:spPr bwMode="auto">
            <a:xfrm>
              <a:off x="1588" y="6367463"/>
              <a:ext cx="9142412" cy="490537"/>
            </a:xfrm>
            <a:prstGeom prst="rect">
              <a:avLst/>
            </a:prstGeom>
            <a:noFill/>
            <a:ln>
              <a:noFill/>
            </a:ln>
            <a:extLst/>
          </p:spPr>
          <p:txBody>
            <a:bodyPr/>
            <a:lstStyle/>
            <a:p>
              <a:pPr>
                <a:defRPr/>
              </a:pPr>
              <a:endParaRPr lang="en-AU" sz="2400"/>
            </a:p>
          </p:txBody>
        </p:sp>
        <p:sp>
          <p:nvSpPr>
            <p:cNvPr id="11" name="Freeform 8"/>
            <p:cNvSpPr>
              <a:spLocks noEditPoints="1"/>
            </p:cNvSpPr>
            <p:nvPr userDrawn="1"/>
          </p:nvSpPr>
          <p:spPr bwMode="auto">
            <a:xfrm>
              <a:off x="1588" y="6065837"/>
              <a:ext cx="9142412" cy="690562"/>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a:defRPr/>
              </a:pPr>
              <a:endParaRPr lang="en-AU" sz="2400"/>
            </a:p>
          </p:txBody>
        </p:sp>
        <p:sp>
          <p:nvSpPr>
            <p:cNvPr id="12"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sz="2400"/>
            </a:p>
          </p:txBody>
        </p:sp>
        <p:sp>
          <p:nvSpPr>
            <p:cNvPr id="13" name="Freeform 10"/>
            <p:cNvSpPr>
              <a:spLocks/>
            </p:cNvSpPr>
            <p:nvPr userDrawn="1"/>
          </p:nvSpPr>
          <p:spPr bwMode="auto">
            <a:xfrm>
              <a:off x="1588" y="6110288"/>
              <a:ext cx="789146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sz="2400"/>
            </a:p>
          </p:txBody>
        </p:sp>
        <p:sp>
          <p:nvSpPr>
            <p:cNvPr id="14" name="Freeform 11"/>
            <p:cNvSpPr>
              <a:spLocks/>
            </p:cNvSpPr>
            <p:nvPr userDrawn="1"/>
          </p:nvSpPr>
          <p:spPr bwMode="auto">
            <a:xfrm>
              <a:off x="7893050" y="6110285"/>
              <a:ext cx="1250950" cy="601662"/>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a:extLst/>
          </p:spPr>
          <p:txBody>
            <a:bodyPr/>
            <a:lstStyle/>
            <a:p>
              <a:pPr>
                <a:defRPr/>
              </a:pPr>
              <a:endParaRPr lang="en-AU" sz="2400"/>
            </a:p>
          </p:txBody>
        </p:sp>
        <p:sp>
          <p:nvSpPr>
            <p:cNvPr id="15"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US" sz="2400"/>
            </a:p>
          </p:txBody>
        </p:sp>
        <p:sp>
          <p:nvSpPr>
            <p:cNvPr id="16"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sz="2400"/>
            </a:p>
          </p:txBody>
        </p:sp>
        <p:pic>
          <p:nvPicPr>
            <p:cNvPr id="17" name="Picture 78"/>
            <p:cNvPicPr>
              <a:picLocks noChangeAspect="1" noChangeArrowheads="1"/>
            </p:cNvPicPr>
            <p:nvPr/>
          </p:nvPicPr>
          <p:blipFill>
            <a:blip r:embed="rId16" cstate="print"/>
            <a:srcRect/>
            <a:stretch>
              <a:fillRect/>
            </a:stretch>
          </p:blipFill>
          <p:spPr bwMode="auto">
            <a:xfrm>
              <a:off x="8459788" y="6191250"/>
              <a:ext cx="454025" cy="454025"/>
            </a:xfrm>
            <a:prstGeom prst="rect">
              <a:avLst/>
            </a:prstGeom>
            <a:noFill/>
            <a:ln w="9525">
              <a:noFill/>
              <a:miter lim="800000"/>
              <a:headEnd/>
              <a:tailEnd/>
            </a:ln>
          </p:spPr>
        </p:pic>
      </p:grpSp>
      <p:sp>
        <p:nvSpPr>
          <p:cNvPr id="2" name="Title Placeholder 1"/>
          <p:cNvSpPr>
            <a:spLocks noGrp="1"/>
          </p:cNvSpPr>
          <p:nvPr>
            <p:ph type="title"/>
          </p:nvPr>
        </p:nvSpPr>
        <p:spPr>
          <a:xfrm>
            <a:off x="358781" y="274644"/>
            <a:ext cx="8461375" cy="852487"/>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358781" y="1268419"/>
            <a:ext cx="8461375" cy="45728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77992" y="6504334"/>
            <a:ext cx="6083846" cy="124275"/>
          </a:xfrm>
          <a:prstGeom prst="rect">
            <a:avLst/>
          </a:prstGeom>
        </p:spPr>
        <p:txBody>
          <a:bodyPr vert="horz" lIns="0" tIns="0" rIns="0" bIns="0" rtlCol="0" anchor="ctr"/>
          <a:lstStyle>
            <a:lvl1pPr algn="l">
              <a:defRPr sz="933">
                <a:solidFill>
                  <a:srgbClr val="FFFFFF"/>
                </a:solidFill>
              </a:defRPr>
            </a:lvl1pPr>
          </a:lstStyle>
          <a:p>
            <a:r>
              <a:rPr lang="en-AU" dirty="0"/>
              <a:t>Presentation title  |  Presenter name</a:t>
            </a:r>
          </a:p>
        </p:txBody>
      </p:sp>
      <p:sp>
        <p:nvSpPr>
          <p:cNvPr id="18" name="Slide Number Placeholder 17"/>
          <p:cNvSpPr>
            <a:spLocks noGrp="1"/>
          </p:cNvSpPr>
          <p:nvPr>
            <p:ph type="sldNum" sz="quarter" idx="4"/>
          </p:nvPr>
        </p:nvSpPr>
        <p:spPr>
          <a:xfrm>
            <a:off x="330200" y="6504334"/>
            <a:ext cx="288789" cy="127347"/>
          </a:xfrm>
          <a:prstGeom prst="rect">
            <a:avLst/>
          </a:prstGeom>
        </p:spPr>
        <p:txBody>
          <a:bodyPr vert="horz" lIns="0" tIns="0" rIns="0" bIns="0" rtlCol="0" anchor="ctr"/>
          <a:lstStyle>
            <a:lvl1pPr algn="r">
              <a:defRPr sz="933">
                <a:solidFill>
                  <a:schemeClr val="bg1"/>
                </a:solidFill>
              </a:defRPr>
            </a:lvl1pPr>
          </a:lstStyle>
          <a:p>
            <a:fld id="{2ABE124A-B5C5-46E0-B944-45307B126769}" type="slidenum">
              <a:rPr lang="en-AU" smtClean="0"/>
              <a:pPr/>
              <a:t>‹#›</a:t>
            </a:fld>
            <a:r>
              <a:rPr lang="en-AU" dirty="0"/>
              <a:t>  |</a:t>
            </a:r>
          </a:p>
        </p:txBody>
      </p:sp>
      <p:sp>
        <p:nvSpPr>
          <p:cNvPr id="36" name="AutoShape 4"/>
          <p:cNvSpPr>
            <a:spLocks noChangeAspect="1" noChangeArrowheads="1" noTextEdit="1"/>
          </p:cNvSpPr>
          <p:nvPr/>
        </p:nvSpPr>
        <p:spPr bwMode="auto">
          <a:xfrm>
            <a:off x="3181" y="3326612"/>
            <a:ext cx="9161463" cy="801687"/>
          </a:xfrm>
          <a:prstGeom prst="rect">
            <a:avLst/>
          </a:prstGeom>
          <a:noFill/>
          <a:ln>
            <a:noFill/>
          </a:ln>
          <a:extLst/>
        </p:spPr>
        <p:txBody>
          <a:bodyPr lIns="121912" tIns="60956" rIns="121912" bIns="60956"/>
          <a:lstStyle/>
          <a:p>
            <a:pPr>
              <a:defRPr/>
            </a:pPr>
            <a:endParaRPr lang="en-AU" sz="2400"/>
          </a:p>
        </p:txBody>
      </p:sp>
      <p:sp>
        <p:nvSpPr>
          <p:cNvPr id="38" name="Rectangle 7"/>
          <p:cNvSpPr>
            <a:spLocks noChangeArrowheads="1"/>
          </p:cNvSpPr>
          <p:nvPr/>
        </p:nvSpPr>
        <p:spPr bwMode="auto">
          <a:xfrm>
            <a:off x="12704" y="3637762"/>
            <a:ext cx="9142412" cy="490537"/>
          </a:xfrm>
          <a:prstGeom prst="rect">
            <a:avLst/>
          </a:prstGeom>
          <a:noFill/>
          <a:ln>
            <a:noFill/>
          </a:ln>
          <a:extLst/>
        </p:spPr>
        <p:txBody>
          <a:bodyPr lIns="121912" tIns="60956" rIns="121912" bIns="60956"/>
          <a:lstStyle/>
          <a:p>
            <a:pPr>
              <a:defRPr/>
            </a:pPr>
            <a:endParaRPr lang="en-AU" sz="2400"/>
          </a:p>
        </p:txBody>
      </p:sp>
      <p:sp>
        <p:nvSpPr>
          <p:cNvPr id="43" name="AutoShape 81"/>
          <p:cNvSpPr>
            <a:spLocks noChangeAspect="1" noChangeArrowheads="1" noTextEdit="1"/>
          </p:cNvSpPr>
          <p:nvPr/>
        </p:nvSpPr>
        <p:spPr bwMode="auto">
          <a:xfrm>
            <a:off x="1588" y="3321850"/>
            <a:ext cx="9169400" cy="849313"/>
          </a:xfrm>
          <a:prstGeom prst="rect">
            <a:avLst/>
          </a:prstGeom>
          <a:noFill/>
          <a:ln w="9525">
            <a:noFill/>
            <a:miter lim="800000"/>
            <a:headEnd/>
            <a:tailEnd/>
          </a:ln>
        </p:spPr>
        <p:txBody>
          <a:bodyPr lIns="121912" tIns="60956" rIns="121912" bIns="60956"/>
          <a:lstStyle/>
          <a:p>
            <a:pPr>
              <a:defRPr/>
            </a:pPr>
            <a:endParaRPr lang="en-US" sz="2400"/>
          </a:p>
        </p:txBody>
      </p:sp>
      <p:sp>
        <p:nvSpPr>
          <p:cNvPr id="44" name="Rectangle 84"/>
          <p:cNvSpPr>
            <a:spLocks noChangeArrowheads="1"/>
          </p:cNvSpPr>
          <p:nvPr/>
        </p:nvSpPr>
        <p:spPr bwMode="auto">
          <a:xfrm>
            <a:off x="1588" y="3626649"/>
            <a:ext cx="9167813" cy="544513"/>
          </a:xfrm>
          <a:prstGeom prst="rect">
            <a:avLst/>
          </a:prstGeom>
          <a:noFill/>
          <a:ln w="9525">
            <a:noFill/>
            <a:miter lim="800000"/>
            <a:headEnd/>
            <a:tailEnd/>
          </a:ln>
        </p:spPr>
        <p:txBody>
          <a:bodyPr lIns="121912" tIns="60956" rIns="121912" bIns="60956"/>
          <a:lstStyle/>
          <a:p>
            <a:pPr>
              <a:defRPr/>
            </a:pPr>
            <a:endParaRPr lang="en-US" sz="2400"/>
          </a:p>
        </p:txBody>
      </p:sp>
    </p:spTree>
    <p:extLst>
      <p:ext uri="{BB962C8B-B14F-4D97-AF65-F5344CB8AC3E}">
        <p14:creationId xmlns:p14="http://schemas.microsoft.com/office/powerpoint/2010/main" val="2183375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hf sldNum="0" hdr="0" dt="0"/>
  <p:txStyles>
    <p:titleStyle>
      <a:lvl1pPr algn="l" defTabSz="914309" rtl="0" eaLnBrk="1" latinLnBrk="0" hangingPunct="1">
        <a:spcBef>
          <a:spcPct val="0"/>
        </a:spcBef>
        <a:buNone/>
        <a:defRPr sz="3600" b="1" kern="1200">
          <a:solidFill>
            <a:schemeClr val="accent2"/>
          </a:solidFill>
          <a:latin typeface="+mj-lt"/>
          <a:ea typeface="+mj-ea"/>
          <a:cs typeface="+mj-cs"/>
        </a:defRPr>
      </a:lvl1pPr>
    </p:titleStyle>
    <p:bodyStyle>
      <a:lvl1pPr marL="215979" indent="-215979" algn="l" defTabSz="914309"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1957" indent="-215979" algn="l" defTabSz="914309"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7936" indent="-215979" algn="l" defTabSz="914309"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3914" indent="-215979" algn="l" defTabSz="914309"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79893" indent="-215979" algn="l" defTabSz="914309" rtl="0" eaLnBrk="1" latinLnBrk="0" hangingPunct="1">
        <a:lnSpc>
          <a:spcPct val="90000"/>
        </a:lnSpc>
        <a:spcBef>
          <a:spcPts val="600"/>
        </a:spcBef>
        <a:buFont typeface="Calibri" pitchFamily="34" charset="0"/>
        <a:buChar char="•"/>
        <a:tabLst/>
        <a:defRPr sz="1867" kern="1200">
          <a:solidFill>
            <a:schemeClr val="accent2"/>
          </a:solidFill>
          <a:latin typeface="+mn-lt"/>
          <a:ea typeface="+mn-ea"/>
          <a:cs typeface="+mn-cs"/>
        </a:defRPr>
      </a:lvl5pPr>
      <a:lvl6pPr marL="2514349"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67" kern="1200">
          <a:solidFill>
            <a:schemeClr val="tx1"/>
          </a:solidFill>
          <a:latin typeface="+mn-lt"/>
          <a:ea typeface="+mn-ea"/>
          <a:cs typeface="+mn-cs"/>
        </a:defRPr>
      </a:lvl1pPr>
      <a:lvl2pPr marL="457155" algn="l" defTabSz="914309" rtl="0" eaLnBrk="1" latinLnBrk="0" hangingPunct="1">
        <a:defRPr sz="1867" kern="1200">
          <a:solidFill>
            <a:schemeClr val="tx1"/>
          </a:solidFill>
          <a:latin typeface="+mn-lt"/>
          <a:ea typeface="+mn-ea"/>
          <a:cs typeface="+mn-cs"/>
        </a:defRPr>
      </a:lvl2pPr>
      <a:lvl3pPr marL="914309" algn="l" defTabSz="914309" rtl="0" eaLnBrk="1" latinLnBrk="0" hangingPunct="1">
        <a:defRPr sz="1867" kern="1200">
          <a:solidFill>
            <a:schemeClr val="tx1"/>
          </a:solidFill>
          <a:latin typeface="+mn-lt"/>
          <a:ea typeface="+mn-ea"/>
          <a:cs typeface="+mn-cs"/>
        </a:defRPr>
      </a:lvl3pPr>
      <a:lvl4pPr marL="1371464" algn="l" defTabSz="914309" rtl="0" eaLnBrk="1" latinLnBrk="0" hangingPunct="1">
        <a:defRPr sz="1867" kern="1200">
          <a:solidFill>
            <a:schemeClr val="tx1"/>
          </a:solidFill>
          <a:latin typeface="+mn-lt"/>
          <a:ea typeface="+mn-ea"/>
          <a:cs typeface="+mn-cs"/>
        </a:defRPr>
      </a:lvl4pPr>
      <a:lvl5pPr marL="1828618" algn="l" defTabSz="914309" rtl="0" eaLnBrk="1" latinLnBrk="0" hangingPunct="1">
        <a:defRPr sz="1867" kern="1200">
          <a:solidFill>
            <a:schemeClr val="tx1"/>
          </a:solidFill>
          <a:latin typeface="+mn-lt"/>
          <a:ea typeface="+mn-ea"/>
          <a:cs typeface="+mn-cs"/>
        </a:defRPr>
      </a:lvl5pPr>
      <a:lvl6pPr marL="2285774" algn="l" defTabSz="914309" rtl="0" eaLnBrk="1" latinLnBrk="0" hangingPunct="1">
        <a:defRPr sz="1867" kern="1200">
          <a:solidFill>
            <a:schemeClr val="tx1"/>
          </a:solidFill>
          <a:latin typeface="+mn-lt"/>
          <a:ea typeface="+mn-ea"/>
          <a:cs typeface="+mn-cs"/>
        </a:defRPr>
      </a:lvl6pPr>
      <a:lvl7pPr marL="2742926" algn="l" defTabSz="914309" rtl="0" eaLnBrk="1" latinLnBrk="0" hangingPunct="1">
        <a:defRPr sz="1867" kern="1200">
          <a:solidFill>
            <a:schemeClr val="tx1"/>
          </a:solidFill>
          <a:latin typeface="+mn-lt"/>
          <a:ea typeface="+mn-ea"/>
          <a:cs typeface="+mn-cs"/>
        </a:defRPr>
      </a:lvl7pPr>
      <a:lvl8pPr marL="3200080" algn="l" defTabSz="914309" rtl="0" eaLnBrk="1" latinLnBrk="0" hangingPunct="1">
        <a:defRPr sz="1867" kern="1200">
          <a:solidFill>
            <a:schemeClr val="tx1"/>
          </a:solidFill>
          <a:latin typeface="+mn-lt"/>
          <a:ea typeface="+mn-ea"/>
          <a:cs typeface="+mn-cs"/>
        </a:defRPr>
      </a:lvl8pPr>
      <a:lvl9pPr marL="3657235" algn="l" defTabSz="914309"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latin typeface="Avenir Roman"/>
              <a:ea typeface="Avenir Roman"/>
              <a:cs typeface="Avenir Roman"/>
            </a:endParaRPr>
          </a:p>
        </p:txBody>
      </p:sp>
    </p:spTree>
    <p:extLst>
      <p:ext uri="{BB962C8B-B14F-4D97-AF65-F5344CB8AC3E}">
        <p14:creationId xmlns:p14="http://schemas.microsoft.com/office/powerpoint/2010/main" val="27917664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6" r:id="rId5"/>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337859283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a:t>Click to edit Master Title style</a:t>
            </a:r>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pPr fontAlgn="base">
              <a:spcAft>
                <a:spcPct val="0"/>
              </a:spcAft>
            </a:pPr>
            <a:endParaRPr lang="en-AU" dirty="0">
              <a:solidFill>
                <a:srgbClr val="FFFFFF"/>
              </a:solidFill>
            </a:endParaRPr>
          </a:p>
        </p:txBody>
      </p:sp>
    </p:spTree>
    <p:extLst>
      <p:ext uri="{BB962C8B-B14F-4D97-AF65-F5344CB8AC3E}">
        <p14:creationId xmlns:p14="http://schemas.microsoft.com/office/powerpoint/2010/main" val="568682610"/>
      </p:ext>
    </p:extLst>
  </p:cSld>
  <p:clrMap bg1="lt1" tx1="dk1" bg2="lt2" tx2="dk2" accent1="accent1" accent2="accent2" accent3="accent3" accent4="accent4" accent5="accent5" accent6="accent6" hlink="hlink" folHlink="folHlink"/>
  <p:sldLayoutIdLst>
    <p:sldLayoutId id="2147483688" r:id="rId1"/>
    <p:sldLayoutId id="2147483689" r:id="rId2"/>
  </p:sldLayoutIdLst>
  <p:transition spd="med"/>
  <p:hf sldNum="0" hdr="0" dt="0"/>
  <p:txStyles>
    <p:titleStyle>
      <a:lvl1pPr algn="l" rtl="0" fontAlgn="base">
        <a:spcBef>
          <a:spcPct val="0"/>
        </a:spcBef>
        <a:spcAft>
          <a:spcPct val="0"/>
        </a:spcAft>
        <a:defRPr sz="2600" b="1">
          <a:solidFill>
            <a:srgbClr val="66CCFF"/>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2200">
          <a:solidFill>
            <a:schemeClr val="bg1"/>
          </a:solidFill>
          <a:latin typeface="+mn-lt"/>
          <a:ea typeface="+mn-ea"/>
          <a:cs typeface="+mn-cs"/>
        </a:defRPr>
      </a:lvl1pPr>
      <a:lvl2pPr marL="447675" indent="-268288" algn="l" rtl="0" fontAlgn="base">
        <a:spcBef>
          <a:spcPct val="50000"/>
        </a:spcBef>
        <a:spcAft>
          <a:spcPct val="0"/>
        </a:spcAft>
        <a:buChar char="•"/>
        <a:defRPr sz="2200">
          <a:solidFill>
            <a:schemeClr val="bg1"/>
          </a:solidFill>
          <a:latin typeface="+mn-lt"/>
        </a:defRPr>
      </a:lvl2pPr>
      <a:lvl3pPr marL="895350" indent="-268288" algn="l" rtl="0" fontAlgn="base">
        <a:spcBef>
          <a:spcPct val="25000"/>
        </a:spcBef>
        <a:spcAft>
          <a:spcPct val="0"/>
        </a:spcAft>
        <a:buFont typeface="Arial" charset="0"/>
        <a:buChar char="–"/>
        <a:defRPr sz="2000">
          <a:solidFill>
            <a:schemeClr val="bg1"/>
          </a:solidFill>
          <a:latin typeface="+mn-lt"/>
        </a:defRPr>
      </a:lvl3pPr>
      <a:lvl4pPr marL="1350963" indent="-271463" algn="l" rtl="0" fontAlgn="base">
        <a:spcBef>
          <a:spcPct val="25000"/>
        </a:spcBef>
        <a:spcAft>
          <a:spcPct val="0"/>
        </a:spcAft>
        <a:buChar char="•"/>
        <a:defRPr sz="2000">
          <a:solidFill>
            <a:schemeClr val="bg1"/>
          </a:solidFill>
          <a:latin typeface="+mn-lt"/>
        </a:defRPr>
      </a:lvl4pPr>
      <a:lvl5pPr marL="1792288" indent="-261938" algn="l" rtl="0" fontAlgn="base">
        <a:spcBef>
          <a:spcPct val="25000"/>
        </a:spcBef>
        <a:spcAft>
          <a:spcPct val="0"/>
        </a:spcAft>
        <a:buFont typeface="Arial" charset="0"/>
        <a:buChar char="–"/>
        <a:defRPr sz="2000">
          <a:solidFill>
            <a:schemeClr val="bg1"/>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7.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opendatacube" TargetMode="External"/><Relationship Id="rId4" Type="http://schemas.openxmlformats.org/officeDocument/2006/relationships/hyperlink" Target="http://www.tinyurl.com/datacubeui" TargetMode="External"/><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17.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4445" y="3758684"/>
            <a:ext cx="8467495" cy="1080000"/>
          </a:xfrm>
        </p:spPr>
        <p:txBody>
          <a:bodyPr>
            <a:noAutofit/>
          </a:bodyPr>
          <a:lstStyle/>
          <a:p>
            <a:r>
              <a:rPr lang="en-AU" sz="3733" dirty="0"/>
              <a:t>Future Data Access and Analysis Architectures - Overview</a:t>
            </a:r>
          </a:p>
        </p:txBody>
      </p:sp>
      <p:sp>
        <p:nvSpPr>
          <p:cNvPr id="5" name="Subtitle 4"/>
          <p:cNvSpPr>
            <a:spLocks noGrp="1"/>
          </p:cNvSpPr>
          <p:nvPr>
            <p:ph type="subTitle" idx="1"/>
          </p:nvPr>
        </p:nvSpPr>
        <p:spPr>
          <a:xfrm>
            <a:off x="344445" y="4989173"/>
            <a:ext cx="8475711" cy="360040"/>
          </a:xfrm>
        </p:spPr>
        <p:txBody>
          <a:bodyPr/>
          <a:lstStyle/>
          <a:p>
            <a:r>
              <a:rPr lang="en-AU" dirty="0"/>
              <a:t>Dr Robert Woodcock – WGISS 43</a:t>
            </a:r>
          </a:p>
        </p:txBody>
      </p:sp>
      <p:sp>
        <p:nvSpPr>
          <p:cNvPr id="6" name="Text Placeholder 5"/>
          <p:cNvSpPr>
            <a:spLocks noGrp="1"/>
          </p:cNvSpPr>
          <p:nvPr>
            <p:ph type="body" sz="quarter" idx="17"/>
          </p:nvPr>
        </p:nvSpPr>
        <p:spPr/>
        <p:txBody>
          <a:bodyPr/>
          <a:lstStyle/>
          <a:p>
            <a:r>
              <a:rPr lang="en-AU" dirty="0"/>
              <a:t>CSIRO</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4095"/>
          <a:stretch/>
        </p:blipFill>
        <p:spPr>
          <a:xfrm>
            <a:off x="-8128" y="-27384"/>
            <a:ext cx="9152128" cy="3053141"/>
          </a:xfrm>
          <a:prstGeom prst="rect">
            <a:avLst/>
          </a:prstGeom>
        </p:spPr>
      </p:pic>
    </p:spTree>
    <p:extLst>
      <p:ext uri="{BB962C8B-B14F-4D97-AF65-F5344CB8AC3E}">
        <p14:creationId xmlns:p14="http://schemas.microsoft.com/office/powerpoint/2010/main" val="146175395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Emergent first steps</a:t>
            </a:r>
            <a:r>
              <a:rPr lang="mr-IN" dirty="0" smtClean="0"/>
              <a:t>…</a:t>
            </a:r>
            <a:endParaRPr lang="en-GB" dirty="0"/>
          </a:p>
        </p:txBody>
      </p:sp>
      <p:sp>
        <p:nvSpPr>
          <p:cNvPr id="3" name="Content Placeholder 2"/>
          <p:cNvSpPr>
            <a:spLocks noGrp="1"/>
          </p:cNvSpPr>
          <p:nvPr>
            <p:ph idx="1"/>
          </p:nvPr>
        </p:nvSpPr>
        <p:spPr>
          <a:xfrm>
            <a:off x="457200" y="1414732"/>
            <a:ext cx="8229600" cy="4822556"/>
          </a:xfrm>
        </p:spPr>
        <p:txBody>
          <a:bodyPr/>
          <a:lstStyle/>
          <a:p>
            <a:r>
              <a:rPr lang="en-US" b="1" dirty="0"/>
              <a:t>We have pilot, prototypes and enabling technology work underway within SEO, LSI-VC, GFOI, </a:t>
            </a:r>
            <a:r>
              <a:rPr lang="en-AU" b="1" dirty="0" smtClean="0"/>
              <a:t>TEP </a:t>
            </a:r>
            <a:r>
              <a:rPr lang="en-US" b="1" dirty="0" smtClean="0"/>
              <a:t>and </a:t>
            </a:r>
            <a:r>
              <a:rPr lang="en-US" b="1" dirty="0"/>
              <a:t>WGISS and </a:t>
            </a:r>
            <a:r>
              <a:rPr lang="en-AU" b="1" dirty="0" smtClean="0"/>
              <a:t>all the others I </a:t>
            </a:r>
            <a:r>
              <a:rPr lang="en-AU" b="1" dirty="0" smtClean="0"/>
              <a:t>have not mentioned</a:t>
            </a:r>
            <a:endParaRPr lang="en-US" b="1" dirty="0"/>
          </a:p>
          <a:p>
            <a:endParaRPr lang="en-GB" dirty="0"/>
          </a:p>
        </p:txBody>
      </p:sp>
    </p:spTree>
    <p:extLst>
      <p:ext uri="{BB962C8B-B14F-4D97-AF65-F5344CB8AC3E}">
        <p14:creationId xmlns:p14="http://schemas.microsoft.com/office/powerpoint/2010/main" val="10180338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Analysis Ready Data</a:t>
            </a:r>
            <a:endParaRPr lang="en-GB" dirty="0"/>
          </a:p>
        </p:txBody>
      </p:sp>
      <p:sp>
        <p:nvSpPr>
          <p:cNvPr id="3" name="Content Placeholder 2"/>
          <p:cNvSpPr>
            <a:spLocks noGrp="1"/>
          </p:cNvSpPr>
          <p:nvPr>
            <p:ph idx="1"/>
          </p:nvPr>
        </p:nvSpPr>
        <p:spPr>
          <a:xfrm>
            <a:off x="358775" y="1291417"/>
            <a:ext cx="8461375" cy="4572855"/>
          </a:xfrm>
        </p:spPr>
        <p:txBody>
          <a:bodyPr/>
          <a:lstStyle/>
          <a:p>
            <a:r>
              <a:rPr lang="en-AU" dirty="0" smtClean="0"/>
              <a:t>See Brain K, LSI-VC</a:t>
            </a:r>
            <a:r>
              <a:rPr lang="mr-IN" dirty="0" smtClean="0"/>
              <a:t>…</a:t>
            </a:r>
            <a:endParaRPr lang="en-AU" dirty="0"/>
          </a:p>
          <a:p>
            <a:r>
              <a:rPr lang="en-AU" dirty="0" smtClean="0"/>
              <a:t>BUT</a:t>
            </a:r>
          </a:p>
          <a:p>
            <a:pPr lvl="1"/>
            <a:r>
              <a:rPr lang="en-AU" dirty="0" smtClean="0"/>
              <a:t>Many issues with standards development and ongoing </a:t>
            </a:r>
            <a:r>
              <a:rPr lang="en-AU" dirty="0" smtClean="0"/>
              <a:t>consensus </a:t>
            </a:r>
            <a:r>
              <a:rPr lang="mr-IN" dirty="0" smtClean="0"/>
              <a:t>…</a:t>
            </a:r>
            <a:endParaRPr lang="en-AU" dirty="0" smtClean="0"/>
          </a:p>
          <a:p>
            <a:pPr lvl="1"/>
            <a:r>
              <a:rPr lang="en-AU" dirty="0" smtClean="0"/>
              <a:t>Can be improved through use of </a:t>
            </a:r>
            <a:r>
              <a:rPr lang="en-AU" i="1" dirty="0" smtClean="0"/>
              <a:t>dynamic on-demand </a:t>
            </a:r>
            <a:r>
              <a:rPr lang="en-AU" i="1" dirty="0" smtClean="0"/>
              <a:t>processing </a:t>
            </a:r>
            <a:r>
              <a:rPr lang="mr-IN" i="1" dirty="0" smtClean="0"/>
              <a:t>…</a:t>
            </a:r>
            <a:endParaRPr lang="en-AU" i="1" dirty="0" smtClean="0"/>
          </a:p>
          <a:p>
            <a:pPr lvl="1"/>
            <a:r>
              <a:rPr lang="en-AU" dirty="0" smtClean="0"/>
              <a:t>This </a:t>
            </a:r>
            <a:r>
              <a:rPr lang="en-AU" dirty="0" smtClean="0"/>
              <a:t>requires </a:t>
            </a:r>
            <a:r>
              <a:rPr lang="en-AU" i="1" dirty="0" smtClean="0"/>
              <a:t>provenance, algorithm registration and discovery</a:t>
            </a:r>
            <a:r>
              <a:rPr lang="mr-IN" i="1" dirty="0" smtClean="0"/>
              <a:t>…</a:t>
            </a:r>
            <a:endParaRPr lang="en-AU" dirty="0" smtClean="0"/>
          </a:p>
          <a:p>
            <a:endParaRPr lang="en-AU" dirty="0" smtClean="0"/>
          </a:p>
          <a:p>
            <a:r>
              <a:rPr lang="en-AU" dirty="0" smtClean="0"/>
              <a:t>Automated discovery, processing, downloading and ingesting of data into Data Cubes – Brian K request</a:t>
            </a:r>
          </a:p>
          <a:p>
            <a:pPr lvl="1"/>
            <a:r>
              <a:rPr lang="en-AU" dirty="0" smtClean="0"/>
              <a:t>And much discussion on how WGISS services support</a:t>
            </a:r>
            <a:endParaRPr lang="en-AU" dirty="0"/>
          </a:p>
        </p:txBody>
      </p:sp>
      <p:sp>
        <p:nvSpPr>
          <p:cNvPr id="4" name="Slide Number Placeholder 3"/>
          <p:cNvSpPr>
            <a:spLocks noGrp="1"/>
          </p:cNvSpPr>
          <p:nvPr>
            <p:ph type="sldNum" sz="quarter" idx="4"/>
          </p:nvPr>
        </p:nvSpPr>
        <p:spPr/>
        <p:txBody>
          <a:bodyPr/>
          <a:lstStyle/>
          <a:p>
            <a:fld id="{2ABE124A-B5C5-46E0-B944-45307B126769}" type="slidenum">
              <a:rPr lang="en-AU" smtClean="0"/>
              <a:pPr/>
              <a:t>11</a:t>
            </a:fld>
            <a:r>
              <a:rPr lang="en-AU" smtClean="0"/>
              <a:t>  |</a:t>
            </a:r>
            <a:endParaRPr lang="en-AU" dirty="0"/>
          </a:p>
        </p:txBody>
      </p:sp>
    </p:spTree>
    <p:extLst>
      <p:ext uri="{BB962C8B-B14F-4D97-AF65-F5344CB8AC3E}">
        <p14:creationId xmlns:p14="http://schemas.microsoft.com/office/powerpoint/2010/main" val="5627906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0"/>
            <a:ext cx="5943600" cy="1127125"/>
          </a:xfrm>
        </p:spPr>
        <p:txBody>
          <a:bodyPr>
            <a:normAutofit/>
          </a:bodyPr>
          <a:lstStyle/>
          <a:p>
            <a:pPr algn="l"/>
            <a:r>
              <a:rPr lang="en-AU" dirty="0"/>
              <a:t>Future Data Architectures</a:t>
            </a:r>
            <a:br>
              <a:rPr lang="en-AU" dirty="0"/>
            </a:br>
            <a:r>
              <a:rPr lang="en-AU" dirty="0"/>
              <a:t>Principles</a:t>
            </a:r>
          </a:p>
        </p:txBody>
      </p:sp>
      <p:graphicFrame>
        <p:nvGraphicFramePr>
          <p:cNvPr id="14" name="Content Placeholder 13"/>
          <p:cNvGraphicFramePr>
            <a:graphicFrameLocks noGrp="1"/>
          </p:cNvGraphicFramePr>
          <p:nvPr>
            <p:ph idx="1"/>
            <p:extLst/>
          </p:nvPr>
        </p:nvGraphicFramePr>
        <p:xfrm>
          <a:off x="330200" y="1295400"/>
          <a:ext cx="8461377" cy="5440680"/>
        </p:xfrm>
        <a:graphic>
          <a:graphicData uri="http://schemas.openxmlformats.org/drawingml/2006/table">
            <a:tbl>
              <a:tblPr firstRow="1" firstCol="1" bandRow="1">
                <a:tableStyleId>{5940675A-B579-460E-94D1-54222C63F5DA}</a:tableStyleId>
              </a:tblPr>
              <a:tblGrid>
                <a:gridCol w="18034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gridCol w="3609977">
                  <a:extLst>
                    <a:ext uri="{9D8B030D-6E8A-4147-A177-3AD203B41FA5}">
                      <a16:colId xmlns="" xmlns:a16="http://schemas.microsoft.com/office/drawing/2014/main" val="20002"/>
                    </a:ext>
                  </a:extLst>
                </a:gridCol>
              </a:tblGrid>
              <a:tr h="381000">
                <a:tc gridSpan="3">
                  <a:txBody>
                    <a:bodyPr/>
                    <a:lstStyle/>
                    <a:p>
                      <a:pPr algn="ctr"/>
                      <a:r>
                        <a:rPr lang="en-AU" sz="1800" b="1" dirty="0"/>
                        <a:t>“Analysis for the masses”</a:t>
                      </a:r>
                    </a:p>
                  </a:txBody>
                  <a:tcPr/>
                </a:tc>
                <a:tc hMerge="1">
                  <a:txBody>
                    <a:bodyPr/>
                    <a:lstStyle/>
                    <a:p>
                      <a:endParaRPr lang="en-AU" dirty="0"/>
                    </a:p>
                  </a:txBody>
                  <a:tcPr/>
                </a:tc>
                <a:tc hMerge="1">
                  <a:txBody>
                    <a:bodyPr/>
                    <a:lstStyle/>
                    <a:p>
                      <a:endParaRPr lang="en-AU" dirty="0"/>
                    </a:p>
                  </a:txBody>
                  <a:tcPr/>
                </a:tc>
                <a:extLst>
                  <a:ext uri="{0D108BD9-81ED-4DB2-BD59-A6C34878D82A}">
                    <a16:rowId xmlns="" xmlns:a16="http://schemas.microsoft.com/office/drawing/2014/main" val="10000"/>
                  </a:ext>
                </a:extLst>
              </a:tr>
              <a:tr h="637540">
                <a:tc>
                  <a:txBody>
                    <a:bodyPr/>
                    <a:lstStyle/>
                    <a:p>
                      <a:pPr algn="l"/>
                      <a:r>
                        <a:rPr lang="en-AU" sz="1800" b="0" dirty="0"/>
                        <a:t>Interaction</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Discovery</a:t>
                      </a:r>
                      <a:r>
                        <a:rPr lang="en-AU" sz="1800" baseline="0" dirty="0"/>
                        <a:t> and Download (files)</a:t>
                      </a:r>
                    </a:p>
                    <a:p>
                      <a:pPr marL="285750" indent="-285750" algn="l">
                        <a:buFont typeface="Arial" panose="020B0604020202020204" pitchFamily="34" charset="0"/>
                        <a:buChar char="•"/>
                      </a:pPr>
                      <a:r>
                        <a:rPr lang="en-AU" sz="1800" baseline="0" dirty="0"/>
                        <a:t>User provides compute</a:t>
                      </a:r>
                      <a:endParaRPr lang="en-AU" sz="1800" dirty="0"/>
                    </a:p>
                  </a:txBody>
                  <a:tcPr/>
                </a:tc>
                <a:tc>
                  <a:txBody>
                    <a:bodyPr/>
                    <a:lstStyle/>
                    <a:p>
                      <a:pPr marL="285750" indent="-285750" algn="l">
                        <a:buFont typeface="Arial" panose="020B0604020202020204" pitchFamily="34" charset="0"/>
                        <a:buChar char="•"/>
                      </a:pPr>
                      <a:r>
                        <a:rPr lang="en-AU" sz="1800" dirty="0"/>
                        <a:t>In-place</a:t>
                      </a:r>
                      <a:r>
                        <a:rPr lang="en-AU" sz="1800" baseline="0" dirty="0"/>
                        <a:t> analysis of ready-to-use data</a:t>
                      </a:r>
                    </a:p>
                    <a:p>
                      <a:pPr marL="285750" indent="-285750" algn="l">
                        <a:buFont typeface="Arial" panose="020B0604020202020204" pitchFamily="34" charset="0"/>
                        <a:buChar char="•"/>
                      </a:pPr>
                      <a:r>
                        <a:rPr lang="en-AU" sz="1800" baseline="0" dirty="0"/>
                        <a:t>User application, data and compute combine from different parties on-demand</a:t>
                      </a:r>
                      <a:endParaRPr lang="en-AU" sz="1800" dirty="0"/>
                    </a:p>
                  </a:txBody>
                  <a:tcPr/>
                </a:tc>
                <a:extLst>
                  <a:ext uri="{0D108BD9-81ED-4DB2-BD59-A6C34878D82A}">
                    <a16:rowId xmlns="" xmlns:a16="http://schemas.microsoft.com/office/drawing/2014/main" val="10001"/>
                  </a:ext>
                </a:extLst>
              </a:tr>
              <a:tr h="637540">
                <a:tc>
                  <a:txBody>
                    <a:bodyPr/>
                    <a:lstStyle/>
                    <a:p>
                      <a:pPr algn="l"/>
                      <a:r>
                        <a:rPr lang="en-AU" sz="1800" b="0" dirty="0"/>
                        <a:t>Integration</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Single sensor</a:t>
                      </a:r>
                      <a:r>
                        <a:rPr lang="en-AU" sz="1800" baseline="0" dirty="0"/>
                        <a:t> discovery</a:t>
                      </a:r>
                    </a:p>
                    <a:p>
                      <a:pPr marL="285750" indent="-285750" algn="l">
                        <a:buFont typeface="Arial" panose="020B0604020202020204" pitchFamily="34" charset="0"/>
                        <a:buChar char="•"/>
                      </a:pPr>
                      <a:r>
                        <a:rPr lang="en-AU" sz="1800" baseline="0" dirty="0"/>
                        <a:t>Integration a user problem</a:t>
                      </a:r>
                      <a:endParaRPr lang="en-AU" sz="1800" dirty="0"/>
                    </a:p>
                  </a:txBody>
                  <a:tcPr/>
                </a:tc>
                <a:tc>
                  <a:txBody>
                    <a:bodyPr/>
                    <a:lstStyle/>
                    <a:p>
                      <a:pPr marL="285750" indent="-285750" algn="l">
                        <a:buFont typeface="Arial" panose="020B0604020202020204" pitchFamily="34" charset="0"/>
                        <a:buChar char="•"/>
                      </a:pPr>
                      <a:r>
                        <a:rPr lang="en-AU" sz="1800" dirty="0"/>
                        <a:t>Comparable</a:t>
                      </a:r>
                      <a:r>
                        <a:rPr lang="en-AU" sz="1800" baseline="0" dirty="0"/>
                        <a:t> observations</a:t>
                      </a:r>
                    </a:p>
                    <a:p>
                      <a:pPr marL="285750" indent="-285750" algn="l">
                        <a:buFont typeface="Arial" panose="020B0604020202020204" pitchFamily="34" charset="0"/>
                        <a:buChar char="•"/>
                      </a:pPr>
                      <a:r>
                        <a:rPr lang="en-AU" sz="1800" baseline="0" dirty="0"/>
                        <a:t>Global multi-sensor analysis routine</a:t>
                      </a:r>
                      <a:endParaRPr lang="en-AU" sz="1800" dirty="0"/>
                    </a:p>
                  </a:txBody>
                  <a:tcPr/>
                </a:tc>
                <a:extLst>
                  <a:ext uri="{0D108BD9-81ED-4DB2-BD59-A6C34878D82A}">
                    <a16:rowId xmlns="" xmlns:a16="http://schemas.microsoft.com/office/drawing/2014/main" val="10002"/>
                  </a:ext>
                </a:extLst>
              </a:tr>
              <a:tr h="637540">
                <a:tc>
                  <a:txBody>
                    <a:bodyPr/>
                    <a:lstStyle/>
                    <a:p>
                      <a:pPr algn="l"/>
                      <a:r>
                        <a:rPr lang="en-AU" sz="1800" b="0" dirty="0"/>
                        <a:t>Interoperability</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Discovery of files</a:t>
                      </a:r>
                    </a:p>
                    <a:p>
                      <a:pPr marL="285750" indent="-285750" algn="l">
                        <a:buFont typeface="Arial" panose="020B0604020202020204" pitchFamily="34" charset="0"/>
                        <a:buChar char="•"/>
                      </a:pPr>
                      <a:r>
                        <a:rPr lang="en-AU" sz="1800" dirty="0"/>
                        <a:t>Emphasis on access</a:t>
                      </a:r>
                    </a:p>
                  </a:txBody>
                  <a:tcPr/>
                </a:tc>
                <a:tc>
                  <a:txBody>
                    <a:bodyPr/>
                    <a:lstStyle/>
                    <a:p>
                      <a:pPr marL="285750" indent="-285750" algn="l">
                        <a:buFont typeface="Arial" panose="020B0604020202020204" pitchFamily="34" charset="0"/>
                        <a:buChar char="•"/>
                      </a:pPr>
                      <a:r>
                        <a:rPr lang="en-AU" sz="1800" dirty="0"/>
                        <a:t>Refined discovery of pixels</a:t>
                      </a:r>
                    </a:p>
                    <a:p>
                      <a:pPr marL="285750" indent="-285750" algn="l">
                        <a:buFont typeface="Arial" panose="020B0604020202020204" pitchFamily="34" charset="0"/>
                        <a:buChar char="•"/>
                      </a:pPr>
                      <a:r>
                        <a:rPr lang="en-AU" sz="1800" dirty="0"/>
                        <a:t>Emphasis on usability</a:t>
                      </a:r>
                      <a:r>
                        <a:rPr lang="en-AU" sz="1800" baseline="0" dirty="0"/>
                        <a:t> for </a:t>
                      </a:r>
                      <a:r>
                        <a:rPr lang="en-AU" sz="1800" dirty="0"/>
                        <a:t>analysis</a:t>
                      </a:r>
                    </a:p>
                  </a:txBody>
                  <a:tcPr/>
                </a:tc>
                <a:extLst>
                  <a:ext uri="{0D108BD9-81ED-4DB2-BD59-A6C34878D82A}">
                    <a16:rowId xmlns="" xmlns:a16="http://schemas.microsoft.com/office/drawing/2014/main" val="10003"/>
                  </a:ext>
                </a:extLst>
              </a:tr>
              <a:tr h="637540">
                <a:tc>
                  <a:txBody>
                    <a:bodyPr/>
                    <a:lstStyle/>
                    <a:p>
                      <a:pPr algn="l"/>
                      <a:r>
                        <a:rPr lang="en-AU" sz="1800" b="0" dirty="0"/>
                        <a:t>Interfaces</a:t>
                      </a:r>
                    </a:p>
                  </a:txBody>
                  <a:tcPr>
                    <a:solidFill>
                      <a:schemeClr val="bg1">
                        <a:lumMod val="85000"/>
                      </a:schemeClr>
                    </a:solidFill>
                  </a:tcPr>
                </a:tc>
                <a:tc>
                  <a:txBody>
                    <a:bodyPr/>
                    <a:lstStyle/>
                    <a:p>
                      <a:pPr marL="285750" indent="-285750" algn="l">
                        <a:buFont typeface="Arial" panose="020B0604020202020204" pitchFamily="34" charset="0"/>
                        <a:buChar char="•"/>
                      </a:pPr>
                      <a:r>
                        <a:rPr lang="en-AU" sz="1800" dirty="0"/>
                        <a:t>Independent</a:t>
                      </a:r>
                      <a:r>
                        <a:rPr lang="en-AU" sz="1800" baseline="0" dirty="0"/>
                        <a:t> application development over data</a:t>
                      </a:r>
                    </a:p>
                    <a:p>
                      <a:pPr marL="285750" indent="-285750" algn="l">
                        <a:buFont typeface="Arial" panose="020B0604020202020204" pitchFamily="34" charset="0"/>
                        <a:buChar char="•"/>
                      </a:pPr>
                      <a:r>
                        <a:rPr lang="en-AU" sz="1800" baseline="0" dirty="0"/>
                        <a:t>Agency stores and distributes data</a:t>
                      </a:r>
                      <a:endParaRPr lang="en-AU" sz="1800" dirty="0"/>
                    </a:p>
                  </a:txBody>
                  <a:tcPr/>
                </a:tc>
                <a:tc>
                  <a:txBody>
                    <a:bodyPr/>
                    <a:lstStyle/>
                    <a:p>
                      <a:pPr marL="285750" indent="-285750" algn="l">
                        <a:buFont typeface="Arial" panose="020B0604020202020204" pitchFamily="34" charset="0"/>
                        <a:buChar char="•"/>
                      </a:pPr>
                      <a:r>
                        <a:rPr lang="en-AU" sz="1800" dirty="0"/>
                        <a:t>APIs, Virtual Labs enabled by standards</a:t>
                      </a:r>
                    </a:p>
                    <a:p>
                      <a:pPr marL="285750" indent="-285750" algn="l">
                        <a:buFont typeface="Arial" panose="020B0604020202020204" pitchFamily="34" charset="0"/>
                        <a:buChar char="•"/>
                      </a:pPr>
                      <a:r>
                        <a:rPr lang="en-AU" sz="1800" dirty="0"/>
                        <a:t>Use of third parties</a:t>
                      </a:r>
                      <a:r>
                        <a:rPr lang="en-AU" sz="1800" baseline="0" dirty="0"/>
                        <a:t> for storage, distribution and analysis</a:t>
                      </a:r>
                      <a:endParaRPr lang="en-AU" sz="1800" dirty="0"/>
                    </a:p>
                  </a:txBody>
                  <a:tcPr/>
                </a:tc>
                <a:extLst>
                  <a:ext uri="{0D108BD9-81ED-4DB2-BD59-A6C34878D82A}">
                    <a16:rowId xmlns="" xmlns:a16="http://schemas.microsoft.com/office/drawing/2014/main" val="10004"/>
                  </a:ext>
                </a:extLst>
              </a:tr>
            </a:tbl>
          </a:graphicData>
        </a:graphic>
      </p:graphicFrame>
      <p:sp>
        <p:nvSpPr>
          <p:cNvPr id="4" name="Slide Number Placeholder 3"/>
          <p:cNvSpPr>
            <a:spLocks noGrp="1"/>
          </p:cNvSpPr>
          <p:nvPr>
            <p:ph type="sldNum" sz="quarter" idx="4"/>
          </p:nvPr>
        </p:nvSpPr>
        <p:spPr/>
        <p:txBody>
          <a:bodyPr/>
          <a:lstStyle/>
          <a:p>
            <a:pPr defTabSz="488698"/>
            <a:fld id="{2ABE124A-B5C5-46E0-B944-45307B126769}" type="slidenum">
              <a:rPr lang="en-AU" smtClean="0">
                <a:solidFill>
                  <a:srgbClr val="FFFFFF"/>
                </a:solidFill>
              </a:rPr>
              <a:pPr defTabSz="488698"/>
              <a:t>12</a:t>
            </a:fld>
            <a:r>
              <a:rPr lang="en-AU">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23173801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126308" y="265446"/>
            <a:ext cx="5624944"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a:solidFill>
                  <a:srgbClr val="FFFFFF"/>
                </a:solidFill>
                <a:latin typeface="Tahoma"/>
                <a:ea typeface="Tahoma"/>
                <a:cs typeface="Tahoma"/>
                <a:sym typeface="Tahoma"/>
              </a:rPr>
              <a:t>FDA User Summary</a:t>
            </a:r>
          </a:p>
        </p:txBody>
      </p:sp>
      <p:cxnSp>
        <p:nvCxnSpPr>
          <p:cNvPr id="67" name="Shape 67"/>
          <p:cNvCxnSpPr/>
          <p:nvPr/>
        </p:nvCxnSpPr>
        <p:spPr>
          <a:xfrm flipH="1">
            <a:off x="1816100" y="6284912"/>
            <a:ext cx="949324" cy="344486"/>
          </a:xfrm>
          <a:prstGeom prst="straightConnector1">
            <a:avLst/>
          </a:prstGeom>
          <a:noFill/>
          <a:ln>
            <a:noFill/>
          </a:ln>
        </p:spPr>
      </p:cxnSp>
      <p:graphicFrame>
        <p:nvGraphicFramePr>
          <p:cNvPr id="68" name="Shape 68"/>
          <p:cNvGraphicFramePr/>
          <p:nvPr/>
        </p:nvGraphicFramePr>
        <p:xfrm>
          <a:off x="457197" y="2234463"/>
          <a:ext cx="8229600" cy="3886200"/>
        </p:xfrm>
        <a:graphic>
          <a:graphicData uri="http://schemas.openxmlformats.org/drawingml/2006/table">
            <a:tbl>
              <a:tblPr>
                <a:noFill/>
              </a:tblPr>
              <a:tblGrid>
                <a:gridCol w="478475">
                  <a:extLst>
                    <a:ext uri="{9D8B030D-6E8A-4147-A177-3AD203B41FA5}">
                      <a16:colId xmlns="" xmlns:a16="http://schemas.microsoft.com/office/drawing/2014/main" val="20000"/>
                    </a:ext>
                  </a:extLst>
                </a:gridCol>
                <a:gridCol w="816925">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gridCol w="1143000">
                  <a:extLst>
                    <a:ext uri="{9D8B030D-6E8A-4147-A177-3AD203B41FA5}">
                      <a16:colId xmlns="" xmlns:a16="http://schemas.microsoft.com/office/drawing/2014/main" val="20004"/>
                    </a:ext>
                  </a:extLst>
                </a:gridCol>
                <a:gridCol w="1143000">
                  <a:extLst>
                    <a:ext uri="{9D8B030D-6E8A-4147-A177-3AD203B41FA5}">
                      <a16:colId xmlns="" xmlns:a16="http://schemas.microsoft.com/office/drawing/2014/main" val="20005"/>
                    </a:ext>
                  </a:extLst>
                </a:gridCol>
                <a:gridCol w="2438400">
                  <a:extLst>
                    <a:ext uri="{9D8B030D-6E8A-4147-A177-3AD203B41FA5}">
                      <a16:colId xmlns="" xmlns:a16="http://schemas.microsoft.com/office/drawing/2014/main" val="20006"/>
                    </a:ext>
                  </a:extLst>
                </a:gridCol>
              </a:tblGrid>
              <a:tr h="624925">
                <a:tc>
                  <a:txBody>
                    <a:bodyPr/>
                    <a:lstStyle/>
                    <a:p>
                      <a:pPr marL="0" marR="0" lvl="0" indent="0" algn="ctr" rtl="0">
                        <a:spcBef>
                          <a:spcPts val="0"/>
                        </a:spcBef>
                        <a:buSzPct val="25000"/>
                        <a:buNone/>
                      </a:pPr>
                      <a:r>
                        <a:rPr lang="en-US" sz="1400" b="1" u="none" strike="noStrike" cap="none"/>
                        <a:t>#</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User Type</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Examples</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Data Volume</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Knowledge Capacity</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Computing Capacity</a:t>
                      </a:r>
                    </a:p>
                  </a:txBody>
                  <a:tcPr marL="6350" marR="6350" marT="6350" marB="0" anchor="ctr">
                    <a:solidFill>
                      <a:srgbClr val="FFEACC"/>
                    </a:solidFill>
                  </a:tcPr>
                </a:tc>
                <a:tc>
                  <a:txBody>
                    <a:bodyPr/>
                    <a:lstStyle/>
                    <a:p>
                      <a:pPr marL="0" marR="0" lvl="0" indent="0" algn="ctr" rtl="0">
                        <a:spcBef>
                          <a:spcPts val="0"/>
                        </a:spcBef>
                        <a:buSzPct val="25000"/>
                        <a:buNone/>
                      </a:pPr>
                      <a:r>
                        <a:rPr lang="en-US" sz="1400" b="1" u="none" strike="noStrike" cap="none"/>
                        <a:t>ARD Requirement</a:t>
                      </a:r>
                    </a:p>
                  </a:txBody>
                  <a:tcPr marL="6350" marR="6350" marT="6350" marB="0" anchor="ctr">
                    <a:solidFill>
                      <a:srgbClr val="FFEACC"/>
                    </a:solidFill>
                  </a:tcPr>
                </a:tc>
                <a:extLst>
                  <a:ext uri="{0D108BD9-81ED-4DB2-BD59-A6C34878D82A}">
                    <a16:rowId xmlns="" xmlns:a16="http://schemas.microsoft.com/office/drawing/2014/main" val="10000"/>
                  </a:ext>
                </a:extLst>
              </a:tr>
              <a:tr h="937375">
                <a:tc>
                  <a:txBody>
                    <a:bodyPr/>
                    <a:lstStyle/>
                    <a:p>
                      <a:pPr marL="0" marR="0" lvl="0" indent="0" algn="ctr" rtl="0">
                        <a:spcBef>
                          <a:spcPts val="0"/>
                        </a:spcBef>
                        <a:buSzPct val="25000"/>
                        <a:buNone/>
                      </a:pPr>
                      <a:r>
                        <a:rPr lang="en-US" sz="1800" b="1" u="none" strike="noStrike" cap="none"/>
                        <a:t>1</a:t>
                      </a:r>
                    </a:p>
                  </a:txBody>
                  <a:tcPr marL="6350" marR="6350" marT="6350" marB="0" anchor="ctr"/>
                </a:tc>
                <a:tc>
                  <a:txBody>
                    <a:bodyPr/>
                    <a:lstStyle/>
                    <a:p>
                      <a:pPr marL="0" marR="0" lvl="0" indent="0" algn="ctr" rtl="0">
                        <a:spcBef>
                          <a:spcPts val="0"/>
                        </a:spcBef>
                        <a:buSzPct val="25000"/>
                        <a:buNone/>
                      </a:pPr>
                      <a:r>
                        <a:rPr lang="en-US" sz="1400" u="none" strike="noStrike" cap="none"/>
                        <a:t>Data Holders</a:t>
                      </a:r>
                    </a:p>
                  </a:txBody>
                  <a:tcPr marL="6350" marR="6350" marT="6350" marB="0" anchor="ctr"/>
                </a:tc>
                <a:tc>
                  <a:txBody>
                    <a:bodyPr/>
                    <a:lstStyle/>
                    <a:p>
                      <a:pPr marL="0" marR="0" lvl="0" indent="0" algn="ctr" rtl="0">
                        <a:spcBef>
                          <a:spcPts val="0"/>
                        </a:spcBef>
                        <a:buSzPct val="25000"/>
                        <a:buNone/>
                      </a:pPr>
                      <a:r>
                        <a:rPr lang="en-US" sz="1400" u="none" strike="noStrike" cap="none"/>
                        <a:t>Google, Amazon, SERVIR</a:t>
                      </a:r>
                    </a:p>
                  </a:txBody>
                  <a:tcPr marL="6350" marR="6350" marT="6350" marB="0" anchor="ctr"/>
                </a:tc>
                <a:tc>
                  <a:txBody>
                    <a:bodyPr/>
                    <a:lstStyle/>
                    <a:p>
                      <a:pPr marL="0" marR="0" lvl="0" indent="0" algn="ctr" rtl="0">
                        <a:spcBef>
                          <a:spcPts val="0"/>
                        </a:spcBef>
                        <a:buSzPct val="25000"/>
                        <a:buNone/>
                      </a:pPr>
                      <a:r>
                        <a:rPr lang="en-US" sz="1400" u="none" strike="noStrike" cap="none"/>
                        <a:t>High</a:t>
                      </a:r>
                    </a:p>
                  </a:txBody>
                  <a:tcPr marL="6350" marR="6350" marT="6350" marB="0" anchor="ctr"/>
                </a:tc>
                <a:tc>
                  <a:txBody>
                    <a:bodyPr/>
                    <a:lstStyle/>
                    <a:p>
                      <a:pPr marL="0" marR="0" lvl="0" indent="0" algn="ctr" rtl="0">
                        <a:spcBef>
                          <a:spcPts val="0"/>
                        </a:spcBef>
                        <a:buSzPct val="25000"/>
                        <a:buNone/>
                      </a:pPr>
                      <a:r>
                        <a:rPr lang="en-US" sz="1400" u="none" strike="noStrike" cap="none"/>
                        <a:t>Medium</a:t>
                      </a:r>
                    </a:p>
                  </a:txBody>
                  <a:tcPr marL="6350" marR="6350" marT="6350" marB="0" anchor="ctr"/>
                </a:tc>
                <a:tc>
                  <a:txBody>
                    <a:bodyPr/>
                    <a:lstStyle/>
                    <a:p>
                      <a:pPr marL="0" marR="0" lvl="0" indent="0" algn="ctr" rtl="0">
                        <a:spcBef>
                          <a:spcPts val="0"/>
                        </a:spcBef>
                        <a:buSzPct val="25000"/>
                        <a:buNone/>
                      </a:pPr>
                      <a:r>
                        <a:rPr lang="en-US" sz="1400" u="none" strike="noStrike" cap="none"/>
                        <a:t>High</a:t>
                      </a:r>
                      <a:br>
                        <a:rPr lang="en-US" sz="1400" u="none" strike="noStrike" cap="none"/>
                      </a:br>
                      <a:r>
                        <a:rPr lang="en-US" sz="1400" u="none" strike="noStrike" cap="none"/>
                        <a:t>(cloud, HPC)</a:t>
                      </a:r>
                    </a:p>
                  </a:txBody>
                  <a:tcPr marL="6350" marR="6350" marT="6350" marB="0" anchor="ctr"/>
                </a:tc>
                <a:tc>
                  <a:txBody>
                    <a:bodyPr/>
                    <a:lstStyle/>
                    <a:p>
                      <a:pPr marL="0" marR="0" lvl="0" indent="0" algn="ctr" rtl="0">
                        <a:spcBef>
                          <a:spcPts val="0"/>
                        </a:spcBef>
                        <a:buSzPct val="25000"/>
                        <a:buNone/>
                      </a:pPr>
                      <a:r>
                        <a:rPr lang="en-US" sz="1400" u="none" strike="noStrike" cap="none"/>
                        <a:t>Not required, </a:t>
                      </a:r>
                      <a:br>
                        <a:rPr lang="en-US" sz="1400" u="none" strike="noStrike" cap="none"/>
                      </a:br>
                      <a:r>
                        <a:rPr lang="en-US" sz="1400" u="none" strike="noStrike" cap="none"/>
                        <a:t>as they will grab </a:t>
                      </a:r>
                      <a:br>
                        <a:rPr lang="en-US" sz="1400" u="none" strike="noStrike" cap="none"/>
                      </a:br>
                      <a:r>
                        <a:rPr lang="en-US" sz="1400" u="none" strike="noStrike" cap="none"/>
                        <a:t>what is available</a:t>
                      </a:r>
                    </a:p>
                  </a:txBody>
                  <a:tcPr marL="6350" marR="6350" marT="6350" marB="0" anchor="ctr"/>
                </a:tc>
                <a:extLst>
                  <a:ext uri="{0D108BD9-81ED-4DB2-BD59-A6C34878D82A}">
                    <a16:rowId xmlns="" xmlns:a16="http://schemas.microsoft.com/office/drawing/2014/main" val="10001"/>
                  </a:ext>
                </a:extLst>
              </a:tr>
              <a:tr h="1093600">
                <a:tc>
                  <a:txBody>
                    <a:bodyPr/>
                    <a:lstStyle/>
                    <a:p>
                      <a:pPr marL="0" marR="0" lvl="0" indent="0" algn="ctr" rtl="0">
                        <a:spcBef>
                          <a:spcPts val="0"/>
                        </a:spcBef>
                        <a:buSzPct val="25000"/>
                        <a:buNone/>
                      </a:pPr>
                      <a:r>
                        <a:rPr lang="en-US" sz="1800" b="1" u="none" strike="noStrike" cap="none"/>
                        <a:t>2</a:t>
                      </a:r>
                    </a:p>
                  </a:txBody>
                  <a:tcPr marL="6350" marR="6350" marT="6350" marB="0" anchor="ctr"/>
                </a:tc>
                <a:tc>
                  <a:txBody>
                    <a:bodyPr/>
                    <a:lstStyle/>
                    <a:p>
                      <a:pPr marL="0" marR="0" lvl="0" indent="0" algn="ctr" rtl="0">
                        <a:spcBef>
                          <a:spcPts val="0"/>
                        </a:spcBef>
                        <a:buSzPct val="25000"/>
                        <a:buNone/>
                      </a:pPr>
                      <a:r>
                        <a:rPr lang="en-US" sz="1400" u="none" strike="noStrike" cap="none"/>
                        <a:t>Science</a:t>
                      </a:r>
                    </a:p>
                  </a:txBody>
                  <a:tcPr marL="6350" marR="6350" marT="6350" marB="0" anchor="ctr"/>
                </a:tc>
                <a:tc>
                  <a:txBody>
                    <a:bodyPr/>
                    <a:lstStyle/>
                    <a:p>
                      <a:pPr marL="0" marR="0" lvl="0" indent="0" algn="ctr" rtl="0">
                        <a:spcBef>
                          <a:spcPts val="0"/>
                        </a:spcBef>
                        <a:buSzPct val="25000"/>
                        <a:buNone/>
                      </a:pPr>
                      <a:r>
                        <a:rPr lang="en-US" sz="1400" u="none" strike="noStrike" cap="none"/>
                        <a:t>Researchers, Analyses</a:t>
                      </a:r>
                    </a:p>
                  </a:txBody>
                  <a:tcPr marL="6350" marR="6350" marT="6350" marB="0" anchor="ctr"/>
                </a:tc>
                <a:tc>
                  <a:txBody>
                    <a:bodyPr/>
                    <a:lstStyle/>
                    <a:p>
                      <a:pPr marL="0" marR="0" lvl="0" indent="0" algn="ctr" rtl="0">
                        <a:spcBef>
                          <a:spcPts val="0"/>
                        </a:spcBef>
                        <a:buSzPct val="25000"/>
                        <a:buNone/>
                      </a:pPr>
                      <a:r>
                        <a:rPr lang="en-US" sz="1400" u="none" strike="noStrike" cap="none"/>
                        <a:t>Low to </a:t>
                      </a:r>
                      <a:br>
                        <a:rPr lang="en-US" sz="1400" u="none" strike="noStrike" cap="none"/>
                      </a:br>
                      <a:r>
                        <a:rPr lang="en-US" sz="1400" u="none" strike="noStrike" cap="none"/>
                        <a:t>High</a:t>
                      </a:r>
                    </a:p>
                  </a:txBody>
                  <a:tcPr marL="6350" marR="6350" marT="6350" marB="0" anchor="ctr"/>
                </a:tc>
                <a:tc>
                  <a:txBody>
                    <a:bodyPr/>
                    <a:lstStyle/>
                    <a:p>
                      <a:pPr marL="0" marR="0" lvl="0" indent="0" algn="ctr" rtl="0">
                        <a:spcBef>
                          <a:spcPts val="0"/>
                        </a:spcBef>
                        <a:buSzPct val="25000"/>
                        <a:buNone/>
                      </a:pPr>
                      <a:r>
                        <a:rPr lang="en-US" sz="1400" u="none" strike="noStrike" cap="none"/>
                        <a:t>High</a:t>
                      </a:r>
                    </a:p>
                  </a:txBody>
                  <a:tcPr marL="6350" marR="6350" marT="6350" marB="0" anchor="ctr"/>
                </a:tc>
                <a:tc>
                  <a:txBody>
                    <a:bodyPr/>
                    <a:lstStyle/>
                    <a:p>
                      <a:pPr marL="0" marR="0" lvl="0" indent="0" algn="ctr" rtl="0">
                        <a:spcBef>
                          <a:spcPts val="0"/>
                        </a:spcBef>
                        <a:buSzPct val="25000"/>
                        <a:buNone/>
                      </a:pPr>
                      <a:r>
                        <a:rPr lang="en-US" sz="1400" u="none" strike="noStrike" cap="none"/>
                        <a:t>Medium</a:t>
                      </a:r>
                      <a:br>
                        <a:rPr lang="en-US" sz="1400" u="none" strike="noStrike" cap="none"/>
                      </a:br>
                      <a:r>
                        <a:rPr lang="en-US" sz="1400" u="none" strike="noStrike" cap="none"/>
                        <a:t>(PC, cluster, cloud)</a:t>
                      </a:r>
                    </a:p>
                  </a:txBody>
                  <a:tcPr marL="6350" marR="6350" marT="6350" marB="0" anchor="ctr"/>
                </a:tc>
                <a:tc>
                  <a:txBody>
                    <a:bodyPr/>
                    <a:lstStyle/>
                    <a:p>
                      <a:pPr marL="0" marR="0" lvl="0" indent="0" algn="ctr" rtl="0">
                        <a:spcBef>
                          <a:spcPts val="0"/>
                        </a:spcBef>
                        <a:buSzPct val="25000"/>
                        <a:buNone/>
                      </a:pPr>
                      <a:r>
                        <a:rPr lang="en-US" sz="1400" u="none" strike="noStrike" cap="none"/>
                        <a:t>Varies … </a:t>
                      </a:r>
                      <a:br>
                        <a:rPr lang="en-US" sz="1400" u="none" strike="noStrike" cap="none"/>
                      </a:br>
                      <a:r>
                        <a:rPr lang="en-US" sz="1400" u="none" strike="noStrike" cap="none"/>
                        <a:t>some desire ARD,  </a:t>
                      </a:r>
                      <a:br>
                        <a:rPr lang="en-US" sz="1400" u="none" strike="noStrike" cap="none"/>
                      </a:br>
                      <a:r>
                        <a:rPr lang="en-US" sz="1400" u="none" strike="noStrike" cap="none"/>
                        <a:t>others do not</a:t>
                      </a:r>
                    </a:p>
                  </a:txBody>
                  <a:tcPr marL="6350" marR="6350" marT="6350" marB="0" anchor="ctr"/>
                </a:tc>
                <a:extLst>
                  <a:ext uri="{0D108BD9-81ED-4DB2-BD59-A6C34878D82A}">
                    <a16:rowId xmlns="" xmlns:a16="http://schemas.microsoft.com/office/drawing/2014/main" val="10002"/>
                  </a:ext>
                </a:extLst>
              </a:tr>
              <a:tr h="1230300">
                <a:tc>
                  <a:txBody>
                    <a:bodyPr/>
                    <a:lstStyle/>
                    <a:p>
                      <a:pPr marL="0" marR="0" lvl="0" indent="0" algn="ctr" rtl="0">
                        <a:spcBef>
                          <a:spcPts val="0"/>
                        </a:spcBef>
                        <a:buSzPct val="25000"/>
                        <a:buNone/>
                      </a:pPr>
                      <a:r>
                        <a:rPr lang="en-US" sz="1800" b="1" u="none" strike="noStrike" cap="none"/>
                        <a:t>3</a:t>
                      </a:r>
                    </a:p>
                  </a:txBody>
                  <a:tcPr marL="6350" marR="6350" marT="6350" marB="0" anchor="ctr"/>
                </a:tc>
                <a:tc>
                  <a:txBody>
                    <a:bodyPr/>
                    <a:lstStyle/>
                    <a:p>
                      <a:pPr marL="0" marR="0" lvl="0" indent="0" algn="ctr" rtl="0">
                        <a:spcBef>
                          <a:spcPts val="0"/>
                        </a:spcBef>
                        <a:buSzPct val="25000"/>
                        <a:buNone/>
                      </a:pPr>
                      <a:r>
                        <a:rPr lang="en-US" sz="1400" u="none" strike="noStrike" cap="none"/>
                        <a:t>General Global Public</a:t>
                      </a:r>
                    </a:p>
                  </a:txBody>
                  <a:tcPr marL="6350" marR="6350" marT="6350" marB="0" anchor="ctr"/>
                </a:tc>
                <a:tc>
                  <a:txBody>
                    <a:bodyPr/>
                    <a:lstStyle/>
                    <a:p>
                      <a:pPr marL="0" marR="0" lvl="0" indent="0" algn="ctr" rtl="0">
                        <a:spcBef>
                          <a:spcPts val="0"/>
                        </a:spcBef>
                        <a:buSzPct val="25000"/>
                        <a:buNone/>
                      </a:pPr>
                      <a:r>
                        <a:rPr lang="en-US" sz="1400" u="none" strike="noStrike" cap="none"/>
                        <a:t>Developing Countries, New Users</a:t>
                      </a:r>
                    </a:p>
                  </a:txBody>
                  <a:tcPr marL="6350" marR="6350" marT="6350" marB="0" anchor="ctr"/>
                </a:tc>
                <a:tc>
                  <a:txBody>
                    <a:bodyPr/>
                    <a:lstStyle/>
                    <a:p>
                      <a:pPr marL="0" marR="0" lvl="0" indent="0" algn="ctr" rtl="0">
                        <a:spcBef>
                          <a:spcPts val="0"/>
                        </a:spcBef>
                        <a:buSzPct val="25000"/>
                        <a:buNone/>
                      </a:pPr>
                      <a:r>
                        <a:rPr lang="en-US" sz="1400" u="none" strike="noStrike" cap="none"/>
                        <a:t>Low</a:t>
                      </a:r>
                    </a:p>
                  </a:txBody>
                  <a:tcPr marL="6350" marR="6350" marT="6350" marB="0" anchor="ctr"/>
                </a:tc>
                <a:tc>
                  <a:txBody>
                    <a:bodyPr/>
                    <a:lstStyle/>
                    <a:p>
                      <a:pPr marL="0" marR="0" lvl="0" indent="0" algn="ctr" rtl="0">
                        <a:spcBef>
                          <a:spcPts val="0"/>
                        </a:spcBef>
                        <a:buSzPct val="25000"/>
                        <a:buNone/>
                      </a:pPr>
                      <a:r>
                        <a:rPr lang="en-US" sz="1400" u="none" strike="noStrike" cap="none"/>
                        <a:t>Low</a:t>
                      </a:r>
                    </a:p>
                  </a:txBody>
                  <a:tcPr marL="6350" marR="6350" marT="6350" marB="0" anchor="ctr"/>
                </a:tc>
                <a:tc>
                  <a:txBody>
                    <a:bodyPr/>
                    <a:lstStyle/>
                    <a:p>
                      <a:pPr marL="0" marR="0" lvl="0" indent="0" algn="ctr" rtl="0">
                        <a:spcBef>
                          <a:spcPts val="0"/>
                        </a:spcBef>
                        <a:buSzPct val="25000"/>
                        <a:buNone/>
                      </a:pPr>
                      <a:r>
                        <a:rPr lang="en-US" sz="1400" u="none" strike="noStrike" cap="none"/>
                        <a:t>Low</a:t>
                      </a:r>
                      <a:br>
                        <a:rPr lang="en-US" sz="1400" u="none" strike="noStrike" cap="none"/>
                      </a:br>
                      <a:r>
                        <a:rPr lang="en-US" sz="1400" u="none" strike="noStrike" cap="none"/>
                        <a:t>(PC, cluster)</a:t>
                      </a:r>
                    </a:p>
                  </a:txBody>
                  <a:tcPr marL="6350" marR="6350" marT="6350" marB="0" anchor="ctr"/>
                </a:tc>
                <a:tc>
                  <a:txBody>
                    <a:bodyPr/>
                    <a:lstStyle/>
                    <a:p>
                      <a:pPr marL="0" marR="0" lvl="0" indent="0" algn="ctr" rtl="0">
                        <a:spcBef>
                          <a:spcPts val="0"/>
                        </a:spcBef>
                        <a:buSzPct val="25000"/>
                        <a:buNone/>
                      </a:pPr>
                      <a:r>
                        <a:rPr lang="en-US" sz="1400" u="none" strike="noStrike" cap="none"/>
                        <a:t>Typically desired</a:t>
                      </a:r>
                    </a:p>
                  </a:txBody>
                  <a:tcPr marL="6350" marR="6350" marT="6350" marB="0" anchor="ctr"/>
                </a:tc>
                <a:extLst>
                  <a:ext uri="{0D108BD9-81ED-4DB2-BD59-A6C34878D82A}">
                    <a16:rowId xmlns="" xmlns:a16="http://schemas.microsoft.com/office/drawing/2014/main" val="10003"/>
                  </a:ext>
                </a:extLst>
              </a:tr>
            </a:tbl>
          </a:graphicData>
        </a:graphic>
      </p:graphicFrame>
      <p:sp>
        <p:nvSpPr>
          <p:cNvPr id="69" name="Shape 69"/>
          <p:cNvSpPr txBox="1"/>
          <p:nvPr/>
        </p:nvSpPr>
        <p:spPr>
          <a:xfrm>
            <a:off x="535477" y="1416732"/>
            <a:ext cx="8073040" cy="607556"/>
          </a:xfrm>
          <a:prstGeom prst="rect">
            <a:avLst/>
          </a:prstGeom>
          <a:noFill/>
          <a:ln>
            <a:noFill/>
          </a:ln>
        </p:spPr>
        <p:txBody>
          <a:bodyPr lIns="91425" tIns="45700" rIns="91425" bIns="45700" anchor="t" anchorCtr="0">
            <a:noAutofit/>
          </a:bodyPr>
          <a:lstStyle/>
          <a:p>
            <a:pPr marL="0" marR="0" lvl="0" indent="0" algn="l" rtl="0">
              <a:spcBef>
                <a:spcPts val="0"/>
              </a:spcBef>
              <a:buClr>
                <a:srgbClr val="002569"/>
              </a:buClr>
              <a:buSzPct val="25000"/>
              <a:buFont typeface="Arial"/>
              <a:buNone/>
            </a:pPr>
            <a:r>
              <a:rPr lang="en-US" sz="2400" b="0" i="0" u="none" strike="noStrike" cap="none">
                <a:solidFill>
                  <a:srgbClr val="002569"/>
                </a:solidFill>
                <a:latin typeface="Calibri"/>
                <a:ea typeface="Calibri"/>
                <a:cs typeface="Calibri"/>
                <a:sym typeface="Calibri"/>
              </a:rPr>
              <a:t>What are the user categories and their characteristics? </a:t>
            </a:r>
          </a:p>
        </p:txBody>
      </p:sp>
    </p:spTree>
    <p:extLst>
      <p:ext uri="{BB962C8B-B14F-4D97-AF65-F5344CB8AC3E}">
        <p14:creationId xmlns:p14="http://schemas.microsoft.com/office/powerpoint/2010/main" val="35901423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2126308" y="265446"/>
            <a:ext cx="5624944"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a:solidFill>
                  <a:srgbClr val="FFFFFF"/>
                </a:solidFill>
                <a:latin typeface="Tahoma"/>
                <a:ea typeface="Tahoma"/>
                <a:cs typeface="Tahoma"/>
                <a:sym typeface="Tahoma"/>
              </a:rPr>
              <a:t>Pilot Projects</a:t>
            </a:r>
          </a:p>
        </p:txBody>
      </p:sp>
      <p:cxnSp>
        <p:nvCxnSpPr>
          <p:cNvPr id="77" name="Shape 77"/>
          <p:cNvCxnSpPr/>
          <p:nvPr/>
        </p:nvCxnSpPr>
        <p:spPr>
          <a:xfrm flipH="1">
            <a:off x="1816100" y="6284912"/>
            <a:ext cx="949324" cy="344486"/>
          </a:xfrm>
          <a:prstGeom prst="straightConnector1">
            <a:avLst/>
          </a:prstGeom>
          <a:noFill/>
          <a:ln>
            <a:noFill/>
          </a:ln>
        </p:spPr>
      </p:cxnSp>
      <p:graphicFrame>
        <p:nvGraphicFramePr>
          <p:cNvPr id="78" name="Shape 78"/>
          <p:cNvGraphicFramePr/>
          <p:nvPr/>
        </p:nvGraphicFramePr>
        <p:xfrm>
          <a:off x="129300" y="1351174"/>
          <a:ext cx="8851650" cy="5162246"/>
        </p:xfrm>
        <a:graphic>
          <a:graphicData uri="http://schemas.openxmlformats.org/drawingml/2006/table">
            <a:tbl>
              <a:tblPr firstRow="1" firstCol="1" bandRow="1">
                <a:noFill/>
              </a:tblPr>
              <a:tblGrid>
                <a:gridCol w="1456125">
                  <a:extLst>
                    <a:ext uri="{9D8B030D-6E8A-4147-A177-3AD203B41FA5}">
                      <a16:colId xmlns="" xmlns:a16="http://schemas.microsoft.com/office/drawing/2014/main" val="20000"/>
                    </a:ext>
                  </a:extLst>
                </a:gridCol>
                <a:gridCol w="1256675">
                  <a:extLst>
                    <a:ext uri="{9D8B030D-6E8A-4147-A177-3AD203B41FA5}">
                      <a16:colId xmlns="" xmlns:a16="http://schemas.microsoft.com/office/drawing/2014/main" val="20001"/>
                    </a:ext>
                  </a:extLst>
                </a:gridCol>
                <a:gridCol w="1314975">
                  <a:extLst>
                    <a:ext uri="{9D8B030D-6E8A-4147-A177-3AD203B41FA5}">
                      <a16:colId xmlns="" xmlns:a16="http://schemas.microsoft.com/office/drawing/2014/main" val="20002"/>
                    </a:ext>
                  </a:extLst>
                </a:gridCol>
                <a:gridCol w="1194975">
                  <a:extLst>
                    <a:ext uri="{9D8B030D-6E8A-4147-A177-3AD203B41FA5}">
                      <a16:colId xmlns="" xmlns:a16="http://schemas.microsoft.com/office/drawing/2014/main" val="20003"/>
                    </a:ext>
                  </a:extLst>
                </a:gridCol>
                <a:gridCol w="1203450">
                  <a:extLst>
                    <a:ext uri="{9D8B030D-6E8A-4147-A177-3AD203B41FA5}">
                      <a16:colId xmlns="" xmlns:a16="http://schemas.microsoft.com/office/drawing/2014/main" val="20004"/>
                    </a:ext>
                  </a:extLst>
                </a:gridCol>
                <a:gridCol w="1285000">
                  <a:extLst>
                    <a:ext uri="{9D8B030D-6E8A-4147-A177-3AD203B41FA5}">
                      <a16:colId xmlns="" xmlns:a16="http://schemas.microsoft.com/office/drawing/2014/main" val="20005"/>
                    </a:ext>
                  </a:extLst>
                </a:gridCol>
                <a:gridCol w="1140450">
                  <a:extLst>
                    <a:ext uri="{9D8B030D-6E8A-4147-A177-3AD203B41FA5}">
                      <a16:colId xmlns="" xmlns:a16="http://schemas.microsoft.com/office/drawing/2014/main" val="20006"/>
                    </a:ext>
                  </a:extLst>
                </a:gridCol>
              </a:tblGrid>
              <a:tr h="641025">
                <a:tc>
                  <a:txBody>
                    <a:bodyPr/>
                    <a:lstStyle/>
                    <a:p>
                      <a:pPr marL="0" marR="0" lvl="0" indent="0" algn="ctr" rtl="0">
                        <a:spcBef>
                          <a:spcPts val="0"/>
                        </a:spcBef>
                        <a:spcAft>
                          <a:spcPts val="0"/>
                        </a:spcAft>
                        <a:buSzPct val="25000"/>
                        <a:buNone/>
                      </a:pPr>
                      <a:r>
                        <a:rPr lang="en-US" sz="1600" b="1" u="none" strike="noStrike" cap="none"/>
                        <a:t>Location</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t>Colombia</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t>Switzerland</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t>Vietnam</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t>USA</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t>Europe</a:t>
                      </a:r>
                    </a:p>
                  </a:txBody>
                  <a:tcPr marL="68575" marR="68575" marT="0" marB="0">
                    <a:solidFill>
                      <a:srgbClr val="FFEACC"/>
                    </a:solidFill>
                  </a:tcPr>
                </a:tc>
                <a:tc>
                  <a:txBody>
                    <a:bodyPr/>
                    <a:lstStyle/>
                    <a:p>
                      <a:pPr marL="0" marR="0" lvl="0" indent="0" algn="ctr" rtl="0">
                        <a:spcBef>
                          <a:spcPts val="0"/>
                        </a:spcBef>
                        <a:spcAft>
                          <a:spcPts val="0"/>
                        </a:spcAft>
                        <a:buSzPct val="25000"/>
                        <a:buNone/>
                      </a:pPr>
                      <a:r>
                        <a:rPr lang="en-US" sz="1600" b="1" u="none" strike="noStrike" cap="none"/>
                        <a:t>Australia</a:t>
                      </a:r>
                    </a:p>
                    <a:p>
                      <a:pPr marL="0" marR="0" lvl="0" indent="0" algn="ctr" rtl="0">
                        <a:spcBef>
                          <a:spcPts val="0"/>
                        </a:spcBef>
                        <a:spcAft>
                          <a:spcPts val="0"/>
                        </a:spcAft>
                        <a:buSzPct val="25000"/>
                        <a:buNone/>
                      </a:pPr>
                      <a:r>
                        <a:rPr lang="en-US" sz="1200"/>
                        <a:t>AGDC +</a:t>
                      </a:r>
                      <a:br>
                        <a:rPr lang="en-US" sz="1200"/>
                      </a:br>
                      <a:r>
                        <a:rPr lang="en-US" sz="1200"/>
                        <a:t>Industry Hub</a:t>
                      </a:r>
                    </a:p>
                  </a:txBody>
                  <a:tcPr marL="68575" marR="68575" marT="0" marB="0">
                    <a:solidFill>
                      <a:srgbClr val="FFEACC"/>
                    </a:solidFill>
                  </a:tcPr>
                </a:tc>
                <a:extLst>
                  <a:ext uri="{0D108BD9-81ED-4DB2-BD59-A6C34878D82A}">
                    <a16:rowId xmlns="" xmlns:a16="http://schemas.microsoft.com/office/drawing/2014/main" val="10000"/>
                  </a:ext>
                </a:extLst>
              </a:tr>
              <a:tr h="489600">
                <a:tc>
                  <a:txBody>
                    <a:bodyPr/>
                    <a:lstStyle/>
                    <a:p>
                      <a:pPr marL="0" marR="0" lvl="0" indent="0" algn="ctr" rtl="0">
                        <a:spcBef>
                          <a:spcPts val="0"/>
                        </a:spcBef>
                        <a:spcAft>
                          <a:spcPts val="0"/>
                        </a:spcAft>
                        <a:buSzPct val="25000"/>
                        <a:buNone/>
                      </a:pPr>
                      <a:r>
                        <a:rPr lang="en-US" sz="1400" b="1" u="none" strike="noStrike" cap="none"/>
                        <a:t>CEOS Lead</a:t>
                      </a:r>
                    </a:p>
                  </a:txBody>
                  <a:tcPr marL="68575" marR="68575" marT="0" marB="0"/>
                </a:tc>
                <a:tc>
                  <a:txBody>
                    <a:bodyPr/>
                    <a:lstStyle/>
                    <a:p>
                      <a:pPr marL="0" marR="0" lvl="0" indent="0" algn="ctr" rtl="0">
                        <a:spcBef>
                          <a:spcPts val="0"/>
                        </a:spcBef>
                        <a:spcAft>
                          <a:spcPts val="0"/>
                        </a:spcAft>
                        <a:buSzPct val="25000"/>
                        <a:buNone/>
                      </a:pPr>
                      <a:r>
                        <a:rPr lang="en-US" sz="1200" u="none" strike="noStrike" cap="none"/>
                        <a:t>SEO </a:t>
                      </a:r>
                      <a:br>
                        <a:rPr lang="en-US" sz="1200" u="none" strike="noStrike" cap="none"/>
                      </a:br>
                      <a:r>
                        <a:rPr lang="en-US" sz="1200" u="none" strike="noStrike" cap="none"/>
                        <a:t>(Brian K)</a:t>
                      </a:r>
                    </a:p>
                  </a:txBody>
                  <a:tcPr marL="68575" marR="68575" marT="0" marB="0"/>
                </a:tc>
                <a:tc>
                  <a:txBody>
                    <a:bodyPr/>
                    <a:lstStyle/>
                    <a:p>
                      <a:pPr marL="0" marR="0" lvl="0" indent="0" algn="ctr" rtl="0">
                        <a:spcBef>
                          <a:spcPts val="0"/>
                        </a:spcBef>
                        <a:spcAft>
                          <a:spcPts val="0"/>
                        </a:spcAft>
                        <a:buSzPct val="25000"/>
                        <a:buNone/>
                      </a:pPr>
                      <a:r>
                        <a:rPr lang="en-US" sz="1200" u="none" strike="noStrike" cap="none"/>
                        <a:t>SEO </a:t>
                      </a:r>
                    </a:p>
                    <a:p>
                      <a:pPr marL="0" marR="0" lvl="0" indent="0" algn="ctr" rtl="0">
                        <a:spcBef>
                          <a:spcPts val="0"/>
                        </a:spcBef>
                        <a:spcAft>
                          <a:spcPts val="0"/>
                        </a:spcAft>
                        <a:buSzPct val="25000"/>
                        <a:buNone/>
                      </a:pPr>
                      <a:r>
                        <a:rPr lang="en-US" sz="1200" u="none" strike="noStrike" cap="none"/>
                        <a:t>(Brian K)</a:t>
                      </a:r>
                    </a:p>
                  </a:txBody>
                  <a:tcPr marL="68575" marR="68575" marT="0" marB="0"/>
                </a:tc>
                <a:tc>
                  <a:txBody>
                    <a:bodyPr/>
                    <a:lstStyle/>
                    <a:p>
                      <a:pPr marL="0" marR="0" lvl="0" indent="0" algn="ctr" rtl="0">
                        <a:spcBef>
                          <a:spcPts val="0"/>
                        </a:spcBef>
                        <a:spcAft>
                          <a:spcPts val="0"/>
                        </a:spcAft>
                        <a:buSzPct val="25000"/>
                        <a:buNone/>
                      </a:pPr>
                      <a:r>
                        <a:rPr lang="en-US" sz="1200" u="none" strike="noStrike" cap="none"/>
                        <a:t>CSIRO (Alex)</a:t>
                      </a:r>
                    </a:p>
                  </a:txBody>
                  <a:tcPr marL="68575" marR="68575" marT="0" marB="0"/>
                </a:tc>
                <a:tc>
                  <a:txBody>
                    <a:bodyPr/>
                    <a:lstStyle/>
                    <a:p>
                      <a:pPr marL="0" marR="0" lvl="0" indent="0" algn="ctr" rtl="0">
                        <a:spcBef>
                          <a:spcPts val="0"/>
                        </a:spcBef>
                        <a:spcAft>
                          <a:spcPts val="0"/>
                        </a:spcAft>
                        <a:buSzPct val="25000"/>
                        <a:buNone/>
                      </a:pPr>
                      <a:r>
                        <a:rPr lang="en-US" sz="1200" u="none" strike="noStrike" cap="none"/>
                        <a:t>USGS </a:t>
                      </a:r>
                      <a:br>
                        <a:rPr lang="en-US" sz="1200" u="none" strike="noStrike" cap="none"/>
                      </a:br>
                      <a:r>
                        <a:rPr lang="en-US" sz="1200" u="none" strike="noStrike" cap="none"/>
                        <a:t>(Brian S)</a:t>
                      </a:r>
                    </a:p>
                  </a:txBody>
                  <a:tcPr marL="68575" marR="68575" marT="0" marB="0"/>
                </a:tc>
                <a:tc>
                  <a:txBody>
                    <a:bodyPr/>
                    <a:lstStyle/>
                    <a:p>
                      <a:pPr marL="0" marR="0" lvl="0" indent="0" algn="ctr" rtl="0">
                        <a:spcBef>
                          <a:spcPts val="0"/>
                        </a:spcBef>
                        <a:spcAft>
                          <a:spcPts val="0"/>
                        </a:spcAft>
                        <a:buSzPct val="25000"/>
                        <a:buNone/>
                      </a:pPr>
                      <a:r>
                        <a:rPr lang="en-US" sz="1200" u="none" strike="noStrike" cap="none"/>
                        <a:t>ESA (Mirko)</a:t>
                      </a:r>
                    </a:p>
                  </a:txBody>
                  <a:tcPr marL="68575" marR="68575" marT="0" marB="0"/>
                </a:tc>
                <a:tc>
                  <a:txBody>
                    <a:bodyPr/>
                    <a:lstStyle/>
                    <a:p>
                      <a:pPr marL="0" marR="0" lvl="0" indent="0" algn="ctr" rtl="0">
                        <a:spcBef>
                          <a:spcPts val="0"/>
                        </a:spcBef>
                        <a:spcAft>
                          <a:spcPts val="0"/>
                        </a:spcAft>
                        <a:buSzPct val="25000"/>
                        <a:buNone/>
                      </a:pPr>
                      <a:r>
                        <a:rPr lang="en-US" sz="1200" u="none" strike="noStrike" cap="none"/>
                        <a:t>CSIRO, GA </a:t>
                      </a:r>
                      <a:br>
                        <a:rPr lang="en-US" sz="1200" u="none" strike="noStrike" cap="none"/>
                      </a:br>
                      <a:r>
                        <a:rPr lang="en-US" sz="1200" u="none" strike="noStrike" cap="none"/>
                        <a:t>(Rob, Adam)</a:t>
                      </a:r>
                    </a:p>
                  </a:txBody>
                  <a:tcPr marL="68575" marR="68575" marT="0" marB="0"/>
                </a:tc>
                <a:extLst>
                  <a:ext uri="{0D108BD9-81ED-4DB2-BD59-A6C34878D82A}">
                    <a16:rowId xmlns="" xmlns:a16="http://schemas.microsoft.com/office/drawing/2014/main" val="10001"/>
                  </a:ext>
                </a:extLst>
              </a:tr>
              <a:tr h="395650">
                <a:tc>
                  <a:txBody>
                    <a:bodyPr/>
                    <a:lstStyle/>
                    <a:p>
                      <a:pPr marL="0" marR="0" lvl="0" indent="0" algn="ctr" rtl="0">
                        <a:spcBef>
                          <a:spcPts val="0"/>
                        </a:spcBef>
                        <a:spcAft>
                          <a:spcPts val="0"/>
                        </a:spcAft>
                        <a:buSzPct val="25000"/>
                        <a:buNone/>
                      </a:pPr>
                      <a:r>
                        <a:rPr lang="en-US" sz="1400" b="1" u="none" strike="noStrike" cap="none"/>
                        <a:t>Partners</a:t>
                      </a:r>
                    </a:p>
                  </a:txBody>
                  <a:tcPr marL="68575" marR="68575" marT="0" marB="0"/>
                </a:tc>
                <a:tc>
                  <a:txBody>
                    <a:bodyPr/>
                    <a:lstStyle/>
                    <a:p>
                      <a:pPr marL="0" marR="0" lvl="0" indent="0" algn="ctr" rtl="0">
                        <a:spcBef>
                          <a:spcPts val="0"/>
                        </a:spcBef>
                        <a:spcAft>
                          <a:spcPts val="0"/>
                        </a:spcAft>
                        <a:buSzPct val="25000"/>
                        <a:buNone/>
                      </a:pPr>
                      <a:r>
                        <a:rPr lang="en-US" sz="1200" u="none" strike="noStrike" cap="none"/>
                        <a:t>IDEAM</a:t>
                      </a:r>
                    </a:p>
                  </a:txBody>
                  <a:tcPr marL="68575" marR="68575" marT="0" marB="0"/>
                </a:tc>
                <a:tc>
                  <a:txBody>
                    <a:bodyPr/>
                    <a:lstStyle/>
                    <a:p>
                      <a:pPr marL="0" marR="0" lvl="0" indent="0" algn="ctr" rtl="0">
                        <a:spcBef>
                          <a:spcPts val="0"/>
                        </a:spcBef>
                        <a:spcAft>
                          <a:spcPts val="0"/>
                        </a:spcAft>
                        <a:buSzPct val="25000"/>
                        <a:buNone/>
                      </a:pPr>
                      <a:r>
                        <a:rPr lang="en-US" sz="1200" u="none" strike="noStrike" cap="none"/>
                        <a:t>UN-GRID Geneva</a:t>
                      </a:r>
                    </a:p>
                  </a:txBody>
                  <a:tcPr marL="68575" marR="68575" marT="0" marB="0"/>
                </a:tc>
                <a:tc>
                  <a:txBody>
                    <a:bodyPr/>
                    <a:lstStyle/>
                    <a:p>
                      <a:pPr marL="0" marR="0" lvl="0" indent="0" algn="ctr" rtl="0">
                        <a:spcBef>
                          <a:spcPts val="0"/>
                        </a:spcBef>
                        <a:spcAft>
                          <a:spcPts val="0"/>
                        </a:spcAft>
                        <a:buSzPct val="25000"/>
                        <a:buNone/>
                      </a:pPr>
                      <a:r>
                        <a:rPr lang="en-US" sz="1200" u="none" strike="noStrike" cap="none"/>
                        <a:t> VNU, VNSC</a:t>
                      </a:r>
                    </a:p>
                  </a:txBody>
                  <a:tcPr marL="68575" marR="68575" marT="0" marB="0"/>
                </a:tc>
                <a:tc>
                  <a:txBody>
                    <a:bodyPr/>
                    <a:lstStyle/>
                    <a:p>
                      <a:pPr marL="0" marR="0" lvl="0" indent="0" algn="ctr" rtl="0">
                        <a:spcBef>
                          <a:spcPts val="0"/>
                        </a:spcBef>
                        <a:spcAft>
                          <a:spcPts val="0"/>
                        </a:spcAft>
                        <a:buSzPct val="25000"/>
                        <a:buNone/>
                      </a:pPr>
                      <a:r>
                        <a:rPr lang="en-US" sz="1200" u="none" strike="noStrike" cap="none"/>
                        <a:t>BU, USGS EROS</a:t>
                      </a:r>
                    </a:p>
                  </a:txBody>
                  <a:tcPr marL="68575" marR="68575" marT="0" marB="0"/>
                </a:tc>
                <a:tc>
                  <a:txBody>
                    <a:bodyPr/>
                    <a:lstStyle/>
                    <a:p>
                      <a:pPr marL="0" marR="0" lvl="0" indent="0" algn="ctr" rtl="0">
                        <a:spcBef>
                          <a:spcPts val="0"/>
                        </a:spcBef>
                        <a:spcAft>
                          <a:spcPts val="0"/>
                        </a:spcAft>
                        <a:buSzPct val="25000"/>
                        <a:buNone/>
                      </a:pPr>
                      <a:r>
                        <a:rPr lang="en-US" sz="1200" u="none" strike="noStrike" cap="none"/>
                        <a:t>EPOS/INGV</a:t>
                      </a:r>
                    </a:p>
                  </a:txBody>
                  <a:tcPr marL="68575" marR="68575" marT="0" marB="0"/>
                </a:tc>
                <a:tc>
                  <a:txBody>
                    <a:bodyPr/>
                    <a:lstStyle/>
                    <a:p>
                      <a:pPr marL="0" marR="0" lvl="0" indent="0" algn="ctr" rtl="0">
                        <a:spcBef>
                          <a:spcPts val="0"/>
                        </a:spcBef>
                        <a:spcAft>
                          <a:spcPts val="0"/>
                        </a:spcAft>
                        <a:buSzPct val="25000"/>
                        <a:buNone/>
                      </a:pPr>
                      <a:r>
                        <a:rPr lang="en-US" sz="1200" u="none" strike="noStrike" cap="none"/>
                        <a:t>NCI</a:t>
                      </a:r>
                    </a:p>
                  </a:txBody>
                  <a:tcPr marL="68575" marR="68575" marT="0" marB="0"/>
                </a:tc>
                <a:extLst>
                  <a:ext uri="{0D108BD9-81ED-4DB2-BD59-A6C34878D82A}">
                    <a16:rowId xmlns="" xmlns:a16="http://schemas.microsoft.com/office/drawing/2014/main" val="10002"/>
                  </a:ext>
                </a:extLst>
              </a:tr>
              <a:tr h="776725">
                <a:tc>
                  <a:txBody>
                    <a:bodyPr/>
                    <a:lstStyle/>
                    <a:p>
                      <a:pPr marL="0" marR="0" lvl="0" indent="0" algn="ctr" rtl="0">
                        <a:spcBef>
                          <a:spcPts val="0"/>
                        </a:spcBef>
                        <a:spcAft>
                          <a:spcPts val="0"/>
                        </a:spcAft>
                        <a:buSzPct val="25000"/>
                        <a:buNone/>
                      </a:pPr>
                      <a:r>
                        <a:rPr lang="en-US" sz="1400" b="1" u="none" strike="noStrike" cap="none"/>
                        <a:t>User agencies</a:t>
                      </a:r>
                    </a:p>
                  </a:txBody>
                  <a:tcPr marL="68575" marR="68575" marT="0" marB="0"/>
                </a:tc>
                <a:tc>
                  <a:txBody>
                    <a:bodyPr/>
                    <a:lstStyle/>
                    <a:p>
                      <a:pPr marL="0" marR="0" lvl="0" indent="0" algn="ctr" rtl="0">
                        <a:spcBef>
                          <a:spcPts val="0"/>
                        </a:spcBef>
                        <a:spcAft>
                          <a:spcPts val="0"/>
                        </a:spcAft>
                        <a:buSzPct val="25000"/>
                        <a:buNone/>
                      </a:pPr>
                      <a:r>
                        <a:rPr lang="en-US" sz="1200" u="none" strike="noStrike" cap="none"/>
                        <a:t>Colombia Gov.</a:t>
                      </a:r>
                    </a:p>
                  </a:txBody>
                  <a:tcPr marL="68575" marR="68575" marT="0" marB="0"/>
                </a:tc>
                <a:tc>
                  <a:txBody>
                    <a:bodyPr/>
                    <a:lstStyle/>
                    <a:p>
                      <a:pPr marL="0" marR="0" lvl="0" indent="0" algn="ctr" rtl="0">
                        <a:spcBef>
                          <a:spcPts val="0"/>
                        </a:spcBef>
                        <a:spcAft>
                          <a:spcPts val="0"/>
                        </a:spcAft>
                        <a:buSzPct val="25000"/>
                        <a:buNone/>
                      </a:pPr>
                      <a:r>
                        <a:rPr lang="en-US" sz="1200" u="none" strike="noStrike" cap="none"/>
                        <a:t>Swiss Gov.</a:t>
                      </a:r>
                    </a:p>
                  </a:txBody>
                  <a:tcPr marL="68575" marR="68575" marT="0" marB="0"/>
                </a:tc>
                <a:tc>
                  <a:txBody>
                    <a:bodyPr/>
                    <a:lstStyle/>
                    <a:p>
                      <a:pPr marL="0" marR="0" lvl="0" indent="0" algn="ctr" rtl="0">
                        <a:spcBef>
                          <a:spcPts val="0"/>
                        </a:spcBef>
                        <a:spcAft>
                          <a:spcPts val="0"/>
                        </a:spcAft>
                        <a:buSzPct val="25000"/>
                        <a:buNone/>
                      </a:pPr>
                      <a:r>
                        <a:rPr lang="en-US" sz="1200" u="none" strike="noStrike" cap="none"/>
                        <a:t>FIPI, Vietnam Govt.</a:t>
                      </a:r>
                    </a:p>
                  </a:txBody>
                  <a:tcPr marL="68575" marR="68575" marT="0" marB="0"/>
                </a:tc>
                <a:tc>
                  <a:txBody>
                    <a:bodyPr/>
                    <a:lstStyle/>
                    <a:p>
                      <a:pPr marL="0" marR="0" lvl="0" indent="0" algn="ctr" rtl="0">
                        <a:spcBef>
                          <a:spcPts val="0"/>
                        </a:spcBef>
                        <a:spcAft>
                          <a:spcPts val="0"/>
                        </a:spcAft>
                        <a:buSzPct val="25000"/>
                        <a:buNone/>
                      </a:pPr>
                      <a:r>
                        <a:rPr lang="en-US" sz="1200" u="none" strike="noStrike" cap="none"/>
                        <a:t>U.S. Gov. and Public</a:t>
                      </a:r>
                    </a:p>
                  </a:txBody>
                  <a:tcPr marL="68575" marR="68575" marT="0" marB="0"/>
                </a:tc>
                <a:tc>
                  <a:txBody>
                    <a:bodyPr/>
                    <a:lstStyle/>
                    <a:p>
                      <a:pPr marL="0" marR="0" lvl="0" indent="0" algn="ctr" rtl="0">
                        <a:spcBef>
                          <a:spcPts val="0"/>
                        </a:spcBef>
                        <a:spcAft>
                          <a:spcPts val="0"/>
                        </a:spcAft>
                        <a:buSzPct val="25000"/>
                        <a:buNone/>
                      </a:pPr>
                      <a:r>
                        <a:rPr lang="en-US" sz="1200" u="none" strike="noStrike" cap="none"/>
                        <a:t>European Governments and Researchers</a:t>
                      </a:r>
                    </a:p>
                  </a:txBody>
                  <a:tcPr marL="68575" marR="68575" marT="0" marB="0"/>
                </a:tc>
                <a:tc>
                  <a:txBody>
                    <a:bodyPr/>
                    <a:lstStyle/>
                    <a:p>
                      <a:pPr marL="0" marR="0" lvl="0" indent="0" algn="ctr" rtl="0">
                        <a:spcBef>
                          <a:spcPts val="0"/>
                        </a:spcBef>
                        <a:spcAft>
                          <a:spcPts val="0"/>
                        </a:spcAft>
                        <a:buSzPct val="25000"/>
                        <a:buNone/>
                      </a:pPr>
                      <a:r>
                        <a:rPr lang="en-US" sz="1200" u="none" strike="noStrike" cap="none"/>
                        <a:t>Australian Govt.,</a:t>
                      </a:r>
                    </a:p>
                    <a:p>
                      <a:pPr marL="0" marR="0" lvl="0" indent="0" algn="ctr" rtl="0">
                        <a:spcBef>
                          <a:spcPts val="0"/>
                        </a:spcBef>
                        <a:spcAft>
                          <a:spcPts val="0"/>
                        </a:spcAft>
                        <a:buSzPct val="25000"/>
                        <a:buNone/>
                      </a:pPr>
                      <a:r>
                        <a:rPr lang="en-US" sz="1200"/>
                        <a:t>Industry,</a:t>
                      </a:r>
                      <a:r>
                        <a:rPr lang="en-US" sz="1200" u="none" strike="noStrike" cap="none"/>
                        <a:t> and Public</a:t>
                      </a:r>
                    </a:p>
                  </a:txBody>
                  <a:tcPr marL="68575" marR="68575" marT="0" marB="0"/>
                </a:tc>
                <a:extLst>
                  <a:ext uri="{0D108BD9-81ED-4DB2-BD59-A6C34878D82A}">
                    <a16:rowId xmlns="" xmlns:a16="http://schemas.microsoft.com/office/drawing/2014/main" val="10003"/>
                  </a:ext>
                </a:extLst>
              </a:tr>
              <a:tr h="955800">
                <a:tc>
                  <a:txBody>
                    <a:bodyPr/>
                    <a:lstStyle/>
                    <a:p>
                      <a:pPr marL="0" marR="0" lvl="0" indent="0" algn="ctr" rtl="0">
                        <a:spcBef>
                          <a:spcPts val="0"/>
                        </a:spcBef>
                        <a:spcAft>
                          <a:spcPts val="0"/>
                        </a:spcAft>
                        <a:buSzPct val="25000"/>
                        <a:buNone/>
                      </a:pPr>
                      <a:r>
                        <a:rPr lang="en-US" sz="1400" b="1" u="none" strike="noStrike" cap="none"/>
                        <a:t>Application(s)</a:t>
                      </a:r>
                    </a:p>
                  </a:txBody>
                  <a:tcPr marL="68575" marR="68575" marT="0" marB="0"/>
                </a:tc>
                <a:tc>
                  <a:txBody>
                    <a:bodyPr/>
                    <a:lstStyle/>
                    <a:p>
                      <a:pPr marL="0" marR="0" lvl="0" indent="0" algn="ctr" rtl="0">
                        <a:spcBef>
                          <a:spcPts val="0"/>
                        </a:spcBef>
                        <a:spcAft>
                          <a:spcPts val="0"/>
                        </a:spcAft>
                        <a:buSzPct val="25000"/>
                        <a:buNone/>
                      </a:pPr>
                      <a:r>
                        <a:rPr lang="en-US" sz="1200" u="none" strike="noStrike" cap="none"/>
                        <a:t>Forest (GFOI), Change Detection (CCDC, BFAST), Water</a:t>
                      </a:r>
                    </a:p>
                  </a:txBody>
                  <a:tcPr marL="68575" marR="68575" marT="0" marB="0"/>
                </a:tc>
                <a:tc>
                  <a:txBody>
                    <a:bodyPr/>
                    <a:lstStyle/>
                    <a:p>
                      <a:pPr marL="0" marR="0" lvl="0" indent="0" algn="ctr" rtl="0">
                        <a:spcBef>
                          <a:spcPts val="0"/>
                        </a:spcBef>
                        <a:spcAft>
                          <a:spcPts val="0"/>
                        </a:spcAft>
                        <a:buSzPct val="25000"/>
                        <a:buNone/>
                      </a:pPr>
                      <a:r>
                        <a:rPr lang="en-US" sz="1200" u="none" strike="noStrike" cap="none"/>
                        <a:t>Land Change, Water</a:t>
                      </a:r>
                    </a:p>
                  </a:txBody>
                  <a:tcPr marL="68575" marR="68575" marT="0" marB="0"/>
                </a:tc>
                <a:tc>
                  <a:txBody>
                    <a:bodyPr/>
                    <a:lstStyle/>
                    <a:p>
                      <a:pPr marL="0" marR="0" lvl="0" indent="0" algn="ctr" rtl="0">
                        <a:spcBef>
                          <a:spcPts val="0"/>
                        </a:spcBef>
                        <a:spcAft>
                          <a:spcPts val="0"/>
                        </a:spcAft>
                        <a:buSzPct val="25000"/>
                        <a:buNone/>
                      </a:pPr>
                      <a:r>
                        <a:rPr lang="en-US" sz="1200" u="none" strike="noStrike" cap="none"/>
                        <a:t>Water, Agriculture, Disasters, Forestry </a:t>
                      </a:r>
                      <a:br>
                        <a:rPr lang="en-US" sz="1200" u="none" strike="noStrike" cap="none"/>
                      </a:br>
                      <a:r>
                        <a:rPr lang="en-US" sz="1200" u="none" strike="noStrike" cap="none"/>
                        <a:t>(priority order)</a:t>
                      </a:r>
                    </a:p>
                  </a:txBody>
                  <a:tcPr marL="68575" marR="68575" marT="0" marB="0"/>
                </a:tc>
                <a:tc>
                  <a:txBody>
                    <a:bodyPr/>
                    <a:lstStyle/>
                    <a:p>
                      <a:pPr marL="0" marR="0" lvl="0" indent="0" algn="ctr" rtl="0">
                        <a:spcBef>
                          <a:spcPts val="0"/>
                        </a:spcBef>
                        <a:spcAft>
                          <a:spcPts val="0"/>
                        </a:spcAft>
                        <a:buSzPct val="25000"/>
                        <a:buNone/>
                      </a:pPr>
                      <a:r>
                        <a:rPr lang="en-US" sz="1200" u="none" strike="noStrike" cap="none"/>
                        <a:t>LCMAP and CCDC </a:t>
                      </a:r>
                      <a:br>
                        <a:rPr lang="en-US" sz="1200" u="none" strike="noStrike" cap="none"/>
                      </a:br>
                      <a:r>
                        <a:rPr lang="en-US" sz="1200" u="none" strike="noStrike" cap="none"/>
                        <a:t>(6 national </a:t>
                      </a:r>
                      <a:br>
                        <a:rPr lang="en-US" sz="1200" u="none" strike="noStrike" cap="none"/>
                      </a:br>
                      <a:r>
                        <a:rPr lang="en-US" sz="1200" u="none" strike="noStrike" cap="none"/>
                        <a:t>test sites)</a:t>
                      </a:r>
                    </a:p>
                  </a:txBody>
                  <a:tcPr marL="68575" marR="68575" marT="0" marB="0"/>
                </a:tc>
                <a:tc>
                  <a:txBody>
                    <a:bodyPr/>
                    <a:lstStyle/>
                    <a:p>
                      <a:pPr marL="0" marR="0" lvl="0" indent="0" algn="ctr" rtl="0">
                        <a:spcBef>
                          <a:spcPts val="0"/>
                        </a:spcBef>
                        <a:spcAft>
                          <a:spcPts val="0"/>
                        </a:spcAft>
                        <a:buSzPct val="25000"/>
                        <a:buNone/>
                      </a:pPr>
                      <a:r>
                        <a:rPr lang="en-US" sz="1200" u="none" strike="noStrike" cap="none"/>
                        <a:t>Geohazards</a:t>
                      </a:r>
                    </a:p>
                  </a:txBody>
                  <a:tcPr marL="68575" marR="68575" marT="0" marB="0"/>
                </a:tc>
                <a:tc>
                  <a:txBody>
                    <a:bodyPr/>
                    <a:lstStyle/>
                    <a:p>
                      <a:pPr marL="0" marR="0" lvl="0" indent="0" algn="ctr" rtl="0">
                        <a:spcBef>
                          <a:spcPts val="0"/>
                        </a:spcBef>
                        <a:spcAft>
                          <a:spcPts val="0"/>
                        </a:spcAft>
                        <a:buSzPct val="25000"/>
                        <a:buNone/>
                      </a:pPr>
                      <a:r>
                        <a:rPr lang="en-US" sz="1200" u="none" strike="noStrike" cap="none"/>
                        <a:t>Land Change, Water</a:t>
                      </a:r>
                    </a:p>
                  </a:txBody>
                  <a:tcPr marL="68575" marR="68575" marT="0" marB="0"/>
                </a:tc>
                <a:extLst>
                  <a:ext uri="{0D108BD9-81ED-4DB2-BD59-A6C34878D82A}">
                    <a16:rowId xmlns="" xmlns:a16="http://schemas.microsoft.com/office/drawing/2014/main" val="10004"/>
                  </a:ext>
                </a:extLst>
              </a:tr>
              <a:tr h="800000">
                <a:tc>
                  <a:txBody>
                    <a:bodyPr/>
                    <a:lstStyle/>
                    <a:p>
                      <a:pPr marL="0" marR="0" lvl="0" indent="0" algn="ctr" rtl="0">
                        <a:spcBef>
                          <a:spcPts val="0"/>
                        </a:spcBef>
                        <a:spcAft>
                          <a:spcPts val="0"/>
                        </a:spcAft>
                        <a:buSzPct val="25000"/>
                        <a:buNone/>
                      </a:pPr>
                      <a:r>
                        <a:rPr lang="en-US" sz="1400" b="1" u="none" strike="noStrike" cap="none"/>
                        <a:t>ARD requirements</a:t>
                      </a:r>
                    </a:p>
                  </a:txBody>
                  <a:tcPr marL="68575" marR="68575" marT="0" marB="0"/>
                </a:tc>
                <a:tc>
                  <a:txBody>
                    <a:bodyPr/>
                    <a:lstStyle/>
                    <a:p>
                      <a:pPr marL="0" marR="0" lvl="0" indent="0" algn="ctr" rtl="0">
                        <a:spcBef>
                          <a:spcPts val="0"/>
                        </a:spcBef>
                        <a:spcAft>
                          <a:spcPts val="0"/>
                        </a:spcAft>
                        <a:buSzPct val="25000"/>
                        <a:buNone/>
                      </a:pPr>
                      <a:r>
                        <a:rPr lang="en-US" sz="1200" u="none" strike="noStrike" cap="none"/>
                        <a:t>L-5,7,8,</a:t>
                      </a:r>
                      <a:br>
                        <a:rPr lang="en-US" sz="1200" u="none" strike="noStrike" cap="none"/>
                      </a:br>
                      <a:r>
                        <a:rPr lang="en-US" sz="1200" u="none" strike="noStrike" cap="none"/>
                        <a:t>MODIS, SRTM/ASTER Future: S1, S2</a:t>
                      </a:r>
                    </a:p>
                  </a:txBody>
                  <a:tcPr marL="68575" marR="68575" marT="0" marB="0"/>
                </a:tc>
                <a:tc>
                  <a:txBody>
                    <a:bodyPr/>
                    <a:lstStyle/>
                    <a:p>
                      <a:pPr marL="0" marR="0" lvl="0" indent="0" algn="ctr" rtl="0">
                        <a:spcBef>
                          <a:spcPts val="0"/>
                        </a:spcBef>
                        <a:spcAft>
                          <a:spcPts val="0"/>
                        </a:spcAft>
                        <a:buSzPct val="25000"/>
                        <a:buNone/>
                      </a:pPr>
                      <a:r>
                        <a:rPr lang="en-US" sz="1200" u="none" strike="noStrike" cap="none"/>
                        <a:t>L-5,7,8. </a:t>
                      </a:r>
                      <a:br>
                        <a:rPr lang="en-US" sz="1200" u="none" strike="noStrike" cap="none"/>
                      </a:br>
                      <a:r>
                        <a:rPr lang="en-US" sz="1200" u="none" strike="noStrike" cap="none"/>
                        <a:t>Future: S1, S2.</a:t>
                      </a:r>
                    </a:p>
                  </a:txBody>
                  <a:tcPr marL="68575" marR="68575" marT="0" marB="0"/>
                </a:tc>
                <a:tc>
                  <a:txBody>
                    <a:bodyPr/>
                    <a:lstStyle/>
                    <a:p>
                      <a:pPr marL="0" marR="0" lvl="0" indent="0" algn="ctr" rtl="0">
                        <a:spcBef>
                          <a:spcPts val="0"/>
                        </a:spcBef>
                        <a:spcAft>
                          <a:spcPts val="0"/>
                        </a:spcAft>
                        <a:buSzPct val="25000"/>
                        <a:buNone/>
                      </a:pPr>
                      <a:r>
                        <a:rPr lang="en-US" sz="1200" u="none" strike="noStrike" cap="none"/>
                        <a:t>L-5,7,8 + S1 + ALOS-1/2. Future: S2</a:t>
                      </a:r>
                    </a:p>
                  </a:txBody>
                  <a:tcPr marL="68575" marR="68575" marT="0" marB="0"/>
                </a:tc>
                <a:tc>
                  <a:txBody>
                    <a:bodyPr/>
                    <a:lstStyle/>
                    <a:p>
                      <a:pPr marL="0" marR="0" lvl="0" indent="0" algn="ctr" rtl="0">
                        <a:spcBef>
                          <a:spcPts val="0"/>
                        </a:spcBef>
                        <a:spcAft>
                          <a:spcPts val="0"/>
                        </a:spcAft>
                        <a:buSzPct val="25000"/>
                        <a:buNone/>
                      </a:pPr>
                      <a:r>
                        <a:rPr lang="en-US" sz="1200" u="none" strike="noStrike" cap="none"/>
                        <a:t>L-4,5,7,8</a:t>
                      </a:r>
                      <a:br>
                        <a:rPr lang="en-US" sz="1200" u="none" strike="noStrike" cap="none"/>
                      </a:br>
                      <a:r>
                        <a:rPr lang="en-US" sz="1200" u="none" strike="noStrike" cap="none"/>
                        <a:t>S-2 (future)</a:t>
                      </a:r>
                    </a:p>
                    <a:p>
                      <a:pPr marL="0" marR="0" lvl="0" indent="0" algn="ctr" rtl="0">
                        <a:spcBef>
                          <a:spcPts val="0"/>
                        </a:spcBef>
                        <a:spcAft>
                          <a:spcPts val="0"/>
                        </a:spcAft>
                        <a:buSzPct val="25000"/>
                        <a:buNone/>
                      </a:pPr>
                      <a:r>
                        <a:rPr lang="en-US" sz="1200" u="none" strike="noStrike" cap="none"/>
                        <a:t>Resourcesat-1, -2 (future)</a:t>
                      </a:r>
                      <a:br>
                        <a:rPr lang="en-US" sz="1200" u="none" strike="noStrike" cap="none"/>
                      </a:br>
                      <a:endParaRPr lang="en-US" sz="1200" u="none" strike="noStrike" cap="none"/>
                    </a:p>
                  </a:txBody>
                  <a:tcPr marL="68575" marR="68575" marT="0" marB="0"/>
                </a:tc>
                <a:tc>
                  <a:txBody>
                    <a:bodyPr/>
                    <a:lstStyle/>
                    <a:p>
                      <a:pPr marL="0" marR="0" lvl="0" indent="0" algn="ctr" rtl="0">
                        <a:spcBef>
                          <a:spcPts val="0"/>
                        </a:spcBef>
                        <a:spcAft>
                          <a:spcPts val="0"/>
                        </a:spcAft>
                        <a:buSzPct val="25000"/>
                        <a:buNone/>
                      </a:pPr>
                      <a:r>
                        <a:rPr lang="en-US" sz="1200"/>
                        <a:t>S1, S2</a:t>
                      </a:r>
                    </a:p>
                  </a:txBody>
                  <a:tcPr marL="68575" marR="68575" marT="0" marB="0"/>
                </a:tc>
                <a:tc>
                  <a:txBody>
                    <a:bodyPr/>
                    <a:lstStyle/>
                    <a:p>
                      <a:pPr marL="0" marR="0" lvl="0" indent="0" algn="ctr" rtl="0">
                        <a:spcBef>
                          <a:spcPts val="0"/>
                        </a:spcBef>
                        <a:spcAft>
                          <a:spcPts val="0"/>
                        </a:spcAft>
                        <a:buSzPct val="25000"/>
                        <a:buNone/>
                      </a:pPr>
                      <a:r>
                        <a:rPr lang="en-US" sz="1200" u="none" strike="noStrike" cap="none"/>
                        <a:t>L-5,7,8, MODIS, </a:t>
                      </a:r>
                      <a:br>
                        <a:rPr lang="en-US" sz="1200" u="none" strike="noStrike" cap="none"/>
                      </a:br>
                      <a:r>
                        <a:rPr lang="en-US" sz="1200" u="none" strike="noStrike" cap="none"/>
                        <a:t>S-1,2, SRTM</a:t>
                      </a:r>
                    </a:p>
                  </a:txBody>
                  <a:tcPr marL="68575" marR="68575" marT="0" marB="0"/>
                </a:tc>
                <a:extLst>
                  <a:ext uri="{0D108BD9-81ED-4DB2-BD59-A6C34878D82A}">
                    <a16:rowId xmlns="" xmlns:a16="http://schemas.microsoft.com/office/drawing/2014/main" val="10005"/>
                  </a:ext>
                </a:extLst>
              </a:tr>
              <a:tr h="975500">
                <a:tc>
                  <a:txBody>
                    <a:bodyPr/>
                    <a:lstStyle/>
                    <a:p>
                      <a:pPr marL="0" marR="0" lvl="0" indent="0" algn="ctr" rtl="0">
                        <a:spcBef>
                          <a:spcPts val="0"/>
                        </a:spcBef>
                        <a:spcAft>
                          <a:spcPts val="0"/>
                        </a:spcAft>
                        <a:buNone/>
                      </a:pPr>
                      <a:r>
                        <a:rPr lang="en-US" b="1"/>
                        <a:t>Other Information</a:t>
                      </a:r>
                    </a:p>
                  </a:txBody>
                  <a:tcPr marL="68575" marR="68575" marT="0" marB="0"/>
                </a:tc>
                <a:tc>
                  <a:txBody>
                    <a:bodyPr/>
                    <a:lstStyle/>
                    <a:p>
                      <a:pPr lvl="0" rtl="0">
                        <a:spcBef>
                          <a:spcPts val="0"/>
                        </a:spcBef>
                        <a:buNone/>
                      </a:pPr>
                      <a:r>
                        <a:rPr lang="en-US" sz="1200">
                          <a:solidFill>
                            <a:srgbClr val="002569"/>
                          </a:solidFill>
                        </a:rPr>
                        <a:t>Open Source</a:t>
                      </a:r>
                    </a:p>
                    <a:p>
                      <a:pPr lvl="0" rtl="0">
                        <a:spcBef>
                          <a:spcPts val="0"/>
                        </a:spcBef>
                        <a:buNone/>
                      </a:pPr>
                      <a:r>
                        <a:rPr lang="en-US" sz="1200">
                          <a:solidFill>
                            <a:srgbClr val="002569"/>
                          </a:solidFill>
                        </a:rPr>
                        <a:t>AWS Demo</a:t>
                      </a:r>
                    </a:p>
                    <a:p>
                      <a:pPr lvl="0" rtl="0">
                        <a:spcBef>
                          <a:spcPts val="0"/>
                        </a:spcBef>
                        <a:buNone/>
                      </a:pPr>
                      <a:endParaRPr sz="1100">
                        <a:solidFill>
                          <a:srgbClr val="002569"/>
                        </a:solidFill>
                      </a:endParaRPr>
                    </a:p>
                    <a:p>
                      <a:pPr lvl="0" rtl="0">
                        <a:spcBef>
                          <a:spcPts val="0"/>
                        </a:spcBef>
                        <a:buNone/>
                      </a:pPr>
                      <a:r>
                        <a:rPr lang="en-US" sz="1100">
                          <a:solidFill>
                            <a:srgbClr val="002569"/>
                          </a:solidFill>
                        </a:rPr>
                        <a:t>Analysis to Data</a:t>
                      </a:r>
                    </a:p>
                  </a:txBody>
                  <a:tcPr marL="91425" marR="91425" marT="91425" marB="91425"/>
                </a:tc>
                <a:tc>
                  <a:txBody>
                    <a:bodyPr/>
                    <a:lstStyle/>
                    <a:p>
                      <a:pPr lvl="0" rtl="0">
                        <a:lnSpc>
                          <a:spcPct val="115000"/>
                        </a:lnSpc>
                        <a:spcBef>
                          <a:spcPts val="0"/>
                        </a:spcBef>
                        <a:buNone/>
                      </a:pPr>
                      <a:r>
                        <a:rPr lang="en-US" sz="1200">
                          <a:solidFill>
                            <a:srgbClr val="002569"/>
                          </a:solidFill>
                        </a:rPr>
                        <a:t>Open Source</a:t>
                      </a:r>
                    </a:p>
                    <a:p>
                      <a:pPr lvl="0" rtl="0">
                        <a:lnSpc>
                          <a:spcPct val="115000"/>
                        </a:lnSpc>
                        <a:spcBef>
                          <a:spcPts val="0"/>
                        </a:spcBef>
                        <a:buNone/>
                      </a:pPr>
                      <a:r>
                        <a:rPr lang="en-US" sz="1200">
                          <a:solidFill>
                            <a:srgbClr val="002569"/>
                          </a:solidFill>
                        </a:rPr>
                        <a:t>AWS Demo</a:t>
                      </a:r>
                    </a:p>
                    <a:p>
                      <a:pPr lvl="0" rtl="0">
                        <a:lnSpc>
                          <a:spcPct val="115000"/>
                        </a:lnSpc>
                        <a:spcBef>
                          <a:spcPts val="0"/>
                        </a:spcBef>
                        <a:buNone/>
                      </a:pPr>
                      <a:endParaRPr sz="1100">
                        <a:solidFill>
                          <a:srgbClr val="002569"/>
                        </a:solidFill>
                      </a:endParaRPr>
                    </a:p>
                    <a:p>
                      <a:pPr lvl="0" rtl="0">
                        <a:lnSpc>
                          <a:spcPct val="115000"/>
                        </a:lnSpc>
                        <a:spcBef>
                          <a:spcPts val="0"/>
                        </a:spcBef>
                        <a:buNone/>
                      </a:pPr>
                      <a:r>
                        <a:rPr lang="en-US" sz="1100">
                          <a:solidFill>
                            <a:srgbClr val="002569"/>
                          </a:solidFill>
                        </a:rPr>
                        <a:t>Analysis to Data</a:t>
                      </a:r>
                    </a:p>
                  </a:txBody>
                  <a:tcPr marL="91425" marR="91425" marT="91425" marB="91425"/>
                </a:tc>
                <a:tc>
                  <a:txBody>
                    <a:bodyPr/>
                    <a:lstStyle/>
                    <a:p>
                      <a:pPr lvl="0" rtl="0">
                        <a:lnSpc>
                          <a:spcPct val="115000"/>
                        </a:lnSpc>
                        <a:spcBef>
                          <a:spcPts val="0"/>
                        </a:spcBef>
                        <a:buNone/>
                      </a:pPr>
                      <a:r>
                        <a:rPr lang="en-US" sz="1200">
                          <a:solidFill>
                            <a:srgbClr val="002569"/>
                          </a:solidFill>
                        </a:rPr>
                        <a:t>Open Source</a:t>
                      </a:r>
                    </a:p>
                    <a:p>
                      <a:pPr lvl="0" rtl="0">
                        <a:lnSpc>
                          <a:spcPct val="115000"/>
                        </a:lnSpc>
                        <a:spcBef>
                          <a:spcPts val="0"/>
                        </a:spcBef>
                        <a:buNone/>
                      </a:pPr>
                      <a:r>
                        <a:rPr lang="en-US" sz="1200">
                          <a:solidFill>
                            <a:srgbClr val="002569"/>
                          </a:solidFill>
                        </a:rPr>
                        <a:t>AWS Demo</a:t>
                      </a:r>
                    </a:p>
                    <a:p>
                      <a:pPr lvl="0" rtl="0">
                        <a:lnSpc>
                          <a:spcPct val="115000"/>
                        </a:lnSpc>
                        <a:spcBef>
                          <a:spcPts val="0"/>
                        </a:spcBef>
                        <a:buNone/>
                      </a:pPr>
                      <a:endParaRPr sz="1100">
                        <a:solidFill>
                          <a:srgbClr val="002569"/>
                        </a:solidFill>
                      </a:endParaRPr>
                    </a:p>
                    <a:p>
                      <a:pPr lvl="0" rtl="0">
                        <a:lnSpc>
                          <a:spcPct val="115000"/>
                        </a:lnSpc>
                        <a:spcBef>
                          <a:spcPts val="0"/>
                        </a:spcBef>
                        <a:buNone/>
                      </a:pPr>
                      <a:r>
                        <a:rPr lang="en-US" sz="1100">
                          <a:solidFill>
                            <a:srgbClr val="002569"/>
                          </a:solidFill>
                        </a:rPr>
                        <a:t>Analysis to Data</a:t>
                      </a:r>
                    </a:p>
                  </a:txBody>
                  <a:tcPr marL="91425" marR="91425" marT="91425" marB="91425"/>
                </a:tc>
                <a:tc>
                  <a:txBody>
                    <a:bodyPr/>
                    <a:lstStyle/>
                    <a:p>
                      <a:pPr lvl="0" rtl="0">
                        <a:spcBef>
                          <a:spcPts val="0"/>
                        </a:spcBef>
                        <a:buNone/>
                      </a:pPr>
                      <a:endParaRPr sz="1100">
                        <a:solidFill>
                          <a:srgbClr val="002569"/>
                        </a:solidFill>
                      </a:endParaRPr>
                    </a:p>
                    <a:p>
                      <a:pPr lvl="0" rtl="0">
                        <a:spcBef>
                          <a:spcPts val="0"/>
                        </a:spcBef>
                        <a:buNone/>
                      </a:pPr>
                      <a:endParaRPr sz="1100">
                        <a:solidFill>
                          <a:srgbClr val="002569"/>
                        </a:solidFill>
                      </a:endParaRPr>
                    </a:p>
                    <a:p>
                      <a:pPr lvl="0" rtl="0">
                        <a:spcBef>
                          <a:spcPts val="0"/>
                        </a:spcBef>
                        <a:buNone/>
                      </a:pPr>
                      <a:endParaRPr sz="1100">
                        <a:solidFill>
                          <a:srgbClr val="002569"/>
                        </a:solidFill>
                      </a:endParaRPr>
                    </a:p>
                    <a:p>
                      <a:pPr lvl="0" rtl="0">
                        <a:spcBef>
                          <a:spcPts val="0"/>
                        </a:spcBef>
                        <a:buNone/>
                      </a:pPr>
                      <a:r>
                        <a:rPr lang="en-US" sz="1100">
                          <a:solidFill>
                            <a:srgbClr val="002569"/>
                          </a:solidFill>
                        </a:rPr>
                        <a:t>Data Download</a:t>
                      </a:r>
                    </a:p>
                  </a:txBody>
                  <a:tcPr marL="91425" marR="91425" marT="91425" marB="91425"/>
                </a:tc>
                <a:tc>
                  <a:txBody>
                    <a:bodyPr/>
                    <a:lstStyle/>
                    <a:p>
                      <a:pPr lvl="0" rtl="0">
                        <a:lnSpc>
                          <a:spcPct val="115000"/>
                        </a:lnSpc>
                        <a:spcBef>
                          <a:spcPts val="0"/>
                        </a:spcBef>
                        <a:buNone/>
                      </a:pPr>
                      <a:endParaRPr sz="1100">
                        <a:solidFill>
                          <a:srgbClr val="002569"/>
                        </a:solidFill>
                      </a:endParaRPr>
                    </a:p>
                    <a:p>
                      <a:pPr lvl="0" rtl="0">
                        <a:lnSpc>
                          <a:spcPct val="115000"/>
                        </a:lnSpc>
                        <a:spcBef>
                          <a:spcPts val="0"/>
                        </a:spcBef>
                        <a:buNone/>
                      </a:pPr>
                      <a:endParaRPr sz="1100">
                        <a:solidFill>
                          <a:srgbClr val="002569"/>
                        </a:solidFill>
                      </a:endParaRPr>
                    </a:p>
                    <a:p>
                      <a:pPr lvl="0" rtl="0">
                        <a:lnSpc>
                          <a:spcPct val="115000"/>
                        </a:lnSpc>
                        <a:spcBef>
                          <a:spcPts val="0"/>
                        </a:spcBef>
                        <a:buNone/>
                      </a:pPr>
                      <a:endParaRPr sz="1100">
                        <a:solidFill>
                          <a:srgbClr val="002569"/>
                        </a:solidFill>
                      </a:endParaRPr>
                    </a:p>
                    <a:p>
                      <a:pPr lvl="0" rtl="0">
                        <a:lnSpc>
                          <a:spcPct val="115000"/>
                        </a:lnSpc>
                        <a:spcBef>
                          <a:spcPts val="0"/>
                        </a:spcBef>
                        <a:buNone/>
                      </a:pPr>
                      <a:r>
                        <a:rPr lang="en-US" sz="1100">
                          <a:solidFill>
                            <a:srgbClr val="002569"/>
                          </a:solidFill>
                        </a:rPr>
                        <a:t>Analysis to Data</a:t>
                      </a:r>
                    </a:p>
                  </a:txBody>
                  <a:tcPr marL="91425" marR="91425" marT="91425" marB="91425"/>
                </a:tc>
                <a:tc>
                  <a:txBody>
                    <a:bodyPr/>
                    <a:lstStyle/>
                    <a:p>
                      <a:pPr lvl="0" rtl="0">
                        <a:lnSpc>
                          <a:spcPct val="115000"/>
                        </a:lnSpc>
                        <a:spcBef>
                          <a:spcPts val="0"/>
                        </a:spcBef>
                        <a:buNone/>
                      </a:pPr>
                      <a:r>
                        <a:rPr lang="en-US" sz="1200" dirty="0">
                          <a:solidFill>
                            <a:srgbClr val="002569"/>
                          </a:solidFill>
                        </a:rPr>
                        <a:t>Open Source</a:t>
                      </a:r>
                    </a:p>
                    <a:p>
                      <a:pPr lvl="0" rtl="0">
                        <a:lnSpc>
                          <a:spcPct val="115000"/>
                        </a:lnSpc>
                        <a:spcBef>
                          <a:spcPts val="0"/>
                        </a:spcBef>
                        <a:buNone/>
                      </a:pPr>
                      <a:endParaRPr sz="1100" dirty="0">
                        <a:solidFill>
                          <a:srgbClr val="002569"/>
                        </a:solidFill>
                      </a:endParaRPr>
                    </a:p>
                    <a:p>
                      <a:pPr lvl="0" rtl="0">
                        <a:lnSpc>
                          <a:spcPct val="115000"/>
                        </a:lnSpc>
                        <a:spcBef>
                          <a:spcPts val="0"/>
                        </a:spcBef>
                        <a:buNone/>
                      </a:pPr>
                      <a:r>
                        <a:rPr lang="en-US" sz="1100" dirty="0">
                          <a:solidFill>
                            <a:srgbClr val="002569"/>
                          </a:solidFill>
                        </a:rPr>
                        <a:t>Analysis to Data</a:t>
                      </a:r>
                    </a:p>
                  </a:txBody>
                  <a:tcPr marL="91425" marR="91425" marT="91425" marB="91425"/>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0050076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229600" cy="488950"/>
          </a:xfrm>
        </p:spPr>
        <p:txBody>
          <a:bodyPr/>
          <a:lstStyle/>
          <a:p>
            <a:pPr algn="ctr"/>
            <a:r>
              <a:rPr lang="en-AU" dirty="0" smtClean="0"/>
              <a:t>Web Portals</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50" y="3157594"/>
            <a:ext cx="5915562" cy="3283463"/>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340394" y="1604476"/>
            <a:ext cx="5601000" cy="4117729"/>
          </a:xfrm>
          <a:prstGeom prst="rect">
            <a:avLst/>
          </a:prstGeom>
          <a:noFill/>
          <a:ln>
            <a:noFill/>
          </a:ln>
          <a:extLst>
            <a:ext uri="{FAA26D3D-D897-4be2-8F04-BA451C77F1D7}">
              <ma14:placeholderFlag xmlns:ma14="http://schemas.microsoft.com/office/mac/drawingml/2011/main"/>
            </a:ext>
          </a:extLst>
        </p:spPr>
      </p:pic>
      <p:pic>
        <p:nvPicPr>
          <p:cNvPr id="5" name="Imagen 7" descr="C:\Dropbox\Compartido Proyecto Cubo\2016\Wireframes y diseño gráfico\Informe 3\Interfaces gráficas HTML\Públicos\PUB1 - Ver página principal (home).png"/>
          <p:cNvPicPr/>
          <p:nvPr/>
        </p:nvPicPr>
        <p:blipFill rotWithShape="1">
          <a:blip r:embed="rId4" cstate="print">
            <a:extLst>
              <a:ext uri="{28A0092B-C50C-407E-A947-70E740481C1C}">
                <a14:useLocalDpi xmlns:a14="http://schemas.microsoft.com/office/drawing/2010/main" val="0"/>
              </a:ext>
            </a:extLst>
          </a:blip>
          <a:srcRect l="-396" t="-599" r="396" b="43437"/>
          <a:stretch/>
        </p:blipFill>
        <p:spPr bwMode="auto">
          <a:xfrm>
            <a:off x="3600456" y="793576"/>
            <a:ext cx="5219700" cy="4295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87999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126308" y="265446"/>
            <a:ext cx="56250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a:latin typeface="Tahoma"/>
                <a:ea typeface="Tahoma"/>
                <a:cs typeface="Tahoma"/>
                <a:sym typeface="Tahoma"/>
              </a:rPr>
              <a:t>CEOS Open Data Cube</a:t>
            </a:r>
          </a:p>
        </p:txBody>
      </p:sp>
      <p:cxnSp>
        <p:nvCxnSpPr>
          <p:cNvPr id="171" name="Shape 171"/>
          <p:cNvCxnSpPr/>
          <p:nvPr/>
        </p:nvCxnSpPr>
        <p:spPr>
          <a:xfrm flipH="1">
            <a:off x="1816225" y="6284912"/>
            <a:ext cx="949200" cy="344400"/>
          </a:xfrm>
          <a:prstGeom prst="straightConnector1">
            <a:avLst/>
          </a:prstGeom>
          <a:noFill/>
          <a:ln>
            <a:noFill/>
          </a:ln>
        </p:spPr>
      </p:cxnSp>
      <p:sp>
        <p:nvSpPr>
          <p:cNvPr id="172" name="Shape 172"/>
          <p:cNvSpPr txBox="1"/>
          <p:nvPr/>
        </p:nvSpPr>
        <p:spPr>
          <a:xfrm>
            <a:off x="169800" y="1378725"/>
            <a:ext cx="6431700" cy="4906200"/>
          </a:xfrm>
          <a:prstGeom prst="rect">
            <a:avLst/>
          </a:prstGeom>
          <a:noFill/>
          <a:ln>
            <a:noFill/>
          </a:ln>
        </p:spPr>
        <p:txBody>
          <a:bodyPr lIns="91425" tIns="45700" rIns="91425" bIns="45700" anchor="t" anchorCtr="0">
            <a:noAutofit/>
          </a:bodyPr>
          <a:lstStyle/>
          <a:p>
            <a:pPr marL="287337" lvl="0" indent="-218757" rtl="0">
              <a:lnSpc>
                <a:spcPct val="115000"/>
              </a:lnSpc>
              <a:spcBef>
                <a:spcPts val="0"/>
              </a:spcBef>
              <a:buClr>
                <a:srgbClr val="002569"/>
              </a:buClr>
              <a:buSzPct val="100000"/>
              <a:buFont typeface="Noto Sans Symbols"/>
              <a:buChar char="▪"/>
            </a:pPr>
            <a:r>
              <a:rPr lang="en-US" sz="1800" dirty="0">
                <a:solidFill>
                  <a:schemeClr val="dk1"/>
                </a:solidFill>
                <a:latin typeface="Calibri"/>
                <a:ea typeface="Calibri"/>
                <a:cs typeface="Calibri"/>
                <a:sym typeface="Calibri"/>
              </a:rPr>
              <a:t>Based on an open source operational system: Australian Geoscience Data Cube (AGDC).</a:t>
            </a:r>
          </a:p>
          <a:p>
            <a:pPr marL="287337" lvl="0" indent="-218757" rtl="0">
              <a:lnSpc>
                <a:spcPct val="115000"/>
              </a:lnSpc>
              <a:spcBef>
                <a:spcPts val="0"/>
              </a:spcBef>
              <a:buClr>
                <a:srgbClr val="002569"/>
              </a:buClr>
              <a:buSzPct val="100000"/>
              <a:buFont typeface="Noto Sans Symbols"/>
              <a:buChar char="▪"/>
            </a:pPr>
            <a:r>
              <a:rPr lang="en-US" sz="1800" dirty="0">
                <a:solidFill>
                  <a:schemeClr val="dk1"/>
                </a:solidFill>
                <a:latin typeface="Calibri"/>
                <a:ea typeface="Calibri"/>
                <a:cs typeface="Calibri"/>
                <a:sym typeface="Calibri"/>
              </a:rPr>
              <a:t>The </a:t>
            </a:r>
            <a:r>
              <a:rPr lang="en-US" sz="1800" b="1" dirty="0">
                <a:solidFill>
                  <a:schemeClr val="dk1"/>
                </a:solidFill>
                <a:latin typeface="Calibri"/>
                <a:ea typeface="Calibri"/>
                <a:cs typeface="Calibri"/>
                <a:sym typeface="Calibri"/>
              </a:rPr>
              <a:t>Open Data Cube</a:t>
            </a:r>
            <a:r>
              <a:rPr lang="en-US" sz="1800" dirty="0">
                <a:solidFill>
                  <a:schemeClr val="dk1"/>
                </a:solidFill>
                <a:latin typeface="Calibri"/>
                <a:ea typeface="Calibri"/>
                <a:cs typeface="Calibri"/>
                <a:sym typeface="Calibri"/>
              </a:rPr>
              <a:t>, is a comprehensive solution that builds the capacity of global users to apply CEOS satellite data.</a:t>
            </a:r>
          </a:p>
          <a:p>
            <a:pPr marL="287337" lvl="0" indent="-218757" rtl="0">
              <a:lnSpc>
                <a:spcPct val="115000"/>
              </a:lnSpc>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Based on </a:t>
            </a:r>
            <a:r>
              <a:rPr lang="en-US" sz="1800" b="1" dirty="0">
                <a:solidFill>
                  <a:schemeClr val="dk1"/>
                </a:solidFill>
                <a:latin typeface="Calibri"/>
                <a:ea typeface="Calibri"/>
                <a:cs typeface="Calibri"/>
                <a:sym typeface="Calibri"/>
              </a:rPr>
              <a:t>Analysis Ready Data (ARD)</a:t>
            </a:r>
            <a:r>
              <a:rPr lang="en-US" sz="1800" dirty="0">
                <a:solidFill>
                  <a:schemeClr val="dk1"/>
                </a:solidFill>
                <a:latin typeface="Calibri"/>
                <a:ea typeface="Calibri"/>
                <a:cs typeface="Calibri"/>
                <a:sym typeface="Calibri"/>
              </a:rPr>
              <a:t> products that contribute to the increased uptake and impact of growing data volumes</a:t>
            </a:r>
          </a:p>
          <a:p>
            <a:pPr marL="287337" lvl="0" indent="-218757" rtl="0">
              <a:lnSpc>
                <a:spcPct val="115000"/>
              </a:lnSpc>
              <a:spcBef>
                <a:spcPts val="0"/>
              </a:spcBef>
              <a:buClr>
                <a:srgbClr val="002569"/>
              </a:buClr>
              <a:buSzPct val="100000"/>
              <a:buFont typeface="Noto Sans Symbols"/>
              <a:buChar char="▪"/>
            </a:pPr>
            <a:r>
              <a:rPr lang="en-US" sz="1800" dirty="0">
                <a:solidFill>
                  <a:schemeClr val="dk1"/>
                </a:solidFill>
                <a:latin typeface="Calibri"/>
                <a:ea typeface="Calibri"/>
                <a:cs typeface="Calibri"/>
                <a:sym typeface="Calibri"/>
              </a:rPr>
              <a:t>Coordination between GA, CSIRO, NASA, USGS to manage an </a:t>
            </a:r>
            <a:r>
              <a:rPr lang="en-US" sz="1800" b="1" dirty="0">
                <a:solidFill>
                  <a:schemeClr val="dk1"/>
                </a:solidFill>
                <a:latin typeface="Calibri"/>
                <a:ea typeface="Calibri"/>
                <a:cs typeface="Calibri"/>
                <a:sym typeface="Calibri"/>
              </a:rPr>
              <a:t>open source</a:t>
            </a:r>
            <a:r>
              <a:rPr lang="en-US" sz="1800" dirty="0">
                <a:solidFill>
                  <a:schemeClr val="dk1"/>
                </a:solidFill>
                <a:latin typeface="Calibri"/>
                <a:ea typeface="Calibri"/>
                <a:cs typeface="Calibri"/>
                <a:sym typeface="Calibri"/>
              </a:rPr>
              <a:t> software repository: </a:t>
            </a:r>
            <a:r>
              <a:rPr lang="en-US" sz="1800" u="sng" dirty="0">
                <a:solidFill>
                  <a:schemeClr val="hlink"/>
                </a:solidFill>
                <a:latin typeface="Calibri"/>
                <a:ea typeface="Calibri"/>
                <a:cs typeface="Calibri"/>
                <a:sym typeface="Calibri"/>
                <a:hlinkClick r:id="rId3"/>
              </a:rPr>
              <a:t>https://github.com/opendatacube</a:t>
            </a:r>
          </a:p>
          <a:p>
            <a:pPr marL="287337" lvl="0" indent="-218757" rtl="0">
              <a:lnSpc>
                <a:spcPct val="115000"/>
              </a:lnSpc>
              <a:spcBef>
                <a:spcPts val="0"/>
              </a:spcBef>
              <a:buClr>
                <a:schemeClr val="dk1"/>
              </a:buClr>
              <a:buSzPct val="100000"/>
              <a:buFont typeface="Calibri"/>
              <a:buChar char="▪"/>
            </a:pPr>
            <a:r>
              <a:rPr lang="en-US" sz="1800" dirty="0" smtClean="0">
                <a:solidFill>
                  <a:schemeClr val="dk1"/>
                </a:solidFill>
                <a:latin typeface="Calibri"/>
                <a:ea typeface="Calibri"/>
                <a:cs typeface="Calibri"/>
                <a:sym typeface="Calibri"/>
              </a:rPr>
              <a:t>Current </a:t>
            </a:r>
            <a:r>
              <a:rPr lang="en-US" sz="1800" dirty="0">
                <a:solidFill>
                  <a:schemeClr val="dk1"/>
                </a:solidFill>
                <a:latin typeface="Calibri"/>
                <a:ea typeface="Calibri"/>
                <a:cs typeface="Calibri"/>
                <a:sym typeface="Calibri"/>
              </a:rPr>
              <a:t>prototype testing in Colombia, Switzerland and Vietnam, with more planned.</a:t>
            </a:r>
          </a:p>
          <a:p>
            <a:pPr marL="287337" lvl="0" indent="-218757" rtl="0">
              <a:lnSpc>
                <a:spcPct val="115000"/>
              </a:lnSpc>
              <a:spcBef>
                <a:spcPts val="0"/>
              </a:spcBef>
              <a:buClr>
                <a:schemeClr val="dk1"/>
              </a:buClr>
              <a:buSzPct val="100000"/>
              <a:buFont typeface="Calibri"/>
              <a:buChar char="▪"/>
            </a:pPr>
            <a:r>
              <a:rPr lang="en-US" sz="1800" dirty="0">
                <a:solidFill>
                  <a:schemeClr val="dk1"/>
                </a:solidFill>
                <a:latin typeface="Calibri"/>
                <a:ea typeface="Calibri"/>
                <a:cs typeface="Calibri"/>
                <a:sym typeface="Calibri"/>
              </a:rPr>
              <a:t>Free/Open demo available on Amazon AWS with 14 sample data cubes and 7 applications: </a:t>
            </a:r>
            <a:r>
              <a:rPr lang="en-US" sz="1800" u="sng" dirty="0">
                <a:solidFill>
                  <a:schemeClr val="hlink"/>
                </a:solidFill>
                <a:latin typeface="Calibri"/>
                <a:ea typeface="Calibri"/>
                <a:cs typeface="Calibri"/>
                <a:sym typeface="Calibri"/>
                <a:hlinkClick r:id="rId4"/>
              </a:rPr>
              <a:t>http://www.tinyurl.com/datacubeui</a:t>
            </a:r>
          </a:p>
          <a:p>
            <a:pPr lvl="0" rtl="0">
              <a:lnSpc>
                <a:spcPct val="115000"/>
              </a:lnSpc>
              <a:spcBef>
                <a:spcPts val="0"/>
              </a:spcBef>
              <a:buNone/>
            </a:pPr>
            <a:endParaRPr sz="1800" dirty="0">
              <a:solidFill>
                <a:schemeClr val="dk1"/>
              </a:solidFill>
              <a:latin typeface="Calibri"/>
              <a:ea typeface="Calibri"/>
              <a:cs typeface="Calibri"/>
              <a:sym typeface="Calibri"/>
            </a:endParaRPr>
          </a:p>
        </p:txBody>
      </p:sp>
      <p:pic>
        <p:nvPicPr>
          <p:cNvPr id="173" name="Shape 173"/>
          <p:cNvPicPr preferRelativeResize="0"/>
          <p:nvPr/>
        </p:nvPicPr>
        <p:blipFill>
          <a:blip r:embed="rId5">
            <a:alphaModFix/>
          </a:blip>
          <a:stretch>
            <a:fillRect/>
          </a:stretch>
        </p:blipFill>
        <p:spPr>
          <a:xfrm>
            <a:off x="6750001" y="1314851"/>
            <a:ext cx="2144749" cy="2144724"/>
          </a:xfrm>
          <a:prstGeom prst="rect">
            <a:avLst/>
          </a:prstGeom>
          <a:noFill/>
          <a:ln>
            <a:noFill/>
          </a:ln>
        </p:spPr>
      </p:pic>
      <p:pic>
        <p:nvPicPr>
          <p:cNvPr id="174" name="Shape 174"/>
          <p:cNvPicPr preferRelativeResize="0"/>
          <p:nvPr/>
        </p:nvPicPr>
        <p:blipFill>
          <a:blip r:embed="rId6">
            <a:alphaModFix/>
          </a:blip>
          <a:stretch>
            <a:fillRect/>
          </a:stretch>
        </p:blipFill>
        <p:spPr>
          <a:xfrm>
            <a:off x="6412500" y="4978049"/>
            <a:ext cx="2624174" cy="1651274"/>
          </a:xfrm>
          <a:prstGeom prst="rect">
            <a:avLst/>
          </a:prstGeom>
          <a:noFill/>
          <a:ln>
            <a:noFill/>
          </a:ln>
        </p:spPr>
      </p:pic>
      <p:pic>
        <p:nvPicPr>
          <p:cNvPr id="175" name="Shape 175"/>
          <p:cNvPicPr preferRelativeResize="0"/>
          <p:nvPr/>
        </p:nvPicPr>
        <p:blipFill>
          <a:blip r:embed="rId7">
            <a:alphaModFix/>
          </a:blip>
          <a:stretch>
            <a:fillRect/>
          </a:stretch>
        </p:blipFill>
        <p:spPr>
          <a:xfrm>
            <a:off x="6488701" y="3552224"/>
            <a:ext cx="2492986" cy="1198174"/>
          </a:xfrm>
          <a:prstGeom prst="rect">
            <a:avLst/>
          </a:prstGeom>
          <a:noFill/>
          <a:ln>
            <a:noFill/>
          </a:ln>
        </p:spPr>
      </p:pic>
    </p:spTree>
    <p:extLst>
      <p:ext uri="{BB962C8B-B14F-4D97-AF65-F5344CB8AC3E}">
        <p14:creationId xmlns:p14="http://schemas.microsoft.com/office/powerpoint/2010/main" val="105315932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133600" y="253424"/>
            <a:ext cx="54864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latin typeface="Tahoma"/>
                <a:ea typeface="Tahoma"/>
                <a:cs typeface="Tahoma"/>
                <a:sym typeface="Tahoma"/>
              </a:rPr>
              <a:t>Lessons Learned</a:t>
            </a:r>
          </a:p>
        </p:txBody>
      </p:sp>
      <p:cxnSp>
        <p:nvCxnSpPr>
          <p:cNvPr id="162" name="Shape 162"/>
          <p:cNvCxnSpPr/>
          <p:nvPr/>
        </p:nvCxnSpPr>
        <p:spPr>
          <a:xfrm flipH="1">
            <a:off x="1816225" y="6284912"/>
            <a:ext cx="949200" cy="344400"/>
          </a:xfrm>
          <a:prstGeom prst="straightConnector1">
            <a:avLst/>
          </a:prstGeom>
          <a:noFill/>
          <a:ln>
            <a:noFill/>
          </a:ln>
        </p:spPr>
      </p:cxnSp>
      <p:sp>
        <p:nvSpPr>
          <p:cNvPr id="163" name="Shape 163"/>
          <p:cNvSpPr txBox="1"/>
          <p:nvPr/>
        </p:nvSpPr>
        <p:spPr>
          <a:xfrm>
            <a:off x="342900" y="1489850"/>
            <a:ext cx="8458200" cy="4924800"/>
          </a:xfrm>
          <a:prstGeom prst="rect">
            <a:avLst/>
          </a:prstGeom>
          <a:noFill/>
          <a:ln>
            <a:noFill/>
          </a:ln>
        </p:spPr>
        <p:txBody>
          <a:bodyPr lIns="91425" tIns="45700" rIns="91425" bIns="45700" anchor="t" anchorCtr="0">
            <a:noAutofit/>
          </a:bodyPr>
          <a:lstStyle/>
          <a:p>
            <a:pPr marR="0" lvl="0" algn="l" rtl="0">
              <a:spcBef>
                <a:spcPts val="0"/>
              </a:spcBef>
              <a:spcAft>
                <a:spcPts val="0"/>
              </a:spcAft>
              <a:buNone/>
            </a:pPr>
            <a:r>
              <a:rPr lang="en-US" sz="2400">
                <a:solidFill>
                  <a:srgbClr val="002569"/>
                </a:solidFill>
                <a:latin typeface="Calibri"/>
                <a:ea typeface="Calibri"/>
                <a:cs typeface="Calibri"/>
                <a:sym typeface="Calibri"/>
              </a:rPr>
              <a:t>The Open Data Cube pilot projects have resulted in a number of key “lessons learned” that will improve the success of future deployments. These include:</a:t>
            </a:r>
            <a:br>
              <a:rPr lang="en-US" sz="2400">
                <a:solidFill>
                  <a:srgbClr val="002569"/>
                </a:solidFill>
                <a:latin typeface="Calibri"/>
                <a:ea typeface="Calibri"/>
                <a:cs typeface="Calibri"/>
                <a:sym typeface="Calibri"/>
              </a:rPr>
            </a:br>
            <a:endParaRPr lang="en-US" sz="2400">
              <a:solidFill>
                <a:srgbClr val="002569"/>
              </a:solidFill>
              <a:latin typeface="Calibri"/>
              <a:ea typeface="Calibri"/>
              <a:cs typeface="Calibri"/>
              <a:sym typeface="Calibri"/>
            </a:endParaRPr>
          </a:p>
          <a:p>
            <a:pPr marL="457200" marR="0" lvl="0" indent="-381000" algn="l" rtl="0">
              <a:spcBef>
                <a:spcPts val="0"/>
              </a:spcBef>
              <a:spcAft>
                <a:spcPts val="0"/>
              </a:spcAft>
              <a:buClr>
                <a:srgbClr val="002569"/>
              </a:buClr>
              <a:buSzPct val="100000"/>
              <a:buFont typeface="Calibri"/>
              <a:buChar char="●"/>
            </a:pPr>
            <a:r>
              <a:rPr lang="en-US" sz="2400">
                <a:solidFill>
                  <a:srgbClr val="002569"/>
                </a:solidFill>
                <a:latin typeface="Calibri"/>
                <a:ea typeface="Calibri"/>
                <a:cs typeface="Calibri"/>
                <a:sym typeface="Calibri"/>
              </a:rPr>
              <a:t>Users want “customer service” and on-demand help to resolve issues, especially during initial deployment</a:t>
            </a:r>
          </a:p>
          <a:p>
            <a:pPr marL="457200" marR="0" lvl="0" indent="-381000" algn="l" rtl="0">
              <a:spcBef>
                <a:spcPts val="0"/>
              </a:spcBef>
              <a:spcAft>
                <a:spcPts val="0"/>
              </a:spcAft>
              <a:buClr>
                <a:srgbClr val="002569"/>
              </a:buClr>
              <a:buSzPct val="100000"/>
              <a:buFont typeface="Calibri"/>
              <a:buChar char="●"/>
            </a:pPr>
            <a:r>
              <a:rPr lang="en-US" sz="2400">
                <a:solidFill>
                  <a:srgbClr val="002569"/>
                </a:solidFill>
                <a:latin typeface="Calibri"/>
                <a:ea typeface="Calibri"/>
                <a:cs typeface="Calibri"/>
                <a:sym typeface="Calibri"/>
              </a:rPr>
              <a:t>Users prefer ARD to reduce processing burden, but they still have many issues getting old or new data </a:t>
            </a:r>
          </a:p>
          <a:p>
            <a:pPr marL="457200" marR="0" lvl="0" indent="-381000" algn="l" rtl="0">
              <a:spcBef>
                <a:spcPts val="0"/>
              </a:spcBef>
              <a:spcAft>
                <a:spcPts val="0"/>
              </a:spcAft>
              <a:buClr>
                <a:srgbClr val="002569"/>
              </a:buClr>
              <a:buSzPct val="100000"/>
              <a:buFont typeface="Calibri"/>
              <a:buChar char="●"/>
            </a:pPr>
            <a:r>
              <a:rPr lang="en-US" sz="2400">
                <a:solidFill>
                  <a:srgbClr val="002569"/>
                </a:solidFill>
                <a:latin typeface="Calibri"/>
                <a:ea typeface="Calibri"/>
                <a:cs typeface="Calibri"/>
                <a:sym typeface="Calibri"/>
              </a:rPr>
              <a:t>Most users want to use QGIS as their GIS tool</a:t>
            </a:r>
          </a:p>
          <a:p>
            <a:pPr marL="457200" marR="0" lvl="0" indent="-381000" algn="l" rtl="0">
              <a:spcBef>
                <a:spcPts val="0"/>
              </a:spcBef>
              <a:spcAft>
                <a:spcPts val="0"/>
              </a:spcAft>
              <a:buClr>
                <a:srgbClr val="002569"/>
              </a:buClr>
              <a:buSzPct val="100000"/>
              <a:buFont typeface="Calibri"/>
              <a:buChar char="●"/>
            </a:pPr>
            <a:r>
              <a:rPr lang="en-US" sz="2400">
                <a:solidFill>
                  <a:srgbClr val="002569"/>
                </a:solidFill>
                <a:latin typeface="Calibri"/>
                <a:ea typeface="Calibri"/>
                <a:cs typeface="Calibri"/>
                <a:sym typeface="Calibri"/>
              </a:rPr>
              <a:t>Switzerland has a preferred DEM, that is local, not public</a:t>
            </a:r>
          </a:p>
          <a:p>
            <a:pPr marL="457200" marR="0" lvl="0" indent="-381000" algn="l" rtl="0">
              <a:spcBef>
                <a:spcPts val="0"/>
              </a:spcBef>
              <a:spcAft>
                <a:spcPts val="0"/>
              </a:spcAft>
              <a:buClr>
                <a:srgbClr val="002569"/>
              </a:buClr>
              <a:buSzPct val="100000"/>
              <a:buFont typeface="Calibri"/>
              <a:buChar char="●"/>
            </a:pPr>
            <a:r>
              <a:rPr lang="en-US" sz="2400">
                <a:solidFill>
                  <a:srgbClr val="002569"/>
                </a:solidFill>
                <a:latin typeface="Calibri"/>
                <a:ea typeface="Calibri"/>
                <a:cs typeface="Calibri"/>
                <a:sym typeface="Calibri"/>
              </a:rPr>
              <a:t>Colombia has issues with cloud masking and does not like the standard Landsat CFMask flag</a:t>
            </a:r>
          </a:p>
          <a:p>
            <a:pPr marR="0" lvl="0" algn="l" rtl="0">
              <a:lnSpc>
                <a:spcPct val="100000"/>
              </a:lnSpc>
              <a:spcBef>
                <a:spcPts val="0"/>
              </a:spcBef>
              <a:spcAft>
                <a:spcPts val="0"/>
              </a:spcAft>
              <a:buNone/>
            </a:pPr>
            <a:endParaRPr sz="2400" b="0" i="0" u="none" strike="noStrike" cap="none">
              <a:solidFill>
                <a:srgbClr val="002569"/>
              </a:solidFill>
              <a:latin typeface="Calibri"/>
              <a:ea typeface="Calibri"/>
              <a:cs typeface="Calibri"/>
              <a:sym typeface="Calibri"/>
            </a:endParaRPr>
          </a:p>
        </p:txBody>
      </p:sp>
    </p:spTree>
    <p:extLst>
      <p:ext uri="{BB962C8B-B14F-4D97-AF65-F5344CB8AC3E}">
        <p14:creationId xmlns:p14="http://schemas.microsoft.com/office/powerpoint/2010/main" val="14180759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796" y="116632"/>
            <a:ext cx="6881004" cy="1143000"/>
          </a:xfrm>
        </p:spPr>
        <p:txBody>
          <a:bodyPr/>
          <a:lstStyle/>
          <a:p>
            <a:pPr algn="l"/>
            <a:r>
              <a:rPr lang="en-AU" dirty="0" smtClean="0"/>
              <a:t>What do WE need to know?</a:t>
            </a:r>
            <a:endParaRPr lang="en-AU" dirty="0" smtClean="0"/>
          </a:p>
          <a:p>
            <a:pPr algn="l"/>
            <a:r>
              <a:rPr lang="en-AU" dirty="0" smtClean="0"/>
              <a:t>Themes </a:t>
            </a:r>
            <a:r>
              <a:rPr lang="en-AU" dirty="0"/>
              <a:t>that need attention</a:t>
            </a:r>
          </a:p>
        </p:txBody>
      </p:sp>
      <p:sp>
        <p:nvSpPr>
          <p:cNvPr id="3" name="Content Placeholder 2"/>
          <p:cNvSpPr>
            <a:spLocks noGrp="1"/>
          </p:cNvSpPr>
          <p:nvPr>
            <p:ph idx="1"/>
          </p:nvPr>
        </p:nvSpPr>
        <p:spPr>
          <a:xfrm>
            <a:off x="467544" y="1340769"/>
            <a:ext cx="8229600" cy="4929411"/>
          </a:xfrm>
        </p:spPr>
        <p:txBody>
          <a:bodyPr>
            <a:normAutofit fontScale="70000" lnSpcReduction="20000"/>
          </a:bodyPr>
          <a:lstStyle/>
          <a:p>
            <a:r>
              <a:rPr lang="en-AU" b="1" dirty="0"/>
              <a:t>Doing and learning</a:t>
            </a:r>
          </a:p>
          <a:p>
            <a:pPr lvl="1"/>
            <a:r>
              <a:rPr lang="en-AU" dirty="0"/>
              <a:t>Pilots of different architectures/approaches – engaging users and other key stakeholders (e.g. partner governments, world bank, </a:t>
            </a:r>
            <a:r>
              <a:rPr lang="en-AU" dirty="0" err="1"/>
              <a:t>etc</a:t>
            </a:r>
            <a:r>
              <a:rPr lang="en-AU" dirty="0"/>
              <a:t>).</a:t>
            </a:r>
          </a:p>
          <a:p>
            <a:pPr lvl="2"/>
            <a:r>
              <a:rPr lang="en-AU" dirty="0"/>
              <a:t>Includes producing “ARD” – make it real to find the challenges.</a:t>
            </a:r>
          </a:p>
          <a:p>
            <a:r>
              <a:rPr lang="en-AU" b="1" dirty="0"/>
              <a:t>Technical frameworks</a:t>
            </a:r>
          </a:p>
          <a:p>
            <a:pPr lvl="1"/>
            <a:r>
              <a:rPr lang="en-AU" dirty="0"/>
              <a:t>Architectural recommendations and best practices.</a:t>
            </a:r>
          </a:p>
          <a:p>
            <a:pPr lvl="1"/>
            <a:r>
              <a:rPr lang="en-AU" dirty="0"/>
              <a:t>ARD </a:t>
            </a:r>
            <a:r>
              <a:rPr lang="en-AU" dirty="0" smtClean="0"/>
              <a:t>framework.</a:t>
            </a:r>
          </a:p>
          <a:p>
            <a:pPr lvl="1"/>
            <a:r>
              <a:rPr lang="en-AU" dirty="0" smtClean="0"/>
              <a:t>User </a:t>
            </a:r>
            <a:r>
              <a:rPr lang="en-AU" dirty="0" smtClean="0"/>
              <a:t>Requirements </a:t>
            </a:r>
            <a:r>
              <a:rPr lang="en-AU" dirty="0"/>
              <a:t>framework.</a:t>
            </a:r>
          </a:p>
          <a:p>
            <a:r>
              <a:rPr lang="en-AU" b="1" dirty="0"/>
              <a:t>Community dimension</a:t>
            </a:r>
          </a:p>
          <a:p>
            <a:pPr lvl="1"/>
            <a:r>
              <a:rPr lang="en-AU" dirty="0"/>
              <a:t>Fostering engagement, e.g. open source community, algorithm sharing, etc</a:t>
            </a:r>
            <a:r>
              <a:rPr lang="en-AU" dirty="0" smtClean="0"/>
              <a:t>.</a:t>
            </a:r>
          </a:p>
          <a:p>
            <a:pPr lvl="1"/>
            <a:r>
              <a:rPr lang="en-AU" dirty="0" smtClean="0"/>
              <a:t>Measuring engagement</a:t>
            </a:r>
            <a:endParaRPr lang="en-AU" dirty="0"/>
          </a:p>
          <a:p>
            <a:r>
              <a:rPr lang="en-AU" b="1" dirty="0"/>
              <a:t>Strategic dimension</a:t>
            </a:r>
          </a:p>
          <a:p>
            <a:pPr lvl="1"/>
            <a:r>
              <a:rPr lang="en-AU" dirty="0"/>
              <a:t>What do we need to do </a:t>
            </a:r>
            <a:r>
              <a:rPr lang="en-AU" b="1" i="1" dirty="0"/>
              <a:t>together </a:t>
            </a:r>
            <a:r>
              <a:rPr lang="en-AU" dirty="0"/>
              <a:t>to support uptake of satellite EO data from the “CEOS Constellation” e.g. in support of key global agendas?</a:t>
            </a:r>
          </a:p>
          <a:p>
            <a:pPr lvl="1"/>
            <a:r>
              <a:rPr lang="en-AU" dirty="0"/>
              <a:t>What should CEOS do to support agencies to do their own things, e.g. best practices </a:t>
            </a:r>
            <a:r>
              <a:rPr lang="en-AU" dirty="0" err="1"/>
              <a:t>etc</a:t>
            </a:r>
            <a:r>
              <a:rPr lang="en-AU" dirty="0"/>
              <a:t>?</a:t>
            </a:r>
          </a:p>
          <a:p>
            <a:pPr lvl="1"/>
            <a:r>
              <a:rPr lang="en-AU" dirty="0"/>
              <a:t>What should be ‘outside scope’ for CEOS?</a:t>
            </a:r>
          </a:p>
        </p:txBody>
      </p:sp>
    </p:spTree>
    <p:extLst>
      <p:ext uri="{BB962C8B-B14F-4D97-AF65-F5344CB8AC3E}">
        <p14:creationId xmlns:p14="http://schemas.microsoft.com/office/powerpoint/2010/main" val="7515661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78180" y="253415"/>
            <a:ext cx="5624945" cy="584775"/>
          </a:xfrm>
        </p:spPr>
        <p:txBody>
          <a:bodyPr wrap="square">
            <a:spAutoFit/>
          </a:bodyPr>
          <a:lstStyle/>
          <a:p>
            <a:pPr algn="l" eaLnBrk="1" hangingPunct="1"/>
            <a:r>
              <a:rPr lang="en-US" b="1" dirty="0">
                <a:latin typeface="Tahoma" charset="0"/>
                <a:ea typeface="ＭＳ Ｐゴシック" charset="0"/>
                <a:cs typeface="ＭＳ Ｐゴシック" charset="0"/>
              </a:rPr>
              <a:t>How do we get there?</a:t>
            </a:r>
            <a:endParaRPr lang="en-US" sz="36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7" name="Content Placeholder 2"/>
          <p:cNvSpPr txBox="1">
            <a:spLocks/>
          </p:cNvSpPr>
          <p:nvPr/>
        </p:nvSpPr>
        <p:spPr>
          <a:xfrm>
            <a:off x="304799" y="1449843"/>
            <a:ext cx="6083969" cy="4906096"/>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87338" indent="-287338" algn="l" defTabSz="914400" rtl="0">
              <a:buSzPct val="120000"/>
              <a:buFont typeface="Wingdings" charset="2"/>
              <a:buChar char="§"/>
            </a:pPr>
            <a:r>
              <a:rPr lang="en-US" sz="2000" kern="1200" dirty="0" smtClean="0">
                <a:latin typeface="Calibri" charset="0"/>
                <a:ea typeface="ＭＳ Ｐゴシック" charset="0"/>
                <a:cs typeface="Calibri" charset="0"/>
              </a:rPr>
              <a:t>Grow </a:t>
            </a:r>
            <a:r>
              <a:rPr lang="en-US" sz="2000" kern="1200" dirty="0">
                <a:latin typeface="Calibri" charset="0"/>
                <a:ea typeface="ＭＳ Ｐゴシック" charset="0"/>
                <a:cs typeface="Calibri" charset="0"/>
              </a:rPr>
              <a:t>a </a:t>
            </a:r>
            <a:r>
              <a:rPr lang="en-US" sz="2000" b="1" kern="1200" dirty="0">
                <a:latin typeface="Calibri" charset="0"/>
                <a:ea typeface="ＭＳ Ｐゴシック" charset="0"/>
                <a:cs typeface="Calibri" charset="0"/>
              </a:rPr>
              <a:t>community of contributors </a:t>
            </a:r>
            <a:r>
              <a:rPr lang="en-US" sz="2000" kern="1200" dirty="0">
                <a:latin typeface="Calibri" charset="0"/>
                <a:ea typeface="ＭＳ Ｐゴシック" charset="0"/>
                <a:cs typeface="Calibri" charset="0"/>
              </a:rPr>
              <a:t>to underpin </a:t>
            </a:r>
            <a:r>
              <a:rPr lang="en-AU" sz="2000" kern="1200" dirty="0" smtClean="0">
                <a:latin typeface="Calibri" charset="0"/>
                <a:ea typeface="ＭＳ Ｐゴシック" charset="0"/>
                <a:cs typeface="Calibri" charset="0"/>
              </a:rPr>
              <a:t>FDA technology (e.g. </a:t>
            </a:r>
            <a:r>
              <a:rPr lang="en-US" sz="2000" kern="1200" dirty="0" smtClean="0">
                <a:latin typeface="Calibri" charset="0"/>
                <a:ea typeface="ＭＳ Ｐゴシック" charset="0"/>
                <a:cs typeface="Calibri" charset="0"/>
              </a:rPr>
              <a:t>Data Cube</a:t>
            </a:r>
            <a:r>
              <a:rPr lang="en-AU" sz="2000" kern="1200" dirty="0" smtClean="0">
                <a:latin typeface="Calibri" charset="0"/>
                <a:ea typeface="ＭＳ Ｐゴシック" charset="0"/>
                <a:cs typeface="Calibri" charset="0"/>
              </a:rPr>
              <a:t>)</a:t>
            </a:r>
            <a:r>
              <a:rPr lang="en-US" sz="2000" kern="1200" dirty="0" smtClean="0">
                <a:latin typeface="Calibri" charset="0"/>
                <a:ea typeface="ＭＳ Ｐゴシック" charset="0"/>
                <a:cs typeface="Calibri" charset="0"/>
              </a:rPr>
              <a:t> </a:t>
            </a:r>
            <a:r>
              <a:rPr lang="is-IS" sz="2000" kern="1200" dirty="0">
                <a:latin typeface="Calibri" charset="0"/>
                <a:ea typeface="ＭＳ Ｐゴシック" charset="0"/>
                <a:cs typeface="Calibri" charset="0"/>
              </a:rPr>
              <a:t>… CEOS, countries, domain experts</a:t>
            </a:r>
            <a:endParaRPr lang="en-US" sz="2000" kern="1200" dirty="0">
              <a:latin typeface="Calibri" charset="0"/>
              <a:ea typeface="ＭＳ Ｐゴシック" charset="0"/>
              <a:cs typeface="Calibri" charset="0"/>
            </a:endParaRP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Prototype </a:t>
            </a:r>
            <a:r>
              <a:rPr lang="en-US" sz="2000" b="1" kern="1200" dirty="0">
                <a:latin typeface="Calibri" charset="0"/>
                <a:ea typeface="ＭＳ Ｐゴシック" charset="0"/>
                <a:cs typeface="Calibri" charset="0"/>
              </a:rPr>
              <a:t>demonstration projects </a:t>
            </a:r>
            <a:r>
              <a:rPr lang="is-IS" sz="2000" kern="1200" dirty="0">
                <a:latin typeface="Calibri" charset="0"/>
                <a:ea typeface="ＭＳ Ｐゴシック" charset="0"/>
                <a:cs typeface="Calibri" charset="0"/>
              </a:rPr>
              <a:t>… 3 now + more</a:t>
            </a:r>
            <a:endParaRPr lang="en-US" sz="2000" kern="1200" dirty="0">
              <a:latin typeface="Calibri" charset="0"/>
              <a:ea typeface="ＭＳ Ｐゴシック" charset="0"/>
              <a:cs typeface="Calibri" charset="0"/>
            </a:endParaRP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Develop a </a:t>
            </a:r>
            <a:r>
              <a:rPr lang="en-AU" sz="2000" kern="1200" dirty="0" smtClean="0">
                <a:latin typeface="Calibri" charset="0"/>
                <a:ea typeface="ＭＳ Ｐゴシック" charset="0"/>
                <a:cs typeface="Calibri" charset="0"/>
              </a:rPr>
              <a:t>FDA </a:t>
            </a:r>
            <a:r>
              <a:rPr lang="en-US" sz="2000" b="1" kern="1200" dirty="0" smtClean="0">
                <a:latin typeface="Calibri" charset="0"/>
                <a:ea typeface="ＭＳ Ｐゴシック" charset="0"/>
                <a:cs typeface="Calibri" charset="0"/>
              </a:rPr>
              <a:t>Learning </a:t>
            </a:r>
            <a:r>
              <a:rPr lang="en-US" sz="2000" b="1" kern="1200" dirty="0">
                <a:latin typeface="Calibri" charset="0"/>
                <a:ea typeface="ＭＳ Ｐゴシック" charset="0"/>
                <a:cs typeface="Calibri" charset="0"/>
              </a:rPr>
              <a:t>Center </a:t>
            </a:r>
            <a:r>
              <a:rPr lang="en-US" sz="2000" kern="1200" dirty="0">
                <a:latin typeface="Calibri" charset="0"/>
                <a:ea typeface="ＭＳ Ｐゴシック" charset="0"/>
                <a:cs typeface="Calibri" charset="0"/>
              </a:rPr>
              <a:t>with documentation, training tools, and a user forum </a:t>
            </a:r>
            <a:r>
              <a:rPr lang="is-IS" sz="2000" kern="1200" dirty="0">
                <a:latin typeface="Calibri" charset="0"/>
                <a:ea typeface="ＭＳ Ｐゴシック" charset="0"/>
                <a:cs typeface="Calibri" charset="0"/>
              </a:rPr>
              <a:t>… </a:t>
            </a:r>
            <a:r>
              <a:rPr lang="en-US" sz="2000" kern="1200" dirty="0">
                <a:latin typeface="Calibri" charset="0"/>
                <a:ea typeface="ＭＳ Ｐゴシック" charset="0"/>
                <a:cs typeface="Calibri" charset="0"/>
              </a:rPr>
              <a:t>end of 2017</a:t>
            </a: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Conduct frequent </a:t>
            </a:r>
            <a:r>
              <a:rPr lang="en-US" sz="2000" b="1" kern="1200" dirty="0">
                <a:latin typeface="Calibri" charset="0"/>
                <a:ea typeface="ＭＳ Ｐゴシック" charset="0"/>
                <a:cs typeface="Calibri" charset="0"/>
              </a:rPr>
              <a:t>training workshops </a:t>
            </a:r>
            <a:r>
              <a:rPr lang="en-AU" sz="2000" b="1" kern="1200" dirty="0" smtClean="0">
                <a:latin typeface="Calibri" charset="0"/>
                <a:ea typeface="ＭＳ Ｐゴシック" charset="0"/>
                <a:cs typeface="Calibri" charset="0"/>
              </a:rPr>
              <a:t>and webinars</a:t>
            </a:r>
            <a:r>
              <a:rPr lang="en-AU" sz="2000" kern="1200" dirty="0" smtClean="0">
                <a:latin typeface="Calibri" charset="0"/>
                <a:ea typeface="ＭＳ Ｐゴシック" charset="0"/>
                <a:cs typeface="Calibri" charset="0"/>
              </a:rPr>
              <a:t>?</a:t>
            </a:r>
            <a:endParaRPr lang="en-US" sz="2000" kern="1200" dirty="0">
              <a:latin typeface="Calibri" charset="0"/>
              <a:ea typeface="ＭＳ Ｐゴシック" charset="0"/>
              <a:cs typeface="Calibri" charset="0"/>
            </a:endParaRP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Agency focus on </a:t>
            </a:r>
            <a:r>
              <a:rPr lang="en-US" sz="2000" b="1" kern="1200" dirty="0">
                <a:latin typeface="Calibri" charset="0"/>
                <a:ea typeface="ＭＳ Ｐゴシック" charset="0"/>
                <a:cs typeface="Calibri" charset="0"/>
              </a:rPr>
              <a:t>ARD creation and </a:t>
            </a:r>
            <a:r>
              <a:rPr lang="en-US" sz="2000" b="1" kern="1200" dirty="0" smtClean="0">
                <a:latin typeface="Calibri" charset="0"/>
                <a:ea typeface="ＭＳ Ｐゴシック" charset="0"/>
                <a:cs typeface="Calibri" charset="0"/>
              </a:rPr>
              <a:t>provision</a:t>
            </a:r>
            <a:r>
              <a:rPr lang="en-AU" sz="2000" b="1" kern="1200" dirty="0" smtClean="0">
                <a:latin typeface="Calibri" charset="0"/>
                <a:ea typeface="ＭＳ Ｐゴシック" charset="0"/>
                <a:cs typeface="Calibri" charset="0"/>
              </a:rPr>
              <a:t> - WGCV</a:t>
            </a:r>
            <a:endParaRPr lang="en-US" sz="2000" b="1" kern="1200" dirty="0">
              <a:latin typeface="Calibri" charset="0"/>
              <a:ea typeface="ＭＳ Ｐゴシック" charset="0"/>
              <a:cs typeface="Calibri" charset="0"/>
            </a:endParaRP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Leverage </a:t>
            </a:r>
            <a:r>
              <a:rPr lang="en-US" sz="2000" b="1" kern="1200" dirty="0" smtClean="0">
                <a:latin typeface="Calibri" charset="0"/>
                <a:ea typeface="ＭＳ Ｐゴシック" charset="0"/>
                <a:cs typeface="Calibri" charset="0"/>
              </a:rPr>
              <a:t>WGISS </a:t>
            </a:r>
            <a:r>
              <a:rPr lang="en-AU" sz="2000" b="1" dirty="0" smtClean="0">
                <a:latin typeface="Calibri" charset="0"/>
                <a:ea typeface="ＭＳ Ｐゴシック" charset="0"/>
                <a:cs typeface="Calibri" charset="0"/>
              </a:rPr>
              <a:t>exisiting and expand </a:t>
            </a:r>
            <a:r>
              <a:rPr lang="en-US" sz="2000" kern="1200" dirty="0" smtClean="0">
                <a:latin typeface="Calibri" charset="0"/>
                <a:ea typeface="ＭＳ Ｐゴシック" charset="0"/>
                <a:cs typeface="Calibri" charset="0"/>
              </a:rPr>
              <a:t>capabilities</a:t>
            </a:r>
            <a:endParaRPr lang="en-US" sz="2000" kern="1200" dirty="0">
              <a:latin typeface="Calibri" charset="0"/>
              <a:ea typeface="ＭＳ Ｐゴシック" charset="0"/>
              <a:cs typeface="Calibri" charset="0"/>
            </a:endParaRPr>
          </a:p>
          <a:p>
            <a:pPr marL="287338" indent="-287338" algn="l" defTabSz="914400" rtl="0">
              <a:buSzPct val="120000"/>
              <a:buFont typeface="Wingdings" charset="2"/>
              <a:buChar char="§"/>
            </a:pPr>
            <a:r>
              <a:rPr lang="en-US" sz="2000" kern="1200" dirty="0">
                <a:latin typeface="Calibri" charset="0"/>
                <a:ea typeface="ＭＳ Ｐゴシック" charset="0"/>
                <a:cs typeface="Calibri" charset="0"/>
              </a:rPr>
              <a:t>Engage </a:t>
            </a:r>
            <a:r>
              <a:rPr lang="en-US" sz="2000" b="1" kern="1200" dirty="0">
                <a:latin typeface="Calibri" charset="0"/>
                <a:ea typeface="ＭＳ Ｐゴシック" charset="0"/>
                <a:cs typeface="Calibri" charset="0"/>
              </a:rPr>
              <a:t>key </a:t>
            </a:r>
            <a:r>
              <a:rPr lang="en-US" sz="2000" b="1" kern="1200" dirty="0" smtClean="0">
                <a:latin typeface="Calibri" charset="0"/>
                <a:ea typeface="ＭＳ Ｐゴシック" charset="0"/>
                <a:cs typeface="Calibri" charset="0"/>
              </a:rPr>
              <a:t>stakeholders</a:t>
            </a:r>
            <a:r>
              <a:rPr lang="en-US" sz="2000" kern="1200" dirty="0" smtClean="0">
                <a:latin typeface="Calibri" charset="0"/>
                <a:ea typeface="ＭＳ Ｐゴシック" charset="0"/>
                <a:cs typeface="Calibri" charset="0"/>
              </a:rPr>
              <a:t> </a:t>
            </a:r>
            <a:r>
              <a:rPr lang="en-US" sz="2000" kern="1200" dirty="0">
                <a:latin typeface="Calibri" charset="0"/>
                <a:ea typeface="ＭＳ Ｐゴシック" charset="0"/>
                <a:cs typeface="Calibri" charset="0"/>
              </a:rPr>
              <a:t>who can help with scaling and sustainability</a:t>
            </a:r>
          </a:p>
        </p:txBody>
      </p:sp>
      <p:pic>
        <p:nvPicPr>
          <p:cNvPr id="2" name="Picture 1"/>
          <p:cNvPicPr>
            <a:picLocks noChangeAspect="1"/>
          </p:cNvPicPr>
          <p:nvPr/>
        </p:nvPicPr>
        <p:blipFill>
          <a:blip r:embed="rId3"/>
          <a:stretch>
            <a:fillRect/>
          </a:stretch>
        </p:blipFill>
        <p:spPr>
          <a:xfrm>
            <a:off x="6498723" y="1630316"/>
            <a:ext cx="2408804" cy="2749178"/>
          </a:xfrm>
          <a:prstGeom prst="rect">
            <a:avLst/>
          </a:prstGeom>
        </p:spPr>
      </p:pic>
    </p:spTree>
    <p:extLst>
      <p:ext uri="{BB962C8B-B14F-4D97-AF65-F5344CB8AC3E}">
        <p14:creationId xmlns:p14="http://schemas.microsoft.com/office/powerpoint/2010/main" val="302036613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Overview</a:t>
            </a:r>
          </a:p>
        </p:txBody>
      </p:sp>
      <p:sp>
        <p:nvSpPr>
          <p:cNvPr id="3" name="Content Placeholder 2"/>
          <p:cNvSpPr>
            <a:spLocks noGrp="1"/>
          </p:cNvSpPr>
          <p:nvPr>
            <p:ph idx="1"/>
          </p:nvPr>
        </p:nvSpPr>
        <p:spPr/>
        <p:txBody>
          <a:bodyPr>
            <a:normAutofit fontScale="92500" lnSpcReduction="10000"/>
          </a:bodyPr>
          <a:lstStyle/>
          <a:p>
            <a:r>
              <a:rPr lang="en-AU" dirty="0" smtClean="0"/>
              <a:t>Why FDA?</a:t>
            </a:r>
          </a:p>
          <a:p>
            <a:pPr lvl="1"/>
            <a:r>
              <a:rPr lang="en-AU" dirty="0" smtClean="0"/>
              <a:t>Brief Review of 2016 - Why </a:t>
            </a:r>
            <a:r>
              <a:rPr lang="en-AU" dirty="0"/>
              <a:t>FDA</a:t>
            </a:r>
            <a:r>
              <a:rPr lang="en-AU" dirty="0" smtClean="0"/>
              <a:t>?</a:t>
            </a:r>
          </a:p>
          <a:p>
            <a:pPr lvl="1"/>
            <a:r>
              <a:rPr lang="en-AU" dirty="0" smtClean="0"/>
              <a:t>Interim Report from 2016</a:t>
            </a:r>
            <a:endParaRPr lang="en-AU" dirty="0"/>
          </a:p>
          <a:p>
            <a:endParaRPr lang="en-AU" dirty="0" smtClean="0"/>
          </a:p>
          <a:p>
            <a:r>
              <a:rPr lang="en-AU" dirty="0" smtClean="0"/>
              <a:t>What FDA? - So far in 2017</a:t>
            </a:r>
            <a:endParaRPr lang="en-AU" dirty="0"/>
          </a:p>
          <a:p>
            <a:pPr lvl="1"/>
            <a:r>
              <a:rPr lang="en-AU" dirty="0"/>
              <a:t>The pillars of CEOS FDA</a:t>
            </a:r>
          </a:p>
          <a:p>
            <a:endParaRPr lang="en-AU" dirty="0" smtClean="0"/>
          </a:p>
          <a:p>
            <a:r>
              <a:rPr lang="en-AU" dirty="0" smtClean="0"/>
              <a:t>How FDA? - What's next for WGISS and FDA</a:t>
            </a:r>
            <a:endParaRPr lang="en-AU" dirty="0"/>
          </a:p>
          <a:p>
            <a:pPr lvl="1"/>
            <a:r>
              <a:rPr lang="en-AU" dirty="0"/>
              <a:t>Pilots</a:t>
            </a:r>
          </a:p>
          <a:p>
            <a:pPr lvl="1"/>
            <a:r>
              <a:rPr lang="en-AU" dirty="0"/>
              <a:t>WGISS</a:t>
            </a:r>
          </a:p>
          <a:p>
            <a:pPr lvl="1"/>
            <a:r>
              <a:rPr lang="en-AU" dirty="0"/>
              <a:t>Open Data </a:t>
            </a:r>
            <a:r>
              <a:rPr lang="en-AU" dirty="0" smtClean="0"/>
              <a:t>Cube</a:t>
            </a:r>
          </a:p>
          <a:p>
            <a:pPr lvl="1"/>
            <a:r>
              <a:rPr lang="en-AU" dirty="0" smtClean="0"/>
              <a:t>TEP and </a:t>
            </a:r>
            <a:r>
              <a:rPr lang="en-AU" dirty="0" err="1" smtClean="0"/>
              <a:t>VLs</a:t>
            </a:r>
            <a:endParaRPr lang="en-AU" dirty="0"/>
          </a:p>
          <a:p>
            <a:pPr lvl="1"/>
            <a:r>
              <a:rPr lang="en-AU" dirty="0"/>
              <a:t>CARD4L</a:t>
            </a:r>
          </a:p>
          <a:p>
            <a:pPr lvl="1"/>
            <a:r>
              <a:rPr lang="en-AU" dirty="0"/>
              <a:t>SAR </a:t>
            </a:r>
            <a:r>
              <a:rPr lang="en-AU" dirty="0" smtClean="0"/>
              <a:t>ARD</a:t>
            </a:r>
          </a:p>
          <a:p>
            <a:pPr lvl="1"/>
            <a:r>
              <a:rPr lang="mr-IN" dirty="0" smtClean="0"/>
              <a:t>…</a:t>
            </a:r>
            <a:endParaRPr lang="en-AU" dirty="0"/>
          </a:p>
        </p:txBody>
      </p:sp>
    </p:spTree>
    <p:extLst>
      <p:ext uri="{BB962C8B-B14F-4D97-AF65-F5344CB8AC3E}">
        <p14:creationId xmlns:p14="http://schemas.microsoft.com/office/powerpoint/2010/main" val="375147283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308517" y="1924118"/>
            <a:ext cx="2511846" cy="3454438"/>
          </a:xfrm>
          <a:prstGeom prst="roundRect">
            <a:avLst>
              <a:gd name="adj" fmla="val 7895"/>
            </a:avLst>
          </a:prstGeom>
          <a:solidFill>
            <a:schemeClr val="bg2"/>
          </a:solidFill>
          <a:ln w="28575">
            <a:solidFill>
              <a:schemeClr val="accent4">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venir Roman"/>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9237" y="2313743"/>
            <a:ext cx="2099261" cy="1520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ounded Rectangle 9"/>
          <p:cNvSpPr/>
          <p:nvPr/>
        </p:nvSpPr>
        <p:spPr>
          <a:xfrm>
            <a:off x="360363" y="1924118"/>
            <a:ext cx="2511846" cy="3454439"/>
          </a:xfrm>
          <a:prstGeom prst="roundRect">
            <a:avLst>
              <a:gd name="adj" fmla="val 8772"/>
            </a:avLst>
          </a:prstGeom>
          <a:solidFill>
            <a:schemeClr val="bg2"/>
          </a:solidFill>
          <a:ln w="28575">
            <a:solidFill>
              <a:schemeClr val="accent4">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venir Roman"/>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25" y="2356273"/>
            <a:ext cx="2098637" cy="1520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ounded Rectangle 10"/>
          <p:cNvSpPr/>
          <p:nvPr/>
        </p:nvSpPr>
        <p:spPr>
          <a:xfrm>
            <a:off x="3325259" y="1924118"/>
            <a:ext cx="2511846" cy="3454439"/>
          </a:xfrm>
          <a:prstGeom prst="roundRect">
            <a:avLst>
              <a:gd name="adj" fmla="val 8334"/>
            </a:avLst>
          </a:prstGeom>
          <a:solidFill>
            <a:schemeClr val="bg2"/>
          </a:solidFill>
          <a:ln w="28575">
            <a:solidFill>
              <a:schemeClr val="accent4">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FFFFFF"/>
              </a:solidFill>
              <a:effectLst/>
              <a:uLnTx/>
              <a:uFillTx/>
              <a:latin typeface="Avenir Roman"/>
            </a:endParaRPr>
          </a:p>
        </p:txBody>
      </p:sp>
      <p:pic>
        <p:nvPicPr>
          <p:cNvPr id="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39341" y="2410174"/>
            <a:ext cx="1883683" cy="1412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6"/>
          <p:cNvSpPr>
            <a:spLocks noGrp="1"/>
          </p:cNvSpPr>
          <p:nvPr>
            <p:ph type="title"/>
          </p:nvPr>
        </p:nvSpPr>
        <p:spPr>
          <a:xfrm>
            <a:off x="1828800" y="0"/>
            <a:ext cx="5791200" cy="1143000"/>
          </a:xfrm>
        </p:spPr>
        <p:txBody>
          <a:bodyPr/>
          <a:lstStyle/>
          <a:p>
            <a:pPr algn="l"/>
            <a:r>
              <a:rPr lang="en-AU" dirty="0" smtClean="0"/>
              <a:t>Quick Review</a:t>
            </a:r>
          </a:p>
          <a:p>
            <a:pPr algn="l"/>
            <a:r>
              <a:rPr lang="en-AU" dirty="0" smtClean="0"/>
              <a:t>FDA 2016 – Why?</a:t>
            </a:r>
            <a:endParaRPr lang="en-AU" dirty="0"/>
          </a:p>
        </p:txBody>
      </p:sp>
      <p:sp>
        <p:nvSpPr>
          <p:cNvPr id="17" name="Rounded Rectangle 16"/>
          <p:cNvSpPr/>
          <p:nvPr/>
        </p:nvSpPr>
        <p:spPr>
          <a:xfrm>
            <a:off x="351182" y="5583420"/>
            <a:ext cx="8460000" cy="1122180"/>
          </a:xfrm>
          <a:prstGeom prst="roundRect">
            <a:avLst/>
          </a:prstGeom>
          <a:solidFill>
            <a:schemeClr val="accent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2400" b="0" i="0" u="none" strike="noStrike" kern="0" cap="none" spc="0" normalizeH="0" baseline="0" noProof="0" dirty="0">
                <a:ln>
                  <a:noFill/>
                </a:ln>
                <a:solidFill>
                  <a:srgbClr val="FFFFFF"/>
                </a:solidFill>
                <a:effectLst/>
                <a:uLnTx/>
                <a:uFillTx/>
                <a:latin typeface="Avenir Roman"/>
              </a:rPr>
              <a:t>CEOS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2400" b="0" i="0" u="none" strike="noStrike" kern="0" cap="none" spc="0" normalizeH="0" baseline="0" noProof="0" dirty="0">
                <a:ln>
                  <a:noFill/>
                </a:ln>
                <a:solidFill>
                  <a:srgbClr val="FFFFFF"/>
                </a:solidFill>
                <a:effectLst/>
                <a:uLnTx/>
                <a:uFillTx/>
                <a:latin typeface="Avenir Roman"/>
              </a:rPr>
              <a:t>Open Data, Interoperable data discovery, New missions</a:t>
            </a:r>
          </a:p>
        </p:txBody>
      </p:sp>
      <p:sp>
        <p:nvSpPr>
          <p:cNvPr id="14" name="TextBox 13"/>
          <p:cNvSpPr txBox="1"/>
          <p:nvPr/>
        </p:nvSpPr>
        <p:spPr>
          <a:xfrm>
            <a:off x="489324" y="4006266"/>
            <a:ext cx="2244437" cy="92333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black"/>
                </a:solidFill>
                <a:effectLst/>
                <a:uLnTx/>
                <a:uFillTx/>
              </a:rPr>
              <a:t>Digital Economy</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rPr>
              <a:t>SME direct Cloud hosting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rPr>
              <a:t>Entrepreneurship</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rPr>
              <a:t>Economic benefit</a:t>
            </a:r>
          </a:p>
        </p:txBody>
      </p:sp>
      <p:sp>
        <p:nvSpPr>
          <p:cNvPr id="15" name="TextBox 14"/>
          <p:cNvSpPr txBox="1"/>
          <p:nvPr/>
        </p:nvSpPr>
        <p:spPr>
          <a:xfrm>
            <a:off x="3474083" y="4006266"/>
            <a:ext cx="2214198" cy="120032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black"/>
                </a:solidFill>
                <a:effectLst/>
                <a:uLnTx/>
                <a:uFillTx/>
              </a:rPr>
              <a:t>Growing EO Awareness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rPr>
              <a:t>Increasing value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rPr>
              <a:t>Continued investment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rPr>
              <a:t>Significant activity</a:t>
            </a:r>
          </a:p>
        </p:txBody>
      </p:sp>
      <p:sp>
        <p:nvSpPr>
          <p:cNvPr id="16" name="TextBox 15"/>
          <p:cNvSpPr txBox="1"/>
          <p:nvPr/>
        </p:nvSpPr>
        <p:spPr>
          <a:xfrm>
            <a:off x="6432186" y="4006267"/>
            <a:ext cx="2256312" cy="120032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black"/>
                </a:solidFill>
                <a:effectLst/>
                <a:uLnTx/>
                <a:uFillTx/>
              </a:rPr>
              <a:t>Global Services and Partnerships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rPr>
              <a:t>UN </a:t>
            </a:r>
            <a:r>
              <a:rPr kumimoji="0" lang="en-AU" sz="1200" b="0" i="0" u="none" strike="noStrike" kern="0" cap="none" spc="0" normalizeH="0" baseline="0" noProof="0" dirty="0" err="1">
                <a:ln>
                  <a:noFill/>
                </a:ln>
                <a:solidFill>
                  <a:prstClr val="black"/>
                </a:solidFill>
                <a:effectLst/>
                <a:uLnTx/>
                <a:uFillTx/>
              </a:rPr>
              <a:t>Sust</a:t>
            </a:r>
            <a:r>
              <a:rPr kumimoji="0" lang="en-AU" sz="1200" b="0" i="0" u="none" strike="noStrike" kern="0" cap="none" spc="0" normalizeH="0" baseline="0" noProof="0" dirty="0">
                <a:ln>
                  <a:noFill/>
                </a:ln>
                <a:solidFill>
                  <a:prstClr val="black"/>
                </a:solidFill>
                <a:effectLst/>
                <a:uLnTx/>
                <a:uFillTx/>
              </a:rPr>
              <a:t> Dev Goals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rPr>
              <a:t>Development banks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prstClr val="black"/>
                </a:solidFill>
                <a:effectLst/>
                <a:uLnTx/>
                <a:uFillTx/>
              </a:rPr>
              <a:t>Food, Ag, Climate</a:t>
            </a:r>
            <a:endParaRPr kumimoji="0" lang="en-AU"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626057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9525"/>
            <a:ext cx="5791200" cy="1177821"/>
          </a:xfrm>
        </p:spPr>
        <p:txBody>
          <a:bodyPr>
            <a:normAutofit/>
          </a:bodyPr>
          <a:lstStyle/>
          <a:p>
            <a:pPr algn="l"/>
            <a:r>
              <a:rPr lang="en-AU" dirty="0"/>
              <a:t>Significant change</a:t>
            </a:r>
            <a:br>
              <a:rPr lang="en-AU" dirty="0"/>
            </a:br>
            <a:r>
              <a:rPr lang="en-AU" dirty="0"/>
              <a:t>Significant opportunity</a:t>
            </a:r>
          </a:p>
        </p:txBody>
      </p:sp>
      <p:sp>
        <p:nvSpPr>
          <p:cNvPr id="8" name="Text Placeholder 7"/>
          <p:cNvSpPr>
            <a:spLocks noGrp="1"/>
          </p:cNvSpPr>
          <p:nvPr>
            <p:ph type="body" idx="1"/>
          </p:nvPr>
        </p:nvSpPr>
        <p:spPr>
          <a:xfrm>
            <a:off x="4663440" y="1846052"/>
            <a:ext cx="3703320" cy="1524165"/>
          </a:xfrm>
          <a:solidFill>
            <a:schemeClr val="accent1"/>
          </a:solidFill>
        </p:spPr>
        <p:txBody>
          <a:bodyPr>
            <a:normAutofit/>
          </a:bodyPr>
          <a:lstStyle/>
          <a:p>
            <a:pPr marL="0" lvl="1">
              <a:spcBef>
                <a:spcPts val="1200"/>
              </a:spcBef>
              <a:spcAft>
                <a:spcPts val="200"/>
              </a:spcAft>
              <a:buSzPct val="100000"/>
            </a:pPr>
            <a:r>
              <a:rPr lang="en-AU" dirty="0"/>
              <a:t>A step change in EO satellite capability over the next 5 years leading to new applications</a:t>
            </a:r>
          </a:p>
        </p:txBody>
      </p:sp>
      <p:sp>
        <p:nvSpPr>
          <p:cNvPr id="6" name="Content Placeholder 5"/>
          <p:cNvSpPr>
            <a:spLocks noGrp="1"/>
          </p:cNvSpPr>
          <p:nvPr>
            <p:ph sz="half" idx="2"/>
          </p:nvPr>
        </p:nvSpPr>
        <p:spPr>
          <a:xfrm>
            <a:off x="4663440" y="3718560"/>
            <a:ext cx="3703320" cy="2150534"/>
          </a:xfrm>
        </p:spPr>
        <p:txBody>
          <a:bodyPr>
            <a:noAutofit/>
          </a:bodyPr>
          <a:lstStyle/>
          <a:p>
            <a:pPr lvl="1"/>
            <a:r>
              <a:rPr lang="en-AU" sz="1600" dirty="0"/>
              <a:t>Higher spatial resolution</a:t>
            </a:r>
          </a:p>
          <a:p>
            <a:pPr lvl="1"/>
            <a:r>
              <a:rPr lang="en-AU" sz="1600" dirty="0"/>
              <a:t>Greater diagnostic capability through increased spectral resolution (hyperspectral) and new modalities (active and passive radar)</a:t>
            </a:r>
          </a:p>
          <a:p>
            <a:pPr lvl="1"/>
            <a:r>
              <a:rPr lang="en-AU" sz="1600" dirty="0"/>
              <a:t>New capabilities in monitoring through increased acquisition rate</a:t>
            </a:r>
          </a:p>
        </p:txBody>
      </p:sp>
      <p:sp>
        <p:nvSpPr>
          <p:cNvPr id="9" name="Text Placeholder 8"/>
          <p:cNvSpPr>
            <a:spLocks noGrp="1"/>
          </p:cNvSpPr>
          <p:nvPr>
            <p:ph type="body" sz="quarter" idx="3"/>
          </p:nvPr>
        </p:nvSpPr>
        <p:spPr>
          <a:xfrm>
            <a:off x="822960" y="1846053"/>
            <a:ext cx="3703320" cy="1524165"/>
          </a:xfrm>
          <a:solidFill>
            <a:schemeClr val="accent3">
              <a:lumMod val="60000"/>
              <a:lumOff val="40000"/>
            </a:schemeClr>
          </a:solidFill>
        </p:spPr>
        <p:txBody>
          <a:bodyPr>
            <a:noAutofit/>
          </a:bodyPr>
          <a:lstStyle/>
          <a:p>
            <a:pPr marL="0" lvl="1">
              <a:spcBef>
                <a:spcPts val="1200"/>
              </a:spcBef>
              <a:spcAft>
                <a:spcPts val="200"/>
              </a:spcAft>
              <a:buSzPct val="100000"/>
            </a:pPr>
            <a:r>
              <a:rPr lang="en-AU" dirty="0"/>
              <a:t>Substantial expectation of growth in the EO based digital economy across Industry and Government</a:t>
            </a:r>
          </a:p>
        </p:txBody>
      </p:sp>
      <p:sp>
        <p:nvSpPr>
          <p:cNvPr id="7" name="Content Placeholder 6"/>
          <p:cNvSpPr>
            <a:spLocks noGrp="1"/>
          </p:cNvSpPr>
          <p:nvPr>
            <p:ph sz="quarter" idx="4"/>
          </p:nvPr>
        </p:nvSpPr>
        <p:spPr>
          <a:xfrm>
            <a:off x="822960" y="3718561"/>
            <a:ext cx="3703320" cy="2150533"/>
          </a:xfrm>
        </p:spPr>
        <p:txBody>
          <a:bodyPr>
            <a:normAutofit lnSpcReduction="10000"/>
          </a:bodyPr>
          <a:lstStyle/>
          <a:p>
            <a:pPr lvl="1"/>
            <a:r>
              <a:rPr lang="en-AU" sz="1600" dirty="0"/>
              <a:t>Freely available data and Cloud computing combine to create new industries</a:t>
            </a:r>
          </a:p>
          <a:p>
            <a:pPr lvl="1"/>
            <a:r>
              <a:rPr lang="en-AU" sz="1600" dirty="0"/>
              <a:t>New applications from new capabilities in EO</a:t>
            </a:r>
          </a:p>
          <a:p>
            <a:pPr lvl="1"/>
            <a:r>
              <a:rPr lang="en-AU" sz="1600" dirty="0"/>
              <a:t>Increased awareness leads to more (non-EO expert) users</a:t>
            </a:r>
          </a:p>
        </p:txBody>
      </p:sp>
      <p:sp>
        <p:nvSpPr>
          <p:cNvPr id="4" name="Slide Number Placeholder 3"/>
          <p:cNvSpPr>
            <a:spLocks noGrp="1"/>
          </p:cNvSpPr>
          <p:nvPr>
            <p:ph type="sldNum" sz="quarter" idx="12"/>
          </p:nvPr>
        </p:nvSpPr>
        <p:spPr/>
        <p:txBody>
          <a:bodyPr/>
          <a:lstStyle/>
          <a:p>
            <a:pPr marL="0" marR="0" lvl="0" indent="0" algn="r" defTabSz="488698" eaLnBrk="1" fontAlgn="auto" latinLnBrk="0" hangingPunct="1">
              <a:lnSpc>
                <a:spcPct val="100000"/>
              </a:lnSpc>
              <a:spcBef>
                <a:spcPts val="600"/>
              </a:spcBef>
              <a:spcAft>
                <a:spcPts val="0"/>
              </a:spcAft>
              <a:buClrTx/>
              <a:buSzTx/>
              <a:buFontTx/>
              <a:buNone/>
              <a:tabLst/>
              <a:defRPr/>
            </a:pPr>
            <a:fld id="{2ABE124A-B5C5-46E0-B944-45307B126769}" type="slidenum">
              <a:rPr kumimoji="0" lang="en-AU" sz="1000" b="0" i="0" u="none" strike="noStrike" kern="0" cap="none" spc="0" normalizeH="0" baseline="0" noProof="0" smtClean="0">
                <a:ln>
                  <a:noFill/>
                </a:ln>
                <a:solidFill>
                  <a:srgbClr val="FFFFFF"/>
                </a:solidFill>
                <a:effectLst/>
                <a:uLnTx/>
                <a:uFillTx/>
                <a:latin typeface="Calibri"/>
                <a:cs typeface="Calibri"/>
                <a:sym typeface="Calibri"/>
              </a:rPr>
              <a:pPr marL="0" marR="0" lvl="0" indent="0" algn="r" defTabSz="488698" eaLnBrk="1" fontAlgn="auto" latinLnBrk="0" hangingPunct="1">
                <a:lnSpc>
                  <a:spcPct val="100000"/>
                </a:lnSpc>
                <a:spcBef>
                  <a:spcPts val="600"/>
                </a:spcBef>
                <a:spcAft>
                  <a:spcPts val="0"/>
                </a:spcAft>
                <a:buClrTx/>
                <a:buSzTx/>
                <a:buFontTx/>
                <a:buNone/>
                <a:tabLst/>
                <a:defRPr/>
              </a:pPr>
              <a:t>4</a:t>
            </a:fld>
            <a:r>
              <a:rPr kumimoji="0" lang="en-AU" sz="1000" b="0" i="0" u="none" strike="noStrike" kern="0" cap="none" spc="0" normalizeH="0" baseline="0" noProof="0">
                <a:ln>
                  <a:noFill/>
                </a:ln>
                <a:solidFill>
                  <a:srgbClr val="FFFFFF"/>
                </a:solidFill>
                <a:effectLst/>
                <a:uLnTx/>
                <a:uFillTx/>
                <a:latin typeface="Calibri"/>
                <a:cs typeface="Calibri"/>
                <a:sym typeface="Calibri"/>
              </a:rPr>
              <a:t>  |</a:t>
            </a:r>
            <a:endParaRPr kumimoji="0" lang="en-AU" sz="1000" b="0" i="0" u="none" strike="noStrike" kern="0" cap="none" spc="0" normalizeH="0" baseline="0" noProof="0" dirty="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31968468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4" name="Content Placeholder 3"/>
          <p:cNvSpPr>
            <a:spLocks noGrp="1"/>
          </p:cNvSpPr>
          <p:nvPr>
            <p:ph sz="quarter" idx="11"/>
          </p:nvPr>
        </p:nvSpPr>
        <p:spPr>
          <a:xfrm>
            <a:off x="2057399" y="-1"/>
            <a:ext cx="5556849" cy="1127185"/>
          </a:xfrm>
        </p:spPr>
        <p:txBody>
          <a:bodyPr/>
          <a:lstStyle/>
          <a:p>
            <a:pPr lvl="0" algn="l" rtl="0">
              <a:spcBef>
                <a:spcPts val="0"/>
              </a:spcBef>
              <a:buSzPct val="25000"/>
            </a:pPr>
            <a:r>
              <a:rPr lang="en-US" sz="3200" b="1" dirty="0">
                <a:solidFill>
                  <a:srgbClr val="FFFFFF"/>
                </a:solidFill>
                <a:latin typeface="Arial" charset="0"/>
                <a:ea typeface="Arial" charset="0"/>
                <a:cs typeface="Arial" charset="0"/>
                <a:sym typeface="Tahoma"/>
              </a:rPr>
              <a:t>FDA </a:t>
            </a:r>
            <a:r>
              <a:rPr lang="en-AU" sz="3200" b="1" dirty="0" smtClean="0">
                <a:solidFill>
                  <a:srgbClr val="FFFFFF"/>
                </a:solidFill>
                <a:latin typeface="Arial" charset="0"/>
                <a:ea typeface="Arial" charset="0"/>
                <a:cs typeface="Arial" charset="0"/>
                <a:sym typeface="Tahoma"/>
              </a:rPr>
              <a:t>2017 – What?</a:t>
            </a:r>
          </a:p>
          <a:p>
            <a:pPr lvl="0" algn="l" rtl="0">
              <a:spcBef>
                <a:spcPts val="0"/>
              </a:spcBef>
              <a:buSzPct val="25000"/>
            </a:pPr>
            <a:r>
              <a:rPr lang="en-AU" sz="3200" b="1" dirty="0" smtClean="0">
                <a:solidFill>
                  <a:srgbClr val="FFFFFF"/>
                </a:solidFill>
                <a:latin typeface="Arial" charset="0"/>
                <a:ea typeface="Arial" charset="0"/>
                <a:cs typeface="Arial" charset="0"/>
                <a:sym typeface="Tahoma"/>
              </a:rPr>
              <a:t>Reaching consensus</a:t>
            </a:r>
          </a:p>
        </p:txBody>
      </p:sp>
      <p:cxnSp>
        <p:nvCxnSpPr>
          <p:cNvPr id="31" name="Shape 31"/>
          <p:cNvCxnSpPr/>
          <p:nvPr/>
        </p:nvCxnSpPr>
        <p:spPr>
          <a:xfrm flipH="1">
            <a:off x="1816100" y="6284912"/>
            <a:ext cx="949324" cy="344486"/>
          </a:xfrm>
          <a:prstGeom prst="straightConnector1">
            <a:avLst/>
          </a:prstGeom>
          <a:noFill/>
          <a:ln>
            <a:noFill/>
          </a:ln>
        </p:spPr>
      </p:cxnSp>
      <p:sp>
        <p:nvSpPr>
          <p:cNvPr id="32" name="Shape 32"/>
          <p:cNvSpPr txBox="1"/>
          <p:nvPr/>
        </p:nvSpPr>
        <p:spPr>
          <a:xfrm>
            <a:off x="266700" y="1413322"/>
            <a:ext cx="8534400" cy="4906096"/>
          </a:xfrm>
          <a:prstGeom prst="rect">
            <a:avLst/>
          </a:prstGeom>
          <a:noFill/>
          <a:ln>
            <a:noFill/>
          </a:ln>
        </p:spPr>
        <p:txBody>
          <a:bodyPr lIns="91425" tIns="45700" rIns="91425" bIns="45700" anchor="t" anchorCtr="0">
            <a:noAutofit/>
          </a:bodyPr>
          <a:lstStyle/>
          <a:p>
            <a:pPr marL="177800" lvl="0" indent="-177800">
              <a:spcBef>
                <a:spcPts val="500"/>
              </a:spcBef>
              <a:buClr>
                <a:srgbClr val="002569"/>
              </a:buClr>
              <a:buSzPct val="120000"/>
              <a:buFont typeface="Noto Sans Symbols"/>
              <a:buChar char="▪"/>
            </a:pPr>
            <a:r>
              <a:rPr lang="en-US" sz="2200" dirty="0">
                <a:solidFill>
                  <a:srgbClr val="002569"/>
                </a:solidFill>
                <a:latin typeface="Calibri"/>
                <a:ea typeface="Calibri"/>
                <a:cs typeface="Calibri"/>
                <a:sym typeface="Calibri"/>
              </a:rPr>
              <a:t>The questions included … What should agencies do together or alone? What actions have the greatest potential benefit and what should we do?</a:t>
            </a:r>
          </a:p>
          <a:p>
            <a:pPr marL="177800" lvl="0" indent="-177800">
              <a:spcBef>
                <a:spcPts val="500"/>
              </a:spcBef>
              <a:buClr>
                <a:srgbClr val="002569"/>
              </a:buClr>
              <a:buSzPct val="120000"/>
              <a:buFont typeface="Noto Sans Symbols"/>
              <a:buChar char="▪"/>
            </a:pPr>
            <a:r>
              <a:rPr lang="en-US" sz="2200" dirty="0">
                <a:solidFill>
                  <a:srgbClr val="002569"/>
                </a:solidFill>
                <a:latin typeface="Calibri"/>
                <a:ea typeface="Calibri"/>
                <a:cs typeface="Calibri"/>
                <a:sym typeface="Calibri"/>
              </a:rPr>
              <a:t>There were many common responses and </a:t>
            </a:r>
            <a:r>
              <a:rPr lang="en-US" sz="2200" dirty="0" smtClean="0">
                <a:solidFill>
                  <a:srgbClr val="002569"/>
                </a:solidFill>
                <a:latin typeface="Calibri"/>
                <a:ea typeface="Calibri"/>
                <a:cs typeface="Calibri"/>
                <a:sym typeface="Calibri"/>
              </a:rPr>
              <a:t>desires</a:t>
            </a:r>
            <a:r>
              <a:rPr lang="en-AU" sz="2200" dirty="0" smtClean="0">
                <a:solidFill>
                  <a:srgbClr val="002569"/>
                </a:solidFill>
                <a:latin typeface="Calibri"/>
                <a:ea typeface="Calibri"/>
                <a:cs typeface="Calibri"/>
                <a:sym typeface="Calibri"/>
              </a:rPr>
              <a:t>:</a:t>
            </a:r>
            <a:endParaRPr lang="en-US" sz="2200" dirty="0">
              <a:solidFill>
                <a:srgbClr val="002569"/>
              </a:solidFill>
              <a:latin typeface="Calibri"/>
              <a:ea typeface="Calibri"/>
              <a:cs typeface="Calibri"/>
              <a:sym typeface="Calibri"/>
            </a:endParaRPr>
          </a:p>
          <a:p>
            <a:pPr marL="768927" lvl="1" indent="-349827">
              <a:spcBef>
                <a:spcPts val="500"/>
              </a:spcBef>
              <a:buClr>
                <a:srgbClr val="002569"/>
              </a:buClr>
              <a:buSzPct val="120000"/>
              <a:buFont typeface="Courier New"/>
              <a:buChar char="o"/>
            </a:pPr>
            <a:r>
              <a:rPr lang="en-US" sz="2200" b="1" dirty="0">
                <a:solidFill>
                  <a:srgbClr val="002569"/>
                </a:solidFill>
                <a:latin typeface="Calibri"/>
                <a:ea typeface="Calibri"/>
                <a:cs typeface="Calibri"/>
                <a:sym typeface="Calibri"/>
              </a:rPr>
              <a:t>Cloud</a:t>
            </a:r>
            <a:r>
              <a:rPr lang="en-US" sz="2200" dirty="0">
                <a:solidFill>
                  <a:srgbClr val="002569"/>
                </a:solidFill>
                <a:latin typeface="Calibri"/>
                <a:ea typeface="Calibri"/>
                <a:cs typeface="Calibri"/>
                <a:sym typeface="Calibri"/>
              </a:rPr>
              <a:t> and data platforms</a:t>
            </a:r>
          </a:p>
          <a:p>
            <a:pPr marL="768927" lvl="1" indent="-349827">
              <a:spcBef>
                <a:spcPts val="500"/>
              </a:spcBef>
              <a:buClr>
                <a:srgbClr val="002569"/>
              </a:buClr>
              <a:buSzPct val="120000"/>
              <a:buFont typeface="Courier New"/>
              <a:buChar char="o"/>
            </a:pPr>
            <a:r>
              <a:rPr lang="en-AU" sz="2200" b="1" dirty="0" smtClean="0">
                <a:solidFill>
                  <a:srgbClr val="002569"/>
                </a:solidFill>
                <a:latin typeface="Calibri"/>
                <a:ea typeface="Calibri"/>
                <a:cs typeface="Calibri"/>
                <a:sym typeface="Calibri"/>
              </a:rPr>
              <a:t>I</a:t>
            </a:r>
            <a:r>
              <a:rPr lang="en-US" sz="2200" b="1" dirty="0" err="1" smtClean="0">
                <a:solidFill>
                  <a:srgbClr val="002569"/>
                </a:solidFill>
                <a:latin typeface="Calibri"/>
                <a:ea typeface="Calibri"/>
                <a:cs typeface="Calibri"/>
                <a:sym typeface="Calibri"/>
              </a:rPr>
              <a:t>nteroperability</a:t>
            </a:r>
            <a:r>
              <a:rPr lang="en-AU" sz="2200" dirty="0">
                <a:solidFill>
                  <a:srgbClr val="002569"/>
                </a:solidFill>
                <a:latin typeface="Calibri"/>
                <a:ea typeface="Calibri"/>
                <a:cs typeface="Calibri"/>
                <a:sym typeface="Calibri"/>
              </a:rPr>
              <a:t> </a:t>
            </a:r>
            <a:r>
              <a:rPr lang="en-AU" sz="2200" dirty="0" smtClean="0">
                <a:solidFill>
                  <a:srgbClr val="002569"/>
                </a:solidFill>
                <a:latin typeface="Calibri"/>
                <a:ea typeface="Calibri"/>
                <a:cs typeface="Calibri"/>
                <a:sym typeface="Calibri"/>
              </a:rPr>
              <a:t>– data (..discovery, Portals, analytics interfaces?)</a:t>
            </a:r>
            <a:endParaRPr lang="en-US" sz="2200" b="1" dirty="0">
              <a:solidFill>
                <a:srgbClr val="002569"/>
              </a:solidFill>
              <a:latin typeface="Calibri"/>
              <a:ea typeface="Calibri"/>
              <a:cs typeface="Calibri"/>
              <a:sym typeface="Calibri"/>
            </a:endParaRPr>
          </a:p>
          <a:p>
            <a:pPr marL="768926" lvl="1" indent="-349826">
              <a:spcBef>
                <a:spcPts val="500"/>
              </a:spcBef>
              <a:buClr>
                <a:srgbClr val="002569"/>
              </a:buClr>
              <a:buSzPct val="120000"/>
              <a:buFont typeface="Courier New"/>
              <a:buChar char="o"/>
            </a:pPr>
            <a:r>
              <a:rPr lang="en-US" sz="2200" b="1" dirty="0">
                <a:solidFill>
                  <a:srgbClr val="002569"/>
                </a:solidFill>
                <a:latin typeface="Calibri"/>
                <a:ea typeface="Calibri"/>
                <a:cs typeface="Calibri"/>
                <a:sym typeface="Calibri"/>
              </a:rPr>
              <a:t>Open source</a:t>
            </a:r>
            <a:r>
              <a:rPr lang="en-US" sz="2200" dirty="0">
                <a:solidFill>
                  <a:srgbClr val="002569"/>
                </a:solidFill>
                <a:latin typeface="Calibri"/>
                <a:ea typeface="Calibri"/>
                <a:cs typeface="Calibri"/>
                <a:sym typeface="Calibri"/>
              </a:rPr>
              <a:t> </a:t>
            </a:r>
            <a:r>
              <a:rPr lang="en-US" sz="2200" dirty="0" smtClean="0">
                <a:solidFill>
                  <a:srgbClr val="002569"/>
                </a:solidFill>
                <a:latin typeface="Calibri"/>
                <a:ea typeface="Calibri"/>
                <a:cs typeface="Calibri"/>
                <a:sym typeface="Calibri"/>
              </a:rPr>
              <a:t>tool</a:t>
            </a:r>
            <a:r>
              <a:rPr lang="en-AU" sz="2200" dirty="0" smtClean="0">
                <a:solidFill>
                  <a:srgbClr val="002569"/>
                </a:solidFill>
                <a:latin typeface="Calibri"/>
                <a:ea typeface="Calibri"/>
                <a:cs typeface="Calibri"/>
                <a:sym typeface="Calibri"/>
              </a:rPr>
              <a:t>s</a:t>
            </a:r>
          </a:p>
          <a:p>
            <a:pPr marL="768926" lvl="1" indent="-349826">
              <a:spcBef>
                <a:spcPts val="500"/>
              </a:spcBef>
              <a:buClr>
                <a:srgbClr val="002569"/>
              </a:buClr>
              <a:buSzPct val="120000"/>
              <a:buFont typeface="Courier New"/>
              <a:buChar char="o"/>
            </a:pPr>
            <a:r>
              <a:rPr lang="en-US" sz="2200" b="0" i="0" u="none" strike="noStrike" cap="none" dirty="0" smtClean="0">
                <a:solidFill>
                  <a:srgbClr val="002569"/>
                </a:solidFill>
                <a:latin typeface="Calibri"/>
                <a:ea typeface="Calibri"/>
                <a:cs typeface="Calibri"/>
                <a:sym typeface="Calibri"/>
              </a:rPr>
              <a:t>Users </a:t>
            </a:r>
            <a:r>
              <a:rPr lang="en-US" sz="2200" b="0" i="0" u="none" strike="noStrike" cap="none" dirty="0">
                <a:solidFill>
                  <a:srgbClr val="002569"/>
                </a:solidFill>
                <a:latin typeface="Calibri"/>
                <a:ea typeface="Calibri"/>
                <a:cs typeface="Calibri"/>
                <a:sym typeface="Calibri"/>
              </a:rPr>
              <a:t>want data systems and analysis tools that allow </a:t>
            </a:r>
            <a:r>
              <a:rPr lang="en-US" sz="2200" b="1" i="0" u="none" strike="noStrike" cap="none" dirty="0">
                <a:solidFill>
                  <a:srgbClr val="002569"/>
                </a:solidFill>
                <a:latin typeface="Calibri"/>
                <a:ea typeface="Calibri"/>
                <a:cs typeface="Calibri"/>
                <a:sym typeface="Calibri"/>
              </a:rPr>
              <a:t>easy access and use </a:t>
            </a:r>
            <a:r>
              <a:rPr lang="en-US" sz="2200" b="0" i="0" u="none" strike="noStrike" cap="none" dirty="0">
                <a:solidFill>
                  <a:srgbClr val="002569"/>
                </a:solidFill>
                <a:latin typeface="Calibri"/>
                <a:ea typeface="Calibri"/>
                <a:cs typeface="Calibri"/>
                <a:sym typeface="Calibri"/>
              </a:rPr>
              <a:t>of satellite </a:t>
            </a:r>
            <a:r>
              <a:rPr lang="en-US" sz="2200" b="0" i="0" u="none" strike="noStrike" cap="none" dirty="0" smtClean="0">
                <a:solidFill>
                  <a:srgbClr val="002569"/>
                </a:solidFill>
                <a:latin typeface="Calibri"/>
                <a:ea typeface="Calibri"/>
                <a:cs typeface="Calibri"/>
                <a:sym typeface="Calibri"/>
              </a:rPr>
              <a:t>data</a:t>
            </a:r>
            <a:endParaRPr lang="en-AU" sz="2200" b="0" i="0" u="none" strike="noStrike" cap="none" dirty="0" smtClean="0">
              <a:solidFill>
                <a:srgbClr val="002569"/>
              </a:solidFill>
              <a:latin typeface="Calibri"/>
              <a:ea typeface="Calibri"/>
              <a:cs typeface="Calibri"/>
              <a:sym typeface="Calibri"/>
            </a:endParaRPr>
          </a:p>
          <a:p>
            <a:pPr marL="768926" lvl="1" indent="-349826">
              <a:spcBef>
                <a:spcPts val="500"/>
              </a:spcBef>
              <a:buClr>
                <a:srgbClr val="002569"/>
              </a:buClr>
              <a:buSzPct val="120000"/>
              <a:buFont typeface="Courier New"/>
              <a:buChar char="o"/>
            </a:pPr>
            <a:r>
              <a:rPr lang="en-AU" sz="2200" b="1" dirty="0" err="1" smtClean="0">
                <a:solidFill>
                  <a:srgbClr val="002569"/>
                </a:solidFill>
                <a:latin typeface="Calibri"/>
                <a:ea typeface="Calibri"/>
                <a:cs typeface="Calibri"/>
                <a:sym typeface="Calibri"/>
              </a:rPr>
              <a:t>Integratability</a:t>
            </a:r>
            <a:r>
              <a:rPr lang="en-AU" sz="2200" dirty="0" smtClean="0">
                <a:solidFill>
                  <a:srgbClr val="002569"/>
                </a:solidFill>
                <a:latin typeface="Calibri"/>
                <a:ea typeface="Calibri"/>
                <a:cs typeface="Calibri"/>
                <a:sym typeface="Calibri"/>
              </a:rPr>
              <a:t> – easily using different satellite data together</a:t>
            </a:r>
            <a:endParaRPr lang="en-AU" sz="2200" b="1" i="0" u="none" strike="noStrike" cap="none" dirty="0" smtClean="0">
              <a:solidFill>
                <a:srgbClr val="002569"/>
              </a:solidFill>
              <a:latin typeface="Calibri"/>
              <a:ea typeface="Calibri"/>
              <a:cs typeface="Calibri"/>
              <a:sym typeface="Calibri"/>
            </a:endParaRPr>
          </a:p>
          <a:p>
            <a:pPr marL="768926" lvl="1" indent="-349826">
              <a:spcBef>
                <a:spcPts val="500"/>
              </a:spcBef>
              <a:buClr>
                <a:srgbClr val="002569"/>
              </a:buClr>
              <a:buSzPct val="120000"/>
              <a:buFont typeface="Courier New"/>
              <a:buChar char="o"/>
            </a:pPr>
            <a:r>
              <a:rPr lang="en-US" sz="2200" b="0" i="0" u="none" strike="noStrike" cap="none" dirty="0" smtClean="0">
                <a:solidFill>
                  <a:srgbClr val="002569"/>
                </a:solidFill>
                <a:latin typeface="Calibri"/>
                <a:ea typeface="Calibri"/>
                <a:cs typeface="Calibri"/>
                <a:sym typeface="Calibri"/>
              </a:rPr>
              <a:t>Many </a:t>
            </a:r>
            <a:r>
              <a:rPr lang="en-US" sz="2200" b="0" i="0" u="none" strike="noStrike" cap="none" dirty="0">
                <a:solidFill>
                  <a:srgbClr val="002569"/>
                </a:solidFill>
                <a:latin typeface="Calibri"/>
                <a:ea typeface="Calibri"/>
                <a:cs typeface="Calibri"/>
                <a:sym typeface="Calibri"/>
              </a:rPr>
              <a:t>users desire ARD to </a:t>
            </a:r>
            <a:r>
              <a:rPr lang="en-US" sz="2200" b="1" i="0" u="none" strike="noStrike" cap="none" dirty="0">
                <a:solidFill>
                  <a:srgbClr val="002569"/>
                </a:solidFill>
                <a:latin typeface="Calibri"/>
                <a:ea typeface="Calibri"/>
                <a:cs typeface="Calibri"/>
                <a:sym typeface="Calibri"/>
              </a:rPr>
              <a:t>minimize data preparation time and knowledge </a:t>
            </a:r>
            <a:r>
              <a:rPr lang="en-US" sz="2200" b="0" i="0" u="none" strike="noStrike" cap="none" dirty="0" smtClean="0">
                <a:solidFill>
                  <a:srgbClr val="002569"/>
                </a:solidFill>
                <a:latin typeface="Calibri"/>
                <a:ea typeface="Calibri"/>
                <a:cs typeface="Calibri"/>
                <a:sym typeface="Calibri"/>
              </a:rPr>
              <a:t>requirements</a:t>
            </a:r>
            <a:endParaRPr lang="en-AU" sz="2200" b="0" i="0" u="none" strike="noStrike" cap="none" dirty="0" smtClean="0">
              <a:solidFill>
                <a:srgbClr val="002569"/>
              </a:solidFill>
              <a:latin typeface="Calibri"/>
              <a:ea typeface="Calibri"/>
              <a:cs typeface="Calibri"/>
              <a:sym typeface="Calibri"/>
            </a:endParaRPr>
          </a:p>
          <a:p>
            <a:pPr marL="768926" lvl="1" indent="-349826">
              <a:spcBef>
                <a:spcPts val="500"/>
              </a:spcBef>
              <a:buClr>
                <a:srgbClr val="002569"/>
              </a:buClr>
              <a:buSzPct val="120000"/>
              <a:buFont typeface="Courier New"/>
              <a:buChar char="o"/>
            </a:pPr>
            <a:r>
              <a:rPr lang="en-AU" sz="2200" b="1" dirty="0" smtClean="0">
                <a:solidFill>
                  <a:srgbClr val="002569"/>
                </a:solidFill>
                <a:latin typeface="Calibri"/>
                <a:ea typeface="Calibri"/>
                <a:cs typeface="Calibri"/>
                <a:sym typeface="Calibri"/>
              </a:rPr>
              <a:t>Interactivity</a:t>
            </a:r>
            <a:endParaRPr lang="en-US" sz="2200" b="1" i="0" u="none" strike="noStrike" cap="none" dirty="0">
              <a:solidFill>
                <a:srgbClr val="002569"/>
              </a:solidFill>
              <a:latin typeface="Calibri"/>
              <a:ea typeface="Calibri"/>
              <a:cs typeface="Calibri"/>
              <a:sym typeface="Calibri"/>
            </a:endParaRPr>
          </a:p>
        </p:txBody>
      </p:sp>
    </p:spTree>
    <p:extLst>
      <p:ext uri="{BB962C8B-B14F-4D97-AF65-F5344CB8AC3E}">
        <p14:creationId xmlns:p14="http://schemas.microsoft.com/office/powerpoint/2010/main" val="13512526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80513"/>
            <a:ext cx="8229600" cy="824412"/>
          </a:xfrm>
          <a:prstGeom prst="rect">
            <a:avLst/>
          </a:prstGeom>
        </p:spPr>
        <p:txBody>
          <a:bodyPr lIns="91425" tIns="91425" rIns="91425" bIns="91425" anchor="t" anchorCtr="0">
            <a:noAutofit/>
          </a:bodyPr>
          <a:lstStyle/>
          <a:p>
            <a:pPr lvl="0" algn="ctr">
              <a:spcBef>
                <a:spcPts val="0"/>
              </a:spcBef>
              <a:buNone/>
            </a:pPr>
            <a:r>
              <a:rPr lang="en-US" dirty="0">
                <a:solidFill>
                  <a:srgbClr val="FFFFFF"/>
                </a:solidFill>
              </a:rPr>
              <a:t>Overarching comments </a:t>
            </a:r>
          </a:p>
        </p:txBody>
      </p:sp>
      <p:sp>
        <p:nvSpPr>
          <p:cNvPr id="59" name="Shape 59"/>
          <p:cNvSpPr txBox="1">
            <a:spLocks noGrp="1"/>
          </p:cNvSpPr>
          <p:nvPr>
            <p:ph type="body" idx="1"/>
          </p:nvPr>
        </p:nvSpPr>
        <p:spPr>
          <a:xfrm>
            <a:off x="457200" y="1347415"/>
            <a:ext cx="8229600" cy="4889959"/>
          </a:xfrm>
          <a:prstGeom prst="rect">
            <a:avLst/>
          </a:prstGeom>
        </p:spPr>
        <p:txBody>
          <a:bodyPr lIns="91425" tIns="91425" rIns="91425" bIns="91425" anchor="t" anchorCtr="0">
            <a:noAutofit/>
          </a:bodyPr>
          <a:lstStyle/>
          <a:p>
            <a:pPr lvl="0" rtl="0">
              <a:lnSpc>
                <a:spcPct val="115000"/>
              </a:lnSpc>
              <a:spcBef>
                <a:spcPts val="0"/>
              </a:spcBef>
              <a:buFont typeface="Arial" charset="0"/>
              <a:buChar char="•"/>
            </a:pPr>
            <a:r>
              <a:rPr lang="en-US" sz="2000" dirty="0" smtClean="0">
                <a:solidFill>
                  <a:schemeClr val="accent2">
                    <a:lumMod val="75000"/>
                  </a:schemeClr>
                </a:solidFill>
                <a:latin typeface="Arial" charset="0"/>
                <a:ea typeface="Arial" charset="0"/>
                <a:cs typeface="Arial" charset="0"/>
              </a:rPr>
              <a:t>Reduction </a:t>
            </a:r>
            <a:r>
              <a:rPr lang="en-US" sz="2000" dirty="0">
                <a:solidFill>
                  <a:schemeClr val="accent2">
                    <a:lumMod val="75000"/>
                  </a:schemeClr>
                </a:solidFill>
                <a:latin typeface="Arial" charset="0"/>
                <a:ea typeface="Arial" charset="0"/>
                <a:cs typeface="Arial" charset="0"/>
              </a:rPr>
              <a:t>of barriers to find, access and exploit EO data</a:t>
            </a:r>
          </a:p>
          <a:p>
            <a:pPr lvl="0" rtl="0">
              <a:lnSpc>
                <a:spcPct val="115000"/>
              </a:lnSpc>
              <a:spcBef>
                <a:spcPts val="0"/>
              </a:spcBef>
              <a:buFont typeface="Arial" charset="0"/>
              <a:buChar char="•"/>
            </a:pPr>
            <a:r>
              <a:rPr lang="en-US" sz="2000" dirty="0" smtClean="0">
                <a:solidFill>
                  <a:schemeClr val="accent2">
                    <a:lumMod val="75000"/>
                  </a:schemeClr>
                </a:solidFill>
                <a:latin typeface="Arial" charset="0"/>
                <a:ea typeface="Arial" charset="0"/>
                <a:cs typeface="Arial" charset="0"/>
              </a:rPr>
              <a:t>Sharing </a:t>
            </a:r>
            <a:r>
              <a:rPr lang="en-US" sz="2000" dirty="0">
                <a:solidFill>
                  <a:schemeClr val="accent2">
                    <a:lumMod val="75000"/>
                  </a:schemeClr>
                </a:solidFill>
                <a:latin typeface="Arial" charset="0"/>
                <a:ea typeface="Arial" charset="0"/>
                <a:cs typeface="Arial" charset="0"/>
              </a:rPr>
              <a:t>of </a:t>
            </a:r>
            <a:r>
              <a:rPr lang="en-US" sz="2000" b="1" dirty="0">
                <a:solidFill>
                  <a:schemeClr val="accent2">
                    <a:lumMod val="75000"/>
                  </a:schemeClr>
                </a:solidFill>
                <a:latin typeface="Arial" charset="0"/>
                <a:ea typeface="Arial" charset="0"/>
                <a:cs typeface="Arial" charset="0"/>
              </a:rPr>
              <a:t>business</a:t>
            </a:r>
            <a:r>
              <a:rPr lang="en-US" sz="2000" dirty="0">
                <a:solidFill>
                  <a:schemeClr val="accent2">
                    <a:lumMod val="75000"/>
                  </a:schemeClr>
                </a:solidFill>
                <a:latin typeface="Arial" charset="0"/>
                <a:ea typeface="Arial" charset="0"/>
                <a:cs typeface="Arial" charset="0"/>
              </a:rPr>
              <a:t> </a:t>
            </a:r>
            <a:r>
              <a:rPr lang="en-US" sz="2000" b="1" dirty="0">
                <a:solidFill>
                  <a:schemeClr val="accent2">
                    <a:lumMod val="75000"/>
                  </a:schemeClr>
                </a:solidFill>
                <a:latin typeface="Arial" charset="0"/>
                <a:ea typeface="Arial" charset="0"/>
                <a:cs typeface="Arial" charset="0"/>
              </a:rPr>
              <a:t>practices, lessons learned, </a:t>
            </a:r>
            <a:r>
              <a:rPr lang="en-US" sz="2000" b="1" dirty="0" smtClean="0">
                <a:solidFill>
                  <a:schemeClr val="accent2">
                    <a:lumMod val="75000"/>
                  </a:schemeClr>
                </a:solidFill>
                <a:latin typeface="Arial" charset="0"/>
                <a:ea typeface="Arial" charset="0"/>
                <a:cs typeface="Arial" charset="0"/>
              </a:rPr>
              <a:t>and </a:t>
            </a:r>
            <a:r>
              <a:rPr lang="en-US" sz="2000" b="1" dirty="0">
                <a:solidFill>
                  <a:schemeClr val="accent2">
                    <a:lumMod val="75000"/>
                  </a:schemeClr>
                </a:solidFill>
                <a:latin typeface="Arial" charset="0"/>
                <a:ea typeface="Arial" charset="0"/>
                <a:cs typeface="Arial" charset="0"/>
              </a:rPr>
              <a:t>usage metrics to form a CEOS information base</a:t>
            </a:r>
            <a:r>
              <a:rPr lang="en-US" sz="2000" dirty="0">
                <a:solidFill>
                  <a:schemeClr val="accent2">
                    <a:lumMod val="75000"/>
                  </a:schemeClr>
                </a:solidFill>
                <a:latin typeface="Arial" charset="0"/>
                <a:ea typeface="Arial" charset="0"/>
                <a:cs typeface="Arial" charset="0"/>
              </a:rPr>
              <a:t>.</a:t>
            </a:r>
          </a:p>
          <a:p>
            <a:pPr lvl="0" rtl="0">
              <a:lnSpc>
                <a:spcPct val="115000"/>
              </a:lnSpc>
              <a:spcBef>
                <a:spcPts val="0"/>
              </a:spcBef>
              <a:buFont typeface="Arial" charset="0"/>
              <a:buChar char="•"/>
            </a:pPr>
            <a:r>
              <a:rPr lang="en-AU" sz="2000" b="1" dirty="0" smtClean="0">
                <a:solidFill>
                  <a:schemeClr val="accent2">
                    <a:lumMod val="75000"/>
                  </a:schemeClr>
                </a:solidFill>
                <a:latin typeface="Arial" charset="0"/>
                <a:ea typeface="Arial" charset="0"/>
                <a:cs typeface="Arial" charset="0"/>
              </a:rPr>
              <a:t>Better </a:t>
            </a:r>
            <a:r>
              <a:rPr lang="en-US" sz="2000" b="1" dirty="0" smtClean="0">
                <a:solidFill>
                  <a:schemeClr val="accent2">
                    <a:lumMod val="75000"/>
                  </a:schemeClr>
                </a:solidFill>
                <a:latin typeface="Arial" charset="0"/>
                <a:ea typeface="Arial" charset="0"/>
                <a:cs typeface="Arial" charset="0"/>
              </a:rPr>
              <a:t>understanding </a:t>
            </a:r>
            <a:r>
              <a:rPr lang="en-US" sz="2000" b="1" dirty="0">
                <a:solidFill>
                  <a:schemeClr val="accent2">
                    <a:lumMod val="75000"/>
                  </a:schemeClr>
                </a:solidFill>
                <a:latin typeface="Arial" charset="0"/>
                <a:ea typeface="Arial" charset="0"/>
                <a:cs typeface="Arial" charset="0"/>
              </a:rPr>
              <a:t>of their </a:t>
            </a:r>
            <a:r>
              <a:rPr lang="en-US" sz="2000" dirty="0">
                <a:solidFill>
                  <a:schemeClr val="accent2">
                    <a:lumMod val="75000"/>
                  </a:schemeClr>
                </a:solidFill>
                <a:latin typeface="Arial" charset="0"/>
                <a:ea typeface="Arial" charset="0"/>
                <a:cs typeface="Arial" charset="0"/>
              </a:rPr>
              <a:t>data </a:t>
            </a:r>
            <a:r>
              <a:rPr lang="en-US" sz="2000" b="1" dirty="0">
                <a:solidFill>
                  <a:schemeClr val="accent2">
                    <a:lumMod val="75000"/>
                  </a:schemeClr>
                </a:solidFill>
                <a:latin typeface="Arial" charset="0"/>
                <a:ea typeface="Arial" charset="0"/>
                <a:cs typeface="Arial" charset="0"/>
              </a:rPr>
              <a:t>users</a:t>
            </a:r>
            <a:r>
              <a:rPr lang="en-US" sz="2000" dirty="0">
                <a:solidFill>
                  <a:schemeClr val="accent2">
                    <a:lumMod val="75000"/>
                  </a:schemeClr>
                </a:solidFill>
                <a:latin typeface="Arial" charset="0"/>
                <a:ea typeface="Arial" charset="0"/>
                <a:cs typeface="Arial" charset="0"/>
              </a:rPr>
              <a:t>, their needs and expectations.</a:t>
            </a:r>
          </a:p>
          <a:p>
            <a:pPr lvl="0" rtl="0">
              <a:lnSpc>
                <a:spcPct val="115000"/>
              </a:lnSpc>
              <a:spcBef>
                <a:spcPts val="0"/>
              </a:spcBef>
              <a:buFont typeface="Arial" charset="0"/>
              <a:buChar char="•"/>
            </a:pPr>
            <a:r>
              <a:rPr lang="en-US" sz="2000" dirty="0" smtClean="0">
                <a:solidFill>
                  <a:schemeClr val="accent2">
                    <a:lumMod val="75000"/>
                  </a:schemeClr>
                </a:solidFill>
                <a:latin typeface="Arial" charset="0"/>
                <a:ea typeface="Arial" charset="0"/>
                <a:cs typeface="Arial" charset="0"/>
              </a:rPr>
              <a:t>Development </a:t>
            </a:r>
            <a:r>
              <a:rPr lang="en-US" sz="2000" dirty="0">
                <a:solidFill>
                  <a:schemeClr val="accent2">
                    <a:lumMod val="75000"/>
                  </a:schemeClr>
                </a:solidFill>
                <a:latin typeface="Arial" charset="0"/>
                <a:ea typeface="Arial" charset="0"/>
                <a:cs typeface="Arial" charset="0"/>
              </a:rPr>
              <a:t>and management of data access and management approaches (e.g. Data Cube, Exploitation Platforms, CWIC).</a:t>
            </a:r>
          </a:p>
          <a:p>
            <a:pPr lvl="0" rtl="0">
              <a:lnSpc>
                <a:spcPct val="115000"/>
              </a:lnSpc>
              <a:spcBef>
                <a:spcPts val="0"/>
              </a:spcBef>
              <a:buFont typeface="Arial" charset="0"/>
              <a:buChar char="•"/>
            </a:pPr>
            <a:r>
              <a:rPr lang="en-US" sz="2000" dirty="0" smtClean="0">
                <a:solidFill>
                  <a:schemeClr val="accent2">
                    <a:lumMod val="75000"/>
                  </a:schemeClr>
                </a:solidFill>
                <a:latin typeface="Arial" charset="0"/>
                <a:ea typeface="Arial" charset="0"/>
                <a:cs typeface="Arial" charset="0"/>
              </a:rPr>
              <a:t>Gathering </a:t>
            </a:r>
            <a:r>
              <a:rPr lang="en-US" sz="2000" dirty="0">
                <a:solidFill>
                  <a:schemeClr val="accent2">
                    <a:lumMod val="75000"/>
                  </a:schemeClr>
                </a:solidFill>
                <a:latin typeface="Arial" charset="0"/>
                <a:ea typeface="Arial" charset="0"/>
                <a:cs typeface="Arial" charset="0"/>
              </a:rPr>
              <a:t>of requirements for Analysis Ready Data datasets</a:t>
            </a:r>
          </a:p>
          <a:p>
            <a:pPr lvl="0" rtl="0">
              <a:lnSpc>
                <a:spcPct val="115000"/>
              </a:lnSpc>
              <a:spcBef>
                <a:spcPts val="0"/>
              </a:spcBef>
              <a:buFont typeface="Arial" charset="0"/>
              <a:buChar char="•"/>
            </a:pPr>
            <a:r>
              <a:rPr lang="en-US" sz="2000" dirty="0" smtClean="0">
                <a:solidFill>
                  <a:schemeClr val="accent2">
                    <a:lumMod val="75000"/>
                  </a:schemeClr>
                </a:solidFill>
                <a:latin typeface="Arial" charset="0"/>
                <a:ea typeface="Arial" charset="0"/>
                <a:cs typeface="Arial" charset="0"/>
              </a:rPr>
              <a:t>Creation </a:t>
            </a:r>
            <a:r>
              <a:rPr lang="en-US" sz="2000" dirty="0">
                <a:solidFill>
                  <a:schemeClr val="accent2">
                    <a:lumMod val="75000"/>
                  </a:schemeClr>
                </a:solidFill>
                <a:latin typeface="Arial" charset="0"/>
                <a:ea typeface="Arial" charset="0"/>
                <a:cs typeface="Arial" charset="0"/>
              </a:rPr>
              <a:t>of </a:t>
            </a:r>
            <a:r>
              <a:rPr lang="en-US" sz="2000" b="1" dirty="0">
                <a:solidFill>
                  <a:schemeClr val="accent2">
                    <a:lumMod val="75000"/>
                  </a:schemeClr>
                </a:solidFill>
                <a:latin typeface="Arial" charset="0"/>
                <a:ea typeface="Arial" charset="0"/>
                <a:cs typeface="Arial" charset="0"/>
              </a:rPr>
              <a:t>reference architectures and implementations </a:t>
            </a:r>
            <a:r>
              <a:rPr lang="en-US" sz="2000" dirty="0">
                <a:solidFill>
                  <a:schemeClr val="accent2">
                    <a:lumMod val="75000"/>
                  </a:schemeClr>
                </a:solidFill>
                <a:latin typeface="Arial" charset="0"/>
                <a:ea typeface="Arial" charset="0"/>
                <a:cs typeface="Arial" charset="0"/>
              </a:rPr>
              <a:t>(that test and demonstrate)  for interoperable use of CEOS services</a:t>
            </a:r>
          </a:p>
          <a:p>
            <a:pPr lvl="0" rtl="0">
              <a:lnSpc>
                <a:spcPct val="115000"/>
              </a:lnSpc>
              <a:spcBef>
                <a:spcPts val="0"/>
              </a:spcBef>
              <a:buFont typeface="Arial" charset="0"/>
              <a:buChar char="•"/>
            </a:pPr>
            <a:r>
              <a:rPr lang="en-US" sz="2000" dirty="0" smtClean="0">
                <a:solidFill>
                  <a:schemeClr val="accent2">
                    <a:lumMod val="75000"/>
                  </a:schemeClr>
                </a:solidFill>
                <a:latin typeface="Arial" charset="0"/>
                <a:ea typeface="Arial" charset="0"/>
                <a:cs typeface="Arial" charset="0"/>
              </a:rPr>
              <a:t>Creation</a:t>
            </a:r>
            <a:r>
              <a:rPr lang="en-US" sz="2000" dirty="0">
                <a:solidFill>
                  <a:schemeClr val="accent2">
                    <a:lumMod val="75000"/>
                  </a:schemeClr>
                </a:solidFill>
                <a:latin typeface="Arial" charset="0"/>
                <a:ea typeface="Arial" charset="0"/>
                <a:cs typeface="Arial" charset="0"/>
              </a:rPr>
              <a:t>, adoption and testing of common standards on EO data that will facilitate EO data interoperability.</a:t>
            </a:r>
          </a:p>
          <a:p>
            <a:pPr lvl="0">
              <a:spcBef>
                <a:spcPts val="0"/>
              </a:spcBef>
              <a:buNone/>
            </a:pPr>
            <a:endParaRPr dirty="0">
              <a:solidFill>
                <a:schemeClr val="accent2">
                  <a:lumMod val="75000"/>
                </a:schemeClr>
              </a:solidFill>
            </a:endParaRPr>
          </a:p>
        </p:txBody>
      </p:sp>
    </p:spTree>
    <p:extLst>
      <p:ext uri="{BB962C8B-B14F-4D97-AF65-F5344CB8AC3E}">
        <p14:creationId xmlns:p14="http://schemas.microsoft.com/office/powerpoint/2010/main" val="32259023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How? – order from chaos</a:t>
            </a:r>
            <a:endParaRPr lang="en-GB" dirty="0"/>
          </a:p>
        </p:txBody>
      </p:sp>
      <p:sp>
        <p:nvSpPr>
          <p:cNvPr id="3" name="Content Placeholder 2"/>
          <p:cNvSpPr>
            <a:spLocks noGrp="1"/>
          </p:cNvSpPr>
          <p:nvPr>
            <p:ph idx="1"/>
          </p:nvPr>
        </p:nvSpPr>
        <p:spPr>
          <a:xfrm>
            <a:off x="358775" y="1302919"/>
            <a:ext cx="8461375" cy="4572855"/>
          </a:xfrm>
        </p:spPr>
        <p:txBody>
          <a:bodyPr/>
          <a:lstStyle/>
          <a:p>
            <a:pPr lvl="1"/>
            <a:r>
              <a:rPr lang="en-AU" b="1" dirty="0"/>
              <a:t>Help users benefit from </a:t>
            </a:r>
            <a:r>
              <a:rPr lang="en-AU" b="1" i="1" dirty="0"/>
              <a:t>all </a:t>
            </a:r>
            <a:r>
              <a:rPr lang="en-AU" b="1" dirty="0"/>
              <a:t>CEOS data:</a:t>
            </a:r>
          </a:p>
          <a:p>
            <a:pPr lvl="2"/>
            <a:r>
              <a:rPr lang="en-AU" b="1" dirty="0"/>
              <a:t>Contrasted with current approaches which help improve unity of ‘discovery’ … </a:t>
            </a:r>
          </a:p>
          <a:p>
            <a:pPr lvl="2"/>
            <a:r>
              <a:rPr lang="en-AU" b="1" dirty="0"/>
              <a:t>But then send users off to disparate incompatible systems once they have discovered some </a:t>
            </a:r>
            <a:r>
              <a:rPr lang="en-AU" b="1" dirty="0" smtClean="0"/>
              <a:t>data</a:t>
            </a:r>
            <a:r>
              <a:rPr lang="en-AU" b="1" dirty="0"/>
              <a:t> </a:t>
            </a:r>
            <a:r>
              <a:rPr lang="mr-IN" b="1" dirty="0" smtClean="0"/>
              <a:t>…</a:t>
            </a:r>
            <a:endParaRPr lang="en-AU" b="1" dirty="0" smtClean="0"/>
          </a:p>
          <a:p>
            <a:pPr lvl="2"/>
            <a:r>
              <a:rPr lang="en-AU" b="1" dirty="0" smtClean="0"/>
              <a:t>And they need to re-write their application to use alternate (but similar) sources </a:t>
            </a:r>
            <a:r>
              <a:rPr lang="mr-IN" b="1" dirty="0" smtClean="0"/>
              <a:t>…</a:t>
            </a:r>
            <a:endParaRPr lang="en-AU" b="1" dirty="0" smtClean="0"/>
          </a:p>
          <a:p>
            <a:pPr lvl="2"/>
            <a:r>
              <a:rPr lang="en-AU" b="1" dirty="0" smtClean="0"/>
              <a:t>And move large amounts of data to the compute capacity they can access </a:t>
            </a:r>
            <a:r>
              <a:rPr lang="mr-IN" b="1" dirty="0" smtClean="0"/>
              <a:t>…</a:t>
            </a:r>
            <a:endParaRPr lang="en-AU" b="1" dirty="0"/>
          </a:p>
          <a:p>
            <a:endParaRPr lang="en-GB" dirty="0"/>
          </a:p>
        </p:txBody>
      </p:sp>
      <p:sp>
        <p:nvSpPr>
          <p:cNvPr id="4" name="Slide Number Placeholder 3"/>
          <p:cNvSpPr>
            <a:spLocks noGrp="1"/>
          </p:cNvSpPr>
          <p:nvPr>
            <p:ph type="sldNum" sz="quarter" idx="4"/>
          </p:nvPr>
        </p:nvSpPr>
        <p:spPr/>
        <p:txBody>
          <a:bodyPr/>
          <a:lstStyle/>
          <a:p>
            <a:fld id="{2ABE124A-B5C5-46E0-B944-45307B126769}" type="slidenum">
              <a:rPr lang="en-AU" smtClean="0"/>
              <a:pPr/>
              <a:t>7</a:t>
            </a:fld>
            <a:r>
              <a:rPr lang="en-AU" smtClean="0"/>
              <a:t>  |</a:t>
            </a:r>
            <a:endParaRPr lang="en-AU" dirty="0"/>
          </a:p>
        </p:txBody>
      </p:sp>
    </p:spTree>
    <p:extLst>
      <p:ext uri="{BB962C8B-B14F-4D97-AF65-F5344CB8AC3E}">
        <p14:creationId xmlns:p14="http://schemas.microsoft.com/office/powerpoint/2010/main" val="13039857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288" y="135611"/>
            <a:ext cx="5579390" cy="833126"/>
          </a:xfrm>
        </p:spPr>
        <p:txBody>
          <a:bodyPr/>
          <a:lstStyle/>
          <a:p>
            <a:pPr algn="l"/>
            <a:r>
              <a:rPr lang="en-AU" dirty="0" smtClean="0"/>
              <a:t>What do WE need to know?</a:t>
            </a:r>
            <a:endParaRPr lang="en-GB" dirty="0"/>
          </a:p>
        </p:txBody>
      </p:sp>
      <p:sp>
        <p:nvSpPr>
          <p:cNvPr id="3" name="Content Placeholder 2"/>
          <p:cNvSpPr>
            <a:spLocks noGrp="1"/>
          </p:cNvSpPr>
          <p:nvPr>
            <p:ph idx="1"/>
          </p:nvPr>
        </p:nvSpPr>
        <p:spPr>
          <a:xfrm>
            <a:off x="457200" y="1317356"/>
            <a:ext cx="8229600" cy="4919932"/>
          </a:xfrm>
        </p:spPr>
        <p:txBody>
          <a:bodyPr/>
          <a:lstStyle/>
          <a:p>
            <a:r>
              <a:rPr lang="en-AU" dirty="0" smtClean="0"/>
              <a:t>Role of reference architectures</a:t>
            </a:r>
          </a:p>
          <a:p>
            <a:r>
              <a:rPr lang="en-AU" dirty="0" smtClean="0"/>
              <a:t>Examples:</a:t>
            </a:r>
          </a:p>
          <a:p>
            <a:pPr lvl="1"/>
            <a:r>
              <a:rPr lang="en-AU" dirty="0" smtClean="0"/>
              <a:t>OGC Reference Model</a:t>
            </a:r>
          </a:p>
          <a:p>
            <a:pPr lvl="1"/>
            <a:r>
              <a:rPr lang="en-AU" dirty="0" smtClean="0"/>
              <a:t>OGC Services Architecture</a:t>
            </a:r>
          </a:p>
          <a:p>
            <a:pPr lvl="1"/>
            <a:r>
              <a:rPr lang="en-AU" dirty="0" smtClean="0"/>
              <a:t>ReST</a:t>
            </a:r>
          </a:p>
          <a:p>
            <a:pPr lvl="1"/>
            <a:endParaRPr lang="en-GB" dirty="0"/>
          </a:p>
        </p:txBody>
      </p:sp>
      <p:pic>
        <p:nvPicPr>
          <p:cNvPr id="5" name="Picture 16" descr="SISS Diagram.jpg"/>
          <p:cNvPicPr>
            <a:picLocks noChangeAspect="1"/>
          </p:cNvPicPr>
          <p:nvPr/>
        </p:nvPicPr>
        <p:blipFill>
          <a:blip r:embed="rId2" cstate="print"/>
          <a:srcRect/>
          <a:stretch>
            <a:fillRect/>
          </a:stretch>
        </p:blipFill>
        <p:spPr bwMode="auto">
          <a:xfrm>
            <a:off x="3748815" y="3122486"/>
            <a:ext cx="5395185" cy="3735514"/>
          </a:xfrm>
          <a:prstGeom prst="rect">
            <a:avLst/>
          </a:prstGeom>
          <a:noFill/>
          <a:ln w="9525">
            <a:noFill/>
            <a:miter lim="800000"/>
            <a:headEnd/>
            <a:tailEnd/>
          </a:ln>
        </p:spPr>
      </p:pic>
      <p:pic>
        <p:nvPicPr>
          <p:cNvPr id="6" name="Picture 1" descr="C:\Users\fra283\Documents\PROJECTS\NCRIS\SISS\LOGO\SISS\SISS_Logo_white.jpg"/>
          <p:cNvPicPr>
            <a:picLocks noChangeAspect="1" noChangeArrowheads="1"/>
          </p:cNvPicPr>
          <p:nvPr/>
        </p:nvPicPr>
        <p:blipFill>
          <a:blip r:embed="rId3" cstate="print"/>
          <a:srcRect/>
          <a:stretch>
            <a:fillRect/>
          </a:stretch>
        </p:blipFill>
        <p:spPr bwMode="auto">
          <a:xfrm>
            <a:off x="5965486" y="1411882"/>
            <a:ext cx="2721314" cy="1253529"/>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709956" y="3658051"/>
            <a:ext cx="2454664" cy="2579237"/>
          </a:xfrm>
          <a:prstGeom prst="rect">
            <a:avLst/>
          </a:prstGeom>
        </p:spPr>
      </p:pic>
    </p:spTree>
    <p:extLst>
      <p:ext uri="{BB962C8B-B14F-4D97-AF65-F5344CB8AC3E}">
        <p14:creationId xmlns:p14="http://schemas.microsoft.com/office/powerpoint/2010/main" val="75339472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424" y="415925"/>
            <a:ext cx="5792491" cy="565150"/>
          </a:xfrm>
        </p:spPr>
        <p:txBody>
          <a:bodyPr/>
          <a:lstStyle/>
          <a:p>
            <a:r>
              <a:rPr lang="en-AU" dirty="0" smtClean="0"/>
              <a:t>What do WE need to know?</a:t>
            </a:r>
            <a:endParaRPr lang="en-GB" dirty="0"/>
          </a:p>
        </p:txBody>
      </p:sp>
      <p:sp>
        <p:nvSpPr>
          <p:cNvPr id="3" name="Content Placeholder 2"/>
          <p:cNvSpPr>
            <a:spLocks noGrp="1"/>
          </p:cNvSpPr>
          <p:nvPr>
            <p:ph idx="1"/>
          </p:nvPr>
        </p:nvSpPr>
        <p:spPr>
          <a:xfrm>
            <a:off x="457200" y="1394847"/>
            <a:ext cx="4017936" cy="4842441"/>
          </a:xfrm>
        </p:spPr>
        <p:txBody>
          <a:bodyPr/>
          <a:lstStyle/>
          <a:p>
            <a:pPr marL="0" indent="0">
              <a:buNone/>
            </a:pPr>
            <a:r>
              <a:rPr lang="en-AU" sz="2000" dirty="0" smtClean="0"/>
              <a:t>Examples of topics from OGC ORM:</a:t>
            </a:r>
          </a:p>
          <a:p>
            <a:pPr>
              <a:buFont typeface="Arial" charset="0"/>
              <a:buChar char="•"/>
            </a:pPr>
            <a:r>
              <a:rPr lang="en-AU" sz="2000" dirty="0" smtClean="0"/>
              <a:t>Enterprise view</a:t>
            </a:r>
          </a:p>
          <a:p>
            <a:pPr lvl="1">
              <a:buFont typeface="Arial" charset="0"/>
              <a:buChar char="•"/>
            </a:pPr>
            <a:r>
              <a:rPr lang="en-AU" sz="2000" dirty="0" smtClean="0"/>
              <a:t>Why and the value proposition</a:t>
            </a:r>
          </a:p>
          <a:p>
            <a:pPr>
              <a:buFont typeface="Arial" charset="0"/>
              <a:buChar char="•"/>
            </a:pPr>
            <a:r>
              <a:rPr lang="en-AU" sz="2000" dirty="0" smtClean="0"/>
              <a:t>Geospatial Information</a:t>
            </a:r>
          </a:p>
          <a:p>
            <a:pPr lvl="1">
              <a:buFont typeface="Arial" charset="0"/>
              <a:buChar char="•"/>
            </a:pPr>
            <a:r>
              <a:rPr lang="en-AU" sz="2000" dirty="0" smtClean="0"/>
              <a:t>Information specifications</a:t>
            </a:r>
          </a:p>
          <a:p>
            <a:pPr lvl="1">
              <a:buFont typeface="Arial" charset="0"/>
              <a:buChar char="•"/>
            </a:pPr>
            <a:r>
              <a:rPr lang="en-AU" sz="2000" dirty="0" smtClean="0"/>
              <a:t>Spatial referencing</a:t>
            </a:r>
          </a:p>
          <a:p>
            <a:pPr lvl="1">
              <a:buFont typeface="Arial" charset="0"/>
              <a:buChar char="•"/>
            </a:pPr>
            <a:r>
              <a:rPr lang="en-AU" sz="2000" dirty="0" smtClean="0"/>
              <a:t>Geographies features</a:t>
            </a:r>
          </a:p>
          <a:p>
            <a:pPr>
              <a:buFont typeface="Arial" charset="0"/>
              <a:buChar char="•"/>
            </a:pPr>
            <a:r>
              <a:rPr lang="en-AU" sz="2000" dirty="0" smtClean="0"/>
              <a:t>Geospatial Services</a:t>
            </a:r>
          </a:p>
          <a:p>
            <a:pPr lvl="1">
              <a:buFont typeface="Arial" charset="0"/>
              <a:buChar char="•"/>
            </a:pPr>
            <a:r>
              <a:rPr lang="en-AU" sz="2000" dirty="0" smtClean="0"/>
              <a:t>Services architectures</a:t>
            </a:r>
          </a:p>
          <a:p>
            <a:pPr lvl="1">
              <a:buFont typeface="Arial" charset="0"/>
              <a:buChar char="•"/>
            </a:pPr>
            <a:r>
              <a:rPr lang="en-AU" sz="2000" dirty="0" smtClean="0"/>
              <a:t>OGC Web Services</a:t>
            </a:r>
          </a:p>
        </p:txBody>
      </p:sp>
      <p:sp>
        <p:nvSpPr>
          <p:cNvPr id="4" name="Content Placeholder 2"/>
          <p:cNvSpPr txBox="1">
            <a:spLocks/>
          </p:cNvSpPr>
          <p:nvPr/>
        </p:nvSpPr>
        <p:spPr>
          <a:xfrm>
            <a:off x="4736669" y="1666068"/>
            <a:ext cx="4017936" cy="4531694"/>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endParaRPr lang="en-AU" sz="2000" kern="0" dirty="0" smtClean="0"/>
          </a:p>
          <a:p>
            <a:pPr>
              <a:buFont typeface="Arial" charset="0"/>
              <a:buChar char="•"/>
            </a:pPr>
            <a:r>
              <a:rPr lang="en-AU" sz="2000" kern="0" dirty="0" smtClean="0"/>
              <a:t>Reusable Patterns for Deployment</a:t>
            </a:r>
          </a:p>
          <a:p>
            <a:pPr lvl="1">
              <a:buFont typeface="Arial" charset="0"/>
              <a:buChar char="•"/>
            </a:pPr>
            <a:r>
              <a:rPr lang="en-AU" sz="2000" kern="0" dirty="0" smtClean="0"/>
              <a:t>Publish, find, bind pattern</a:t>
            </a:r>
          </a:p>
          <a:p>
            <a:pPr lvl="1">
              <a:buFont typeface="Arial" charset="0"/>
              <a:buChar char="•"/>
            </a:pPr>
            <a:r>
              <a:rPr lang="en-AU" sz="2000" kern="0" dirty="0" smtClean="0"/>
              <a:t>Geospatial portal and clients</a:t>
            </a:r>
          </a:p>
          <a:p>
            <a:pPr lvl="1">
              <a:buFont typeface="Arial" charset="0"/>
              <a:buChar char="•"/>
            </a:pPr>
            <a:r>
              <a:rPr lang="en-AU" sz="2000" kern="0" dirty="0" smtClean="0"/>
              <a:t>Spatial Data Infrastructures</a:t>
            </a:r>
          </a:p>
          <a:p>
            <a:pPr lvl="1">
              <a:buFont typeface="Arial" charset="0"/>
              <a:buChar char="•"/>
            </a:pPr>
            <a:r>
              <a:rPr lang="en-AU" sz="2000" kern="0" dirty="0" err="1" smtClean="0"/>
              <a:t>Geoprocessing</a:t>
            </a:r>
            <a:r>
              <a:rPr lang="en-AU" sz="2000" kern="0" dirty="0" smtClean="0"/>
              <a:t> workflows</a:t>
            </a:r>
          </a:p>
          <a:p>
            <a:pPr>
              <a:buFont typeface="Arial" charset="0"/>
              <a:buChar char="•"/>
            </a:pPr>
            <a:r>
              <a:rPr lang="en-AU" sz="2000" kern="0" dirty="0" smtClean="0"/>
              <a:t>Implementation of standards</a:t>
            </a:r>
          </a:p>
          <a:p>
            <a:pPr>
              <a:buFont typeface="Arial" charset="0"/>
              <a:buChar char="•"/>
            </a:pPr>
            <a:endParaRPr lang="en-AU" sz="2000" kern="0" dirty="0" smtClean="0"/>
          </a:p>
        </p:txBody>
      </p:sp>
    </p:spTree>
    <p:extLst>
      <p:ext uri="{BB962C8B-B14F-4D97-AF65-F5344CB8AC3E}">
        <p14:creationId xmlns:p14="http://schemas.microsoft.com/office/powerpoint/2010/main" val="802067400"/>
      </p:ext>
    </p:extLst>
  </p:cSld>
  <p:clrMapOvr>
    <a:masterClrMapping/>
  </p:clrMapOvr>
  <p:transition spd="med"/>
</p:sld>
</file>

<file path=ppt/theme/theme1.xml><?xml version="1.0" encoding="utf-8"?>
<a:theme xmlns:a="http://schemas.openxmlformats.org/drawingml/2006/main" name="1_CSIRO Theme">
  <a:themeElements>
    <a:clrScheme name="CSIRO Midday">
      <a:dk1>
        <a:sysClr val="windowText" lastClr="000000"/>
      </a:dk1>
      <a:lt1>
        <a:srgbClr val="FFFFFF"/>
      </a:lt1>
      <a:dk2>
        <a:srgbClr val="000000"/>
      </a:dk2>
      <a:lt2>
        <a:srgbClr val="FFFFFF"/>
      </a:lt2>
      <a:accent1>
        <a:srgbClr val="00A9CE"/>
      </a:accent1>
      <a:accent2>
        <a:srgbClr val="00313C"/>
      </a:accent2>
      <a:accent3>
        <a:srgbClr val="78BE20"/>
      </a:accent3>
      <a:accent4>
        <a:srgbClr val="4A7729"/>
      </a:accent4>
      <a:accent5>
        <a:srgbClr val="9FAEE5"/>
      </a:accent5>
      <a:accent6>
        <a:srgbClr val="1E22AA"/>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CSIRO Sky">
      <a:dk1>
        <a:sysClr val="windowText" lastClr="000000"/>
      </a:dk1>
      <a:lt1>
        <a:srgbClr val="FFFFFF"/>
      </a:lt1>
      <a:dk2>
        <a:srgbClr val="000000"/>
      </a:dk2>
      <a:lt2>
        <a:srgbClr val="FFFFFF"/>
      </a:lt2>
      <a:accent1>
        <a:srgbClr val="41B6E6"/>
      </a:accent1>
      <a:accent2>
        <a:srgbClr val="004B87"/>
      </a:accent2>
      <a:accent3>
        <a:srgbClr val="78BE20"/>
      </a:accent3>
      <a:accent4>
        <a:srgbClr val="4A7729"/>
      </a:accent4>
      <a:accent5>
        <a:srgbClr val="00A9CE"/>
      </a:accent5>
      <a:accent6>
        <a:srgbClr val="00313C"/>
      </a:accent6>
      <a:hlink>
        <a:srgbClr val="9FAEE5"/>
      </a:hlink>
      <a:folHlink>
        <a:srgbClr val="1E22AA"/>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4258</Words>
  <Application>Microsoft Macintosh PowerPoint</Application>
  <PresentationFormat>On-screen Show (4:3)</PresentationFormat>
  <Paragraphs>613</Paragraphs>
  <Slides>19</Slides>
  <Notes>12</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19</vt:i4>
      </vt:variant>
    </vt:vector>
  </HeadingPairs>
  <TitlesOfParts>
    <vt:vector size="38" baseType="lpstr">
      <vt:lpstr>Tahoma</vt:lpstr>
      <vt:lpstr>Century Gothic</vt:lpstr>
      <vt:lpstr>Times New Roman</vt:lpstr>
      <vt:lpstr>Avenir Roman</vt:lpstr>
      <vt:lpstr>Noto Sans Symbols</vt:lpstr>
      <vt:lpstr>ＭＳ Ｐゴシック</vt:lpstr>
      <vt:lpstr>Proxima Nova Regular</vt:lpstr>
      <vt:lpstr>Arial Bold</vt:lpstr>
      <vt:lpstr>Courier New</vt:lpstr>
      <vt:lpstr>Helvetica</vt:lpstr>
      <vt:lpstr>.AppleSystemUIFont</vt:lpstr>
      <vt:lpstr>Wingdings 2</vt:lpstr>
      <vt:lpstr>Wingdings</vt:lpstr>
      <vt:lpstr>Calibri</vt:lpstr>
      <vt:lpstr>Arial</vt:lpstr>
      <vt:lpstr>1_CSIRO Theme</vt:lpstr>
      <vt:lpstr>4_Default</vt:lpstr>
      <vt:lpstr>Default</vt:lpstr>
      <vt:lpstr>GA Blue Pages</vt:lpstr>
      <vt:lpstr>Future Data Access and Analysis Architectures - Overview</vt:lpstr>
      <vt:lpstr>Overview</vt:lpstr>
      <vt:lpstr>Quick Review FDA 2016 – Why?</vt:lpstr>
      <vt:lpstr>Significant change Significant opportunity</vt:lpstr>
      <vt:lpstr>PowerPoint Presentation</vt:lpstr>
      <vt:lpstr>Overarching comments </vt:lpstr>
      <vt:lpstr>How? – order from chaos</vt:lpstr>
      <vt:lpstr>What do WE need to know?</vt:lpstr>
      <vt:lpstr>What do WE need to know?</vt:lpstr>
      <vt:lpstr>Emergent first steps…</vt:lpstr>
      <vt:lpstr>Analysis Ready Data</vt:lpstr>
      <vt:lpstr>Future Data Architectures Principles</vt:lpstr>
      <vt:lpstr>FDA User Summary</vt:lpstr>
      <vt:lpstr>Pilot Projects</vt:lpstr>
      <vt:lpstr>Web Portals</vt:lpstr>
      <vt:lpstr>CEOS Open Data Cube</vt:lpstr>
      <vt:lpstr>Lessons Learned</vt:lpstr>
      <vt:lpstr>What do WE need to know? Themes that need attention</vt:lpstr>
      <vt:lpstr>How do we get there?</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Data Access and Analysis Architectures - Overview</dc:title>
  <dc:creator>Rob Woodcock</dc:creator>
  <cp:lastModifiedBy>Rob Woodcock</cp:lastModifiedBy>
  <cp:revision>115</cp:revision>
  <dcterms:created xsi:type="dcterms:W3CDTF">2017-03-29T22:59:19Z</dcterms:created>
  <dcterms:modified xsi:type="dcterms:W3CDTF">2017-04-03T22:10:43Z</dcterms:modified>
</cp:coreProperties>
</file>