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74" r:id="rId3"/>
    <p:sldId id="278" r:id="rId4"/>
    <p:sldId id="279" r:id="rId5"/>
    <p:sldId id="275" r:id="rId6"/>
    <p:sldId id="280" r:id="rId7"/>
    <p:sldId id="281" r:id="rId8"/>
    <p:sldId id="266" r:id="rId9"/>
    <p:sldId id="276" r:id="rId10"/>
    <p:sldId id="282" r:id="rId11"/>
  </p:sldIdLst>
  <p:sldSz cx="9144000" cy="6858000" type="screen4x3"/>
  <p:notesSz cx="6858000" cy="9144000"/>
  <p:defaultTextStyle>
    <a:lvl1pPr defTabSz="457200">
      <a:defRPr>
        <a:solidFill>
          <a:srgbClr val="002569"/>
        </a:solidFill>
      </a:defRPr>
    </a:lvl1pPr>
    <a:lvl2pPr indent="457200" defTabSz="457200">
      <a:defRPr>
        <a:solidFill>
          <a:srgbClr val="002569"/>
        </a:solidFill>
      </a:defRPr>
    </a:lvl2pPr>
    <a:lvl3pPr indent="914400" defTabSz="457200">
      <a:defRPr>
        <a:solidFill>
          <a:srgbClr val="002569"/>
        </a:solidFill>
      </a:defRPr>
    </a:lvl3pPr>
    <a:lvl4pPr indent="1371600" defTabSz="457200">
      <a:defRPr>
        <a:solidFill>
          <a:srgbClr val="002569"/>
        </a:solidFill>
      </a:defRPr>
    </a:lvl4pPr>
    <a:lvl5pPr indent="1828800" defTabSz="457200">
      <a:defRPr>
        <a:solidFill>
          <a:srgbClr val="002569"/>
        </a:solidFill>
      </a:defRPr>
    </a:lvl5pPr>
    <a:lvl6pPr indent="2286000" defTabSz="457200">
      <a:defRPr>
        <a:solidFill>
          <a:srgbClr val="002569"/>
        </a:solidFill>
      </a:defRPr>
    </a:lvl6pPr>
    <a:lvl7pPr indent="2743200" defTabSz="457200">
      <a:defRPr>
        <a:solidFill>
          <a:srgbClr val="002569"/>
        </a:solidFill>
      </a:defRPr>
    </a:lvl7pPr>
    <a:lvl8pPr indent="3200400" defTabSz="457200">
      <a:defRPr>
        <a:solidFill>
          <a:srgbClr val="002569"/>
        </a:solidFill>
      </a:defRPr>
    </a:lvl8pPr>
    <a:lvl9pPr indent="3657600" defTabSz="457200">
      <a:defRPr>
        <a:solidFill>
          <a:srgbClr val="002569"/>
        </a:solidFill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DDCA"/>
          </a:solidFill>
        </a:fill>
      </a:tcStyle>
    </a:wholeTbl>
    <a:band2H>
      <a:tcTxStyle/>
      <a:tcStyle>
        <a:tcBdr/>
        <a:fill>
          <a:solidFill>
            <a:srgbClr val="FFEF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CBCB"/>
          </a:solidFill>
        </a:fill>
      </a:tcStyle>
    </a:wholeTbl>
    <a:band2H>
      <a:tcTxStyle/>
      <a:tcStyle>
        <a:tcBdr/>
        <a:fill>
          <a:solidFill>
            <a:srgbClr val="EEE7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BD3"/>
          </a:solidFill>
        </a:fill>
      </a:tcStyle>
    </a:wholeTbl>
    <a:band2H>
      <a:tcTxStyle/>
      <a:tcStyle>
        <a:tcBdr/>
        <a:fill>
          <a:solidFill>
            <a:srgbClr val="E6E7EA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Row>
  </a:tblStyle>
  <a:tblStyle styleId="{2708684C-4D16-4618-839F-0558EEFCDFE6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1397" autoAdjust="0"/>
    <p:restoredTop sz="94660"/>
  </p:normalViewPr>
  <p:slideViewPr>
    <p:cSldViewPr>
      <p:cViewPr>
        <p:scale>
          <a:sx n="66" d="100"/>
          <a:sy n="66" d="100"/>
        </p:scale>
        <p:origin x="-1152" y="-29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1974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7AE822-5B76-4584-9152-97072E48E658}" type="datetimeFigureOut">
              <a:rPr kumimoji="1" lang="ja-JP" altLang="en-US" smtClean="0"/>
              <a:t>2017/3/31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8F355A-6072-486E-98A3-2FD9B75B57D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11931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" name="Shape 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53021836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4398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4F2B6793-5909-4C88-82BA-3F8412255C9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495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med"/>
  <p:timing>
    <p:tnLst>
      <p:par>
        <p:cTn id="1" dur="indefinite" restart="never" nodeType="tmRoot"/>
      </p:par>
    </p:tnLst>
  </p:timing>
  <p:hf hdr="0" ftr="0" dt="0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anne.kennerley@noaa.gov" TargetMode="External"/><Relationship Id="rId7" Type="http://schemas.openxmlformats.org/officeDocument/2006/relationships/image" Target="../media/image13.jpeg"/><Relationship Id="rId2" Type="http://schemas.openxmlformats.org/officeDocument/2006/relationships/hyperlink" Target="mailto:mvpievgrass@gmail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hyperlink" Target="mailto:andrew.e.mitchell@nasa.gov" TargetMode="External"/><Relationship Id="rId4" Type="http://schemas.openxmlformats.org/officeDocument/2006/relationships/hyperlink" Target="mailto:martin.yapur@noaa.gov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eos_logo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2789" y="1217405"/>
            <a:ext cx="2507906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Shape 10"/>
          <p:cNvSpPr txBox="1">
            <a:spLocks/>
          </p:cNvSpPr>
          <p:nvPr/>
        </p:nvSpPr>
        <p:spPr>
          <a:xfrm>
            <a:off x="622789" y="2246634"/>
            <a:ext cx="2806211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05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Committee on Earth Observation Satellites</a:t>
            </a:r>
            <a:endParaRPr lang="en-US" sz="1050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" name="Shape 11"/>
          <p:cNvSpPr/>
          <p:nvPr/>
        </p:nvSpPr>
        <p:spPr>
          <a:xfrm>
            <a:off x="622789" y="4419600"/>
            <a:ext cx="4810858" cy="1752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sz="2000" b="1" dirty="0">
                <a:solidFill>
                  <a:prstClr val="white"/>
                </a:solidFill>
                <a:latin typeface="Arial Bold"/>
                <a:cs typeface="Arial Bold"/>
                <a:sym typeface="Arial Bold"/>
              </a:rPr>
              <a:t>Martin Yapur </a:t>
            </a:r>
            <a:r>
              <a:rPr lang="en-US" sz="2000" b="1" dirty="0" smtClean="0">
                <a:solidFill>
                  <a:prstClr val="white"/>
                </a:solidFill>
                <a:latin typeface="Arial Bold"/>
                <a:cs typeface="Arial Bold"/>
                <a:sym typeface="Arial Bold"/>
              </a:rPr>
              <a:t>&amp; Anne </a:t>
            </a:r>
            <a:r>
              <a:rPr lang="en-US" sz="2000" b="1" dirty="0" err="1">
                <a:solidFill>
                  <a:prstClr val="white"/>
                </a:solidFill>
                <a:latin typeface="Arial Bold"/>
                <a:cs typeface="Arial Bold"/>
                <a:sym typeface="Arial Bold"/>
              </a:rPr>
              <a:t>Kennerley</a:t>
            </a:r>
            <a:r>
              <a:rPr lang="en-US" sz="2000" b="1" dirty="0">
                <a:solidFill>
                  <a:prstClr val="white"/>
                </a:solidFill>
                <a:latin typeface="Arial Bold"/>
                <a:cs typeface="Arial Bold"/>
                <a:sym typeface="Arial Bold"/>
              </a:rPr>
              <a:t> </a:t>
            </a:r>
            <a:br>
              <a:rPr lang="en-US" sz="2000" b="1" dirty="0">
                <a:solidFill>
                  <a:prstClr val="white"/>
                </a:solidFill>
                <a:latin typeface="Arial Bold"/>
                <a:cs typeface="Arial Bold"/>
                <a:sym typeface="Arial Bold"/>
              </a:rPr>
            </a:br>
            <a:r>
              <a:rPr lang="en-US" sz="2400" b="1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WGISS-43</a:t>
            </a:r>
            <a:endParaRPr sz="2400" b="1"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sz="2400" b="1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Annapolis, MD</a:t>
            </a:r>
            <a:endParaRPr lang="en-AU" sz="2400" b="1" dirty="0" smtClean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sz="2400" b="1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April 3, 2017</a:t>
            </a:r>
            <a:endParaRPr sz="2400" b="1"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457200" y="2537937"/>
            <a:ext cx="5943600" cy="138499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l" rtl="0" latinLnBrk="1" hangingPunct="0"/>
            <a:r>
              <a:rPr lang="en-US" sz="4200" b="1" dirty="0">
                <a:solidFill>
                  <a:srgbClr val="FFFFFF"/>
                </a:solidFill>
              </a:rPr>
              <a:t>WGISS Infrastructure Project (WISP) Report</a:t>
            </a:r>
            <a:endParaRPr kumimoji="0" lang="ja-JP" altLang="en-US" sz="42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  <a:latin typeface="Droid Serif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585669" y="-126603"/>
            <a:ext cx="3834837" cy="3294856"/>
            <a:chOff x="5613963" y="-245325"/>
            <a:chExt cx="3834837" cy="3294856"/>
          </a:xfrm>
        </p:grpSpPr>
        <p:pic>
          <p:nvPicPr>
            <p:cNvPr id="5122" name="Picture 2" descr="http://www.hdwallpapersnew.net/wp-content/uploads/2015/02/australian-coast-high-quality-top-hd-new-wallpapers-free-download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0400" y="-245325"/>
              <a:ext cx="2438400" cy="2314285"/>
            </a:xfrm>
            <a:prstGeom prst="ellipse">
              <a:avLst/>
            </a:prstGeom>
            <a:noFill/>
            <a:ln w="57150" algn="in">
              <a:solidFill>
                <a:srgbClr val="92D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123" name="Picture 3" descr="f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38824" y="1245980"/>
              <a:ext cx="2000253" cy="1803551"/>
            </a:xfrm>
            <a:prstGeom prst="ellipse">
              <a:avLst/>
            </a:prstGeom>
            <a:noFill/>
            <a:ln w="57150" algn="in">
              <a:solidFill>
                <a:srgbClr val="92D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99190" dir="3011666" algn="ctr" rotWithShape="0">
                      <a:srgbClr val="B2B2B2">
                        <a:alpha val="50000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5124" name="Picture 4" descr="ANd9GcQ9Y3miw34QUFJ8oHSUcKK6IIYIhIXT_83MOQ-QxCnJ44FAc0lh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3963" y="-152400"/>
              <a:ext cx="1889125" cy="1673225"/>
            </a:xfrm>
            <a:prstGeom prst="ellipse">
              <a:avLst/>
            </a:prstGeom>
            <a:noFill/>
            <a:ln w="63500" algn="in">
              <a:solidFill>
                <a:srgbClr val="92D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99190" dir="3011666" algn="ctr" rotWithShape="0">
                      <a:srgbClr val="B2B2B2">
                        <a:alpha val="50000"/>
                      </a:srgbClr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10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362200" y="2667000"/>
            <a:ext cx="4419600" cy="1015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1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Thank you!</a:t>
            </a:r>
            <a:endParaRPr kumimoji="0" lang="en-US" sz="6000" b="1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314613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auto">
          <a:xfrm>
            <a:off x="3200400" y="228600"/>
            <a:ext cx="3200399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noProof="0" dirty="0" smtClean="0">
                <a:solidFill>
                  <a:srgbClr val="FFFFFF"/>
                </a:solidFill>
                <a:latin typeface="+mj-lt"/>
                <a:cs typeface="Tahoma" pitchFamily="-106" charset="0"/>
              </a:rPr>
              <a:t>Support Team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ＭＳ Ｐゴシック" pitchFamily="-106" charset="-128"/>
              <a:cs typeface="Tahoma" pitchFamily="-106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52400" y="1219200"/>
            <a:ext cx="8686800" cy="4670469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b="1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2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-106" charset="0"/>
              <a:buChar char="o"/>
              <a:defRPr sz="20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-106" charset="2"/>
              <a:buChar char="§"/>
              <a:defRPr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9pPr>
          </a:lstStyle>
          <a:p>
            <a:r>
              <a:rPr lang="en-US" sz="4400" u="sng" cap="small" dirty="0">
                <a:solidFill>
                  <a:schemeClr val="tx1"/>
                </a:solidFill>
              </a:rPr>
              <a:t>Lead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Martin </a:t>
            </a:r>
            <a:r>
              <a:rPr lang="en-US" sz="2400" dirty="0" err="1">
                <a:solidFill>
                  <a:schemeClr val="tx1"/>
                </a:solidFill>
              </a:rPr>
              <a:t>Yapur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 (</a:t>
            </a:r>
            <a:r>
              <a:rPr lang="en-US" sz="2400" dirty="0">
                <a:solidFill>
                  <a:schemeClr val="tx1"/>
                </a:solidFill>
              </a:rPr>
              <a:t>martin.yapur@noaa.gov)</a:t>
            </a:r>
          </a:p>
          <a:p>
            <a:pPr marL="457200" lvl="1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r>
              <a:rPr lang="en-US" sz="4400" u="sng" cap="small" dirty="0" smtClean="0">
                <a:solidFill>
                  <a:schemeClr val="tx1"/>
                </a:solidFill>
              </a:rPr>
              <a:t>Team</a:t>
            </a:r>
            <a:endParaRPr lang="en-US" sz="4400" u="sng" cap="small" dirty="0">
              <a:solidFill>
                <a:schemeClr val="tx1"/>
              </a:solidFill>
            </a:endParaRPr>
          </a:p>
          <a:p>
            <a:pPr lvl="1">
              <a:buFont typeface="Wingdings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Anne </a:t>
            </a:r>
            <a:r>
              <a:rPr lang="en-US" sz="2400" dirty="0" err="1">
                <a:solidFill>
                  <a:schemeClr val="tx1"/>
                </a:solidFill>
              </a:rPr>
              <a:t>Kennerley</a:t>
            </a:r>
            <a:r>
              <a:rPr lang="en-US" sz="2400" dirty="0">
                <a:solidFill>
                  <a:schemeClr val="tx1"/>
                </a:solidFill>
              </a:rPr>
              <a:t> (</a:t>
            </a:r>
            <a:r>
              <a:rPr lang="en-US" sz="2400" dirty="0" smtClean="0">
                <a:solidFill>
                  <a:schemeClr val="tx1"/>
                </a:solidFill>
              </a:rPr>
              <a:t>anne.kennerley@noaa.gov)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</a:rPr>
              <a:t>Kim </a:t>
            </a:r>
            <a:r>
              <a:rPr lang="en-US" sz="2400" dirty="0">
                <a:solidFill>
                  <a:schemeClr val="tx1"/>
                </a:solidFill>
              </a:rPr>
              <a:t>Holloway </a:t>
            </a:r>
            <a:r>
              <a:rPr lang="en-US" sz="2400" dirty="0" smtClean="0">
                <a:solidFill>
                  <a:schemeClr val="tx1"/>
                </a:solidFill>
              </a:rPr>
              <a:t>(</a:t>
            </a:r>
            <a:r>
              <a:rPr lang="en-US" sz="2400" dirty="0">
                <a:solidFill>
                  <a:schemeClr val="tx1"/>
                </a:solidFill>
              </a:rPr>
              <a:t>kim.e.holloway@nasa.gov</a:t>
            </a:r>
            <a:r>
              <a:rPr lang="en-US" sz="2400" dirty="0" smtClean="0">
                <a:solidFill>
                  <a:schemeClr val="tx1"/>
                </a:solidFill>
              </a:rPr>
              <a:t>)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</a:rPr>
              <a:t>Michelle </a:t>
            </a:r>
            <a:r>
              <a:rPr lang="en-US" sz="2400" dirty="0" err="1" smtClean="0">
                <a:solidFill>
                  <a:schemeClr val="tx1"/>
                </a:solidFill>
              </a:rPr>
              <a:t>Piepgrass</a:t>
            </a:r>
            <a:r>
              <a:rPr lang="en-US" sz="2400" dirty="0">
                <a:solidFill>
                  <a:schemeClr val="tx1"/>
                </a:solidFill>
              </a:rPr>
              <a:t> (</a:t>
            </a:r>
            <a:r>
              <a:rPr lang="en-US" sz="2400" dirty="0" smtClean="0">
                <a:solidFill>
                  <a:schemeClr val="tx1"/>
                </a:solidFill>
              </a:rPr>
              <a:t>mvpiepgrass@gmail.com)</a:t>
            </a:r>
            <a:endParaRPr lang="en-US" sz="2400" dirty="0">
              <a:solidFill>
                <a:schemeClr val="tx1"/>
              </a:solidFill>
            </a:endParaRPr>
          </a:p>
          <a:p>
            <a:pPr lvl="1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lvl="1" indent="0" algn="ctr">
              <a:buNone/>
            </a:pPr>
            <a:r>
              <a:rPr lang="en-US" sz="2400" i="1" dirty="0">
                <a:solidFill>
                  <a:schemeClr val="tx1"/>
                </a:solidFill>
              </a:rPr>
              <a:t>For any technical CEOS server requests, contact: it@ama-inc.com</a:t>
            </a:r>
          </a:p>
          <a:p>
            <a:pPr marL="457200" lvl="1" indent="0" defTabSz="914400" eaLnBrk="1" hangingPunct="1">
              <a:buNone/>
            </a:pPr>
            <a:endParaRPr lang="en-US" altLang="fr-FR" sz="1600" kern="0" dirty="0" smtClean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>
          <a:xfrm>
            <a:off x="7239000" y="6579689"/>
            <a:ext cx="1905000" cy="256540"/>
          </a:xfrm>
        </p:spPr>
        <p:txBody>
          <a:bodyPr/>
          <a:lstStyle/>
          <a:p>
            <a:pPr lvl="0"/>
            <a:fld id="{86CB4B4D-7CA3-9044-876B-883B54F8677D}" type="slidenum">
              <a:rPr lang="en-US" smtClean="0"/>
              <a:t>2</a:t>
            </a:fld>
            <a:endParaRPr lang="en-US"/>
          </a:p>
        </p:txBody>
      </p:sp>
      <p:pic>
        <p:nvPicPr>
          <p:cNvPr id="4098" name="Picture 2" descr="C:\Users\Anne.Kennerley\AppData\Local\Microsoft\Windows\Temporary Internet Files\Content.IE5\YLLJ8UDN\team_avatar_by_randomperson77-d5b94gt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066" y="1905000"/>
            <a:ext cx="2474032" cy="2102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1102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1828800" y="228600"/>
            <a:ext cx="5791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srgbClr val="FFFFFF"/>
                </a:solidFill>
                <a:latin typeface="+mj-lt"/>
                <a:ea typeface="ＭＳ Ｐゴシック" pitchFamily="-106" charset="-128"/>
                <a:cs typeface="Tahoma" pitchFamily="-106" charset="0"/>
              </a:rPr>
              <a:t>Whom do we support?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ＭＳ Ｐゴシック" pitchFamily="-106" charset="-128"/>
              <a:cs typeface="Tahoma" pitchFamily="-10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3</a:t>
            </a:fld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00" y="1219200"/>
            <a:ext cx="7086600" cy="531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751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1781968" y="228600"/>
            <a:ext cx="5791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srgbClr val="FFFFFF"/>
                </a:solidFill>
                <a:latin typeface="+mj-lt"/>
                <a:ea typeface="ＭＳ Ｐゴシック" pitchFamily="-106" charset="-128"/>
                <a:cs typeface="Tahoma" pitchFamily="-106" charset="0"/>
              </a:rPr>
              <a:t>Whom do we support?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ＭＳ Ｐゴシック" pitchFamily="-106" charset="-128"/>
              <a:cs typeface="Tahoma" pitchFamily="-106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4</a:t>
            </a:fld>
            <a:endParaRPr lang="en-US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8568" y="6149928"/>
            <a:ext cx="1414463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http://ceos.org/document_management/Communications/Templates/CEOS_Organigram_Feb201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182302"/>
            <a:ext cx="6531769" cy="5840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4194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6194" y="0"/>
            <a:ext cx="5631611" cy="1077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200" b="1" kern="0">
                <a:solidFill>
                  <a:srgbClr val="FFFFFF"/>
                </a:solidFill>
                <a:latin typeface="+mj-lt"/>
                <a:cs typeface="Tahoma" pitchFamily="-106" charset="0"/>
              </a:defRPr>
            </a:lvl1pPr>
          </a:lstStyle>
          <a:p>
            <a:r>
              <a:rPr lang="en-US" dirty="0" smtClean="0"/>
              <a:t>WGISS-43 </a:t>
            </a:r>
            <a:r>
              <a:rPr lang="en-US" dirty="0"/>
              <a:t>Presentations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1371600"/>
            <a:ext cx="8382000" cy="547842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342900" marR="0" indent="-34290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2800" b="1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Presentation</a:t>
            </a:r>
            <a:r>
              <a:rPr kumimoji="0" lang="en-US" sz="2800" b="1" i="0" u="none" strike="noStrike" cap="none" spc="0" normalizeH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 Format:</a:t>
            </a:r>
            <a:endParaRPr kumimoji="0" lang="en-US" sz="2800" b="1" i="0" u="none" strike="noStrike" cap="none" spc="0" normalizeH="0" baseline="0" dirty="0" smtClean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  <a:p>
            <a:pPr marL="285750" marR="0" indent="-28575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endParaRPr lang="en-US" sz="2000" dirty="0"/>
          </a:p>
          <a:p>
            <a:pPr marL="457200" lvl="1" indent="0">
              <a:buNone/>
            </a:pPr>
            <a:r>
              <a:rPr lang="en-US" sz="2000" dirty="0" err="1"/>
              <a:t>Date_Time_Title</a:t>
            </a:r>
            <a:r>
              <a:rPr lang="en-US" sz="2000" dirty="0"/>
              <a:t> (</a:t>
            </a:r>
            <a:r>
              <a:rPr lang="en-US" sz="2000" dirty="0" err="1"/>
              <a:t>ie</a:t>
            </a:r>
            <a:r>
              <a:rPr lang="en-US" sz="2000" dirty="0"/>
              <a:t>. </a:t>
            </a:r>
            <a:r>
              <a:rPr lang="en-US" sz="2000" b="1" dirty="0" smtClean="0">
                <a:solidFill>
                  <a:srgbClr val="FF0000"/>
                </a:solidFill>
              </a:rPr>
              <a:t>04.03_09.40_WISPREPORT</a:t>
            </a:r>
            <a:r>
              <a:rPr lang="en-US" sz="2000" dirty="0" smtClean="0"/>
              <a:t>)</a:t>
            </a:r>
          </a:p>
          <a:p>
            <a:pPr marL="457200" lvl="1" indent="0">
              <a:buNone/>
            </a:pPr>
            <a:endParaRPr lang="en-US" sz="2000" dirty="0" smtClean="0"/>
          </a:p>
          <a:p>
            <a:pPr marL="457200" lvl="1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***Please use two digit format for month, day, hour, and minutes (example:  March =03) and use </a:t>
            </a:r>
            <a:r>
              <a:rPr lang="en-US" sz="2000" u="sng" dirty="0" smtClean="0"/>
              <a:t>underscores</a:t>
            </a:r>
            <a:r>
              <a:rPr lang="en-US" sz="2000" dirty="0" smtClean="0"/>
              <a:t> ***</a:t>
            </a:r>
            <a:endParaRPr lang="en-US" sz="2000" dirty="0"/>
          </a:p>
          <a:p>
            <a:pPr marL="457200" lvl="1" indent="0">
              <a:buNone/>
            </a:pPr>
            <a:endParaRPr lang="en-US" sz="12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accent4">
                    <a:lumMod val="90000"/>
                    <a:lumOff val="10000"/>
                  </a:schemeClr>
                </a:solidFill>
              </a:rPr>
              <a:t>Delivery Method</a:t>
            </a:r>
            <a:endParaRPr lang="en-US" sz="2800" b="1" dirty="0">
              <a:solidFill>
                <a:schemeClr val="accent4">
                  <a:lumMod val="90000"/>
                  <a:lumOff val="10000"/>
                </a:schemeClr>
              </a:solidFill>
            </a:endParaRPr>
          </a:p>
          <a:p>
            <a:pPr lvl="1"/>
            <a:r>
              <a:rPr lang="en-US" sz="2800" dirty="0" smtClean="0"/>
              <a:t>Send </a:t>
            </a:r>
            <a:r>
              <a:rPr lang="en-US" sz="2800" dirty="0"/>
              <a:t>email with presentation to </a:t>
            </a:r>
            <a:endParaRPr lang="en-US" sz="2800" dirty="0" smtClean="0"/>
          </a:p>
          <a:p>
            <a:pPr lvl="1"/>
            <a:r>
              <a:rPr lang="en-US" sz="2800" i="1" dirty="0" smtClean="0"/>
              <a:t>Michelle</a:t>
            </a:r>
            <a:r>
              <a:rPr lang="en-US" sz="2800" dirty="0" smtClean="0"/>
              <a:t> </a:t>
            </a:r>
            <a:r>
              <a:rPr lang="en-US" sz="2800" dirty="0"/>
              <a:t>at </a:t>
            </a:r>
            <a:r>
              <a:rPr lang="en-US" sz="2800" u="sng" dirty="0" smtClean="0">
                <a:solidFill>
                  <a:srgbClr val="0070C0"/>
                </a:solidFill>
                <a:hlinkClick r:id="rId2"/>
              </a:rPr>
              <a:t>mvpiepgrass@gmail.com</a:t>
            </a:r>
            <a:r>
              <a:rPr lang="en-US" sz="2800" dirty="0" smtClean="0"/>
              <a:t> </a:t>
            </a:r>
            <a:endParaRPr lang="en-US" sz="2800" dirty="0" smtClean="0"/>
          </a:p>
          <a:p>
            <a:pPr lvl="1"/>
            <a:r>
              <a:rPr lang="en-US" sz="2800" i="1" dirty="0" smtClean="0"/>
              <a:t>Anne</a:t>
            </a:r>
            <a:r>
              <a:rPr lang="en-US" sz="2800" dirty="0" smtClean="0"/>
              <a:t> </a:t>
            </a:r>
            <a:r>
              <a:rPr lang="en-US" sz="2800" dirty="0"/>
              <a:t>at </a:t>
            </a:r>
            <a:r>
              <a:rPr lang="en-US" sz="2800" u="sng" dirty="0" smtClean="0">
                <a:solidFill>
                  <a:srgbClr val="0070C0"/>
                </a:solidFill>
                <a:hlinkClick r:id="rId3"/>
              </a:rPr>
              <a:t>anne.kennerley@noaa.gov</a:t>
            </a:r>
            <a:r>
              <a:rPr lang="en-US" sz="2800" dirty="0" smtClean="0">
                <a:solidFill>
                  <a:schemeClr val="accent4">
                    <a:lumMod val="90000"/>
                    <a:lumOff val="10000"/>
                  </a:schemeClr>
                </a:solidFill>
              </a:rPr>
              <a:t> </a:t>
            </a:r>
          </a:p>
          <a:p>
            <a:pPr lvl="1"/>
            <a:r>
              <a:rPr lang="en-US" sz="2800" i="1" dirty="0" smtClean="0">
                <a:solidFill>
                  <a:schemeClr val="accent4">
                    <a:lumMod val="90000"/>
                    <a:lumOff val="10000"/>
                  </a:schemeClr>
                </a:solidFill>
              </a:rPr>
              <a:t>Martin</a:t>
            </a:r>
            <a:r>
              <a:rPr lang="en-US" sz="2800" dirty="0" smtClean="0">
                <a:solidFill>
                  <a:schemeClr val="accent4">
                    <a:lumMod val="90000"/>
                    <a:lumOff val="10000"/>
                  </a:schemeClr>
                </a:solidFill>
              </a:rPr>
              <a:t> at </a:t>
            </a:r>
            <a:r>
              <a:rPr lang="en-US" sz="2800" u="sng" dirty="0" smtClean="0">
                <a:solidFill>
                  <a:srgbClr val="0070C0"/>
                </a:solidFill>
                <a:hlinkClick r:id="rId4"/>
              </a:rPr>
              <a:t>martin.yapur@noaa.gov</a:t>
            </a:r>
            <a:endParaRPr lang="en-US" sz="2800" u="sng" dirty="0" smtClean="0">
              <a:solidFill>
                <a:srgbClr val="0070C0"/>
              </a:solidFill>
            </a:endParaRPr>
          </a:p>
          <a:p>
            <a:pPr lvl="1"/>
            <a:r>
              <a:rPr lang="en-US" sz="2800" i="1" dirty="0" smtClean="0">
                <a:solidFill>
                  <a:schemeClr val="accent4">
                    <a:lumMod val="90000"/>
                    <a:lumOff val="10000"/>
                  </a:schemeClr>
                </a:solidFill>
              </a:rPr>
              <a:t>Andy</a:t>
            </a:r>
            <a:r>
              <a:rPr lang="en-US" sz="2800" dirty="0" smtClean="0">
                <a:solidFill>
                  <a:schemeClr val="accent4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800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at</a:t>
            </a:r>
            <a:r>
              <a:rPr lang="en-US" sz="2800" dirty="0">
                <a:solidFill>
                  <a:schemeClr val="accent4">
                    <a:lumMod val="90000"/>
                    <a:lumOff val="10000"/>
                  </a:schemeClr>
                </a:solidFill>
                <a:hlinkClick r:id="rId5"/>
              </a:rPr>
              <a:t> </a:t>
            </a:r>
            <a:r>
              <a:rPr lang="en-US" sz="2800" u="sng" dirty="0">
                <a:solidFill>
                  <a:srgbClr val="0070C0"/>
                </a:solidFill>
                <a:hlinkClick r:id="rId5"/>
              </a:rPr>
              <a:t>A</a:t>
            </a:r>
            <a:r>
              <a:rPr lang="en-US" sz="2800" u="sng" dirty="0" smtClean="0">
                <a:solidFill>
                  <a:srgbClr val="0070C0"/>
                </a:solidFill>
                <a:hlinkClick r:id="rId5"/>
              </a:rPr>
              <a:t>ndrew.E.Mitchell@nasa.gov</a:t>
            </a:r>
            <a:endParaRPr lang="en-US" sz="2800" u="sng" dirty="0">
              <a:solidFill>
                <a:srgbClr val="0070C0"/>
              </a:solidFill>
            </a:endParaRPr>
          </a:p>
          <a:p>
            <a:pPr lvl="1"/>
            <a:endParaRPr lang="en-US" sz="2800" dirty="0" smtClean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7138" y="4733796"/>
            <a:ext cx="1376362" cy="137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5</a:t>
            </a:fld>
            <a:endParaRPr lang="en-US"/>
          </a:p>
        </p:txBody>
      </p:sp>
      <p:pic>
        <p:nvPicPr>
          <p:cNvPr id="7" name="Picture 6" descr="C:\Users\Anne.Kennerley\AppData\Local\Microsoft\Windows\Temporary Internet Files\Content.IE5\YLLJ8UDN\email[1]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2905" y="3200400"/>
            <a:ext cx="2209800" cy="13809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2646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6194" y="0"/>
            <a:ext cx="5631611" cy="1077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200" b="1" kern="0">
                <a:solidFill>
                  <a:srgbClr val="FFFFFF"/>
                </a:solidFill>
                <a:latin typeface="+mj-lt"/>
                <a:cs typeface="Tahoma" pitchFamily="-106" charset="0"/>
              </a:defRPr>
            </a:lvl1pPr>
          </a:lstStyle>
          <a:p>
            <a:r>
              <a:rPr lang="en-US" dirty="0" smtClean="0"/>
              <a:t>WGISS-43 </a:t>
            </a:r>
            <a:r>
              <a:rPr lang="en-US" dirty="0"/>
              <a:t>Presentations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67000" y="1219200"/>
            <a:ext cx="4190999" cy="707884"/>
          </a:xfrm>
          <a:prstGeom prst="rect">
            <a:avLst/>
          </a:prstGeom>
          <a:noFill/>
          <a:ln w="12700" cap="flat">
            <a:solidFill>
              <a:schemeClr val="accent2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lvl="1" indent="0" algn="ctr"/>
            <a:r>
              <a:rPr lang="en-US" sz="2000" dirty="0" smtClean="0">
                <a:solidFill>
                  <a:schemeClr val="accent4">
                    <a:lumMod val="90000"/>
                    <a:lumOff val="10000"/>
                  </a:schemeClr>
                </a:solidFill>
              </a:rPr>
              <a:t>Presentations will be directly linked to the agenda online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2"/>
          </p:nvPr>
        </p:nvSpPr>
        <p:spPr>
          <a:xfrm>
            <a:off x="7239000" y="6546850"/>
            <a:ext cx="1905000" cy="246221"/>
          </a:xfrm>
        </p:spPr>
        <p:txBody>
          <a:bodyPr/>
          <a:lstStyle/>
          <a:p>
            <a:pPr lvl="0"/>
            <a:fld id="{86CB4B4D-7CA3-9044-876B-883B54F8677D}" type="slidenum">
              <a:rPr lang="en-US" smtClean="0"/>
              <a:t>6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5" r="52961" b="4501"/>
          <a:stretch/>
        </p:blipFill>
        <p:spPr bwMode="auto">
          <a:xfrm>
            <a:off x="1878692" y="2362200"/>
            <a:ext cx="5386613" cy="4243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177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76" y="5961229"/>
            <a:ext cx="700165" cy="820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0" y="180975"/>
            <a:ext cx="9144000" cy="8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200" b="1" kern="0">
                <a:solidFill>
                  <a:srgbClr val="FFFFFF"/>
                </a:solidFill>
                <a:latin typeface="+mj-lt"/>
                <a:cs typeface="Tahoma" pitchFamily="-106" charset="0"/>
              </a:defRPr>
            </a:lvl1pPr>
          </a:lstStyle>
          <a:p>
            <a:pPr algn="ctr"/>
            <a:r>
              <a:rPr lang="en-US" dirty="0"/>
              <a:t>Web Conferencing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837" y="5702300"/>
            <a:ext cx="1414463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60458" y="1219200"/>
            <a:ext cx="8423084" cy="73866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n-lt"/>
              </a:rPr>
              <a:t>WGISS-43 Meeting Remote Participation</a:t>
            </a:r>
            <a:endParaRPr lang="en-US" altLang="en-US" b="1" dirty="0">
              <a:solidFill>
                <a:srgbClr val="222222"/>
              </a:solidFill>
              <a:latin typeface="+mn-lt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1" name="Footer Placeholder 4"/>
          <p:cNvSpPr txBox="1">
            <a:spLocks/>
          </p:cNvSpPr>
          <p:nvPr/>
        </p:nvSpPr>
        <p:spPr bwMode="auto">
          <a:xfrm>
            <a:off x="2590800" y="6596063"/>
            <a:ext cx="3505200" cy="230187"/>
          </a:xfrm>
          <a:prstGeom prst="rect">
            <a:avLst/>
          </a:prstGeom>
          <a:noFill/>
          <a:ln>
            <a:noFill/>
          </a:ln>
          <a:effectLst>
            <a:outerShdw dist="12700" dir="5400000" algn="ctr" rotWithShape="0">
              <a:srgbClr val="FFFF99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9436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336600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radeGothic" pitchFamily="2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radeGothic" pitchFamily="2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radeGothic" pitchFamily="2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radeGothic" pitchFamily="2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radeGothic" pitchFamily="2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radeGothic" pitchFamily="2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radeGothic" pitchFamily="2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radeGothic" pitchFamily="2" charset="0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chemeClr val="bg2"/>
                </a:solidFill>
                <a:latin typeface="TradeGothicBoldOblique"/>
              </a:rPr>
              <a:t>WGISS Infrastructure Services (WISP)</a:t>
            </a:r>
            <a:endParaRPr lang="en-US" b="1" dirty="0">
              <a:solidFill>
                <a:schemeClr val="bg2"/>
              </a:solidFill>
              <a:latin typeface="TradeGothicBoldOblique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6700" y="1672864"/>
            <a:ext cx="861060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1.  Please join my </a:t>
            </a:r>
            <a:r>
              <a:rPr lang="en-US" dirty="0" smtClean="0"/>
              <a:t>meeting.</a:t>
            </a:r>
            <a:endParaRPr lang="en-US" dirty="0"/>
          </a:p>
          <a:p>
            <a:r>
              <a:rPr lang="en-US" dirty="0"/>
              <a:t>https://global.gotomeeting.com/join/160468805</a:t>
            </a:r>
          </a:p>
          <a:p>
            <a:endParaRPr lang="en-US" dirty="0"/>
          </a:p>
          <a:p>
            <a:r>
              <a:rPr lang="en-US" dirty="0"/>
              <a:t>2.  Use your microphone and speakers (VoIP) - a headset is recommended.  Or, call in using your telephone.</a:t>
            </a:r>
          </a:p>
          <a:p>
            <a:endParaRPr lang="en-US" dirty="0"/>
          </a:p>
          <a:p>
            <a:r>
              <a:rPr lang="en-US" dirty="0"/>
              <a:t>United States: +1 (224) 501-3316</a:t>
            </a:r>
          </a:p>
          <a:p>
            <a:r>
              <a:rPr lang="en-US" dirty="0"/>
              <a:t>Australia: +61 2 8355 1034</a:t>
            </a:r>
          </a:p>
          <a:p>
            <a:r>
              <a:rPr lang="en-US" dirty="0" smtClean="0"/>
              <a:t>France</a:t>
            </a:r>
            <a:r>
              <a:rPr lang="en-US" dirty="0"/>
              <a:t>: +33 (0) 170 950 588</a:t>
            </a:r>
          </a:p>
          <a:p>
            <a:r>
              <a:rPr lang="en-US" dirty="0"/>
              <a:t>Germany: +49 (0) 692 5736 7207</a:t>
            </a:r>
          </a:p>
          <a:p>
            <a:r>
              <a:rPr lang="en-US" dirty="0" smtClean="0"/>
              <a:t>Italy</a:t>
            </a:r>
            <a:r>
              <a:rPr lang="en-US" dirty="0"/>
              <a:t>: +39 0 693 38 75 53</a:t>
            </a:r>
          </a:p>
          <a:p>
            <a:r>
              <a:rPr lang="en-US" dirty="0" smtClean="0"/>
              <a:t>New </a:t>
            </a:r>
            <a:r>
              <a:rPr lang="en-US" dirty="0"/>
              <a:t>Zealand: +64 4 974 7243</a:t>
            </a:r>
          </a:p>
          <a:p>
            <a:r>
              <a:rPr lang="en-US" dirty="0" smtClean="0"/>
              <a:t>United </a:t>
            </a:r>
            <a:r>
              <a:rPr lang="en-US" dirty="0"/>
              <a:t>Kingdom: +44 (0) 330 221 </a:t>
            </a:r>
            <a:r>
              <a:rPr lang="en-US" dirty="0" smtClean="0"/>
              <a:t>0097</a:t>
            </a:r>
            <a:endParaRPr lang="en-US" dirty="0"/>
          </a:p>
          <a:p>
            <a:pPr algn="ctr"/>
            <a:r>
              <a:rPr lang="en-US" dirty="0"/>
              <a:t>Access Code: 160-468-805</a:t>
            </a:r>
          </a:p>
          <a:p>
            <a:pPr algn="ctr"/>
            <a:r>
              <a:rPr lang="en-US" dirty="0"/>
              <a:t>Audio PIN: Shown after joining the meeting</a:t>
            </a:r>
          </a:p>
          <a:p>
            <a:pPr algn="ctr"/>
            <a:endParaRPr lang="en-US" dirty="0"/>
          </a:p>
          <a:p>
            <a:pPr algn="ctr"/>
            <a:r>
              <a:rPr lang="en-US" sz="2400" dirty="0"/>
              <a:t>Meeting ID: 160-468-805</a:t>
            </a:r>
          </a:p>
        </p:txBody>
      </p:sp>
    </p:spTree>
    <p:extLst>
      <p:ext uri="{BB962C8B-B14F-4D97-AF65-F5344CB8AC3E}">
        <p14:creationId xmlns:p14="http://schemas.microsoft.com/office/powerpoint/2010/main" val="2920367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auto">
          <a:xfrm>
            <a:off x="3048000" y="244616"/>
            <a:ext cx="32988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200" b="1" kern="0">
                <a:solidFill>
                  <a:srgbClr val="FFFFFF"/>
                </a:solidFill>
                <a:latin typeface="+mj-lt"/>
                <a:cs typeface="Tahoma" pitchFamily="-106" charset="0"/>
              </a:defRPr>
            </a:lvl1pPr>
          </a:lstStyle>
          <a:p>
            <a:r>
              <a:rPr lang="en-US" dirty="0"/>
              <a:t>Recent Activity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257" y="2057400"/>
            <a:ext cx="8991600" cy="433964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457200" indent="-457200" algn="l" rtl="0" latinLnBrk="1" hangingPunct="0">
              <a:buFont typeface="Arial" panose="020B0604020202020204" pitchFamily="34" charset="0"/>
              <a:buChar char="•"/>
            </a:pPr>
            <a:r>
              <a:rPr lang="en-US" sz="2800" dirty="0"/>
              <a:t>Continual upkeep of </a:t>
            </a:r>
            <a:r>
              <a:rPr lang="en-US" sz="2800" dirty="0" smtClean="0"/>
              <a:t>the webpages </a:t>
            </a:r>
            <a:r>
              <a:rPr lang="en-US" sz="2800" dirty="0"/>
              <a:t>and mailing </a:t>
            </a:r>
            <a:r>
              <a:rPr lang="en-US" sz="2800" dirty="0" smtClean="0"/>
              <a:t>lists </a:t>
            </a:r>
          </a:p>
          <a:p>
            <a:pPr algn="ctr" rtl="0" latinLnBrk="1" hangingPunct="0"/>
            <a:r>
              <a:rPr lang="en-US" sz="2800" dirty="0" smtClean="0"/>
              <a:t>(Point of contact: Anne at </a:t>
            </a:r>
            <a:r>
              <a:rPr lang="en-US" sz="2800" i="1" dirty="0" smtClean="0"/>
              <a:t>anne.kennerley@noaa.gov)</a:t>
            </a:r>
            <a:endParaRPr lang="en-US" sz="2800" i="1" dirty="0"/>
          </a:p>
          <a:p>
            <a:pPr marR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US" sz="2800" dirty="0" smtClean="0"/>
          </a:p>
          <a:p>
            <a:pPr marR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US" sz="2800" dirty="0"/>
          </a:p>
          <a:p>
            <a:pPr marL="285750" marR="0" indent="-28575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28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Research </a:t>
            </a:r>
            <a:r>
              <a:rPr kumimoji="0" lang="en-US" sz="28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into use of </a:t>
            </a:r>
            <a:r>
              <a:rPr kumimoji="0" lang="en-US" sz="2800" b="0" i="0" u="sng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Confluence</a:t>
            </a:r>
            <a:r>
              <a:rPr kumimoji="0" lang="en-US" sz="28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 </a:t>
            </a:r>
            <a:r>
              <a:rPr kumimoji="0" lang="en-US" sz="28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as</a:t>
            </a:r>
            <a:r>
              <a:rPr lang="en-US" sz="2800" dirty="0"/>
              <a:t> </a:t>
            </a:r>
            <a:r>
              <a:rPr kumimoji="0" lang="en-US" sz="2800" b="0" i="0" u="none" strike="noStrike" cap="none" spc="0" normalizeH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collaborative </a:t>
            </a:r>
          </a:p>
          <a:p>
            <a:pPr marR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2800" dirty="0"/>
              <a:t> </a:t>
            </a:r>
            <a:r>
              <a:rPr lang="en-US" sz="2800" dirty="0" smtClean="0"/>
              <a:t>   </a:t>
            </a:r>
            <a:r>
              <a:rPr kumimoji="0" lang="en-US" sz="2800" b="0" i="0" u="none" strike="noStrike" cap="none" spc="0" normalizeH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software as a tool for </a:t>
            </a:r>
            <a:r>
              <a:rPr kumimoji="0" lang="en-US" sz="2800" b="0" i="0" u="none" strike="noStrike" cap="none" spc="0" normalizeH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some of our </a:t>
            </a:r>
            <a:r>
              <a:rPr kumimoji="0" lang="en-US" sz="2800" b="0" i="0" u="none" strike="noStrike" cap="none" spc="0" normalizeH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Focus </a:t>
            </a:r>
            <a:r>
              <a:rPr kumimoji="0" lang="en-US" sz="2800" b="0" i="0" u="none" strike="noStrike" cap="none" spc="0" normalizeH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Areas</a:t>
            </a:r>
            <a:endParaRPr kumimoji="0" lang="en-US" sz="2800" b="1" i="0" u="sng" strike="noStrike" cap="none" spc="0" normalizeH="0" dirty="0" smtClean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  <a:p>
            <a:pPr marR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US" sz="2800" b="1" u="sng" dirty="0"/>
          </a:p>
          <a:p>
            <a:pPr marL="342900" marR="0" indent="-34290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sz="2800" baseline="0" dirty="0" smtClean="0"/>
          </a:p>
          <a:p>
            <a:pPr marR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US" sz="2800" dirty="0" smtClean="0"/>
          </a:p>
          <a:p>
            <a:pPr marR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2400" baseline="0" dirty="0"/>
              <a:t> </a:t>
            </a:r>
            <a:r>
              <a:rPr lang="en-US" sz="2400" baseline="0" dirty="0" smtClean="0"/>
              <a:t>      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8</a:t>
            </a:fld>
            <a:endParaRPr lang="en-US"/>
          </a:p>
        </p:txBody>
      </p:sp>
      <p:pic>
        <p:nvPicPr>
          <p:cNvPr id="3076" name="Picture 4" descr="https://wac-cdn.atlassian.com/dam/jcr:51be4df5-1ffb-4a4d-9f44-0b84dad9de5e/hero-collaboration-partial.png?cdnVersion=d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40" r="3475"/>
          <a:stretch/>
        </p:blipFill>
        <p:spPr bwMode="auto">
          <a:xfrm>
            <a:off x="6102961" y="4495800"/>
            <a:ext cx="3040939" cy="218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3483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238125"/>
            <a:ext cx="5839800" cy="1077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200" b="1" kern="0">
                <a:solidFill>
                  <a:srgbClr val="FFFFFF"/>
                </a:solidFill>
                <a:latin typeface="+mj-lt"/>
                <a:cs typeface="Tahoma" pitchFamily="-106" charset="0"/>
              </a:defRPr>
            </a:lvl1pPr>
          </a:lstStyle>
          <a:p>
            <a:pPr algn="ctr"/>
            <a:r>
              <a:rPr lang="en-US" dirty="0"/>
              <a:t>WISP </a:t>
            </a:r>
            <a:r>
              <a:rPr lang="en-US" dirty="0" smtClean="0"/>
              <a:t>Request</a:t>
            </a:r>
            <a:endParaRPr lang="en-US" dirty="0"/>
          </a:p>
          <a:p>
            <a:pPr algn="ctr"/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86" y="1981200"/>
            <a:ext cx="1242227" cy="834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5800" y="1600200"/>
            <a:ext cx="7391400" cy="452431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800" dirty="0" smtClean="0"/>
              <a:t>The WISP’s success depends on </a:t>
            </a:r>
            <a:r>
              <a:rPr lang="en-US" sz="2800" b="1" i="1" u="sng" dirty="0" smtClean="0"/>
              <a:t>YOU</a:t>
            </a:r>
            <a:r>
              <a:rPr lang="en-US" sz="2800" dirty="0" smtClean="0"/>
              <a:t> to: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3600" dirty="0" smtClean="0"/>
          </a:p>
          <a:p>
            <a:pPr marL="457200" marR="0" indent="-45720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2800" dirty="0" smtClean="0"/>
              <a:t>Keep us informed of any new or departing members from your organization so we can keep the mailing </a:t>
            </a:r>
            <a:r>
              <a:rPr lang="en-US" sz="2800" dirty="0" smtClean="0"/>
              <a:t>lists </a:t>
            </a:r>
            <a:r>
              <a:rPr lang="en-US" sz="2800" dirty="0" smtClean="0"/>
              <a:t>up-to-date</a:t>
            </a:r>
          </a:p>
          <a:p>
            <a:pPr marR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US" sz="2800" dirty="0" smtClean="0"/>
          </a:p>
          <a:p>
            <a:pPr marL="457200" marR="0" indent="-45720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28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Let us know of any changes needed to the </a:t>
            </a:r>
          </a:p>
          <a:p>
            <a:pPr marR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2800" dirty="0"/>
              <a:t> </a:t>
            </a:r>
            <a:r>
              <a:rPr lang="en-US" sz="2800" dirty="0" smtClean="0"/>
              <a:t>    WGISS webpages</a:t>
            </a:r>
          </a:p>
          <a:p>
            <a:pPr marR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US" sz="2800" dirty="0" smtClean="0"/>
          </a:p>
          <a:p>
            <a:pPr marL="457200" marR="0" indent="-45720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28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Support our</a:t>
            </a:r>
            <a:r>
              <a:rPr kumimoji="0" lang="en-US" sz="2800" b="0" i="0" u="none" strike="noStrike" cap="none" spc="0" normalizeH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 outreach activities</a:t>
            </a:r>
            <a:endParaRPr kumimoji="0" lang="en-US" sz="2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9</a:t>
            </a:fld>
            <a:endParaRPr lang="en-US"/>
          </a:p>
        </p:txBody>
      </p:sp>
      <p:pic>
        <p:nvPicPr>
          <p:cNvPr id="2051" name="Picture 3" descr="C:\Users\Anne.Kennerley\AppData\Local\Microsoft\Windows\Temporary Internet Files\Content.IE5\M8ZDKOIU\reaching-40805_960_72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562" y="4419600"/>
            <a:ext cx="1971675" cy="228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9468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002569"/>
      </a:dk1>
      <a:lt1>
        <a:srgbClr val="696969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15984</TotalTime>
  <Words>351</Words>
  <Application>Microsoft Office PowerPoint</Application>
  <PresentationFormat>On-screen Show (4:3)</PresentationFormat>
  <Paragraphs>82</Paragraphs>
  <Slides>10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Martin Yapur</dc:creator>
  <cp:lastModifiedBy>Anne Kennerley</cp:lastModifiedBy>
  <cp:revision>99</cp:revision>
  <dcterms:modified xsi:type="dcterms:W3CDTF">2017-04-01T19:29:54Z</dcterms:modified>
</cp:coreProperties>
</file>