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6" r:id="rId6"/>
    <p:sldId id="282" r:id="rId7"/>
    <p:sldId id="277" r:id="rId8"/>
    <p:sldId id="260" r:id="rId9"/>
    <p:sldId id="259" r:id="rId10"/>
    <p:sldId id="278" r:id="rId11"/>
    <p:sldId id="271" r:id="rId12"/>
    <p:sldId id="272" r:id="rId13"/>
    <p:sldId id="273" r:id="rId14"/>
    <p:sldId id="279" r:id="rId15"/>
    <p:sldId id="280" r:id="rId16"/>
    <p:sldId id="281" r:id="rId17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4848" autoAdjust="0"/>
  </p:normalViewPr>
  <p:slideViewPr>
    <p:cSldViewPr snapToGrid="0">
      <p:cViewPr>
        <p:scale>
          <a:sx n="70" d="100"/>
          <a:sy n="70" d="100"/>
        </p:scale>
        <p:origin x="-10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693738"/>
            <a:ext cx="462121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693738"/>
            <a:ext cx="462121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2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9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92487" y="661191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02662" y="-1102658"/>
            <a:ext cx="6938682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275819" y="156198"/>
            <a:ext cx="1722554" cy="665993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486" y="6360426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851062" y="6689487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26595" y="6579075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232931" y="6697895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25995"/>
            <a:ext cx="7174846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5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1250159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3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4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852928"/>
            <a:ext cx="8748000" cy="53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25995"/>
            <a:ext cx="7174846" cy="5847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" y="6496291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118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5165" y="6279900"/>
            <a:ext cx="22451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 smtClean="0">
                <a:solidFill>
                  <a:schemeClr val="bg2"/>
                </a:solidFill>
              </a:rPr>
              <a:t>Cristiano Lopes | 03/04/2017 | Slide  </a:t>
            </a:r>
            <a:fld id="{439106A8-02B0-4968-AC78-A1E7AA7667BD}" type="slidenum">
              <a:rPr lang="it-IT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1787" y="6627510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8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eospatial.org/standards/requests/154" TargetMode="External"/><Relationship Id="rId2" Type="http://schemas.openxmlformats.org/officeDocument/2006/relationships/hyperlink" Target="http://www.opengeospatial.org/projects/initiatives/testbed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geospatial.org/ogc/programs/i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60528" y="2828387"/>
            <a:ext cx="8277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OGC TB13 EO Cloud Thread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35378" y="5373705"/>
            <a:ext cx="195919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mtClean="0">
                <a:solidFill>
                  <a:schemeClr val="bg1"/>
                </a:solidFill>
              </a:rPr>
              <a:t>Cristiano Lopes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35374" y="5841705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03/04/2017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25995"/>
            <a:ext cx="7174846" cy="584775"/>
          </a:xfrm>
        </p:spPr>
        <p:txBody>
          <a:bodyPr/>
          <a:lstStyle/>
          <a:p>
            <a:r>
              <a:rPr lang="en-GB" dirty="0" smtClean="0"/>
              <a:t>EOC Thread deliverables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800" y="852928"/>
            <a:ext cx="8748000" cy="5309666"/>
          </a:xfrm>
        </p:spPr>
        <p:txBody>
          <a:bodyPr/>
          <a:lstStyle/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4D4F53"/>
                </a:solidFill>
              </a:rPr>
              <a:t>Cloud </a:t>
            </a:r>
            <a:r>
              <a:rPr lang="en-US" sz="2200" b="1" dirty="0">
                <a:solidFill>
                  <a:srgbClr val="4D4F53"/>
                </a:solidFill>
              </a:rPr>
              <a:t>API interoperability </a:t>
            </a:r>
            <a:endParaRPr lang="en-US" sz="2200" dirty="0" smtClean="0">
              <a:solidFill>
                <a:srgbClr val="4D4F53"/>
              </a:solidFill>
            </a:endParaRPr>
          </a:p>
          <a:p>
            <a:pPr marL="1152900" lvl="1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4D4F53"/>
                </a:solidFill>
              </a:rPr>
              <a:t> </a:t>
            </a:r>
            <a:r>
              <a:rPr lang="en-US" sz="2000" dirty="0" smtClean="0">
                <a:solidFill>
                  <a:srgbClr val="4D4F53"/>
                </a:solidFill>
              </a:rPr>
              <a:t>Cloud Engineering Report</a:t>
            </a:r>
          </a:p>
          <a:p>
            <a:pPr marL="1152900" lvl="1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D4F53"/>
                </a:solidFill>
              </a:rPr>
              <a:t> 2 x Cloud environment (WPS, WMS, WCS based)</a:t>
            </a: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4D4F53"/>
                </a:solidFill>
              </a:rPr>
              <a:t>Application portability</a:t>
            </a:r>
          </a:p>
          <a:p>
            <a:pPr marL="1152900" lvl="1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4D4F53"/>
                </a:solidFill>
              </a:rPr>
              <a:t> </a:t>
            </a:r>
            <a:r>
              <a:rPr lang="en-US" sz="2000" dirty="0" smtClean="0">
                <a:solidFill>
                  <a:srgbClr val="4D4F53"/>
                </a:solidFill>
              </a:rPr>
              <a:t>Application Package Engineering Report</a:t>
            </a:r>
          </a:p>
          <a:p>
            <a:pPr marL="1152900" lvl="1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D4F53"/>
                </a:solidFill>
              </a:rPr>
              <a:t> 2 x Application Management Client</a:t>
            </a:r>
          </a:p>
          <a:p>
            <a:pPr marL="1152900" lvl="1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D4F53"/>
                </a:solidFill>
              </a:rPr>
              <a:t> Application Deployment and Execution Service Engineering Report</a:t>
            </a:r>
          </a:p>
          <a:p>
            <a:pPr marL="1152900" lvl="1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F53"/>
                </a:solidFill>
              </a:rPr>
              <a:t> </a:t>
            </a:r>
            <a:r>
              <a:rPr lang="en-US" sz="2000" dirty="0" smtClean="0">
                <a:solidFill>
                  <a:srgbClr val="4D4F53"/>
                </a:solidFill>
              </a:rPr>
              <a:t>2 x Application Deployment and Execution Service Implementation</a:t>
            </a:r>
            <a:endParaRPr lang="en-US" sz="200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25995"/>
            <a:ext cx="7174846" cy="584775"/>
          </a:xfrm>
        </p:spPr>
        <p:txBody>
          <a:bodyPr/>
          <a:lstStyle/>
          <a:p>
            <a:r>
              <a:rPr lang="en-GB" dirty="0" err="1" smtClean="0"/>
              <a:t>Testbed</a:t>
            </a:r>
            <a:r>
              <a:rPr lang="en-GB" dirty="0" smtClean="0"/>
              <a:t> schedule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1453"/>
              </p:ext>
            </p:extLst>
          </p:nvPr>
        </p:nvGraphicFramePr>
        <p:xfrm>
          <a:off x="386610" y="1383412"/>
          <a:ext cx="8492396" cy="3015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55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CFP Issuance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(all approvals received prior)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January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CFP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Proposals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Due – Part 1 CFP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February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TEM-1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 February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TEM-2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7 March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Bidder Notifications begin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March</a:t>
                      </a:r>
                    </a:p>
                  </a:txBody>
                  <a:tcPr marL="91434" marR="91434" horzOverflow="overflow">
                    <a:solidFill>
                      <a:srgbClr val="92D050"/>
                    </a:solidFill>
                  </a:tcPr>
                </a:tc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Kickoff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Workshop – Reston, VA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4" marR="91434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4-6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April</a:t>
                      </a:r>
                    </a:p>
                  </a:txBody>
                  <a:tcPr marL="91434" marR="91434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 work work work ...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4" marR="9143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4" marR="9143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Demo Event</a:t>
                      </a:r>
                    </a:p>
                  </a:txBody>
                  <a:tcPr marL="91434" marR="9143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December</a:t>
                      </a:r>
                    </a:p>
                  </a:txBody>
                  <a:tcPr marL="91434" marR="91434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4D4F53"/>
              </a:solidFill>
            </a:endParaRP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4F53"/>
              </a:solidFill>
            </a:endParaRP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4F53"/>
                </a:solidFill>
              </a:rPr>
              <a:t>OGC </a:t>
            </a:r>
            <a:r>
              <a:rPr lang="en-US" dirty="0" err="1" smtClean="0">
                <a:solidFill>
                  <a:srgbClr val="4D4F53"/>
                </a:solidFill>
              </a:rPr>
              <a:t>Testbed</a:t>
            </a:r>
            <a:r>
              <a:rPr lang="en-US" dirty="0">
                <a:solidFill>
                  <a:srgbClr val="4D4F53"/>
                </a:solidFill>
              </a:rPr>
              <a:t> 13</a:t>
            </a:r>
            <a:br>
              <a:rPr lang="en-US" dirty="0">
                <a:solidFill>
                  <a:srgbClr val="4D4F53"/>
                </a:solidFill>
              </a:rPr>
            </a:br>
            <a:r>
              <a:rPr lang="en-US" dirty="0">
                <a:solidFill>
                  <a:srgbClr val="4D4F53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4D4F53"/>
                </a:solidFill>
                <a:hlinkClick r:id="rId2"/>
              </a:rPr>
              <a:t>www.opengeospatial.org/projects/initiatives/testbed13</a:t>
            </a:r>
            <a:r>
              <a:rPr lang="en-US" dirty="0">
                <a:solidFill>
                  <a:srgbClr val="4D4F53"/>
                </a:solidFill>
              </a:rPr>
              <a:t/>
            </a:r>
            <a:br>
              <a:rPr lang="en-US" dirty="0">
                <a:solidFill>
                  <a:srgbClr val="4D4F53"/>
                </a:solidFill>
              </a:rPr>
            </a:br>
            <a:r>
              <a:rPr lang="en-US" dirty="0">
                <a:solidFill>
                  <a:srgbClr val="4D4F53"/>
                </a:solidFill>
                <a:hlinkClick r:id="rId3"/>
              </a:rPr>
              <a:t>http</a:t>
            </a:r>
            <a:r>
              <a:rPr lang="en-US" dirty="0" smtClean="0">
                <a:solidFill>
                  <a:srgbClr val="4D4F53"/>
                </a:solidFill>
                <a:hlinkClick r:id="rId3"/>
              </a:rPr>
              <a:t>://www.opengeospatial.org/standards/requests/154</a:t>
            </a:r>
            <a:endParaRPr lang="en-US" dirty="0" smtClean="0">
              <a:solidFill>
                <a:srgbClr val="4D4F53"/>
              </a:solidFill>
            </a:endParaRPr>
          </a:p>
          <a:p>
            <a:pPr indent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</a:pPr>
            <a:endParaRPr lang="en-GB" dirty="0">
              <a:solidFill>
                <a:srgbClr val="4D4F53"/>
              </a:solidFill>
            </a:endParaRPr>
          </a:p>
          <a:p>
            <a:pPr marL="34290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F53"/>
                </a:solidFill>
              </a:rPr>
              <a:t>Open Geospatial Consortium - Interoperability Program </a:t>
            </a:r>
            <a:r>
              <a:rPr lang="en-US" dirty="0">
                <a:hlinkClick r:id="rId4"/>
              </a:rPr>
              <a:t>http://www.opengeospatial.org/ogc/programs/ip</a:t>
            </a:r>
            <a:r>
              <a:rPr lang="en-US" dirty="0"/>
              <a:t> </a:t>
            </a: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4D4F53"/>
              </a:solidFill>
            </a:endParaRP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urope_and_ESA_squar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"/>
            <a:ext cx="3983037" cy="64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42796"/>
            <a:ext cx="6794626" cy="542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 smtClean="0">
                <a:solidFill>
                  <a:srgbClr val="0098DB">
                    <a:lumMod val="50000"/>
                  </a:srgbClr>
                </a:solidFill>
                <a:latin typeface="Verdana"/>
              </a:rPr>
              <a:t>Cristiano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Lopes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Ground Segment System Engineer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Earth Observation Programmes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40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Phone: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+39 06 941 80735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40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Email: </a:t>
            </a:r>
            <a:r>
              <a:rPr lang="en-GB" kern="0" dirty="0" smtClean="0">
                <a:solidFill>
                  <a:srgbClr val="0098DB">
                    <a:lumMod val="50000"/>
                  </a:srgbClr>
                </a:solidFill>
                <a:latin typeface="Verdana"/>
              </a:rPr>
              <a:t>cristiano.lopes@esa.int</a:t>
            </a: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79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2800" y="1114424"/>
            <a:ext cx="8748000" cy="5048169"/>
          </a:xfrm>
        </p:spPr>
        <p:txBody>
          <a:bodyPr/>
          <a:lstStyle/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D4F53"/>
                </a:solidFill>
              </a:rPr>
              <a:t>Part of the Open Geospatial Consortiu</a:t>
            </a:r>
            <a:r>
              <a:rPr lang="en-GB" sz="2400" dirty="0">
                <a:solidFill>
                  <a:srgbClr val="4D4F53"/>
                </a:solidFill>
              </a:rPr>
              <a:t>m </a:t>
            </a:r>
            <a:r>
              <a:rPr lang="en-GB" sz="2400" dirty="0" smtClean="0">
                <a:solidFill>
                  <a:srgbClr val="4D4F53"/>
                </a:solidFill>
              </a:rPr>
              <a:t>(OGC) Interoperability Program (IP).</a:t>
            </a:r>
            <a:endParaRPr lang="en-GB" sz="2400" dirty="0">
              <a:solidFill>
                <a:srgbClr val="4D4F53"/>
              </a:solidFill>
            </a:endParaRP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4D4F53"/>
                </a:solidFill>
              </a:rPr>
              <a:t>The IP provides </a:t>
            </a:r>
            <a:r>
              <a:rPr lang="en-US" sz="2200" dirty="0">
                <a:solidFill>
                  <a:srgbClr val="4D4F53"/>
                </a:solidFill>
              </a:rPr>
              <a:t>global, hands-on, collaborative prototyping for rapid development and delivery of proven candidate specifications to the OGC Standards </a:t>
            </a:r>
            <a:r>
              <a:rPr lang="en-US" sz="2200" dirty="0" smtClean="0">
                <a:solidFill>
                  <a:srgbClr val="4D4F53"/>
                </a:solidFill>
              </a:rPr>
              <a:t>Program.</a:t>
            </a: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4D4F53"/>
                </a:solidFill>
              </a:rPr>
              <a:t>A </a:t>
            </a:r>
            <a:r>
              <a:rPr lang="en-US" sz="2200" dirty="0" err="1">
                <a:solidFill>
                  <a:srgbClr val="4D4F53"/>
                </a:solidFill>
              </a:rPr>
              <a:t>Testbed</a:t>
            </a:r>
            <a:r>
              <a:rPr lang="en-US" sz="2200" dirty="0">
                <a:solidFill>
                  <a:srgbClr val="4D4F53"/>
                </a:solidFill>
              </a:rPr>
              <a:t> </a:t>
            </a:r>
            <a:r>
              <a:rPr lang="en-US" sz="2200" dirty="0" smtClean="0">
                <a:solidFill>
                  <a:srgbClr val="4D4F53"/>
                </a:solidFill>
              </a:rPr>
              <a:t>is </a:t>
            </a:r>
            <a:r>
              <a:rPr lang="en-US" sz="2200" dirty="0">
                <a:solidFill>
                  <a:srgbClr val="4D4F53"/>
                </a:solidFill>
              </a:rPr>
              <a:t>a collaborative research and development effort to develop, architect, test, and demonstrate candidate </a:t>
            </a:r>
            <a:r>
              <a:rPr lang="en-US" sz="2200" dirty="0" smtClean="0">
                <a:solidFill>
                  <a:srgbClr val="4D4F53"/>
                </a:solidFill>
              </a:rPr>
              <a:t>standards for interoperability. </a:t>
            </a:r>
          </a:p>
          <a:p>
            <a:pPr marL="34290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D4F53"/>
                </a:solidFill>
              </a:rPr>
              <a:t>In </a:t>
            </a:r>
            <a:r>
              <a:rPr lang="en-US" sz="2200" dirty="0" smtClean="0">
                <a:solidFill>
                  <a:srgbClr val="4D4F53"/>
                </a:solidFill>
              </a:rPr>
              <a:t>a </a:t>
            </a:r>
            <a:r>
              <a:rPr lang="en-US" sz="2200" dirty="0" err="1" smtClean="0">
                <a:solidFill>
                  <a:srgbClr val="4D4F53"/>
                </a:solidFill>
              </a:rPr>
              <a:t>Testbed</a:t>
            </a:r>
            <a:r>
              <a:rPr lang="en-US" sz="2200" dirty="0" smtClean="0">
                <a:solidFill>
                  <a:srgbClr val="4D4F53"/>
                </a:solidFill>
              </a:rPr>
              <a:t> </a:t>
            </a:r>
            <a:r>
              <a:rPr lang="en-US" sz="2200" dirty="0">
                <a:solidFill>
                  <a:srgbClr val="4D4F53"/>
                </a:solidFill>
              </a:rPr>
              <a:t>participants collaborate to examine specific geo-processing interoperability questions posed by the initiative’s Sponsors.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25995"/>
            <a:ext cx="7174846" cy="584775"/>
          </a:xfrm>
        </p:spPr>
        <p:txBody>
          <a:bodyPr/>
          <a:lstStyle/>
          <a:p>
            <a:r>
              <a:rPr lang="en-GB" dirty="0" smtClean="0"/>
              <a:t>OGC </a:t>
            </a:r>
            <a:r>
              <a:rPr lang="en-GB" dirty="0" err="1" smtClean="0"/>
              <a:t>Testbed</a:t>
            </a:r>
            <a:r>
              <a:rPr lang="en-GB" dirty="0" smtClean="0"/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9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8843"/>
            <a:ext cx="77057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3086" y="125995"/>
            <a:ext cx="7174846" cy="584775"/>
          </a:xfrm>
        </p:spPr>
        <p:txBody>
          <a:bodyPr/>
          <a:lstStyle/>
          <a:p>
            <a:r>
              <a:rPr lang="en-GB" dirty="0" smtClean="0"/>
              <a:t>OGC </a:t>
            </a:r>
            <a:r>
              <a:rPr lang="en-GB" dirty="0" err="1" smtClean="0"/>
              <a:t>Testbed</a:t>
            </a:r>
            <a:r>
              <a:rPr lang="en-GB" dirty="0" smtClean="0"/>
              <a:t> 13 Threads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87549"/>
            <a:ext cx="7174846" cy="461665"/>
          </a:xfrm>
        </p:spPr>
        <p:txBody>
          <a:bodyPr/>
          <a:lstStyle/>
          <a:p>
            <a:r>
              <a:rPr lang="en-GB" sz="2400" dirty="0" smtClean="0"/>
              <a:t>TB13 Earth Observation Clouds Thread	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D4F53"/>
                </a:solidFill>
              </a:rPr>
              <a:t>Thread composed of two independent Work Packages. Sponsored by </a:t>
            </a:r>
            <a:r>
              <a:rPr lang="en-GB" sz="2400" dirty="0" err="1" smtClean="0">
                <a:solidFill>
                  <a:srgbClr val="4D4F53"/>
                </a:solidFill>
              </a:rPr>
              <a:t>NRCan</a:t>
            </a:r>
            <a:r>
              <a:rPr lang="en-GB" sz="2400" dirty="0" smtClean="0">
                <a:solidFill>
                  <a:srgbClr val="4D4F53"/>
                </a:solidFill>
              </a:rPr>
              <a:t> and ESA.</a:t>
            </a: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4D4F53"/>
                </a:solidFill>
              </a:rPr>
              <a:t>Cloud API interoperability </a:t>
            </a:r>
            <a:r>
              <a:rPr lang="en-US" sz="2200" dirty="0">
                <a:solidFill>
                  <a:srgbClr val="4D4F53"/>
                </a:solidFill>
              </a:rPr>
              <a:t/>
            </a:r>
            <a:br>
              <a:rPr lang="en-US" sz="2200" dirty="0">
                <a:solidFill>
                  <a:srgbClr val="4D4F53"/>
                </a:solidFill>
              </a:rPr>
            </a:br>
            <a:r>
              <a:rPr lang="en-US" sz="2200" dirty="0" smtClean="0">
                <a:solidFill>
                  <a:srgbClr val="4D4F53"/>
                </a:solidFill>
              </a:rPr>
              <a:t>Look into into how Cloud APIs can </a:t>
            </a:r>
            <a:r>
              <a:rPr lang="en-US" sz="2200" dirty="0">
                <a:solidFill>
                  <a:srgbClr val="4D4F53"/>
                </a:solidFill>
              </a:rPr>
              <a:t>be standardized, so interaction with different clouds would have minimal impact on the customer’s components. Changing cloud services across providers would be a smooth experience.</a:t>
            </a:r>
            <a:endParaRPr lang="en-US" sz="2200" dirty="0" smtClean="0">
              <a:solidFill>
                <a:srgbClr val="4D4F53"/>
              </a:solidFill>
            </a:endParaRP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4D4F53"/>
                </a:solidFill>
              </a:rPr>
              <a:t>Thematic Exploitation Platform - Application portability</a:t>
            </a:r>
            <a:br>
              <a:rPr lang="en-US" sz="2200" b="1" dirty="0" smtClean="0">
                <a:solidFill>
                  <a:srgbClr val="4D4F53"/>
                </a:solidFill>
              </a:rPr>
            </a:br>
            <a:r>
              <a:rPr lang="en-US" sz="2200" dirty="0" smtClean="0">
                <a:solidFill>
                  <a:srgbClr val="4D4F53"/>
                </a:solidFill>
              </a:rPr>
              <a:t>Investigate how </a:t>
            </a:r>
            <a:r>
              <a:rPr lang="en-US" sz="2400" dirty="0" smtClean="0"/>
              <a:t>to </a:t>
            </a:r>
            <a:r>
              <a:rPr lang="en-US" sz="2400" dirty="0"/>
              <a:t>easily transfer an application or application components from one cloud service to a comparable cloud service and run the application in the target cloud </a:t>
            </a:r>
            <a:r>
              <a:rPr lang="en-US" sz="2400" dirty="0" smtClean="0"/>
              <a:t>service, without making </a:t>
            </a:r>
            <a:r>
              <a:rPr lang="en-US" sz="2400" dirty="0"/>
              <a:t>significant changes to the application code</a:t>
            </a:r>
            <a:r>
              <a:rPr lang="en-US" sz="2400" dirty="0" smtClean="0"/>
              <a:t>.</a:t>
            </a:r>
            <a:endParaRPr lang="en-US" sz="2200" b="1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 Objectives for </a:t>
            </a:r>
            <a:r>
              <a:rPr lang="en-GB" dirty="0" err="1" smtClean="0"/>
              <a:t>Testbed</a:t>
            </a:r>
            <a:r>
              <a:rPr lang="en-GB" dirty="0" smtClean="0"/>
              <a:t> </a:t>
            </a:r>
            <a:r>
              <a:rPr lang="en-GB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9" y="823866"/>
            <a:ext cx="8899555" cy="5338728"/>
          </a:xfrm>
        </p:spPr>
        <p:txBody>
          <a:bodyPr>
            <a:normAutofit fontScale="92500"/>
          </a:bodyPr>
          <a:lstStyle/>
          <a:p>
            <a:pPr lvl="0" indent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</a:pPr>
            <a:r>
              <a:rPr lang="en-GB" sz="2200" b="1" dirty="0" smtClean="0">
                <a:solidFill>
                  <a:srgbClr val="4D4F53"/>
                </a:solidFill>
              </a:rPr>
              <a:t>Primary</a:t>
            </a:r>
            <a:r>
              <a:rPr lang="en-GB" sz="2200" dirty="0" smtClean="0">
                <a:solidFill>
                  <a:srgbClr val="4D4F53"/>
                </a:solidFill>
              </a:rPr>
              <a:t>, Application Package for (Thematic) Exploitation Platforms</a:t>
            </a:r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D4F53"/>
                </a:solidFill>
              </a:rPr>
              <a:t>Definition </a:t>
            </a:r>
            <a:r>
              <a:rPr lang="en-GB" sz="2200" dirty="0">
                <a:solidFill>
                  <a:srgbClr val="4D4F53"/>
                </a:solidFill>
              </a:rPr>
              <a:t>of a package for user applications enabling automatic management (upload, deploy, run) and </a:t>
            </a:r>
            <a:r>
              <a:rPr lang="en-GB" sz="2200" dirty="0" smtClean="0">
                <a:solidFill>
                  <a:srgbClr val="4D4F53"/>
                </a:solidFill>
              </a:rPr>
              <a:t>sharing </a:t>
            </a:r>
            <a:r>
              <a:rPr lang="en-GB" sz="2200" dirty="0">
                <a:solidFill>
                  <a:srgbClr val="4D4F53"/>
                </a:solidFill>
              </a:rPr>
              <a:t>between platforms</a:t>
            </a:r>
          </a:p>
          <a:p>
            <a:pPr marL="34290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Definition and execution of bulk processing (time-driven) for historical data and continuous data generation</a:t>
            </a:r>
          </a:p>
          <a:p>
            <a:pPr indent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</a:pPr>
            <a:r>
              <a:rPr lang="en-GB" sz="2200" b="1" dirty="0" smtClean="0"/>
              <a:t>Secondary</a:t>
            </a:r>
            <a:r>
              <a:rPr lang="en-GB" sz="2200" dirty="0" smtClean="0"/>
              <a:t>, gain experience with:</a:t>
            </a:r>
          </a:p>
          <a:p>
            <a:pPr marL="34290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200" dirty="0" err="1" smtClean="0"/>
              <a:t>GeoJSoN</a:t>
            </a:r>
            <a:r>
              <a:rPr lang="en-GB" sz="2200" dirty="0" smtClean="0"/>
              <a:t> OpenSearch extension </a:t>
            </a:r>
            <a:r>
              <a:rPr lang="en-GB" sz="2200" dirty="0"/>
              <a:t>(17-003r0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lvl="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rgbClr val="4D4F53"/>
                </a:solidFill>
              </a:rPr>
              <a:t>AuthN</a:t>
            </a:r>
            <a:r>
              <a:rPr lang="en-GB" sz="2200" dirty="0" smtClean="0">
                <a:solidFill>
                  <a:srgbClr val="4D4F53"/>
                </a:solidFill>
              </a:rPr>
              <a:t> and </a:t>
            </a:r>
            <a:r>
              <a:rPr lang="en-GB" sz="2200" dirty="0" err="1" smtClean="0">
                <a:solidFill>
                  <a:srgbClr val="4D4F53"/>
                </a:solidFill>
              </a:rPr>
              <a:t>AuthZ</a:t>
            </a:r>
            <a:r>
              <a:rPr lang="en-GB" sz="2200" dirty="0" smtClean="0">
                <a:solidFill>
                  <a:srgbClr val="4D4F53"/>
                </a:solidFill>
              </a:rPr>
              <a:t> (</a:t>
            </a:r>
            <a:r>
              <a:rPr lang="en-GB" sz="2200" dirty="0" err="1" smtClean="0">
                <a:solidFill>
                  <a:srgbClr val="4D4F53"/>
                </a:solidFill>
              </a:rPr>
              <a:t>IdP+STS</a:t>
            </a:r>
            <a:r>
              <a:rPr lang="en-GB" sz="2200" dirty="0" smtClean="0">
                <a:solidFill>
                  <a:srgbClr val="4D4F53"/>
                </a:solidFill>
              </a:rPr>
              <a:t>) in </a:t>
            </a:r>
            <a:r>
              <a:rPr lang="en-GB" sz="2200" dirty="0">
                <a:solidFill>
                  <a:srgbClr val="4D4F53"/>
                </a:solidFill>
              </a:rPr>
              <a:t>interoperability </a:t>
            </a:r>
            <a:r>
              <a:rPr lang="en-GB" sz="2200" dirty="0" smtClean="0">
                <a:solidFill>
                  <a:srgbClr val="4D4F53"/>
                </a:solidFill>
              </a:rPr>
              <a:t>context</a:t>
            </a:r>
          </a:p>
          <a:p>
            <a:pPr marL="342900">
              <a:lnSpc>
                <a:spcPct val="100000"/>
              </a:lnSpc>
              <a:spcAft>
                <a:spcPts val="1800"/>
              </a:spcAft>
              <a:buClr>
                <a:srgbClr val="0098DB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D4F53"/>
                </a:solidFill>
              </a:rPr>
              <a:t>Accounting </a:t>
            </a:r>
            <a:r>
              <a:rPr lang="en-GB" sz="2200" dirty="0">
                <a:solidFill>
                  <a:srgbClr val="4D4F53"/>
                </a:solidFill>
              </a:rPr>
              <a:t>information exchange interface between </a:t>
            </a:r>
            <a:r>
              <a:rPr lang="en-GB" sz="2200" dirty="0" smtClean="0">
                <a:solidFill>
                  <a:srgbClr val="4D4F53"/>
                </a:solidFill>
              </a:rPr>
              <a:t>platforms</a:t>
            </a:r>
            <a:endParaRPr lang="en-GB" sz="220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1716"/>
            <a:ext cx="7174846" cy="430887"/>
          </a:xfrm>
        </p:spPr>
        <p:txBody>
          <a:bodyPr/>
          <a:lstStyle/>
          <a:p>
            <a:r>
              <a:rPr lang="en-GB" dirty="0"/>
              <a:t>Architecture Overview</a:t>
            </a:r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" y="1325091"/>
            <a:ext cx="9223376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25995"/>
            <a:ext cx="7174846" cy="584775"/>
          </a:xfrm>
        </p:spPr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Portability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" y="820909"/>
            <a:ext cx="8675687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56773"/>
            <a:ext cx="7174846" cy="523220"/>
          </a:xfrm>
        </p:spPr>
        <p:txBody>
          <a:bodyPr/>
          <a:lstStyle/>
          <a:p>
            <a:r>
              <a:rPr lang="en-GB" sz="2800" dirty="0" smtClean="0"/>
              <a:t>Scenario 1: Historical </a:t>
            </a:r>
            <a:r>
              <a:rPr lang="en-GB" sz="2800" dirty="0"/>
              <a:t>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User selects an Application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User selects a processing window parameters, as:</a:t>
            </a:r>
          </a:p>
          <a:p>
            <a:pPr marL="879475" indent="-250825">
              <a:buFont typeface="Arial" panose="020B0604020202020204" pitchFamily="34" charset="0"/>
              <a:buChar char="•"/>
            </a:pPr>
            <a:r>
              <a:rPr lang="en-GB" sz="1600" dirty="0" smtClean="0"/>
              <a:t>Start </a:t>
            </a:r>
            <a:r>
              <a:rPr lang="en-GB" sz="1600" dirty="0"/>
              <a:t>time -&gt; stop time</a:t>
            </a:r>
          </a:p>
          <a:p>
            <a:pPr marL="879475" indent="-250825">
              <a:buFont typeface="Arial" panose="020B0604020202020204" pitchFamily="34" charset="0"/>
              <a:buChar char="•"/>
            </a:pPr>
            <a:r>
              <a:rPr lang="en-GB" sz="1600" dirty="0" smtClean="0"/>
              <a:t>N </a:t>
            </a:r>
            <a:r>
              <a:rPr lang="en-GB" sz="1600" dirty="0"/>
              <a:t>days shifting window</a:t>
            </a:r>
          </a:p>
          <a:p>
            <a:pPr marL="879475" indent="-250825">
              <a:buFont typeface="Arial" panose="020B0604020202020204" pitchFamily="34" charset="0"/>
              <a:buChar char="•"/>
            </a:pPr>
            <a:r>
              <a:rPr lang="en-GB" sz="1600" dirty="0" smtClean="0"/>
              <a:t>N </a:t>
            </a:r>
            <a:r>
              <a:rPr lang="en-GB" sz="1600" dirty="0"/>
              <a:t>days </a:t>
            </a:r>
            <a:r>
              <a:rPr lang="en-GB" sz="1600" dirty="0" smtClean="0"/>
              <a:t>shift</a:t>
            </a:r>
          </a:p>
          <a:p>
            <a:pPr>
              <a:buFont typeface="+mj-lt"/>
              <a:buAutoNum type="arabicPeriod" startAt="3"/>
            </a:pPr>
            <a:r>
              <a:rPr lang="en-GB" dirty="0" smtClean="0"/>
              <a:t>User selects </a:t>
            </a:r>
            <a:r>
              <a:rPr lang="en-GB" dirty="0"/>
              <a:t>execution </a:t>
            </a:r>
            <a:r>
              <a:rPr lang="en-GB" dirty="0" smtClean="0"/>
              <a:t>parameters of the Algorithm, as:</a:t>
            </a:r>
          </a:p>
          <a:p>
            <a:pPr marL="896938" indent="-268288">
              <a:buFont typeface="Arial" panose="020B0604020202020204" pitchFamily="34" charset="0"/>
              <a:buChar char="•"/>
            </a:pPr>
            <a:r>
              <a:rPr lang="en-GB" sz="1600" dirty="0" smtClean="0"/>
              <a:t>Input products selection rules, e.g.:</a:t>
            </a:r>
            <a:endParaRPr lang="en-GB" sz="1600" dirty="0"/>
          </a:p>
          <a:p>
            <a:pPr marL="1166813" lvl="1" indent="-269875">
              <a:buFont typeface="Arial" panose="020B0604020202020204" pitchFamily="34" charset="0"/>
              <a:buChar char="•"/>
            </a:pPr>
            <a:r>
              <a:rPr lang="en-GB" sz="1600" dirty="0"/>
              <a:t>AOI: Romania</a:t>
            </a:r>
          </a:p>
          <a:p>
            <a:pPr marL="1166813" lvl="1" indent="-269875">
              <a:buFont typeface="Arial" panose="020B0604020202020204" pitchFamily="34" charset="0"/>
              <a:buChar char="•"/>
            </a:pPr>
            <a:r>
              <a:rPr lang="en-GB" sz="1600" dirty="0"/>
              <a:t>Cloud coverage &lt; 10%</a:t>
            </a:r>
          </a:p>
          <a:p>
            <a:pPr marL="1166813" lvl="1" indent="-269875">
              <a:buFont typeface="Arial" panose="020B0604020202020204" pitchFamily="34" charset="0"/>
              <a:buChar char="•"/>
            </a:pPr>
            <a:r>
              <a:rPr lang="en-US" sz="1600" dirty="0"/>
              <a:t>Cumulative time coverage: all available data</a:t>
            </a:r>
          </a:p>
          <a:p>
            <a:pPr marL="896938" indent="-268288">
              <a:buFont typeface="Arial" panose="020B0604020202020204" pitchFamily="34" charset="0"/>
              <a:buChar char="•"/>
            </a:pPr>
            <a:r>
              <a:rPr lang="en-US" sz="1600" dirty="0" smtClean="0"/>
              <a:t>Algorithm </a:t>
            </a:r>
            <a:r>
              <a:rPr lang="en-US" sz="1600" dirty="0"/>
              <a:t>processing parameters</a:t>
            </a:r>
          </a:p>
          <a:p>
            <a:pPr marL="342900">
              <a:buFont typeface="+mj-lt"/>
              <a:buAutoNum type="arabicPeriod" startAt="4"/>
            </a:pPr>
            <a:r>
              <a:rPr lang="en-US" dirty="0" smtClean="0"/>
              <a:t>User runs a Bulk Windowed execution (multiple windows are launched in parallel)</a:t>
            </a:r>
          </a:p>
          <a:p>
            <a:pPr marL="342900">
              <a:buFont typeface="+mj-lt"/>
              <a:buAutoNum type="arabicPeriod" startAt="4"/>
            </a:pPr>
            <a:r>
              <a:rPr lang="en-US" dirty="0" smtClean="0"/>
              <a:t>User is notified at the end of the processing and can access the status of the different processing windows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6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218327"/>
            <a:ext cx="7174846" cy="400110"/>
          </a:xfrm>
        </p:spPr>
        <p:txBody>
          <a:bodyPr/>
          <a:lstStyle/>
          <a:p>
            <a:r>
              <a:rPr lang="en-GB" sz="2000" dirty="0" smtClean="0"/>
              <a:t>Scenario 2: </a:t>
            </a:r>
            <a:r>
              <a:rPr lang="en-GB" sz="2000" dirty="0"/>
              <a:t>Continuous Weekly 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94" y="744841"/>
            <a:ext cx="8748000" cy="1831939"/>
          </a:xfrm>
        </p:spPr>
        <p:txBody>
          <a:bodyPr/>
          <a:lstStyle/>
          <a:p>
            <a:r>
              <a:rPr lang="en-GB" dirty="0" smtClean="0"/>
              <a:t>As per Scenario 1, with the following differences: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Frequency (</a:t>
            </a:r>
            <a:r>
              <a:rPr lang="en-GB" dirty="0"/>
              <a:t>“each week on Tuesday</a:t>
            </a:r>
            <a:r>
              <a:rPr lang="en-GB" dirty="0" smtClean="0"/>
              <a:t>”) and shifting window relative to execution date (e.g. “</a:t>
            </a:r>
            <a:r>
              <a:rPr lang="en-US" dirty="0" smtClean="0"/>
              <a:t>execution </a:t>
            </a:r>
            <a:r>
              <a:rPr lang="en-US" dirty="0"/>
              <a:t>day -8” to “execution day -</a:t>
            </a:r>
            <a:r>
              <a:rPr lang="en-US" dirty="0" smtClean="0"/>
              <a:t>2”)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User are notified upon each window execution completion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Processing is repeated </a:t>
            </a:r>
            <a:r>
              <a:rPr lang="en-GB" dirty="0"/>
              <a:t>until manually disabled</a:t>
            </a: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9494" y="2768757"/>
            <a:ext cx="7174846" cy="4616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400" kern="0" dirty="0" smtClean="0"/>
              <a:t>Sub-scenario: </a:t>
            </a:r>
            <a:r>
              <a:rPr lang="en-GB" sz="2400" dirty="0"/>
              <a:t>Accounting &amp; Billing (Optional</a:t>
            </a:r>
            <a:r>
              <a:rPr lang="en-GB" sz="2400" dirty="0" smtClean="0"/>
              <a:t>)</a:t>
            </a:r>
            <a:endParaRPr lang="en-US" sz="24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48" y="3230422"/>
            <a:ext cx="6301440" cy="31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f2760952-b3bb-408f-ace6-eb1e07642b86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493</Words>
  <Application>Microsoft Office PowerPoint</Application>
  <PresentationFormat>On-screen Show (4:3)</PresentationFormat>
  <Paragraphs>90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ESA Presentation 16-9</vt:lpstr>
      <vt:lpstr>PowerPoint Presentation</vt:lpstr>
      <vt:lpstr>OGC Testbed 13</vt:lpstr>
      <vt:lpstr>OGC Testbed 13 Threads</vt:lpstr>
      <vt:lpstr>TB13 Earth Observation Clouds Thread </vt:lpstr>
      <vt:lpstr>ESA Objectives for Testbed 13</vt:lpstr>
      <vt:lpstr>Architecture Overview</vt:lpstr>
      <vt:lpstr>Application Portability</vt:lpstr>
      <vt:lpstr>Scenario 1: Historical Data Generation</vt:lpstr>
      <vt:lpstr>Scenario 2: Continuous Weekly Data Generation</vt:lpstr>
      <vt:lpstr>EOC Thread deliverables</vt:lpstr>
      <vt:lpstr>Testbed schedule</vt:lpstr>
      <vt:lpstr>References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OGC TB13 EO Cloud Thread</dc:title>
  <dc:subject>OGC TB13 EO Cloud Thread</dc:subject>
  <dc:creator>Cristiano Lopes</dc:creator>
  <cp:keywords>OGC TB13 ESA EO Cloud</cp:keywords>
  <cp:lastModifiedBy>Anne Kennerley</cp:lastModifiedBy>
  <cp:revision>101</cp:revision>
  <cp:lastPrinted>2008-08-26T16:26:23Z</cp:lastPrinted>
  <dcterms:created xsi:type="dcterms:W3CDTF">2017-03-13T09:53:42Z</dcterms:created>
  <dcterms:modified xsi:type="dcterms:W3CDTF">2017-04-03T17:27:27Z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Cristiano Lopes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2017-04-02T22:00:00Z</vt:filetime>
  </property>
  <property fmtid="{D5CDD505-2E9C-101B-9397-08002B2CF9AE}" pid="30" name="Organisational_x0020_entity">
    <vt:lpwstr/>
  </property>
</Properties>
</file>