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15"/>
  </p:notesMasterIdLst>
  <p:handoutMasterIdLst>
    <p:handoutMasterId r:id="rId16"/>
  </p:handoutMasterIdLst>
  <p:sldIdLst>
    <p:sldId id="256" r:id="rId2"/>
    <p:sldId id="257" r:id="rId3"/>
    <p:sldId id="282" r:id="rId4"/>
    <p:sldId id="259" r:id="rId5"/>
    <p:sldId id="260" r:id="rId6"/>
    <p:sldId id="261" r:id="rId7"/>
    <p:sldId id="263" r:id="rId8"/>
    <p:sldId id="269" r:id="rId9"/>
    <p:sldId id="283" r:id="rId10"/>
    <p:sldId id="276" r:id="rId11"/>
    <p:sldId id="277" r:id="rId12"/>
    <p:sldId id="278" r:id="rId13"/>
    <p:sldId id="284"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84" d="100"/>
          <a:sy n="84" d="100"/>
        </p:scale>
        <p:origin x="-78"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98E828-90E7-A94A-B3E9-054508E8A859}" type="datetimeFigureOut">
              <a:rPr lang="en-GB" smtClean="0"/>
              <a:t>03/04/2017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113619-D187-E747-AF2F-CE3DC4F16E0D}" type="slidenum">
              <a:rPr lang="en-GB" smtClean="0"/>
              <a:t>‹#›</a:t>
            </a:fld>
            <a:endParaRPr lang="en-GB"/>
          </a:p>
        </p:txBody>
      </p:sp>
    </p:spTree>
    <p:extLst>
      <p:ext uri="{BB962C8B-B14F-4D97-AF65-F5344CB8AC3E}">
        <p14:creationId xmlns:p14="http://schemas.microsoft.com/office/powerpoint/2010/main" val="854128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8845414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Shape 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 name="Shape 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solidFill>
                  <a:srgbClr val="1F497D"/>
                </a:solidFill>
                <a:highlight>
                  <a:srgbClr val="FFFFFF"/>
                </a:highlight>
                <a:latin typeface="Calibri"/>
                <a:ea typeface="Calibri"/>
                <a:cs typeface="Calibri"/>
                <a:sym typeface="Calibri"/>
              </a:rPr>
              <a:t>It is the geometric median of Landsat 8 observations for the 2015 calendar year over the Murray Darling Basin, displayed as band 6, 5, 3 false colour (that is SWIR on red channel, NIR on green channel, Green on blue channel). The geometric median is a high dimensional median that preserved the spectral character of the observations from which they are derived and provides a summary of median conditions for the entire basin. Without ARD this would show scene edges, variance in illumination and other conditions that impact the creation of composites.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dirty="0"/>
              <a:t>Removing the requirement for sensor understanding to be able utilise data from a given platform, is seen as a major obstacle to greater adoption of remote sensing by the masses. Sensor Ignorance is a concept (still under development) to allow a user to match sensors to a given spectral response (band matching or an idealised band i.e. “blue from wikipedia”) This example demonstrates uses the </a:t>
            </a:r>
            <a:r>
              <a:rPr lang="en-GB" dirty="0" err="1"/>
              <a:t>datacube</a:t>
            </a:r>
            <a:r>
              <a:rPr lang="en-GB" dirty="0"/>
              <a:t> to match Landsat bands to the relevant MODIS bands, purely by examining and evaluation the spectral responses store in the </a:t>
            </a:r>
            <a:r>
              <a:rPr lang="en-GB" dirty="0" err="1"/>
              <a:t>datacube</a:t>
            </a:r>
            <a:r>
              <a:rPr lang="en-GB" dirty="0"/>
              <a:t> metadata.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Who want</a:t>
            </a:r>
            <a:r>
              <a:rPr lang="en-AU" baseline="0" dirty="0" smtClean="0"/>
              <a:t>s in? We’re keen to partner with you.</a:t>
            </a:r>
            <a:endParaRPr lang="en-AU"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9C3F2ED-74C5-7D4F-8560-0CC253E9A436}" type="slidenum">
              <a:rPr lang="en-US" smtClean="0"/>
              <a:pPr/>
              <a:t>13</a:t>
            </a:fld>
            <a:endParaRPr lang="en-US"/>
          </a:p>
        </p:txBody>
      </p:sp>
    </p:spTree>
    <p:extLst>
      <p:ext uri="{BB962C8B-B14F-4D97-AF65-F5344CB8AC3E}">
        <p14:creationId xmlns:p14="http://schemas.microsoft.com/office/powerpoint/2010/main" val="737253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 name="Shape 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66" name="Shape 166"/>
          <p:cNvSpPr txBox="1">
            <a:spLocks noGrp="1"/>
          </p:cNvSpPr>
          <p:nvPr>
            <p:ph type="body" idx="1"/>
          </p:nvPr>
        </p:nvSpPr>
        <p:spPr>
          <a:xfrm>
            <a:off x="914400" y="4343400"/>
            <a:ext cx="5029200" cy="4114800"/>
          </a:xfrm>
          <a:prstGeom prst="rect">
            <a:avLst/>
          </a:prstGeom>
          <a:noFill/>
          <a:ln>
            <a:noFill/>
          </a:ln>
        </p:spPr>
        <p:txBody>
          <a:bodyPr lIns="90425" tIns="45200" rIns="90425" bIns="45200" anchor="t" anchorCtr="0">
            <a:noAutofit/>
          </a:bodyPr>
          <a:lstStyle/>
          <a:p>
            <a:pPr marL="0" marR="0" lvl="0" indent="0" algn="l" rtl="0">
              <a:lnSpc>
                <a:spcPct val="125000"/>
              </a:lnSpc>
              <a:spcBef>
                <a:spcPts val="0"/>
              </a:spcBef>
              <a:buSzPct val="25000"/>
              <a:buNone/>
            </a:pPr>
            <a:endParaRPr sz="2400" b="0" i="0" u="none" strike="noStrike" cap="none">
              <a:latin typeface="Times New Roman"/>
              <a:ea typeface="Times New Roman"/>
              <a:cs typeface="Times New Roman"/>
              <a:sym typeface="Times New Roman"/>
            </a:endParaRPr>
          </a:p>
        </p:txBody>
      </p:sp>
      <p:sp>
        <p:nvSpPr>
          <p:cNvPr id="167" name="Shape 167"/>
          <p:cNvSpPr txBox="1">
            <a:spLocks noGrp="1"/>
          </p:cNvSpPr>
          <p:nvPr>
            <p:ph type="sldNum" idx="12"/>
          </p:nvPr>
        </p:nvSpPr>
        <p:spPr>
          <a:xfrm>
            <a:off x="3883826" y="8684925"/>
            <a:ext cx="2972700" cy="457500"/>
          </a:xfrm>
          <a:prstGeom prst="rect">
            <a:avLst/>
          </a:prstGeom>
          <a:noFill/>
          <a:ln>
            <a:noFill/>
          </a:ln>
        </p:spPr>
        <p:txBody>
          <a:bodyPr lIns="90425" tIns="45200" rIns="90425" bIns="45200" anchor="t" anchorCtr="0">
            <a:noAutofit/>
          </a:bodyPr>
          <a:lstStyle/>
          <a:p>
            <a:pPr marL="0" marR="0" lvl="0" indent="0" algn="l" rtl="0">
              <a:spcBef>
                <a:spcPts val="0"/>
              </a:spcBef>
              <a:buSzPct val="25000"/>
              <a:buNone/>
            </a:pPr>
            <a:fld id="{00000000-1234-1234-1234-123412341234}" type="slidenum">
              <a:rPr lang="en-US" sz="1000" b="0" i="0" u="none" strike="noStrike" cap="none">
                <a:solidFill>
                  <a:srgbClr val="000000"/>
                </a:solidFill>
                <a:latin typeface="Calibri"/>
                <a:ea typeface="Calibri"/>
                <a:cs typeface="Calibri"/>
                <a:sym typeface="Calibri"/>
              </a:rPr>
              <a:t>3</a:t>
            </a:fld>
            <a:endParaRPr lang="en-US" sz="1000" b="0" i="0" u="none" strike="noStrike" cap="none">
              <a:solidFill>
                <a:srgbClr val="000000"/>
              </a:solidFill>
              <a:latin typeface="Calibri"/>
              <a:ea typeface="Calibri"/>
              <a:cs typeface="Calibri"/>
              <a:sym typeface="Calibri"/>
            </a:endParaRPr>
          </a:p>
        </p:txBody>
      </p:sp>
      <p:sp>
        <p:nvSpPr>
          <p:cNvPr id="168" name="Shape 168"/>
          <p:cNvSpPr txBox="1">
            <a:spLocks noGrp="1"/>
          </p:cNvSpPr>
          <p:nvPr>
            <p:ph type="hdr" idx="3"/>
          </p:nvPr>
        </p:nvSpPr>
        <p:spPr>
          <a:xfrm>
            <a:off x="1" y="0"/>
            <a:ext cx="2972700" cy="457500"/>
          </a:xfrm>
          <a:prstGeom prst="rect">
            <a:avLst/>
          </a:prstGeom>
          <a:noFill/>
          <a:ln>
            <a:noFill/>
          </a:ln>
        </p:spPr>
        <p:txBody>
          <a:bodyPr lIns="90425" tIns="45200" rIns="90425" bIns="45200" anchor="t" anchorCtr="0">
            <a:noAutofit/>
          </a:bodyPr>
          <a:lstStyle/>
          <a:p>
            <a:pPr marL="0" marR="0" lvl="0" indent="0" algn="l" rtl="0">
              <a:spcBef>
                <a:spcPts val="0"/>
              </a:spcBef>
              <a:spcAft>
                <a:spcPts val="0"/>
              </a:spcAft>
              <a:buNone/>
            </a:pPr>
            <a:endParaRPr sz="10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5801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So the datacube core currently tracks what we have. What datasets we know about (that existed at any time), where they are etc. It says what there is, but not what there should be.</a:t>
            </a:r>
          </a:p>
          <a:p>
            <a:pPr lvl="0">
              <a:spcBef>
                <a:spcPts val="0"/>
              </a:spcBef>
              <a:buNone/>
            </a:pPr>
            <a:endParaRPr/>
          </a:p>
          <a:p>
            <a:pPr lvl="0">
              <a:spcBef>
                <a:spcPts val="0"/>
              </a:spcBef>
              <a:buNone/>
            </a:pPr>
            <a:r>
              <a:rPr lang="en-GB"/>
              <a:t>You can tell the datacube about a dataset (I have a level1 here-&gt;) and it will keep record of it for you. But keeping it consistent is done manually (is this replacing an old scene? Need to archive the old one when you add the new one).</a:t>
            </a:r>
          </a:p>
          <a:p>
            <a:pPr lvl="0">
              <a:spcBef>
                <a:spcPts val="0"/>
              </a:spcBef>
              <a:buNone/>
            </a:pPr>
            <a:endParaRPr/>
          </a:p>
          <a:p>
            <a:pPr lvl="0">
              <a:spcBef>
                <a:spcPts val="0"/>
              </a:spcBef>
              <a:buNone/>
            </a:pPr>
            <a:r>
              <a:rPr lang="en-GB"/>
              <a:t>During tumultuous beta period for a collection, datasets can be deleted and replaced, and our diverse ecosystem of software doesn't all know to tell us that it changed the dataset.</a:t>
            </a:r>
          </a:p>
          <a:p>
            <a:pPr lvl="0">
              <a:spcBef>
                <a:spcPts val="0"/>
              </a:spcBef>
              <a:buNone/>
            </a:pPr>
            <a:endParaRPr/>
          </a:p>
          <a:p>
            <a:pPr lvl="0">
              <a:spcBef>
                <a:spcPts val="0"/>
              </a:spcBef>
              <a:buNone/>
            </a:pPr>
            <a:r>
              <a:rPr lang="en-GB"/>
              <a:t>You can add three reprocessed copies of the same scene and it will happily keep track of them all for you, but we probably don’t want all three to be returned in normal search results.</a:t>
            </a:r>
          </a:p>
          <a:p>
            <a:pPr lvl="0">
              <a:spcBef>
                <a:spcPts val="0"/>
              </a:spcBef>
              <a:buNone/>
            </a:pPr>
            <a:endParaRPr/>
          </a:p>
          <a:p>
            <a:pPr lvl="0">
              <a:spcBef>
                <a:spcPts val="0"/>
              </a:spcBef>
              <a:buNone/>
            </a:pPr>
            <a:r>
              <a:rPr lang="en-GB"/>
              <a:t>The cube tracks what there is, but not yet what there should be. The coherency effort is to start looking at automating the maintenance of what should be. If we have three copies of that scene, which is the one that should be used?</a:t>
            </a:r>
          </a:p>
          <a:p>
            <a:pPr lvl="0">
              <a:spcBef>
                <a:spcPts val="0"/>
              </a:spcBef>
              <a:buNone/>
            </a:pPr>
            <a:endParaRPr/>
          </a:p>
          <a:p>
            <a:pPr lvl="0">
              <a:spcBef>
                <a:spcPts val="0"/>
              </a:spcBef>
              <a:buNone/>
            </a:pPr>
            <a:r>
              <a:rPr lang="en-GB"/>
              <a:t>And importantly, we’ve done this manually up to now with ad-hoc scripts, but we want something that’s trustworthy enough to run automatically and hands-off, and to remain maintainable as the system evolves.</a:t>
            </a:r>
          </a:p>
          <a:p>
            <a:pPr lvl="0">
              <a:spcBef>
                <a:spcPts val="0"/>
              </a:spcBef>
              <a:buNone/>
            </a:pPr>
            <a:endParaRPr/>
          </a:p>
          <a:p>
            <a:pPr lvl="0">
              <a:spcBef>
                <a:spcPts val="0"/>
              </a:spcBef>
              <a:buNone/>
            </a:pPr>
            <a:r>
              <a:rPr lang="en-GB"/>
              <a:t>First level: Ensuring the index matches the storage</a:t>
            </a:r>
          </a:p>
          <a:p>
            <a:pPr lvl="0">
              <a:spcBef>
                <a:spcPts val="0"/>
              </a:spcBef>
              <a:buNone/>
            </a:pPr>
            <a:endParaRPr/>
          </a:p>
          <a:p>
            <a:pPr lvl="0">
              <a:spcBef>
                <a:spcPts val="0"/>
              </a:spcBef>
              <a:buNone/>
            </a:pPr>
            <a:r>
              <a:rPr lang="en-GB"/>
              <a:t>(examples of edge cases we find/fix)</a:t>
            </a:r>
          </a:p>
          <a:p>
            <a:pPr lvl="0">
              <a:spcBef>
                <a:spcPts val="0"/>
              </a:spcBef>
              <a:buNone/>
            </a:pPr>
            <a:endParaRPr/>
          </a:p>
          <a:p>
            <a:pPr lvl="0">
              <a:spcBef>
                <a:spcPts val="0"/>
              </a:spcBef>
              <a:buNone/>
            </a:pPr>
            <a:endParaRPr/>
          </a:p>
          <a:p>
            <a:pPr lvl="0">
              <a:spcBef>
                <a:spcPts val="0"/>
              </a:spcBef>
              <a:buNone/>
            </a:pPr>
            <a:r>
              <a:rPr lang="en-GB"/>
              <a:t>Second: We may have multiple copies of datasets from different sources. Find the logically equivalent datasets (eg. of the same scene acquisition), and decide on which one is best.</a:t>
            </a:r>
          </a:p>
          <a:p>
            <a:pPr lvl="0">
              <a:spcBef>
                <a:spcPts val="0"/>
              </a:spcBef>
              <a:buNone/>
            </a:pPr>
            <a:endParaRPr/>
          </a:p>
          <a:p>
            <a:pPr lvl="0">
              <a:spcBef>
                <a:spcPts val="0"/>
              </a:spcBef>
              <a:buNone/>
            </a:pPr>
            <a:r>
              <a:rPr lang="en-GB"/>
              <a:t>(examples of edge cases we find)</a:t>
            </a:r>
          </a:p>
          <a:p>
            <a:pPr lvl="0">
              <a:spcBef>
                <a:spcPts val="0"/>
              </a:spcBef>
              <a:buNone/>
            </a:pPr>
            <a:endParaRPr/>
          </a:p>
          <a:p>
            <a:pPr lvl="0">
              <a:spcBef>
                <a:spcPts val="0"/>
              </a:spcBef>
              <a:buNone/>
            </a:pPr>
            <a:r>
              <a:rPr lang="en-GB"/>
              <a:t>Third: Going up the tree. Do all nbars have a level1, do all level1s have telemetry etc.</a:t>
            </a:r>
          </a:p>
          <a:p>
            <a:pPr lvl="0">
              <a:spcBef>
                <a:spcPts val="0"/>
              </a:spcBef>
              <a:buNone/>
            </a:pPr>
            <a:endParaRPr/>
          </a:p>
          <a:p>
            <a:pPr lvl="0">
              <a:spcBef>
                <a:spcPts val="0"/>
              </a:spcBef>
              <a:buNone/>
            </a:pPr>
            <a:r>
              <a:rPr lang="en-GB"/>
              <a:t>[Going down the tree would be completion, not covered here].</a:t>
            </a:r>
          </a:p>
          <a:p>
            <a:pPr lvl="0">
              <a:spcBef>
                <a:spcPts val="0"/>
              </a:spcBef>
              <a:buNone/>
            </a:pPr>
            <a:endParaRPr/>
          </a:p>
          <a:p>
            <a:pPr lvl="0">
              <a:spcBef>
                <a:spcPts val="0"/>
              </a:spcBef>
              <a:buNone/>
            </a:pPr>
            <a:r>
              <a:rPr lang="en-GB"/>
              <a:t>(examples of edge cases we find)</a:t>
            </a:r>
          </a:p>
          <a:p>
            <a:pPr lvl="0">
              <a:spcBef>
                <a:spcPts val="0"/>
              </a:spcBef>
              <a:buNone/>
            </a:pPr>
            <a:endParaRPr/>
          </a:p>
          <a:p>
            <a:pPr lvl="0">
              <a:spcBef>
                <a:spcPts val="0"/>
              </a:spcBef>
              <a:buNone/>
            </a:pPr>
            <a:r>
              <a:rPr lang="en-GB"/>
              <a:t>Define what/where we expect of a collection.</a:t>
            </a:r>
          </a:p>
          <a:p>
            <a:pPr lvl="0">
              <a:spcBef>
                <a:spcPts val="0"/>
              </a:spcBef>
              <a:buNone/>
            </a:pPr>
            <a:endParaRPr/>
          </a:p>
          <a:p>
            <a:pPr lvl="0">
              <a:spcBef>
                <a:spcPts val="0"/>
              </a:spcBef>
              <a:buNone/>
            </a:pPr>
            <a:r>
              <a:rPr lang="en-GB"/>
              <a:t>Introduced a new ’sync’ command. Designed to be hands-off, so we can run it automatically.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Stacking is an important part of enhancing data access and in managing </a:t>
            </a:r>
            <a:r>
              <a:rPr lang="en-GB" dirty="0" err="1" smtClean="0"/>
              <a:t>inode</a:t>
            </a:r>
            <a:r>
              <a:rPr lang="en-GB" dirty="0" smtClean="0"/>
              <a:t> counts and relates to the combination of a number of datasets into a single file. The internal chunk size can be modified at stack creation time to tailor to a give mode of access (temporal or spatial). With stacking comes a number of challenges in an operational setting in terms of dealing with changes to the content of that stacked data.csiro/s3-driver -&gt; csiro/s3-driver</a:t>
            </a:r>
          </a:p>
          <a:p>
            <a:pPr lvl="0">
              <a:spcBef>
                <a:spcPts val="0"/>
              </a:spcBef>
              <a:buNone/>
            </a:pPr>
            <a:endParaRPr lang="en-AU" dirty="0" smtClean="0"/>
          </a:p>
          <a:p>
            <a:pPr lvl="0">
              <a:spcBef>
                <a:spcPts val="0"/>
              </a:spcBef>
              <a:buNone/>
            </a:pPr>
            <a:endParaRPr lang="en-AU" dirty="0" smtClean="0"/>
          </a:p>
          <a:p>
            <a:pPr lvl="0">
              <a:spcBef>
                <a:spcPts val="0"/>
              </a:spcBef>
              <a:buNone/>
            </a:pPr>
            <a:r>
              <a:rPr lang="en-GB" dirty="0" smtClean="0"/>
              <a:t>Improvements </a:t>
            </a:r>
            <a:r>
              <a:rPr lang="en-GB" dirty="0"/>
              <a:t>currently in csiro/s3-driver.</a:t>
            </a:r>
          </a:p>
          <a:p>
            <a:pPr lvl="0">
              <a:spcBef>
                <a:spcPts val="0"/>
              </a:spcBef>
              <a:buNone/>
            </a:pPr>
            <a:r>
              <a:rPr lang="en-GB" dirty="0"/>
              <a:t>Improved </a:t>
            </a:r>
            <a:r>
              <a:rPr lang="en-GB" dirty="0" err="1"/>
              <a:t>ingester</a:t>
            </a:r>
            <a:r>
              <a:rPr lang="en-GB" dirty="0"/>
              <a:t> to support generation of 3D NetCDF storage objects with 3D chunking support.</a:t>
            </a:r>
          </a:p>
          <a:p>
            <a:pPr lvl="0">
              <a:spcBef>
                <a:spcPts val="0"/>
              </a:spcBef>
              <a:buNone/>
            </a:pPr>
            <a:r>
              <a:rPr lang="en-GB" dirty="0"/>
              <a:t>Keeps same indexing/database structure. One Dataset per time slice in the 3D NetCDF file. Provenance is per Dataset/</a:t>
            </a:r>
            <a:r>
              <a:rPr lang="en-GB" dirty="0" err="1"/>
              <a:t>timeslice</a:t>
            </a:r>
            <a:r>
              <a:rPr lang="en-GB" dirty="0"/>
              <a:t> in the NetCDF file.</a:t>
            </a:r>
          </a:p>
          <a:p>
            <a:pPr lvl="0">
              <a:spcBef>
                <a:spcPts val="0"/>
              </a:spcBef>
              <a:buNone/>
            </a:pPr>
            <a:r>
              <a:rPr lang="en-GB" dirty="0"/>
              <a:t>This will be extended to support s3 storage.</a:t>
            </a:r>
          </a:p>
          <a:p>
            <a:pPr lvl="0">
              <a:spcBef>
                <a:spcPts val="0"/>
              </a:spcBef>
              <a:buNone/>
            </a:pPr>
            <a:r>
              <a:rPr lang="en-GB" dirty="0"/>
              <a:t>3D NetCDF in testing phase.</a:t>
            </a:r>
          </a:p>
          <a:p>
            <a:pPr lvl="0">
              <a:spcBef>
                <a:spcPts val="0"/>
              </a:spcBef>
              <a:buNone/>
            </a:pPr>
            <a:r>
              <a:rPr lang="en-GB" dirty="0"/>
              <a:t>3D S3 in development.</a:t>
            </a:r>
          </a:p>
          <a:p>
            <a:pPr lvl="0" rtl="0">
              <a:spcBef>
                <a:spcPts val="0"/>
              </a:spcBef>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42900" algn="l" rtl="0">
              <a:lnSpc>
                <a:spcPct val="100000"/>
              </a:lnSpc>
              <a:spcBef>
                <a:spcPts val="360"/>
              </a:spcBef>
              <a:spcAft>
                <a:spcPts val="0"/>
              </a:spcAft>
              <a:buClr>
                <a:schemeClr val="lt2"/>
              </a:buClr>
              <a:buSzPct val="100000"/>
              <a:buFont typeface="Arial"/>
            </a:pPr>
            <a:r>
              <a:rPr lang="en-GB" dirty="0" smtClean="0"/>
              <a:t>Data Cube with </a:t>
            </a:r>
            <a:r>
              <a:rPr lang="en-AU" dirty="0" smtClean="0"/>
              <a:t>Native </a:t>
            </a:r>
            <a:r>
              <a:rPr lang="en-GB" dirty="0" smtClean="0"/>
              <a:t>S3 </a:t>
            </a:r>
            <a:r>
              <a:rPr lang="en-AU" dirty="0" smtClean="0"/>
              <a:t>object </a:t>
            </a:r>
            <a:r>
              <a:rPr lang="en-GB" dirty="0" smtClean="0"/>
              <a:t>storage</a:t>
            </a:r>
          </a:p>
          <a:p>
            <a:pPr marL="914400" marR="0" lvl="1" algn="l" rtl="0">
              <a:lnSpc>
                <a:spcPct val="100000"/>
              </a:lnSpc>
              <a:spcBef>
                <a:spcPts val="360"/>
              </a:spcBef>
              <a:spcAft>
                <a:spcPts val="0"/>
              </a:spcAft>
              <a:buSzPct val="100000"/>
            </a:pPr>
            <a:r>
              <a:rPr lang="en-GB" sz="1200" dirty="0" smtClean="0"/>
              <a:t>Usual Data cube </a:t>
            </a:r>
            <a:r>
              <a:rPr lang="en-AU" sz="1200" dirty="0" smtClean="0"/>
              <a:t>API but no files. Store</a:t>
            </a:r>
            <a:r>
              <a:rPr lang="en-GB" sz="1200" dirty="0" smtClean="0"/>
              <a:t> just the raw bytes in S3.</a:t>
            </a:r>
          </a:p>
          <a:p>
            <a:pPr marL="457200" marR="0" lvl="0" indent="-342900" algn="l" rtl="0">
              <a:lnSpc>
                <a:spcPct val="100000"/>
              </a:lnSpc>
              <a:spcBef>
                <a:spcPts val="360"/>
              </a:spcBef>
              <a:spcAft>
                <a:spcPts val="0"/>
              </a:spcAft>
              <a:buClr>
                <a:schemeClr val="lt2"/>
              </a:buClr>
              <a:buSzPct val="100000"/>
              <a:buFont typeface="Arial"/>
            </a:pPr>
            <a:r>
              <a:rPr lang="en-GB" dirty="0" smtClean="0"/>
              <a:t>Data Cube Storage Drivers (pluggable storage with index)</a:t>
            </a:r>
          </a:p>
          <a:p>
            <a:pPr marL="914400" marR="0" lvl="1" algn="l" rtl="0">
              <a:lnSpc>
                <a:spcPct val="100000"/>
              </a:lnSpc>
              <a:spcBef>
                <a:spcPts val="360"/>
              </a:spcBef>
              <a:spcAft>
                <a:spcPts val="0"/>
              </a:spcAft>
              <a:buSzPct val="100000"/>
            </a:pPr>
            <a:r>
              <a:rPr lang="en-GB" sz="1200" dirty="0" smtClean="0"/>
              <a:t>Choose NetCDF storage, S3 storage, or OPeNDAP or ...</a:t>
            </a:r>
          </a:p>
          <a:p>
            <a:pPr marL="457200" marR="0" lvl="0" indent="-228600" algn="l" rtl="0">
              <a:lnSpc>
                <a:spcPct val="100000"/>
              </a:lnSpc>
              <a:spcBef>
                <a:spcPts val="360"/>
              </a:spcBef>
              <a:spcAft>
                <a:spcPts val="0"/>
              </a:spcAft>
            </a:pPr>
            <a:r>
              <a:rPr lang="en-GB" dirty="0" smtClean="0"/>
              <a:t>Use S3 </a:t>
            </a:r>
            <a:r>
              <a:rPr lang="en-AU" dirty="0" smtClean="0"/>
              <a:t>like </a:t>
            </a:r>
            <a:r>
              <a:rPr lang="en-GB" dirty="0" smtClean="0"/>
              <a:t>main memory for raw array storage and access.</a:t>
            </a:r>
            <a:endParaRPr lang="en-GB" sz="1200" dirty="0" smtClean="0"/>
          </a:p>
          <a:p>
            <a:pPr marL="457200" marR="0" lvl="0" indent="-228600" algn="l" rtl="0">
              <a:lnSpc>
                <a:spcPct val="100000"/>
              </a:lnSpc>
              <a:spcBef>
                <a:spcPts val="360"/>
              </a:spcBef>
              <a:spcAft>
                <a:spcPts val="0"/>
              </a:spcAft>
            </a:pPr>
            <a:r>
              <a:rPr lang="en-GB" dirty="0" smtClean="0"/>
              <a:t>Ingest to 3D storage objects with 3D </a:t>
            </a:r>
            <a:r>
              <a:rPr lang="en-GB" dirty="0" err="1" smtClean="0"/>
              <a:t>sharding</a:t>
            </a:r>
            <a:r>
              <a:rPr lang="en-GB" dirty="0" smtClean="0"/>
              <a:t> across S3 objects.</a:t>
            </a:r>
            <a:endParaRPr lang="en-GB" sz="1200" dirty="0" smtClean="0"/>
          </a:p>
          <a:p>
            <a:pPr marL="457200" marR="0" lvl="0" indent="-228600" algn="l" rtl="0">
              <a:lnSpc>
                <a:spcPct val="100000"/>
              </a:lnSpc>
              <a:spcBef>
                <a:spcPts val="360"/>
              </a:spcBef>
              <a:spcAft>
                <a:spcPts val="0"/>
              </a:spcAft>
            </a:pPr>
            <a:r>
              <a:rPr lang="en-GB" dirty="0" smtClean="0"/>
              <a:t>Parallel reads/writes to S3 and </a:t>
            </a:r>
            <a:r>
              <a:rPr lang="en-GB" dirty="0" err="1" smtClean="0"/>
              <a:t>numpy</a:t>
            </a:r>
            <a:r>
              <a:rPr lang="en-GB" dirty="0" smtClean="0"/>
              <a:t> </a:t>
            </a:r>
            <a:r>
              <a:rPr lang="en-GB" dirty="0" err="1" smtClean="0"/>
              <a:t>ndarray</a:t>
            </a:r>
            <a:r>
              <a:rPr lang="en-GB" dirty="0" smtClean="0"/>
              <a:t>.</a:t>
            </a:r>
          </a:p>
          <a:p>
            <a:pPr marL="914400" lvl="1" rtl="0">
              <a:spcBef>
                <a:spcPts val="0"/>
              </a:spcBef>
              <a:buSzPct val="100000"/>
            </a:pPr>
            <a:r>
              <a:rPr lang="en-GB" sz="1200" dirty="0" smtClean="0"/>
              <a:t>Expected to scale linearly to network/instance(s) limit.</a:t>
            </a:r>
          </a:p>
          <a:p>
            <a:pPr marL="457200" marR="0" lvl="0" indent="-228600" algn="l" rtl="0">
              <a:lnSpc>
                <a:spcPct val="100000"/>
              </a:lnSpc>
              <a:spcBef>
                <a:spcPts val="360"/>
              </a:spcBef>
              <a:spcAft>
                <a:spcPts val="0"/>
              </a:spcAft>
            </a:pPr>
            <a:r>
              <a:rPr lang="en-GB" dirty="0" err="1" smtClean="0"/>
              <a:t>ndarray</a:t>
            </a:r>
            <a:r>
              <a:rPr lang="en-GB" dirty="0" smtClean="0"/>
              <a:t> read/write (e.g. slice) operate on S3 objects.</a:t>
            </a:r>
          </a:p>
          <a:p>
            <a:pPr marL="914400" marR="0" lvl="1" algn="l" rtl="0">
              <a:lnSpc>
                <a:spcPct val="100000"/>
              </a:lnSpc>
              <a:spcBef>
                <a:spcPts val="360"/>
              </a:spcBef>
              <a:spcAft>
                <a:spcPts val="0"/>
              </a:spcAft>
              <a:buSzPct val="100000"/>
            </a:pPr>
            <a:r>
              <a:rPr lang="en-GB" sz="1200" dirty="0" smtClean="0"/>
              <a:t>Less translations required to read/write </a:t>
            </a:r>
            <a:r>
              <a:rPr lang="en-GB" sz="1200" dirty="0" err="1" smtClean="0"/>
              <a:t>nd</a:t>
            </a:r>
            <a:r>
              <a:rPr lang="en-AU" sz="1200" dirty="0" smtClean="0"/>
              <a:t> </a:t>
            </a:r>
            <a:r>
              <a:rPr lang="en-GB" sz="1200" dirty="0" err="1" smtClean="0"/>
              <a:t>arr</a:t>
            </a:r>
            <a:r>
              <a:rPr lang="en-AU" sz="1200" dirty="0" smtClean="0"/>
              <a:t>a</a:t>
            </a:r>
            <a:r>
              <a:rPr lang="en-GB" sz="1200" dirty="0" smtClean="0"/>
              <a:t>y data.</a:t>
            </a:r>
          </a:p>
          <a:p>
            <a:pPr marL="457200" marR="0" lvl="0" indent="-228600" algn="l" rtl="0">
              <a:lnSpc>
                <a:spcPct val="100000"/>
              </a:lnSpc>
              <a:spcBef>
                <a:spcPts val="360"/>
              </a:spcBef>
              <a:spcAft>
                <a:spcPts val="0"/>
              </a:spcAft>
            </a:pPr>
            <a:r>
              <a:rPr lang="en-GB" dirty="0" smtClean="0"/>
              <a:t>Data stored on s3 is compute ready.</a:t>
            </a:r>
          </a:p>
          <a:p>
            <a:pPr marL="914400" marR="0" lvl="1" algn="l" rtl="0">
              <a:lnSpc>
                <a:spcPct val="100000"/>
              </a:lnSpc>
              <a:spcBef>
                <a:spcPts val="360"/>
              </a:spcBef>
              <a:spcAft>
                <a:spcPts val="0"/>
              </a:spcAft>
              <a:buSzPct val="100000"/>
            </a:pPr>
            <a:r>
              <a:rPr lang="en-GB" sz="1200" dirty="0" smtClean="0"/>
              <a:t>Stored data is ready to be consumed by CPU/GPU on the low-level.</a:t>
            </a:r>
          </a:p>
          <a:p>
            <a:endParaRPr lang="en-GB" dirty="0"/>
          </a:p>
        </p:txBody>
      </p:sp>
    </p:spTree>
    <p:extLst>
      <p:ext uri="{BB962C8B-B14F-4D97-AF65-F5344CB8AC3E}">
        <p14:creationId xmlns:p14="http://schemas.microsoft.com/office/powerpoint/2010/main" val="1787207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AGDC Wide Content">
    <p:bg>
      <p:bgPr>
        <a:blipFill rotWithShape="1">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99591" y="432000"/>
            <a:ext cx="7632900" cy="360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2400" b="1" i="0" u="none" strike="noStrike" cap="none">
                <a:solidFill>
                  <a:srgbClr val="239AD6"/>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11" name="Shape 11"/>
          <p:cNvSpPr txBox="1">
            <a:spLocks noGrp="1"/>
          </p:cNvSpPr>
          <p:nvPr>
            <p:ph type="body" idx="1"/>
          </p:nvPr>
        </p:nvSpPr>
        <p:spPr>
          <a:xfrm>
            <a:off x="899591" y="879508"/>
            <a:ext cx="7632900" cy="3894600"/>
          </a:xfrm>
          <a:prstGeom prst="rect">
            <a:avLst/>
          </a:prstGeom>
          <a:noFill/>
          <a:ln>
            <a:noFill/>
          </a:ln>
        </p:spPr>
        <p:txBody>
          <a:bodyPr lIns="91425" tIns="91425" rIns="91425" bIns="91425" anchor="t" anchorCtr="0"/>
          <a:lstStyle>
            <a:lvl1pPr marL="342900" marR="0" lvl="0" indent="-114300" algn="l" rtl="0">
              <a:lnSpc>
                <a:spcPct val="100000"/>
              </a:lnSpc>
              <a:spcBef>
                <a:spcPts val="360"/>
              </a:spcBef>
              <a:spcAft>
                <a:spcPts val="0"/>
              </a:spcAft>
              <a:buClr>
                <a:schemeClr val="lt2"/>
              </a:buClr>
              <a:buSzPct val="100000"/>
              <a:buFont typeface="Arial"/>
              <a:buChar char="•"/>
              <a:defRPr sz="1800" b="0" i="0" u="none" strike="noStrike" cap="none">
                <a:solidFill>
                  <a:schemeClr val="lt2"/>
                </a:solidFill>
                <a:latin typeface="Arial"/>
                <a:ea typeface="Arial"/>
                <a:cs typeface="Arial"/>
                <a:sym typeface="Arial"/>
              </a:defRPr>
            </a:lvl1pPr>
            <a:lvl2pPr marL="742950" marR="0" lvl="1" indent="-57150" algn="l" rtl="0">
              <a:lnSpc>
                <a:spcPct val="100000"/>
              </a:lnSpc>
              <a:spcBef>
                <a:spcPts val="360"/>
              </a:spcBef>
              <a:spcAft>
                <a:spcPts val="0"/>
              </a:spcAft>
              <a:buClr>
                <a:schemeClr val="lt2"/>
              </a:buClr>
              <a:buSzPct val="100000"/>
              <a:buFont typeface="Arial"/>
              <a:buChar char="–"/>
              <a:defRPr sz="1800" b="0" i="0" u="none" strike="noStrike" cap="none">
                <a:solidFill>
                  <a:schemeClr val="lt2"/>
                </a:solidFill>
                <a:latin typeface="Arial"/>
                <a:ea typeface="Arial"/>
                <a:cs typeface="Arial"/>
                <a:sym typeface="Arial"/>
              </a:defRPr>
            </a:lvl2pPr>
            <a:lvl3pPr marL="1143000" marR="0" lvl="2" indent="0" algn="l" rtl="0">
              <a:lnSpc>
                <a:spcPct val="100000"/>
              </a:lnSpc>
              <a:spcBef>
                <a:spcPts val="360"/>
              </a:spcBef>
              <a:spcAft>
                <a:spcPts val="0"/>
              </a:spcAft>
              <a:buClr>
                <a:schemeClr val="lt2"/>
              </a:buClr>
              <a:buSzPct val="100000"/>
              <a:buFont typeface="Arial"/>
              <a:buChar char="•"/>
              <a:defRPr sz="1800" b="0" i="0" u="none" strike="noStrike" cap="none">
                <a:solidFill>
                  <a:schemeClr val="lt2"/>
                </a:solidFill>
                <a:latin typeface="Arial"/>
                <a:ea typeface="Arial"/>
                <a:cs typeface="Arial"/>
                <a:sym typeface="Arial"/>
              </a:defRPr>
            </a:lvl3pPr>
            <a:lvl4pPr marL="1600200" marR="0" lvl="3" indent="0" algn="l" rtl="0">
              <a:lnSpc>
                <a:spcPct val="100000"/>
              </a:lnSpc>
              <a:spcBef>
                <a:spcPts val="360"/>
              </a:spcBef>
              <a:spcAft>
                <a:spcPts val="0"/>
              </a:spcAft>
              <a:buClr>
                <a:schemeClr val="lt2"/>
              </a:buClr>
              <a:buSzPct val="100000"/>
              <a:buFont typeface="Arial"/>
              <a:buChar char="–"/>
              <a:defRPr sz="1800" b="0" i="0" u="none" strike="noStrike" cap="none">
                <a:solidFill>
                  <a:schemeClr val="lt2"/>
                </a:solidFill>
                <a:latin typeface="Arial"/>
                <a:ea typeface="Arial"/>
                <a:cs typeface="Arial"/>
                <a:sym typeface="Arial"/>
              </a:defRPr>
            </a:lvl4pPr>
            <a:lvl5pPr marL="2057400" marR="0" lvl="4" indent="0" algn="l" rtl="0">
              <a:lnSpc>
                <a:spcPct val="100000"/>
              </a:lnSpc>
              <a:spcBef>
                <a:spcPts val="360"/>
              </a:spcBef>
              <a:spcAft>
                <a:spcPts val="0"/>
              </a:spcAft>
              <a:buClr>
                <a:schemeClr val="lt2"/>
              </a:buClr>
              <a:buSzPct val="100000"/>
              <a:buFont typeface="Arial"/>
              <a:buChar char="»"/>
              <a:defRPr sz="1800" b="0" i="0" u="none" strike="noStrike" cap="none">
                <a:solidFill>
                  <a:schemeClr val="lt2"/>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4211960" y="4912030"/>
            <a:ext cx="4335900" cy="1800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accent5"/>
              </a:buClr>
              <a:buFont typeface="Arial"/>
              <a:buNone/>
              <a:defRPr sz="1000" b="0" i="0" u="none" strike="noStrike" cap="none">
                <a:solidFill>
                  <a:schemeClr val="accent5"/>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5" name="Shape 15"/>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6" name="Shape 16"/>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rtl="0">
              <a:spcBef>
                <a:spcPts val="0"/>
              </a:spcBef>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445025"/>
            <a:ext cx="8520600" cy="5727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rtl="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99591" y="432000"/>
            <a:ext cx="7632900" cy="360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2400" b="1" i="0" u="none" strike="noStrike" cap="none">
                <a:solidFill>
                  <a:schemeClr val="dk2"/>
                </a:solidFill>
                <a:latin typeface="Arial"/>
                <a:ea typeface="Arial"/>
                <a:cs typeface="Arial"/>
                <a:sym typeface="Arial"/>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7" name="Shape 7"/>
          <p:cNvSpPr txBox="1">
            <a:spLocks noGrp="1"/>
          </p:cNvSpPr>
          <p:nvPr>
            <p:ph type="body" idx="1"/>
          </p:nvPr>
        </p:nvSpPr>
        <p:spPr>
          <a:xfrm>
            <a:off x="899591" y="879508"/>
            <a:ext cx="7632900" cy="3894600"/>
          </a:xfrm>
          <a:prstGeom prst="rect">
            <a:avLst/>
          </a:prstGeom>
          <a:noFill/>
          <a:ln>
            <a:noFill/>
          </a:ln>
        </p:spPr>
        <p:txBody>
          <a:bodyPr lIns="91425" tIns="91425" rIns="91425" bIns="91425" anchor="t" anchorCtr="0"/>
          <a:lstStyle>
            <a:lvl1pPr marL="342900" marR="0" lvl="0" indent="-114300" algn="l" rtl="0">
              <a:lnSpc>
                <a:spcPct val="100000"/>
              </a:lnSpc>
              <a:spcBef>
                <a:spcPts val="360"/>
              </a:spcBef>
              <a:spcAft>
                <a:spcPts val="0"/>
              </a:spcAft>
              <a:buClr>
                <a:schemeClr val="lt2"/>
              </a:buClr>
              <a:buSzPct val="100000"/>
              <a:buFont typeface="Arial"/>
              <a:buChar char="•"/>
              <a:defRPr sz="1800" b="0" i="0" u="none" strike="noStrike" cap="none">
                <a:solidFill>
                  <a:schemeClr val="lt2"/>
                </a:solidFill>
                <a:latin typeface="Arial"/>
                <a:ea typeface="Arial"/>
                <a:cs typeface="Arial"/>
                <a:sym typeface="Arial"/>
              </a:defRPr>
            </a:lvl1pPr>
            <a:lvl2pPr marL="742950" marR="0" lvl="1" indent="-57150" algn="l" rtl="0">
              <a:lnSpc>
                <a:spcPct val="100000"/>
              </a:lnSpc>
              <a:spcBef>
                <a:spcPts val="360"/>
              </a:spcBef>
              <a:spcAft>
                <a:spcPts val="0"/>
              </a:spcAft>
              <a:buClr>
                <a:schemeClr val="lt2"/>
              </a:buClr>
              <a:buSzPct val="100000"/>
              <a:buFont typeface="Arial"/>
              <a:buChar char="–"/>
              <a:defRPr sz="1800" b="0" i="0" u="none" strike="noStrike" cap="none">
                <a:solidFill>
                  <a:schemeClr val="lt2"/>
                </a:solidFill>
                <a:latin typeface="Arial"/>
                <a:ea typeface="Arial"/>
                <a:cs typeface="Arial"/>
                <a:sym typeface="Arial"/>
              </a:defRPr>
            </a:lvl2pPr>
            <a:lvl3pPr marL="1143000" marR="0" lvl="2" indent="0" algn="l" rtl="0">
              <a:lnSpc>
                <a:spcPct val="100000"/>
              </a:lnSpc>
              <a:spcBef>
                <a:spcPts val="360"/>
              </a:spcBef>
              <a:spcAft>
                <a:spcPts val="0"/>
              </a:spcAft>
              <a:buClr>
                <a:schemeClr val="lt2"/>
              </a:buClr>
              <a:buSzPct val="100000"/>
              <a:buFont typeface="Arial"/>
              <a:buChar char="•"/>
              <a:defRPr sz="1800" b="0" i="0" u="none" strike="noStrike" cap="none">
                <a:solidFill>
                  <a:schemeClr val="lt2"/>
                </a:solidFill>
                <a:latin typeface="Arial"/>
                <a:ea typeface="Arial"/>
                <a:cs typeface="Arial"/>
                <a:sym typeface="Arial"/>
              </a:defRPr>
            </a:lvl3pPr>
            <a:lvl4pPr marL="1600200" marR="0" lvl="3" indent="0" algn="l" rtl="0">
              <a:lnSpc>
                <a:spcPct val="100000"/>
              </a:lnSpc>
              <a:spcBef>
                <a:spcPts val="360"/>
              </a:spcBef>
              <a:spcAft>
                <a:spcPts val="0"/>
              </a:spcAft>
              <a:buClr>
                <a:schemeClr val="lt2"/>
              </a:buClr>
              <a:buSzPct val="100000"/>
              <a:buFont typeface="Arial"/>
              <a:buChar char="–"/>
              <a:defRPr sz="1800" b="0" i="0" u="none" strike="noStrike" cap="none">
                <a:solidFill>
                  <a:schemeClr val="lt2"/>
                </a:solidFill>
                <a:latin typeface="Arial"/>
                <a:ea typeface="Arial"/>
                <a:cs typeface="Arial"/>
                <a:sym typeface="Arial"/>
              </a:defRPr>
            </a:lvl4pPr>
            <a:lvl5pPr marL="2057400" marR="0" lvl="4" indent="0" algn="l" rtl="0">
              <a:lnSpc>
                <a:spcPct val="100000"/>
              </a:lnSpc>
              <a:spcBef>
                <a:spcPts val="360"/>
              </a:spcBef>
              <a:spcAft>
                <a:spcPts val="0"/>
              </a:spcAft>
              <a:buClr>
                <a:schemeClr val="lt2"/>
              </a:buClr>
              <a:buSzPct val="100000"/>
              <a:buFont typeface="Arial"/>
              <a:buChar char="»"/>
              <a:defRPr sz="1800" b="0" i="0" u="none" strike="noStrike" cap="none">
                <a:solidFill>
                  <a:schemeClr val="lt2"/>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ftr" idx="11"/>
          </p:nvPr>
        </p:nvSpPr>
        <p:spPr>
          <a:xfrm>
            <a:off x="4211960" y="4912030"/>
            <a:ext cx="4335900" cy="1800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accent5"/>
              </a:buClr>
              <a:buFont typeface="Arial"/>
              <a:buNone/>
              <a:defRPr sz="1000" b="0" i="0" u="none" strike="noStrike" cap="none">
                <a:solidFill>
                  <a:schemeClr val="accent5"/>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GeoscienceAustralia/agdc_statistic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github.com/opendatacube" TargetMode="Externa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tinyurl.com/datacubeu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Shape 25"/>
          <p:cNvSpPr txBox="1">
            <a:spLocks noGrp="1"/>
          </p:cNvSpPr>
          <p:nvPr>
            <p:ph type="ctrTitle"/>
          </p:nvPr>
        </p:nvSpPr>
        <p:spPr>
          <a:xfrm>
            <a:off x="311708" y="781525"/>
            <a:ext cx="8520600" cy="2052600"/>
          </a:xfrm>
          <a:prstGeom prst="rect">
            <a:avLst/>
          </a:prstGeom>
        </p:spPr>
        <p:txBody>
          <a:bodyPr lIns="91425" tIns="91425" rIns="91425" bIns="91425" anchor="b" anchorCtr="0">
            <a:noAutofit/>
          </a:bodyPr>
          <a:lstStyle/>
          <a:p>
            <a:pPr lvl="0">
              <a:spcBef>
                <a:spcPts val="0"/>
              </a:spcBef>
              <a:buNone/>
            </a:pPr>
            <a:r>
              <a:rPr lang="en-GB"/>
              <a:t>AGDC Current Status</a:t>
            </a:r>
          </a:p>
          <a:p>
            <a:pPr lvl="0">
              <a:spcBef>
                <a:spcPts val="0"/>
              </a:spcBef>
              <a:buNone/>
            </a:pPr>
            <a:r>
              <a:rPr lang="en-GB" sz="2400"/>
              <a:t>Challenges and Plans</a:t>
            </a:r>
          </a:p>
        </p:txBody>
      </p:sp>
      <p:sp>
        <p:nvSpPr>
          <p:cNvPr id="26" name="Shape 26"/>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lgn="l" rtl="0">
              <a:spcBef>
                <a:spcPts val="0"/>
              </a:spcBef>
              <a:buNone/>
            </a:pPr>
            <a:r>
              <a:rPr lang="en-GB"/>
              <a:t>                           CEOS WGISS 43</a:t>
            </a:r>
          </a:p>
          <a:p>
            <a:pPr lvl="0" algn="l" rtl="0">
              <a:spcBef>
                <a:spcPts val="0"/>
              </a:spcBef>
              <a:buNone/>
            </a:pPr>
            <a:endParaRPr/>
          </a:p>
          <a:p>
            <a:pPr marL="1143000" lvl="0" indent="228600" algn="l" rtl="0">
              <a:spcBef>
                <a:spcPts val="0"/>
              </a:spcBef>
              <a:buNone/>
            </a:pPr>
            <a:r>
              <a:rPr lang="en-GB" sz="1200"/>
              <a:t>Prepared by Simon Oliver, Matt Paget, Peter Wang </a:t>
            </a:r>
          </a:p>
          <a:p>
            <a:pPr marL="914400" lvl="0" indent="457200" algn="l">
              <a:spcBef>
                <a:spcPts val="0"/>
              </a:spcBef>
              <a:buNone/>
            </a:pPr>
            <a:r>
              <a:rPr lang="en-GB" sz="1200"/>
              <a:t>Presented by Robert Woodcock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899591" y="432000"/>
            <a:ext cx="7632900" cy="360000"/>
          </a:xfrm>
          <a:prstGeom prst="rect">
            <a:avLst/>
          </a:prstGeom>
        </p:spPr>
        <p:txBody>
          <a:bodyPr lIns="91425" tIns="91425" rIns="91425" bIns="91425" anchor="ctr" anchorCtr="0">
            <a:noAutofit/>
          </a:bodyPr>
          <a:lstStyle/>
          <a:p>
            <a:pPr lvl="0">
              <a:spcBef>
                <a:spcPts val="0"/>
              </a:spcBef>
              <a:buNone/>
            </a:pPr>
            <a:r>
              <a:rPr lang="en-GB"/>
              <a:t>Statistics Tools</a:t>
            </a:r>
          </a:p>
        </p:txBody>
      </p:sp>
      <p:sp>
        <p:nvSpPr>
          <p:cNvPr id="183" name="Shape 183"/>
          <p:cNvSpPr txBox="1">
            <a:spLocks noGrp="1"/>
          </p:cNvSpPr>
          <p:nvPr>
            <p:ph type="body" idx="1"/>
          </p:nvPr>
        </p:nvSpPr>
        <p:spPr>
          <a:xfrm>
            <a:off x="899591" y="879508"/>
            <a:ext cx="7632900" cy="3894600"/>
          </a:xfrm>
          <a:prstGeom prst="rect">
            <a:avLst/>
          </a:prstGeom>
        </p:spPr>
        <p:txBody>
          <a:bodyPr lIns="91425" tIns="91425" rIns="91425" bIns="91425" anchor="t" anchorCtr="0">
            <a:noAutofit/>
          </a:bodyPr>
          <a:lstStyle/>
          <a:p>
            <a:pPr marL="457200" lvl="0" indent="-228600" rtl="0">
              <a:spcBef>
                <a:spcPts val="0"/>
              </a:spcBef>
            </a:pPr>
            <a:r>
              <a:rPr lang="en-GB"/>
              <a:t>Adds support for deep temporal analysis statistics</a:t>
            </a:r>
          </a:p>
          <a:p>
            <a:pPr marL="457200" lvl="0" indent="-228600" rtl="0">
              <a:spcBef>
                <a:spcPts val="0"/>
              </a:spcBef>
            </a:pPr>
            <a:r>
              <a:rPr lang="en-GB"/>
              <a:t>Keeps full provenance of source datasets</a:t>
            </a:r>
          </a:p>
          <a:p>
            <a:pPr marL="457200" lvl="0" rtl="0">
              <a:spcBef>
                <a:spcPts val="0"/>
              </a:spcBef>
            </a:pPr>
            <a:r>
              <a:rPr lang="en-GB"/>
              <a:t>Splits processing into small spatial chunks, never be limited by available memory</a:t>
            </a:r>
          </a:p>
          <a:p>
            <a:pPr marL="457200" lvl="0" rtl="0">
              <a:spcBef>
                <a:spcPts val="0"/>
              </a:spcBef>
            </a:pPr>
            <a:r>
              <a:rPr lang="en-GB"/>
              <a:t>Out of the box support for standard statistical means/percentiles/etc as well as high dimensional stats like medoid and geomedian (soon)</a:t>
            </a:r>
          </a:p>
          <a:p>
            <a:pPr lvl="0">
              <a:spcBef>
                <a:spcPts val="0"/>
              </a:spcBef>
              <a:buNone/>
            </a:pPr>
            <a:endParaRPr/>
          </a:p>
          <a:p>
            <a:pPr marL="228600" lvl="0" indent="0" rtl="0">
              <a:spcBef>
                <a:spcPts val="0"/>
              </a:spcBef>
              <a:buNone/>
            </a:pPr>
            <a:r>
              <a:rPr lang="en-GB"/>
              <a:t>Has been developed in a separate repository, but will be merged into core in the next month</a:t>
            </a:r>
          </a:p>
          <a:p>
            <a:pPr marL="228600" lvl="0" indent="0">
              <a:spcBef>
                <a:spcPts val="0"/>
              </a:spcBef>
              <a:buNone/>
            </a:pPr>
            <a:endParaRPr/>
          </a:p>
          <a:p>
            <a:pPr lvl="0">
              <a:spcBef>
                <a:spcPts val="0"/>
              </a:spcBef>
              <a:buNone/>
            </a:pPr>
            <a:r>
              <a:rPr lang="en-GB" u="sng">
                <a:solidFill>
                  <a:schemeClr val="hlink"/>
                </a:solidFill>
                <a:hlinkClick r:id="rId3"/>
              </a:rPr>
              <a:t>https://github.com/GeoscienceAustralia/agdc_statistics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Shape 188" descr="MDB_LS8_NBART_Geomedian.jpg"/>
          <p:cNvPicPr preferRelativeResize="0"/>
          <p:nvPr/>
        </p:nvPicPr>
        <p:blipFill>
          <a:blip r:embed="rId3">
            <a:alphaModFix/>
          </a:blip>
          <a:stretch>
            <a:fillRect/>
          </a:stretch>
        </p:blipFill>
        <p:spPr>
          <a:xfrm>
            <a:off x="3029502" y="164249"/>
            <a:ext cx="6408427" cy="4525948"/>
          </a:xfrm>
          <a:prstGeom prst="rect">
            <a:avLst/>
          </a:prstGeom>
          <a:noFill/>
          <a:ln>
            <a:noFill/>
          </a:ln>
        </p:spPr>
      </p:pic>
      <p:sp>
        <p:nvSpPr>
          <p:cNvPr id="189" name="Shape 189"/>
          <p:cNvSpPr txBox="1">
            <a:spLocks noGrp="1"/>
          </p:cNvSpPr>
          <p:nvPr>
            <p:ph type="title"/>
          </p:nvPr>
        </p:nvSpPr>
        <p:spPr>
          <a:xfrm>
            <a:off x="899600" y="164250"/>
            <a:ext cx="7632900" cy="933600"/>
          </a:xfrm>
          <a:prstGeom prst="rect">
            <a:avLst/>
          </a:prstGeom>
        </p:spPr>
        <p:txBody>
          <a:bodyPr lIns="91425" tIns="91425" rIns="91425" bIns="91425" anchor="ctr" anchorCtr="0">
            <a:noAutofit/>
          </a:bodyPr>
          <a:lstStyle/>
          <a:p>
            <a:pPr lvl="0" rtl="0">
              <a:spcBef>
                <a:spcPts val="0"/>
              </a:spcBef>
              <a:buNone/>
            </a:pPr>
            <a:r>
              <a:rPr lang="en-GB"/>
              <a:t>NBAR-T</a:t>
            </a:r>
          </a:p>
          <a:p>
            <a:pPr lvl="0" rtl="0">
              <a:spcBef>
                <a:spcPts val="0"/>
              </a:spcBef>
              <a:buNone/>
            </a:pPr>
            <a:r>
              <a:rPr lang="en-GB"/>
              <a:t>Geometric Median</a:t>
            </a:r>
          </a:p>
        </p:txBody>
      </p:sp>
      <p:sp>
        <p:nvSpPr>
          <p:cNvPr id="190" name="Shape 190"/>
          <p:cNvSpPr txBox="1"/>
          <p:nvPr/>
        </p:nvSpPr>
        <p:spPr>
          <a:xfrm>
            <a:off x="855800" y="1097850"/>
            <a:ext cx="2351400" cy="3042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r>
              <a:rPr lang="en-GB"/>
              <a:t>Murray Darling Basin</a:t>
            </a:r>
          </a:p>
          <a:p>
            <a:pPr marL="0" marR="0" lvl="0" indent="0" algn="l" rtl="0">
              <a:lnSpc>
                <a:spcPct val="100000"/>
              </a:lnSpc>
              <a:spcBef>
                <a:spcPts val="0"/>
              </a:spcBef>
              <a:spcAft>
                <a:spcPts val="0"/>
              </a:spcAft>
              <a:buNone/>
            </a:pPr>
            <a:r>
              <a:rPr lang="en-GB" sz="1200"/>
              <a:t>1,061,469 km2</a:t>
            </a: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GB"/>
              <a:t>Geometric Median</a:t>
            </a:r>
          </a:p>
          <a:p>
            <a:pPr marL="0" marR="0" lvl="0" indent="0" algn="l" rtl="0">
              <a:lnSpc>
                <a:spcPct val="100000"/>
              </a:lnSpc>
              <a:spcBef>
                <a:spcPts val="0"/>
              </a:spcBef>
              <a:spcAft>
                <a:spcPts val="0"/>
              </a:spcAft>
              <a:buNone/>
            </a:pPr>
            <a:r>
              <a:rPr lang="en-GB" sz="1200"/>
              <a:t>Preserves the spectral character</a:t>
            </a: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GB"/>
              <a:t>Terrain corrected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899591" y="432000"/>
            <a:ext cx="7632900" cy="360000"/>
          </a:xfrm>
          <a:prstGeom prst="rect">
            <a:avLst/>
          </a:prstGeom>
        </p:spPr>
        <p:txBody>
          <a:bodyPr lIns="91425" tIns="91425" rIns="91425" bIns="91425" anchor="ctr" anchorCtr="0">
            <a:noAutofit/>
          </a:bodyPr>
          <a:lstStyle/>
          <a:p>
            <a:pPr lvl="0">
              <a:spcBef>
                <a:spcPts val="0"/>
              </a:spcBef>
              <a:buNone/>
            </a:pPr>
            <a:r>
              <a:rPr lang="en-GB"/>
              <a:t>Sensor Ignorance</a:t>
            </a:r>
          </a:p>
        </p:txBody>
      </p:sp>
      <p:sp>
        <p:nvSpPr>
          <p:cNvPr id="196" name="Shape 196"/>
          <p:cNvSpPr txBox="1">
            <a:spLocks noGrp="1"/>
          </p:cNvSpPr>
          <p:nvPr>
            <p:ph type="body" idx="1"/>
          </p:nvPr>
        </p:nvSpPr>
        <p:spPr>
          <a:xfrm>
            <a:off x="899591" y="879508"/>
            <a:ext cx="7632900" cy="3894600"/>
          </a:xfrm>
          <a:prstGeom prst="rect">
            <a:avLst/>
          </a:prstGeom>
        </p:spPr>
        <p:txBody>
          <a:bodyPr lIns="91425" tIns="91425" rIns="91425" bIns="91425" anchor="t" anchorCtr="0">
            <a:noAutofit/>
          </a:bodyPr>
          <a:lstStyle/>
          <a:p>
            <a:pPr marL="457200" lvl="0" indent="-228600" rtl="0">
              <a:spcBef>
                <a:spcPts val="0"/>
              </a:spcBef>
            </a:pPr>
            <a:r>
              <a:rPr lang="en-GB"/>
              <a:t>Require no sensor understanding</a:t>
            </a:r>
          </a:p>
          <a:p>
            <a:pPr marL="457200" lvl="0" indent="-228600" rtl="0">
              <a:spcBef>
                <a:spcPts val="0"/>
              </a:spcBef>
            </a:pPr>
            <a:r>
              <a:rPr lang="en-GB"/>
              <a:t>Spectral equivalence measures</a:t>
            </a:r>
          </a:p>
          <a:p>
            <a:pPr marL="457200" lvl="0" indent="-228600">
              <a:spcBef>
                <a:spcPts val="0"/>
              </a:spcBef>
            </a:pPr>
            <a:r>
              <a:rPr lang="en-GB"/>
              <a:t>Below using wiki definitions of red, green and blue to find equivalent sensor bands (Landsat TM  MODIS)</a:t>
            </a:r>
          </a:p>
        </p:txBody>
      </p:sp>
      <p:pic>
        <p:nvPicPr>
          <p:cNvPr id="197" name="Shape 197"/>
          <p:cNvPicPr preferRelativeResize="0"/>
          <p:nvPr/>
        </p:nvPicPr>
        <p:blipFill>
          <a:blip r:embed="rId3">
            <a:alphaModFix/>
          </a:blip>
          <a:stretch>
            <a:fillRect/>
          </a:stretch>
        </p:blipFill>
        <p:spPr>
          <a:xfrm>
            <a:off x="820900" y="2143477"/>
            <a:ext cx="3574350" cy="2630625"/>
          </a:xfrm>
          <a:prstGeom prst="rect">
            <a:avLst/>
          </a:prstGeom>
          <a:noFill/>
          <a:ln>
            <a:noFill/>
          </a:ln>
        </p:spPr>
      </p:pic>
      <p:pic>
        <p:nvPicPr>
          <p:cNvPr id="198" name="Shape 198"/>
          <p:cNvPicPr preferRelativeResize="0"/>
          <p:nvPr/>
        </p:nvPicPr>
        <p:blipFill>
          <a:blip r:embed="rId4">
            <a:alphaModFix/>
          </a:blip>
          <a:stretch>
            <a:fillRect/>
          </a:stretch>
        </p:blipFill>
        <p:spPr>
          <a:xfrm>
            <a:off x="4516575" y="2486201"/>
            <a:ext cx="3398700" cy="22052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Earth Analytics Industry </a:t>
            </a:r>
            <a:r>
              <a:rPr lang="en-AU" dirty="0" smtClean="0"/>
              <a:t>Hub (CSIRO)</a:t>
            </a:r>
            <a:endParaRPr lang="en-AU" dirty="0"/>
          </a:p>
        </p:txBody>
      </p:sp>
      <p:sp>
        <p:nvSpPr>
          <p:cNvPr id="5" name="Content Placeholder 4"/>
          <p:cNvSpPr>
            <a:spLocks noGrp="1"/>
          </p:cNvSpPr>
          <p:nvPr>
            <p:ph idx="1"/>
          </p:nvPr>
        </p:nvSpPr>
        <p:spPr>
          <a:xfrm>
            <a:off x="361966" y="788241"/>
            <a:ext cx="3217444" cy="1509686"/>
          </a:xfrm>
        </p:spPr>
        <p:txBody>
          <a:bodyPr/>
          <a:lstStyle/>
          <a:p>
            <a:pPr indent="-285750"/>
            <a:r>
              <a:rPr lang="en-AU" sz="2200" dirty="0" smtClean="0"/>
              <a:t>Public good component using free satellite data</a:t>
            </a:r>
          </a:p>
          <a:p>
            <a:pPr marL="342900" indent="-342900">
              <a:buFont typeface="Arial" panose="020B0604020202020204" pitchFamily="34" charset="0"/>
              <a:buChar char="•"/>
            </a:pPr>
            <a:r>
              <a:rPr lang="en-AU" sz="1800" dirty="0"/>
              <a:t>A global network of interoperable data cubes</a:t>
            </a:r>
            <a:endParaRPr lang="en-AU" sz="1800" dirty="0" smtClean="0"/>
          </a:p>
        </p:txBody>
      </p:sp>
      <p:pic>
        <p:nvPicPr>
          <p:cNvPr id="7" name="Picture 2" descr="https://lh5.googleusercontent.com/YIRVBvHogMIZl7SMfJSC6P7WYnBRLnKCabcuC92RbCtWgOmYeZXMgEYbBtE2_ZfEJqORCw5z7EcxicISsX2rE8Ee6HsJTEcOeFp2k_4Y8PkS4GEewv7z2_QJnsX3D8sFA9vxUA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1" y="2537127"/>
            <a:ext cx="2873964" cy="225793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4"/>
          <p:cNvSpPr txBox="1">
            <a:spLocks/>
          </p:cNvSpPr>
          <p:nvPr/>
        </p:nvSpPr>
        <p:spPr>
          <a:xfrm>
            <a:off x="3967701" y="788241"/>
            <a:ext cx="4961613" cy="4284692"/>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4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85750"/>
            <a:r>
              <a:rPr lang="en-AU" sz="2200" dirty="0"/>
              <a:t>Commercial component</a:t>
            </a:r>
          </a:p>
          <a:p>
            <a:pPr marL="342900" indent="-342900">
              <a:buFont typeface="Arial" panose="020B0604020202020204" pitchFamily="34" charset="0"/>
              <a:buChar char="•"/>
            </a:pPr>
            <a:r>
              <a:rPr lang="en-AU" sz="1800" dirty="0"/>
              <a:t>Business processes and engagement to sustain science and data </a:t>
            </a:r>
            <a:r>
              <a:rPr lang="en-AU" sz="1800" dirty="0" smtClean="0"/>
              <a:t>pipelines</a:t>
            </a:r>
          </a:p>
          <a:p>
            <a:pPr marL="342900" indent="-342900">
              <a:buFont typeface="Arial" panose="020B0604020202020204" pitchFamily="34" charset="0"/>
              <a:buChar char="•"/>
            </a:pPr>
            <a:endParaRPr lang="en-AU" sz="1800" dirty="0" smtClean="0"/>
          </a:p>
          <a:p>
            <a:pPr indent="-285750"/>
            <a:r>
              <a:rPr lang="en-AU" sz="2200" dirty="0" smtClean="0"/>
              <a:t>“App Store” of analytics routines</a:t>
            </a:r>
          </a:p>
          <a:p>
            <a:pPr marL="342900" indent="-342900">
              <a:buFont typeface="Arial" panose="020B0604020202020204" pitchFamily="34" charset="0"/>
              <a:buChar char="•"/>
            </a:pPr>
            <a:r>
              <a:rPr lang="en-AU" sz="1800" dirty="0"/>
              <a:t>EO and geoscience researchers delivering to minerals, agriculture and environment </a:t>
            </a:r>
            <a:r>
              <a:rPr lang="en-AU" sz="1800" dirty="0" smtClean="0"/>
              <a:t>domains</a:t>
            </a:r>
          </a:p>
          <a:p>
            <a:pPr marL="342900" indent="-342900">
              <a:buFont typeface="Arial" panose="020B0604020202020204" pitchFamily="34" charset="0"/>
              <a:buChar char="•"/>
            </a:pPr>
            <a:endParaRPr lang="en-AU" sz="1800" dirty="0"/>
          </a:p>
          <a:p>
            <a:r>
              <a:rPr lang="en-AU" sz="2200" dirty="0" smtClean="0"/>
              <a:t>Multi-platform</a:t>
            </a:r>
            <a:endParaRPr lang="en-AU" sz="2200" dirty="0"/>
          </a:p>
          <a:p>
            <a:pPr marL="342900" indent="-342900">
              <a:buFont typeface="Arial" panose="020B0604020202020204" pitchFamily="34" charset="0"/>
              <a:buChar char="•"/>
            </a:pPr>
            <a:r>
              <a:rPr lang="en-AU" sz="1800" dirty="0" smtClean="0"/>
              <a:t>Data </a:t>
            </a:r>
            <a:r>
              <a:rPr lang="en-AU" sz="1800" dirty="0"/>
              <a:t>cube applications </a:t>
            </a:r>
            <a:r>
              <a:rPr lang="en-AU" sz="1800" dirty="0" smtClean="0"/>
              <a:t>work seamlessly across Cloud, HPC and your desktop</a:t>
            </a:r>
            <a:endParaRPr lang="en-AU" sz="1800" dirty="0"/>
          </a:p>
          <a:p>
            <a:pPr marL="342900" indent="-342900">
              <a:buFont typeface="Arial" panose="020B0604020202020204" pitchFamily="34" charset="0"/>
              <a:buChar char="•"/>
            </a:pPr>
            <a:endParaRPr lang="en-AU" sz="1800" dirty="0" smtClean="0"/>
          </a:p>
        </p:txBody>
      </p:sp>
    </p:spTree>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899591" y="432000"/>
            <a:ext cx="7632900" cy="360000"/>
          </a:xfrm>
          <a:prstGeom prst="rect">
            <a:avLst/>
          </a:prstGeom>
        </p:spPr>
        <p:txBody>
          <a:bodyPr lIns="91425" tIns="91425" rIns="91425" bIns="91425" anchor="ctr" anchorCtr="0">
            <a:noAutofit/>
          </a:bodyPr>
          <a:lstStyle/>
          <a:p>
            <a:pPr lvl="0">
              <a:spcBef>
                <a:spcPts val="0"/>
              </a:spcBef>
              <a:buNone/>
            </a:pPr>
            <a:r>
              <a:rPr lang="en-GB"/>
              <a:t>Overview</a:t>
            </a:r>
          </a:p>
        </p:txBody>
      </p:sp>
      <p:sp>
        <p:nvSpPr>
          <p:cNvPr id="32" name="Shape 32"/>
          <p:cNvSpPr txBox="1">
            <a:spLocks noGrp="1"/>
          </p:cNvSpPr>
          <p:nvPr>
            <p:ph type="body" idx="1"/>
          </p:nvPr>
        </p:nvSpPr>
        <p:spPr>
          <a:xfrm>
            <a:off x="899591" y="877733"/>
            <a:ext cx="7632900" cy="3894600"/>
          </a:xfrm>
          <a:prstGeom prst="rect">
            <a:avLst/>
          </a:prstGeom>
        </p:spPr>
        <p:txBody>
          <a:bodyPr lIns="91425" tIns="91425" rIns="91425" bIns="91425" anchor="t" anchorCtr="0">
            <a:noAutofit/>
          </a:bodyPr>
          <a:lstStyle/>
          <a:p>
            <a:pPr marL="457200" lvl="0" indent="-304800" rtl="0">
              <a:spcBef>
                <a:spcPts val="0"/>
              </a:spcBef>
              <a:buSzPct val="100000"/>
            </a:pPr>
            <a:r>
              <a:rPr lang="en-GB" sz="1200" dirty="0"/>
              <a:t>Open Data Cube - the code has a new home!</a:t>
            </a:r>
          </a:p>
          <a:p>
            <a:pPr marL="457200" lvl="0" indent="-304800">
              <a:spcBef>
                <a:spcPts val="0"/>
              </a:spcBef>
              <a:buSzPct val="100000"/>
            </a:pPr>
            <a:r>
              <a:rPr lang="en-GB" sz="1200" dirty="0"/>
              <a:t>Archive Reprocessing</a:t>
            </a:r>
          </a:p>
          <a:p>
            <a:pPr marL="457200" lvl="0" indent="-304800">
              <a:spcBef>
                <a:spcPts val="0"/>
              </a:spcBef>
              <a:buSzPct val="100000"/>
            </a:pPr>
            <a:r>
              <a:rPr lang="en-GB" sz="1200" dirty="0"/>
              <a:t>Collection Management</a:t>
            </a:r>
          </a:p>
          <a:p>
            <a:pPr marL="914400" lvl="1" indent="-304800">
              <a:spcBef>
                <a:spcPts val="0"/>
              </a:spcBef>
              <a:buSzPct val="100000"/>
            </a:pPr>
            <a:r>
              <a:rPr lang="en-GB" sz="1200" dirty="0"/>
              <a:t>Coherence / Completeness / Operations tools</a:t>
            </a:r>
          </a:p>
          <a:p>
            <a:pPr marL="457200" lvl="0" indent="-304800">
              <a:spcBef>
                <a:spcPts val="0"/>
              </a:spcBef>
              <a:buSzPct val="100000"/>
            </a:pPr>
            <a:r>
              <a:rPr lang="en-GB" sz="1200" dirty="0"/>
              <a:t>Product support</a:t>
            </a:r>
          </a:p>
          <a:p>
            <a:pPr marL="914400" lvl="1" indent="-304800">
              <a:spcBef>
                <a:spcPts val="0"/>
              </a:spcBef>
              <a:buSzPct val="100000"/>
            </a:pPr>
            <a:r>
              <a:rPr lang="en-GB" sz="1200" dirty="0"/>
              <a:t>/ MODIS / rainfall / SRTM / </a:t>
            </a:r>
            <a:r>
              <a:rPr lang="en-GB" sz="1200" dirty="0" err="1"/>
              <a:t>radiometrics</a:t>
            </a:r>
            <a:endParaRPr lang="en-GB" sz="1200" dirty="0"/>
          </a:p>
          <a:p>
            <a:pPr marL="457200" lvl="0" indent="-304800">
              <a:spcBef>
                <a:spcPts val="0"/>
              </a:spcBef>
              <a:buSzPct val="100000"/>
            </a:pPr>
            <a:r>
              <a:rPr lang="en-GB" sz="1200" dirty="0"/>
              <a:t>Pipelines beta</a:t>
            </a:r>
          </a:p>
          <a:p>
            <a:pPr marL="914400" lvl="1" indent="-304800">
              <a:spcBef>
                <a:spcPts val="0"/>
              </a:spcBef>
              <a:buSzPct val="100000"/>
            </a:pPr>
            <a:r>
              <a:rPr lang="en-GB" sz="1200" dirty="0"/>
              <a:t>/ S2 NBAR / S1 gamma0 / Landsat SBT</a:t>
            </a:r>
          </a:p>
          <a:p>
            <a:pPr marL="457200" lvl="0" indent="-304800">
              <a:spcBef>
                <a:spcPts val="0"/>
              </a:spcBef>
              <a:buSzPct val="100000"/>
            </a:pPr>
            <a:r>
              <a:rPr lang="en-GB" sz="1200" dirty="0"/>
              <a:t>Temporal stacks</a:t>
            </a:r>
          </a:p>
          <a:p>
            <a:pPr marL="457200" lvl="0" indent="-304800" rtl="0">
              <a:spcBef>
                <a:spcPts val="0"/>
              </a:spcBef>
              <a:buSzPct val="100000"/>
            </a:pPr>
            <a:r>
              <a:rPr lang="en-GB" sz="1200" dirty="0" err="1"/>
              <a:t>Stackability</a:t>
            </a:r>
            <a:endParaRPr lang="en-GB" sz="1200" dirty="0"/>
          </a:p>
          <a:p>
            <a:pPr marL="457200" lvl="0" indent="-304800" rtl="0">
              <a:spcBef>
                <a:spcPts val="0"/>
              </a:spcBef>
              <a:buSzPct val="100000"/>
            </a:pPr>
            <a:r>
              <a:rPr lang="en-GB" sz="1200" dirty="0"/>
              <a:t>Ingest - 3D NetCDF creation</a:t>
            </a:r>
          </a:p>
          <a:p>
            <a:pPr marL="457200" lvl="0" indent="-304800">
              <a:spcBef>
                <a:spcPts val="0"/>
              </a:spcBef>
              <a:buSzPct val="100000"/>
            </a:pPr>
            <a:r>
              <a:rPr lang="en-GB" sz="1200" dirty="0"/>
              <a:t>AWS Deployment - </a:t>
            </a:r>
            <a:r>
              <a:rPr lang="en-GB" sz="1200" dirty="0" err="1"/>
              <a:t>Datacube</a:t>
            </a:r>
            <a:r>
              <a:rPr lang="en-GB" sz="1200" dirty="0"/>
              <a:t> with S3</a:t>
            </a:r>
          </a:p>
          <a:p>
            <a:pPr marL="457200" lvl="0" indent="-304800">
              <a:spcBef>
                <a:spcPts val="0"/>
              </a:spcBef>
              <a:buSzPct val="100000"/>
            </a:pPr>
            <a:r>
              <a:rPr lang="en-GB" sz="1200" dirty="0"/>
              <a:t>AWS Hyderabad Cube / AMI / On-demand DC / LEDAPS support </a:t>
            </a:r>
          </a:p>
          <a:p>
            <a:pPr marL="457200" lvl="0" indent="-304800" rtl="0">
              <a:spcBef>
                <a:spcPts val="0"/>
              </a:spcBef>
              <a:buSzPct val="100000"/>
            </a:pPr>
            <a:r>
              <a:rPr lang="en-GB" sz="1200" dirty="0"/>
              <a:t>Grid Workflow</a:t>
            </a:r>
          </a:p>
          <a:p>
            <a:pPr marL="457200" lvl="0" indent="-304800">
              <a:spcBef>
                <a:spcPts val="0"/>
              </a:spcBef>
              <a:buSzPct val="100000"/>
            </a:pPr>
            <a:r>
              <a:rPr lang="en-GB" sz="1200" dirty="0"/>
              <a:t>Temporal Statistics</a:t>
            </a:r>
          </a:p>
          <a:p>
            <a:pPr marL="457200" lvl="0" indent="-304800">
              <a:spcBef>
                <a:spcPts val="0"/>
              </a:spcBef>
              <a:buSzPct val="100000"/>
            </a:pPr>
            <a:r>
              <a:rPr lang="en-GB" sz="1200" dirty="0"/>
              <a:t>PiPy</a:t>
            </a:r>
          </a:p>
          <a:p>
            <a:pPr marL="457200" lvl="0" indent="-304800" rtl="0">
              <a:spcBef>
                <a:spcPts val="0"/>
              </a:spcBef>
              <a:buSzPct val="100000"/>
            </a:pPr>
            <a:r>
              <a:rPr lang="en-GB" sz="1200" dirty="0"/>
              <a:t>Communication channels</a:t>
            </a:r>
          </a:p>
          <a:p>
            <a:pPr marL="457200" lvl="0" indent="-304800" rtl="0">
              <a:spcBef>
                <a:spcPts val="0"/>
              </a:spcBef>
              <a:buSzPct val="100000"/>
            </a:pPr>
            <a:endParaRPr sz="1200" dirty="0"/>
          </a:p>
          <a:p>
            <a:pPr marL="457200" lvl="0" indent="-304800" rtl="0">
              <a:spcBef>
                <a:spcPts val="0"/>
              </a:spcBef>
              <a:buSzPct val="100000"/>
            </a:pPr>
            <a:r>
              <a:rPr lang="en-GB" sz="1200" dirty="0"/>
              <a:t>Challenges</a:t>
            </a:r>
          </a:p>
          <a:p>
            <a:pPr lvl="0">
              <a:spcBef>
                <a:spcPts val="0"/>
              </a:spcBef>
              <a:buNone/>
            </a:pPr>
            <a:endParaRPr dirty="0"/>
          </a:p>
        </p:txBody>
      </p:sp>
      <p:sp>
        <p:nvSpPr>
          <p:cNvPr id="2" name="TextBox 1"/>
          <p:cNvSpPr txBox="1"/>
          <p:nvPr/>
        </p:nvSpPr>
        <p:spPr>
          <a:xfrm rot="19378196">
            <a:off x="5501547" y="1809723"/>
            <a:ext cx="3175000" cy="492443"/>
          </a:xfrm>
          <a:prstGeom prst="rect">
            <a:avLst/>
          </a:prstGeom>
          <a:noFill/>
        </p:spPr>
        <p:txBody>
          <a:bodyPr wrap="square" rtlCol="0">
            <a:spAutoFit/>
          </a:bodyPr>
          <a:lstStyle/>
          <a:p>
            <a:r>
              <a:rPr lang="en-AU" sz="2600" dirty="0" smtClean="0"/>
              <a:t>In 10 minutes!</a:t>
            </a:r>
            <a:endParaRPr lang="en-GB"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1000427" y="199087"/>
            <a:ext cx="5956054" cy="438525"/>
          </a:xfrm>
          <a:prstGeom prst="rect">
            <a:avLst/>
          </a:prstGeom>
          <a:noFill/>
          <a:ln>
            <a:noFill/>
          </a:ln>
        </p:spPr>
        <p:txBody>
          <a:bodyPr lIns="68569" tIns="34275" rIns="68569" bIns="34275" anchor="t" anchorCtr="0">
            <a:noAutofit/>
          </a:bodyPr>
          <a:lstStyle/>
          <a:p>
            <a:pPr marL="0" marR="0" lvl="0" indent="0" algn="l" rtl="0">
              <a:spcBef>
                <a:spcPts val="0"/>
              </a:spcBef>
              <a:buSzPct val="25000"/>
              <a:buNone/>
            </a:pPr>
            <a:r>
              <a:rPr lang="en-US" b="1">
                <a:latin typeface="Tahoma"/>
                <a:ea typeface="Tahoma"/>
                <a:cs typeface="Tahoma"/>
                <a:sym typeface="Tahoma"/>
              </a:rPr>
              <a:t>CEOS Open Data Cube</a:t>
            </a:r>
          </a:p>
        </p:txBody>
      </p:sp>
      <p:cxnSp>
        <p:nvCxnSpPr>
          <p:cNvPr id="171" name="Shape 171"/>
          <p:cNvCxnSpPr/>
          <p:nvPr/>
        </p:nvCxnSpPr>
        <p:spPr>
          <a:xfrm flipH="1">
            <a:off x="2505169" y="4713684"/>
            <a:ext cx="711900" cy="258300"/>
          </a:xfrm>
          <a:prstGeom prst="straightConnector1">
            <a:avLst/>
          </a:prstGeom>
          <a:noFill/>
          <a:ln>
            <a:noFill/>
          </a:ln>
        </p:spPr>
      </p:cxnSp>
      <p:sp>
        <p:nvSpPr>
          <p:cNvPr id="172" name="Shape 172"/>
          <p:cNvSpPr txBox="1"/>
          <p:nvPr/>
        </p:nvSpPr>
        <p:spPr>
          <a:xfrm>
            <a:off x="772070" y="728572"/>
            <a:ext cx="6184412" cy="3985122"/>
          </a:xfrm>
          <a:prstGeom prst="rect">
            <a:avLst/>
          </a:prstGeom>
          <a:noFill/>
          <a:ln>
            <a:noFill/>
          </a:ln>
        </p:spPr>
        <p:txBody>
          <a:bodyPr lIns="68569" tIns="34275" rIns="68569" bIns="34275" anchor="t" anchorCtr="0">
            <a:noAutofit/>
          </a:bodyPr>
          <a:lstStyle/>
          <a:p>
            <a:pPr marL="354330" lvl="0" indent="-285750" rtl="0">
              <a:lnSpc>
                <a:spcPct val="115000"/>
              </a:lnSpc>
              <a:spcBef>
                <a:spcPts val="0"/>
              </a:spcBef>
              <a:buClr>
                <a:srgbClr val="002569"/>
              </a:buClr>
              <a:buSzPct val="100000"/>
              <a:buFont typeface="Arial" charset="0"/>
              <a:buChar char="•"/>
            </a:pPr>
            <a:r>
              <a:rPr lang="en-US" sz="1800" dirty="0" smtClean="0">
                <a:solidFill>
                  <a:schemeClr val="dk1"/>
                </a:solidFill>
                <a:latin typeface="Calibri"/>
                <a:ea typeface="Calibri"/>
                <a:cs typeface="Calibri"/>
                <a:sym typeface="Calibri"/>
              </a:rPr>
              <a:t>The </a:t>
            </a:r>
            <a:r>
              <a:rPr lang="en-US" sz="1800" b="1" dirty="0">
                <a:solidFill>
                  <a:schemeClr val="dk1"/>
                </a:solidFill>
                <a:latin typeface="Calibri"/>
                <a:ea typeface="Calibri"/>
                <a:cs typeface="Calibri"/>
                <a:sym typeface="Calibri"/>
              </a:rPr>
              <a:t>Open Data Cube</a:t>
            </a:r>
            <a:r>
              <a:rPr lang="en-US" sz="1800" dirty="0">
                <a:solidFill>
                  <a:schemeClr val="dk1"/>
                </a:solidFill>
                <a:latin typeface="Calibri"/>
                <a:ea typeface="Calibri"/>
                <a:cs typeface="Calibri"/>
                <a:sym typeface="Calibri"/>
              </a:rPr>
              <a:t>, is a comprehensive solution that builds the capacity of global users to apply CEOS satellite data.</a:t>
            </a:r>
          </a:p>
          <a:p>
            <a:pPr marL="354330" lvl="0" indent="-285750" rtl="0">
              <a:lnSpc>
                <a:spcPct val="115000"/>
              </a:lnSpc>
              <a:spcBef>
                <a:spcPts val="0"/>
              </a:spcBef>
              <a:buClr>
                <a:schemeClr val="dk1"/>
              </a:buClr>
              <a:buSzPct val="100000"/>
              <a:buFont typeface="Arial" charset="0"/>
              <a:buChar char="•"/>
            </a:pPr>
            <a:r>
              <a:rPr lang="en-US" sz="1800" dirty="0">
                <a:solidFill>
                  <a:schemeClr val="dk1"/>
                </a:solidFill>
                <a:latin typeface="Calibri"/>
                <a:ea typeface="Calibri"/>
                <a:cs typeface="Calibri"/>
                <a:sym typeface="Calibri"/>
              </a:rPr>
              <a:t>Based on </a:t>
            </a:r>
            <a:r>
              <a:rPr lang="en-US" sz="1800" b="1" dirty="0">
                <a:solidFill>
                  <a:schemeClr val="dk1"/>
                </a:solidFill>
                <a:latin typeface="Calibri"/>
                <a:ea typeface="Calibri"/>
                <a:cs typeface="Calibri"/>
                <a:sym typeface="Calibri"/>
              </a:rPr>
              <a:t>Analysis Ready Data (ARD)</a:t>
            </a:r>
            <a:r>
              <a:rPr lang="en-US" sz="1800" dirty="0">
                <a:solidFill>
                  <a:schemeClr val="dk1"/>
                </a:solidFill>
                <a:latin typeface="Calibri"/>
                <a:ea typeface="Calibri"/>
                <a:cs typeface="Calibri"/>
                <a:sym typeface="Calibri"/>
              </a:rPr>
              <a:t> products that contribute to the increased uptake and impact of growing data volumes</a:t>
            </a:r>
          </a:p>
          <a:p>
            <a:pPr marL="354330" lvl="0" indent="-285750" rtl="0">
              <a:lnSpc>
                <a:spcPct val="115000"/>
              </a:lnSpc>
              <a:spcBef>
                <a:spcPts val="0"/>
              </a:spcBef>
              <a:buClr>
                <a:srgbClr val="002569"/>
              </a:buClr>
              <a:buSzPct val="100000"/>
              <a:buFont typeface="Arial" charset="0"/>
              <a:buChar char="•"/>
            </a:pPr>
            <a:r>
              <a:rPr lang="en-US" sz="1800" dirty="0" smtClean="0">
                <a:solidFill>
                  <a:schemeClr val="dk1"/>
                </a:solidFill>
                <a:latin typeface="Calibri"/>
                <a:ea typeface="Calibri"/>
                <a:cs typeface="Calibri"/>
                <a:sym typeface="Calibri"/>
              </a:rPr>
              <a:t>Coordination</a:t>
            </a:r>
            <a:r>
              <a:rPr lang="en-AU" sz="1800" dirty="0" smtClean="0">
                <a:solidFill>
                  <a:schemeClr val="dk1"/>
                </a:solidFill>
                <a:latin typeface="Calibri"/>
                <a:ea typeface="Calibri"/>
                <a:cs typeface="Calibri"/>
                <a:sym typeface="Calibri"/>
              </a:rPr>
              <a:t>: </a:t>
            </a:r>
            <a:r>
              <a:rPr lang="en-US" sz="1800" dirty="0" smtClean="0">
                <a:solidFill>
                  <a:schemeClr val="dk1"/>
                </a:solidFill>
                <a:latin typeface="Calibri"/>
                <a:ea typeface="Calibri"/>
                <a:cs typeface="Calibri"/>
                <a:sym typeface="Calibri"/>
              </a:rPr>
              <a:t>GA</a:t>
            </a:r>
            <a:r>
              <a:rPr lang="en-US" sz="1800" dirty="0">
                <a:solidFill>
                  <a:schemeClr val="dk1"/>
                </a:solidFill>
                <a:latin typeface="Calibri"/>
                <a:ea typeface="Calibri"/>
                <a:cs typeface="Calibri"/>
                <a:sym typeface="Calibri"/>
              </a:rPr>
              <a:t>, CSIRO, NASA, </a:t>
            </a:r>
            <a:r>
              <a:rPr lang="en-US" sz="1800" dirty="0" smtClean="0">
                <a:solidFill>
                  <a:schemeClr val="dk1"/>
                </a:solidFill>
                <a:latin typeface="Calibri"/>
                <a:ea typeface="Calibri"/>
                <a:cs typeface="Calibri"/>
                <a:sym typeface="Calibri"/>
              </a:rPr>
              <a:t>USGS</a:t>
            </a:r>
            <a:r>
              <a:rPr lang="en-AU" sz="1800" dirty="0" smtClean="0">
                <a:solidFill>
                  <a:schemeClr val="dk1"/>
                </a:solidFill>
                <a:latin typeface="Calibri"/>
                <a:ea typeface="Calibri"/>
                <a:cs typeface="Calibri"/>
                <a:sym typeface="Calibri"/>
              </a:rPr>
              <a:t>. </a:t>
            </a:r>
            <a:r>
              <a:rPr lang="en-AU" sz="1800" b="1" dirty="0">
                <a:solidFill>
                  <a:schemeClr val="dk1"/>
                </a:solidFill>
                <a:latin typeface="Calibri"/>
                <a:ea typeface="Calibri"/>
                <a:cs typeface="Calibri"/>
                <a:sym typeface="Calibri"/>
              </a:rPr>
              <a:t>O</a:t>
            </a:r>
            <a:r>
              <a:rPr lang="en-US" sz="1800" b="1" dirty="0" smtClean="0">
                <a:solidFill>
                  <a:schemeClr val="dk1"/>
                </a:solidFill>
                <a:latin typeface="Calibri"/>
                <a:ea typeface="Calibri"/>
                <a:cs typeface="Calibri"/>
                <a:sym typeface="Calibri"/>
              </a:rPr>
              <a:t>pen </a:t>
            </a:r>
            <a:r>
              <a:rPr lang="en-US" sz="1800" b="1" dirty="0">
                <a:solidFill>
                  <a:schemeClr val="dk1"/>
                </a:solidFill>
                <a:latin typeface="Calibri"/>
                <a:ea typeface="Calibri"/>
                <a:cs typeface="Calibri"/>
                <a:sym typeface="Calibri"/>
              </a:rPr>
              <a:t>source</a:t>
            </a:r>
            <a:r>
              <a:rPr lang="en-US" sz="1800" dirty="0">
                <a:solidFill>
                  <a:schemeClr val="dk1"/>
                </a:solidFill>
                <a:latin typeface="Calibri"/>
                <a:ea typeface="Calibri"/>
                <a:cs typeface="Calibri"/>
                <a:sym typeface="Calibri"/>
              </a:rPr>
              <a:t> software repository: </a:t>
            </a:r>
            <a:r>
              <a:rPr lang="en-US" sz="1800" u="sng" dirty="0">
                <a:solidFill>
                  <a:schemeClr val="hlink"/>
                </a:solidFill>
                <a:latin typeface="Calibri"/>
                <a:ea typeface="Calibri"/>
                <a:cs typeface="Calibri"/>
                <a:sym typeface="Calibri"/>
                <a:hlinkClick r:id="rId3"/>
              </a:rPr>
              <a:t>https://github.com/opendatacube</a:t>
            </a:r>
          </a:p>
          <a:p>
            <a:pPr marL="354330" lvl="0" indent="-285750" rtl="0">
              <a:lnSpc>
                <a:spcPct val="115000"/>
              </a:lnSpc>
              <a:spcBef>
                <a:spcPts val="0"/>
              </a:spcBef>
              <a:buClr>
                <a:schemeClr val="dk1"/>
              </a:buClr>
              <a:buSzPct val="100000"/>
              <a:buFont typeface="Arial" charset="0"/>
              <a:buChar char="•"/>
            </a:pPr>
            <a:r>
              <a:rPr lang="en-US" sz="1800" dirty="0" smtClean="0">
                <a:solidFill>
                  <a:schemeClr val="dk1"/>
                </a:solidFill>
                <a:latin typeface="Calibri"/>
                <a:ea typeface="Calibri"/>
                <a:cs typeface="Calibri"/>
                <a:sym typeface="Calibri"/>
              </a:rPr>
              <a:t>Current </a:t>
            </a:r>
            <a:r>
              <a:rPr lang="en-US" sz="1800" dirty="0">
                <a:solidFill>
                  <a:schemeClr val="dk1"/>
                </a:solidFill>
                <a:latin typeface="Calibri"/>
                <a:ea typeface="Calibri"/>
                <a:cs typeface="Calibri"/>
                <a:sym typeface="Calibri"/>
              </a:rPr>
              <a:t>prototype testing in Colombia, Switzerland and Vietnam, with more planned.</a:t>
            </a:r>
          </a:p>
          <a:p>
            <a:pPr marL="354330" lvl="0" indent="-285750" rtl="0">
              <a:lnSpc>
                <a:spcPct val="115000"/>
              </a:lnSpc>
              <a:spcBef>
                <a:spcPts val="0"/>
              </a:spcBef>
              <a:buClr>
                <a:schemeClr val="dk1"/>
              </a:buClr>
              <a:buSzPct val="100000"/>
              <a:buFont typeface="Arial" charset="0"/>
              <a:buChar char="•"/>
            </a:pPr>
            <a:r>
              <a:rPr lang="en-US" sz="1800" dirty="0">
                <a:solidFill>
                  <a:schemeClr val="dk1"/>
                </a:solidFill>
                <a:latin typeface="Calibri"/>
                <a:ea typeface="Calibri"/>
                <a:cs typeface="Calibri"/>
                <a:sym typeface="Calibri"/>
              </a:rPr>
              <a:t>Free/Open demo available on Amazon AWS </a:t>
            </a:r>
            <a:r>
              <a:rPr lang="en-US" sz="1800" dirty="0" smtClean="0">
                <a:solidFill>
                  <a:schemeClr val="dk1"/>
                </a:solidFill>
                <a:latin typeface="Calibri"/>
                <a:ea typeface="Calibri"/>
                <a:cs typeface="Calibri"/>
                <a:sym typeface="Calibri"/>
              </a:rPr>
              <a:t>with</a:t>
            </a:r>
            <a:r>
              <a:rPr lang="en-AU" sz="1800" dirty="0" smtClean="0">
                <a:solidFill>
                  <a:schemeClr val="dk1"/>
                </a:solidFill>
                <a:latin typeface="Calibri"/>
                <a:ea typeface="Calibri"/>
                <a:cs typeface="Calibri"/>
                <a:sym typeface="Calibri"/>
              </a:rPr>
              <a:t> </a:t>
            </a:r>
            <a:r>
              <a:rPr lang="en-US" sz="1800" dirty="0" smtClean="0">
                <a:solidFill>
                  <a:schemeClr val="dk1"/>
                </a:solidFill>
                <a:latin typeface="Calibri"/>
                <a:ea typeface="Calibri"/>
                <a:cs typeface="Calibri"/>
                <a:sym typeface="Calibri"/>
              </a:rPr>
              <a:t>14  </a:t>
            </a:r>
            <a:r>
              <a:rPr lang="en-AU" sz="1800" dirty="0" smtClean="0">
                <a:solidFill>
                  <a:schemeClr val="dk1"/>
                </a:solidFill>
                <a:latin typeface="Calibri"/>
                <a:ea typeface="Calibri"/>
                <a:cs typeface="Calibri"/>
                <a:sym typeface="Calibri"/>
              </a:rPr>
              <a:t>sample data</a:t>
            </a:r>
            <a:r>
              <a:rPr lang="en-US" sz="1800" dirty="0" smtClean="0">
                <a:solidFill>
                  <a:schemeClr val="dk1"/>
                </a:solidFill>
                <a:latin typeface="Calibri"/>
                <a:ea typeface="Calibri"/>
                <a:cs typeface="Calibri"/>
                <a:sym typeface="Calibri"/>
              </a:rPr>
              <a:t> </a:t>
            </a:r>
            <a:r>
              <a:rPr lang="en-US" sz="1800" dirty="0">
                <a:solidFill>
                  <a:schemeClr val="dk1"/>
                </a:solidFill>
                <a:latin typeface="Calibri"/>
                <a:ea typeface="Calibri"/>
                <a:cs typeface="Calibri"/>
                <a:sym typeface="Calibri"/>
              </a:rPr>
              <a:t>cubes and 7 applications: </a:t>
            </a:r>
            <a:r>
              <a:rPr lang="en-US" sz="1800" u="sng" dirty="0">
                <a:solidFill>
                  <a:schemeClr val="hlink"/>
                </a:solidFill>
                <a:latin typeface="Calibri"/>
                <a:ea typeface="Calibri"/>
                <a:cs typeface="Calibri"/>
                <a:sym typeface="Calibri"/>
                <a:hlinkClick r:id="rId4"/>
              </a:rPr>
              <a:t>http://www.tinyurl.com/datacubeui</a:t>
            </a:r>
          </a:p>
          <a:p>
            <a:pPr lvl="0" rtl="0">
              <a:lnSpc>
                <a:spcPct val="115000"/>
              </a:lnSpc>
              <a:spcBef>
                <a:spcPts val="0"/>
              </a:spcBef>
              <a:buNone/>
            </a:pPr>
            <a:endParaRPr sz="1800" dirty="0">
              <a:solidFill>
                <a:schemeClr val="dk1"/>
              </a:solidFill>
              <a:latin typeface="Calibri"/>
              <a:ea typeface="Calibri"/>
              <a:cs typeface="Calibri"/>
              <a:sym typeface="Calibri"/>
            </a:endParaRPr>
          </a:p>
        </p:txBody>
      </p:sp>
      <p:pic>
        <p:nvPicPr>
          <p:cNvPr id="174" name="Shape 174"/>
          <p:cNvPicPr preferRelativeResize="0"/>
          <p:nvPr/>
        </p:nvPicPr>
        <p:blipFill>
          <a:blip r:embed="rId5">
            <a:alphaModFix/>
          </a:blip>
          <a:stretch>
            <a:fillRect/>
          </a:stretch>
        </p:blipFill>
        <p:spPr>
          <a:xfrm>
            <a:off x="6956481" y="2101905"/>
            <a:ext cx="1968131" cy="1564186"/>
          </a:xfrm>
          <a:prstGeom prst="rect">
            <a:avLst/>
          </a:prstGeom>
          <a:noFill/>
          <a:ln>
            <a:noFill/>
          </a:ln>
        </p:spPr>
      </p:pic>
      <p:pic>
        <p:nvPicPr>
          <p:cNvPr id="175" name="Shape 175"/>
          <p:cNvPicPr preferRelativeResize="0"/>
          <p:nvPr/>
        </p:nvPicPr>
        <p:blipFill>
          <a:blip r:embed="rId6">
            <a:alphaModFix/>
          </a:blip>
          <a:stretch>
            <a:fillRect/>
          </a:stretch>
        </p:blipFill>
        <p:spPr>
          <a:xfrm>
            <a:off x="6956481" y="920443"/>
            <a:ext cx="1869740" cy="898631"/>
          </a:xfrm>
          <a:prstGeom prst="rect">
            <a:avLst/>
          </a:prstGeom>
          <a:noFill/>
          <a:ln>
            <a:noFill/>
          </a:ln>
        </p:spPr>
      </p:pic>
      <p:pic>
        <p:nvPicPr>
          <p:cNvPr id="8" name="Shape 39"/>
          <p:cNvPicPr preferRelativeResize="0"/>
          <p:nvPr/>
        </p:nvPicPr>
        <p:blipFill>
          <a:blip r:embed="rId7">
            <a:alphaModFix/>
          </a:blip>
          <a:stretch>
            <a:fillRect/>
          </a:stretch>
        </p:blipFill>
        <p:spPr>
          <a:xfrm>
            <a:off x="6456863" y="3924381"/>
            <a:ext cx="2467749" cy="918453"/>
          </a:xfrm>
          <a:prstGeom prst="rect">
            <a:avLst/>
          </a:prstGeom>
          <a:noFill/>
          <a:ln>
            <a:noFill/>
          </a:ln>
        </p:spPr>
      </p:pic>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899591" y="432000"/>
            <a:ext cx="7632900" cy="360000"/>
          </a:xfrm>
          <a:prstGeom prst="rect">
            <a:avLst/>
          </a:prstGeom>
        </p:spPr>
        <p:txBody>
          <a:bodyPr lIns="91425" tIns="91425" rIns="91425" bIns="91425" anchor="ctr" anchorCtr="0">
            <a:noAutofit/>
          </a:bodyPr>
          <a:lstStyle/>
          <a:p>
            <a:pPr lvl="0">
              <a:spcBef>
                <a:spcPts val="0"/>
              </a:spcBef>
              <a:buNone/>
            </a:pPr>
            <a:r>
              <a:rPr lang="en-GB"/>
              <a:t>Archive reprocessing</a:t>
            </a:r>
          </a:p>
        </p:txBody>
      </p:sp>
      <p:sp>
        <p:nvSpPr>
          <p:cNvPr id="45" name="Shape 45"/>
          <p:cNvSpPr txBox="1">
            <a:spLocks noGrp="1"/>
          </p:cNvSpPr>
          <p:nvPr>
            <p:ph type="body" idx="1"/>
          </p:nvPr>
        </p:nvSpPr>
        <p:spPr>
          <a:xfrm>
            <a:off x="899596" y="879500"/>
            <a:ext cx="4751400" cy="3894600"/>
          </a:xfrm>
          <a:prstGeom prst="rect">
            <a:avLst/>
          </a:prstGeom>
        </p:spPr>
        <p:txBody>
          <a:bodyPr lIns="91425" tIns="91425" rIns="91425" bIns="91425" anchor="t" anchorCtr="0">
            <a:noAutofit/>
          </a:bodyPr>
          <a:lstStyle/>
          <a:p>
            <a:pPr lvl="0">
              <a:spcBef>
                <a:spcPts val="0"/>
              </a:spcBef>
              <a:buNone/>
            </a:pPr>
            <a:r>
              <a:rPr lang="en-GB"/>
              <a:t>Complete reprocessing of Landsat archive</a:t>
            </a:r>
          </a:p>
          <a:p>
            <a:pPr marL="457200" lvl="0" indent="-228600">
              <a:spcBef>
                <a:spcPts val="0"/>
              </a:spcBef>
            </a:pPr>
            <a:r>
              <a:rPr lang="en-GB"/>
              <a:t>Level 1</a:t>
            </a:r>
          </a:p>
          <a:p>
            <a:pPr marL="457200" lvl="0" indent="-228600">
              <a:spcBef>
                <a:spcPts val="0"/>
              </a:spcBef>
            </a:pPr>
            <a:r>
              <a:rPr lang="en-GB"/>
              <a:t>NBAR / T (+T = new product )</a:t>
            </a:r>
          </a:p>
          <a:p>
            <a:pPr marL="457200" lvl="0" indent="-228600" rtl="0">
              <a:spcBef>
                <a:spcPts val="0"/>
              </a:spcBef>
            </a:pPr>
            <a:r>
              <a:rPr lang="en-GB"/>
              <a:t>PQ </a:t>
            </a:r>
          </a:p>
          <a:p>
            <a:pPr marL="457200" lvl="0" indent="-228600" rtl="0">
              <a:spcBef>
                <a:spcPts val="0"/>
              </a:spcBef>
            </a:pPr>
            <a:r>
              <a:rPr lang="en-GB"/>
              <a:t>Moved scene processes to datacube</a:t>
            </a:r>
          </a:p>
          <a:p>
            <a:pPr marL="914400" lvl="1" rtl="0">
              <a:spcBef>
                <a:spcPts val="0"/>
              </a:spcBef>
            </a:pPr>
            <a:r>
              <a:rPr lang="en-GB"/>
              <a:t>Fractional Cover</a:t>
            </a:r>
          </a:p>
          <a:p>
            <a:pPr marL="914400" lvl="1" rtl="0">
              <a:spcBef>
                <a:spcPts val="0"/>
              </a:spcBef>
            </a:pPr>
            <a:r>
              <a:rPr lang="en-GB"/>
              <a:t>NDVI</a:t>
            </a:r>
          </a:p>
          <a:p>
            <a:pPr marL="457200" lvl="0">
              <a:spcBef>
                <a:spcPts val="0"/>
              </a:spcBef>
            </a:pPr>
            <a:r>
              <a:rPr lang="en-GB"/>
              <a:t>Dashboard for visualising data holdings and dataset metadata</a:t>
            </a:r>
          </a:p>
        </p:txBody>
      </p:sp>
      <p:pic>
        <p:nvPicPr>
          <p:cNvPr id="46" name="Shape 46"/>
          <p:cNvPicPr preferRelativeResize="0"/>
          <p:nvPr/>
        </p:nvPicPr>
        <p:blipFill>
          <a:blip r:embed="rId3">
            <a:alphaModFix/>
          </a:blip>
          <a:stretch>
            <a:fillRect/>
          </a:stretch>
        </p:blipFill>
        <p:spPr>
          <a:xfrm>
            <a:off x="5651099" y="1979902"/>
            <a:ext cx="2975598" cy="2581549"/>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899591" y="432000"/>
            <a:ext cx="7632900" cy="360000"/>
          </a:xfrm>
          <a:prstGeom prst="rect">
            <a:avLst/>
          </a:prstGeom>
        </p:spPr>
        <p:txBody>
          <a:bodyPr lIns="91425" tIns="91425" rIns="91425" bIns="91425" anchor="ctr" anchorCtr="0">
            <a:noAutofit/>
          </a:bodyPr>
          <a:lstStyle/>
          <a:p>
            <a:pPr lvl="0">
              <a:spcBef>
                <a:spcPts val="0"/>
              </a:spcBef>
              <a:buNone/>
            </a:pPr>
            <a:r>
              <a:rPr lang="en-GB"/>
              <a:t>Collection Management</a:t>
            </a:r>
          </a:p>
        </p:txBody>
      </p:sp>
      <p:sp>
        <p:nvSpPr>
          <p:cNvPr id="52" name="Shape 52"/>
          <p:cNvSpPr txBox="1">
            <a:spLocks noGrp="1"/>
          </p:cNvSpPr>
          <p:nvPr>
            <p:ph type="body" idx="1"/>
          </p:nvPr>
        </p:nvSpPr>
        <p:spPr>
          <a:xfrm>
            <a:off x="899591" y="879508"/>
            <a:ext cx="7632900" cy="3894600"/>
          </a:xfrm>
          <a:prstGeom prst="rect">
            <a:avLst/>
          </a:prstGeom>
        </p:spPr>
        <p:txBody>
          <a:bodyPr lIns="91425" tIns="91425" rIns="91425" bIns="91425" anchor="t" anchorCtr="0">
            <a:noAutofit/>
          </a:bodyPr>
          <a:lstStyle/>
          <a:p>
            <a:pPr marL="457200" lvl="0" indent="-228600" rtl="0">
              <a:spcBef>
                <a:spcPts val="0"/>
              </a:spcBef>
            </a:pPr>
            <a:r>
              <a:rPr lang="en-GB"/>
              <a:t>Providing users with a view of the archive content</a:t>
            </a:r>
          </a:p>
          <a:p>
            <a:pPr marL="914400" lvl="1" rtl="0">
              <a:spcBef>
                <a:spcPts val="0"/>
              </a:spcBef>
            </a:pPr>
            <a:r>
              <a:rPr lang="en-GB"/>
              <a:t>Completeness</a:t>
            </a:r>
          </a:p>
          <a:p>
            <a:pPr marL="1371600" lvl="2" rtl="0">
              <a:spcBef>
                <a:spcPts val="0"/>
              </a:spcBef>
            </a:pPr>
            <a:r>
              <a:rPr lang="en-GB"/>
              <a:t>Of the potential datasets, how many exist</a:t>
            </a:r>
          </a:p>
          <a:p>
            <a:pPr marL="914400" lvl="1" rtl="0">
              <a:spcBef>
                <a:spcPts val="0"/>
              </a:spcBef>
            </a:pPr>
            <a:r>
              <a:rPr lang="en-GB"/>
              <a:t>Consistency</a:t>
            </a:r>
          </a:p>
          <a:p>
            <a:pPr marL="1371600" lvl="2" rtl="0">
              <a:spcBef>
                <a:spcPts val="0"/>
              </a:spcBef>
            </a:pPr>
            <a:r>
              <a:rPr lang="en-GB"/>
              <a:t>Duplication (handling upstream production quirks)</a:t>
            </a:r>
          </a:p>
          <a:p>
            <a:pPr marL="914400" lvl="1" rtl="0">
              <a:spcBef>
                <a:spcPts val="0"/>
              </a:spcBef>
            </a:pPr>
            <a:r>
              <a:rPr lang="en-GB"/>
              <a:t>Coherence</a:t>
            </a:r>
          </a:p>
          <a:p>
            <a:pPr marL="1371600" lvl="2" rtl="0">
              <a:spcBef>
                <a:spcPts val="0"/>
              </a:spcBef>
            </a:pPr>
            <a:r>
              <a:rPr lang="en-GB"/>
              <a:t>Orphan checking / descendents and ascendants</a:t>
            </a:r>
          </a:p>
          <a:p>
            <a:pPr marL="457200" lvl="0" indent="-228600" rtl="0">
              <a:spcBef>
                <a:spcPts val="0"/>
              </a:spcBef>
            </a:pPr>
            <a:r>
              <a:rPr lang="en-GB"/>
              <a:t>Syncing to ensuring files on disk match datacube content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p:nvPr/>
        </p:nvSpPr>
        <p:spPr>
          <a:xfrm>
            <a:off x="44300" y="3627475"/>
            <a:ext cx="8984400" cy="1469400"/>
          </a:xfrm>
          <a:prstGeom prst="rect">
            <a:avLst/>
          </a:prstGeom>
          <a:solidFill>
            <a:srgbClr val="FFFFFF"/>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endParaRPr/>
          </a:p>
        </p:txBody>
      </p:sp>
      <p:sp>
        <p:nvSpPr>
          <p:cNvPr id="60" name="Shape 60"/>
          <p:cNvSpPr/>
          <p:nvPr/>
        </p:nvSpPr>
        <p:spPr>
          <a:xfrm>
            <a:off x="6641100" y="37375"/>
            <a:ext cx="2191200" cy="11151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GB" b="1"/>
              <a:t>Collection Management Interface</a:t>
            </a:r>
          </a:p>
          <a:p>
            <a:pPr lvl="0" rtl="0">
              <a:spcBef>
                <a:spcPts val="0"/>
              </a:spcBef>
              <a:buNone/>
            </a:pPr>
            <a:endParaRPr b="1"/>
          </a:p>
          <a:p>
            <a:pPr lvl="0" rtl="0">
              <a:spcBef>
                <a:spcPts val="0"/>
              </a:spcBef>
              <a:buNone/>
            </a:pPr>
            <a:r>
              <a:rPr lang="en-GB"/>
              <a:t>Product Definition </a:t>
            </a:r>
          </a:p>
        </p:txBody>
      </p:sp>
      <p:sp>
        <p:nvSpPr>
          <p:cNvPr id="61" name="Shape 61"/>
          <p:cNvSpPr/>
          <p:nvPr/>
        </p:nvSpPr>
        <p:spPr>
          <a:xfrm>
            <a:off x="4248825" y="4703775"/>
            <a:ext cx="2392200" cy="453000"/>
          </a:xfrm>
          <a:prstGeom prst="rect">
            <a:avLst/>
          </a:prstGeom>
          <a:solidFill>
            <a:srgbClr val="A4C2F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GB"/>
              <a:t>AGDC Database</a:t>
            </a:r>
          </a:p>
        </p:txBody>
      </p:sp>
      <p:sp>
        <p:nvSpPr>
          <p:cNvPr id="62" name="Shape 62"/>
          <p:cNvSpPr/>
          <p:nvPr/>
        </p:nvSpPr>
        <p:spPr>
          <a:xfrm>
            <a:off x="502175" y="2724925"/>
            <a:ext cx="3652200" cy="3336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GB"/>
              <a:t>AGDCv2 Core Code v1.1.12</a:t>
            </a:r>
          </a:p>
        </p:txBody>
      </p:sp>
      <p:sp>
        <p:nvSpPr>
          <p:cNvPr id="63" name="Shape 63"/>
          <p:cNvSpPr/>
          <p:nvPr/>
        </p:nvSpPr>
        <p:spPr>
          <a:xfrm>
            <a:off x="6641100" y="1152475"/>
            <a:ext cx="2191200" cy="2982600"/>
          </a:xfrm>
          <a:prstGeom prst="rect">
            <a:avLst/>
          </a:prstGeom>
          <a:solidFill>
            <a:srgbClr val="F3F3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a:p>
            <a:pPr lvl="0" rtl="0">
              <a:spcBef>
                <a:spcPts val="0"/>
              </a:spcBef>
              <a:buNone/>
            </a:pPr>
            <a:r>
              <a:rPr lang="en-GB" b="1">
                <a:solidFill>
                  <a:srgbClr val="0000FF"/>
                </a:solidFill>
              </a:rPr>
              <a:t>Product version</a:t>
            </a:r>
          </a:p>
          <a:p>
            <a:pPr lvl="0" rtl="0">
              <a:spcBef>
                <a:spcPts val="0"/>
              </a:spcBef>
              <a:buNone/>
            </a:pPr>
            <a:r>
              <a:rPr lang="en-GB"/>
              <a:t>Business Managed allocation of Major Minor Patch designation based on principles of collection scope and significance evidence through assessment of impacts of change</a:t>
            </a:r>
          </a:p>
          <a:p>
            <a:pPr lvl="0" rtl="0">
              <a:spcBef>
                <a:spcPts val="0"/>
              </a:spcBef>
              <a:buNone/>
            </a:pPr>
            <a:endParaRPr/>
          </a:p>
          <a:p>
            <a:pPr lvl="0" rtl="0">
              <a:spcBef>
                <a:spcPts val="0"/>
              </a:spcBef>
              <a:buNone/>
            </a:pPr>
            <a:r>
              <a:rPr lang="en-GB" b="1"/>
              <a:t>Major, Minor, Patch</a:t>
            </a:r>
          </a:p>
          <a:p>
            <a:pPr lvl="0" rtl="0">
              <a:spcBef>
                <a:spcPts val="0"/>
              </a:spcBef>
              <a:buNone/>
            </a:pPr>
            <a:r>
              <a:rPr lang="en-GB"/>
              <a:t>1.1.1</a:t>
            </a:r>
          </a:p>
          <a:p>
            <a:pPr lvl="0" rtl="0">
              <a:spcBef>
                <a:spcPts val="0"/>
              </a:spcBef>
              <a:buNone/>
            </a:pPr>
            <a:r>
              <a:rPr lang="en-GB"/>
              <a:t>1.2.2</a:t>
            </a:r>
          </a:p>
          <a:p>
            <a:pPr lvl="0" rtl="0">
              <a:spcBef>
                <a:spcPts val="0"/>
              </a:spcBef>
              <a:buNone/>
            </a:pPr>
            <a:r>
              <a:rPr lang="en-GB"/>
              <a:t>x.x.x</a:t>
            </a:r>
          </a:p>
          <a:p>
            <a:pPr lvl="0" rtl="0">
              <a:spcBef>
                <a:spcPts val="0"/>
              </a:spcBef>
              <a:buNone/>
            </a:pPr>
            <a:endParaRPr/>
          </a:p>
        </p:txBody>
      </p:sp>
      <p:sp>
        <p:nvSpPr>
          <p:cNvPr id="64" name="Shape 64"/>
          <p:cNvSpPr/>
          <p:nvPr/>
        </p:nvSpPr>
        <p:spPr>
          <a:xfrm>
            <a:off x="502175" y="3058525"/>
            <a:ext cx="3652200" cy="3336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GB"/>
              <a:t>Landsat Level 2 processor v2.2.2</a:t>
            </a:r>
          </a:p>
        </p:txBody>
      </p:sp>
      <p:sp>
        <p:nvSpPr>
          <p:cNvPr id="65" name="Shape 65"/>
          <p:cNvSpPr/>
          <p:nvPr/>
        </p:nvSpPr>
        <p:spPr>
          <a:xfrm>
            <a:off x="4248825" y="3054725"/>
            <a:ext cx="2279400" cy="10068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GB"/>
              <a:t>EO Dataset  scene based packager v 2.1.1</a:t>
            </a:r>
          </a:p>
        </p:txBody>
      </p:sp>
      <p:sp>
        <p:nvSpPr>
          <p:cNvPr id="66" name="Shape 66"/>
          <p:cNvSpPr/>
          <p:nvPr/>
        </p:nvSpPr>
        <p:spPr>
          <a:xfrm>
            <a:off x="502175" y="3391325"/>
            <a:ext cx="3652200" cy="3336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GB"/>
              <a:t>Landsat Level 1 production system v1.1.1</a:t>
            </a:r>
          </a:p>
        </p:txBody>
      </p:sp>
      <p:sp>
        <p:nvSpPr>
          <p:cNvPr id="67" name="Shape 67"/>
          <p:cNvSpPr/>
          <p:nvPr/>
        </p:nvSpPr>
        <p:spPr>
          <a:xfrm>
            <a:off x="502175" y="3728275"/>
            <a:ext cx="3652200" cy="3336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GB"/>
              <a:t>LPGS v3.3.4</a:t>
            </a:r>
          </a:p>
        </p:txBody>
      </p:sp>
      <p:sp>
        <p:nvSpPr>
          <p:cNvPr id="68" name="Shape 68"/>
          <p:cNvSpPr/>
          <p:nvPr/>
        </p:nvSpPr>
        <p:spPr>
          <a:xfrm>
            <a:off x="502175" y="4398025"/>
            <a:ext cx="1582500" cy="3336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GB"/>
              <a:t>Ancillary 1 v1.1.1</a:t>
            </a:r>
          </a:p>
        </p:txBody>
      </p:sp>
      <p:sp>
        <p:nvSpPr>
          <p:cNvPr id="69" name="Shape 69"/>
          <p:cNvSpPr/>
          <p:nvPr/>
        </p:nvSpPr>
        <p:spPr>
          <a:xfrm>
            <a:off x="502175" y="4703625"/>
            <a:ext cx="1582500" cy="3336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GB"/>
              <a:t>Ancillary n v1.1.1</a:t>
            </a:r>
          </a:p>
        </p:txBody>
      </p:sp>
      <p:sp>
        <p:nvSpPr>
          <p:cNvPr id="70" name="Shape 70"/>
          <p:cNvSpPr/>
          <p:nvPr/>
        </p:nvSpPr>
        <p:spPr>
          <a:xfrm>
            <a:off x="6641100" y="4135075"/>
            <a:ext cx="2191200" cy="5727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GB"/>
              <a:t>Collection coherence validation</a:t>
            </a:r>
          </a:p>
        </p:txBody>
      </p:sp>
      <p:sp>
        <p:nvSpPr>
          <p:cNvPr id="71" name="Shape 71"/>
          <p:cNvSpPr/>
          <p:nvPr/>
        </p:nvSpPr>
        <p:spPr>
          <a:xfrm>
            <a:off x="6641100" y="4703625"/>
            <a:ext cx="2191200" cy="453000"/>
          </a:xfrm>
          <a:prstGeom prst="rect">
            <a:avLst/>
          </a:prstGeom>
          <a:solidFill>
            <a:srgbClr val="A4C2F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GB"/>
              <a:t>Datasets v x.x.x</a:t>
            </a:r>
          </a:p>
        </p:txBody>
      </p:sp>
      <p:sp>
        <p:nvSpPr>
          <p:cNvPr id="72" name="Shape 72"/>
          <p:cNvSpPr/>
          <p:nvPr/>
        </p:nvSpPr>
        <p:spPr>
          <a:xfrm>
            <a:off x="2236975" y="2732400"/>
            <a:ext cx="669600" cy="333600"/>
          </a:xfrm>
          <a:prstGeom prst="ellipse">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73"/>
          <p:cNvSpPr/>
          <p:nvPr/>
        </p:nvSpPr>
        <p:spPr>
          <a:xfrm>
            <a:off x="3317650" y="3391325"/>
            <a:ext cx="669600" cy="333600"/>
          </a:xfrm>
          <a:prstGeom prst="ellipse">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74"/>
          <p:cNvSpPr/>
          <p:nvPr/>
        </p:nvSpPr>
        <p:spPr>
          <a:xfrm>
            <a:off x="2648050" y="3087900"/>
            <a:ext cx="669600" cy="333600"/>
          </a:xfrm>
          <a:prstGeom prst="ellipse">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75"/>
          <p:cNvSpPr/>
          <p:nvPr/>
        </p:nvSpPr>
        <p:spPr>
          <a:xfrm>
            <a:off x="1415075" y="4398025"/>
            <a:ext cx="669600" cy="333600"/>
          </a:xfrm>
          <a:prstGeom prst="ellipse">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76"/>
          <p:cNvSpPr/>
          <p:nvPr/>
        </p:nvSpPr>
        <p:spPr>
          <a:xfrm>
            <a:off x="1415075" y="4703625"/>
            <a:ext cx="669600" cy="333600"/>
          </a:xfrm>
          <a:prstGeom prst="ellipse">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77"/>
          <p:cNvSpPr/>
          <p:nvPr/>
        </p:nvSpPr>
        <p:spPr>
          <a:xfrm>
            <a:off x="5144650" y="3524850"/>
            <a:ext cx="669600" cy="333600"/>
          </a:xfrm>
          <a:prstGeom prst="ellipse">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78"/>
          <p:cNvSpPr/>
          <p:nvPr/>
        </p:nvSpPr>
        <p:spPr>
          <a:xfrm>
            <a:off x="6622675" y="3588559"/>
            <a:ext cx="669600" cy="333600"/>
          </a:xfrm>
          <a:prstGeom prst="ellipse">
            <a:avLst/>
          </a:prstGeom>
          <a:noFill/>
          <a:ln w="28575" cap="flat" cmpd="sng">
            <a:solidFill>
              <a:srgbClr val="00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79" name="Shape 79"/>
          <p:cNvCxnSpPr>
            <a:stCxn id="78" idx="2"/>
            <a:endCxn id="77" idx="0"/>
          </p:cNvCxnSpPr>
          <p:nvPr/>
        </p:nvCxnSpPr>
        <p:spPr>
          <a:xfrm rot="10800000">
            <a:off x="5479375" y="3524959"/>
            <a:ext cx="1143300" cy="230400"/>
          </a:xfrm>
          <a:prstGeom prst="straightConnector1">
            <a:avLst/>
          </a:prstGeom>
          <a:noFill/>
          <a:ln w="9525" cap="flat" cmpd="sng">
            <a:solidFill>
              <a:schemeClr val="dk2"/>
            </a:solidFill>
            <a:prstDash val="solid"/>
            <a:round/>
            <a:headEnd type="none" w="lg" len="lg"/>
            <a:tailEnd type="none" w="lg" len="lg"/>
          </a:ln>
        </p:spPr>
      </p:cxnSp>
      <p:cxnSp>
        <p:nvCxnSpPr>
          <p:cNvPr id="80" name="Shape 80"/>
          <p:cNvCxnSpPr>
            <a:stCxn id="78" idx="2"/>
            <a:endCxn id="74" idx="6"/>
          </p:cNvCxnSpPr>
          <p:nvPr/>
        </p:nvCxnSpPr>
        <p:spPr>
          <a:xfrm rot="10800000">
            <a:off x="3317575" y="3254659"/>
            <a:ext cx="3305100" cy="500700"/>
          </a:xfrm>
          <a:prstGeom prst="straightConnector1">
            <a:avLst/>
          </a:prstGeom>
          <a:noFill/>
          <a:ln w="9525" cap="flat" cmpd="sng">
            <a:solidFill>
              <a:schemeClr val="dk2"/>
            </a:solidFill>
            <a:prstDash val="solid"/>
            <a:round/>
            <a:headEnd type="none" w="lg" len="lg"/>
            <a:tailEnd type="none" w="lg" len="lg"/>
          </a:ln>
        </p:spPr>
      </p:cxnSp>
      <p:cxnSp>
        <p:nvCxnSpPr>
          <p:cNvPr id="81" name="Shape 81"/>
          <p:cNvCxnSpPr>
            <a:stCxn id="78" idx="2"/>
            <a:endCxn id="73" idx="7"/>
          </p:cNvCxnSpPr>
          <p:nvPr/>
        </p:nvCxnSpPr>
        <p:spPr>
          <a:xfrm rot="10800000">
            <a:off x="3889075" y="3440059"/>
            <a:ext cx="2733600" cy="315300"/>
          </a:xfrm>
          <a:prstGeom prst="straightConnector1">
            <a:avLst/>
          </a:prstGeom>
          <a:noFill/>
          <a:ln w="9525" cap="flat" cmpd="sng">
            <a:solidFill>
              <a:schemeClr val="dk2"/>
            </a:solidFill>
            <a:prstDash val="solid"/>
            <a:round/>
            <a:headEnd type="none" w="lg" len="lg"/>
            <a:tailEnd type="none" w="lg" len="lg"/>
          </a:ln>
        </p:spPr>
      </p:cxnSp>
      <p:cxnSp>
        <p:nvCxnSpPr>
          <p:cNvPr id="82" name="Shape 82"/>
          <p:cNvCxnSpPr>
            <a:stCxn id="78" idx="2"/>
            <a:endCxn id="75" idx="6"/>
          </p:cNvCxnSpPr>
          <p:nvPr/>
        </p:nvCxnSpPr>
        <p:spPr>
          <a:xfrm flipH="1">
            <a:off x="2084575" y="3755359"/>
            <a:ext cx="4538100" cy="809400"/>
          </a:xfrm>
          <a:prstGeom prst="straightConnector1">
            <a:avLst/>
          </a:prstGeom>
          <a:noFill/>
          <a:ln w="9525" cap="flat" cmpd="sng">
            <a:solidFill>
              <a:schemeClr val="dk2"/>
            </a:solidFill>
            <a:prstDash val="solid"/>
            <a:round/>
            <a:headEnd type="none" w="lg" len="lg"/>
            <a:tailEnd type="none" w="lg" len="lg"/>
          </a:ln>
        </p:spPr>
      </p:cxnSp>
      <p:cxnSp>
        <p:nvCxnSpPr>
          <p:cNvPr id="83" name="Shape 83"/>
          <p:cNvCxnSpPr>
            <a:stCxn id="78" idx="2"/>
            <a:endCxn id="76" idx="6"/>
          </p:cNvCxnSpPr>
          <p:nvPr/>
        </p:nvCxnSpPr>
        <p:spPr>
          <a:xfrm flipH="1">
            <a:off x="2084575" y="3755359"/>
            <a:ext cx="4538100" cy="1115100"/>
          </a:xfrm>
          <a:prstGeom prst="straightConnector1">
            <a:avLst/>
          </a:prstGeom>
          <a:noFill/>
          <a:ln w="9525" cap="flat" cmpd="sng">
            <a:solidFill>
              <a:schemeClr val="dk2"/>
            </a:solidFill>
            <a:prstDash val="solid"/>
            <a:round/>
            <a:headEnd type="none" w="lg" len="lg"/>
            <a:tailEnd type="none" w="lg" len="lg"/>
          </a:ln>
        </p:spPr>
      </p:cxnSp>
      <p:cxnSp>
        <p:nvCxnSpPr>
          <p:cNvPr id="84" name="Shape 84"/>
          <p:cNvCxnSpPr>
            <a:stCxn id="78" idx="2"/>
            <a:endCxn id="72" idx="7"/>
          </p:cNvCxnSpPr>
          <p:nvPr/>
        </p:nvCxnSpPr>
        <p:spPr>
          <a:xfrm rot="10800000">
            <a:off x="2808475" y="2781259"/>
            <a:ext cx="3814200" cy="974100"/>
          </a:xfrm>
          <a:prstGeom prst="straightConnector1">
            <a:avLst/>
          </a:prstGeom>
          <a:noFill/>
          <a:ln w="9525" cap="flat" cmpd="sng">
            <a:solidFill>
              <a:schemeClr val="dk2"/>
            </a:solidFill>
            <a:prstDash val="solid"/>
            <a:round/>
            <a:headEnd type="none" w="lg" len="lg"/>
            <a:tailEnd type="none" w="lg" len="lg"/>
          </a:ln>
        </p:spPr>
      </p:cxnSp>
      <p:sp>
        <p:nvSpPr>
          <p:cNvPr id="85" name="Shape 85"/>
          <p:cNvSpPr/>
          <p:nvPr/>
        </p:nvSpPr>
        <p:spPr>
          <a:xfrm>
            <a:off x="7401900" y="4763334"/>
            <a:ext cx="669600" cy="333600"/>
          </a:xfrm>
          <a:prstGeom prst="ellipse">
            <a:avLst/>
          </a:prstGeom>
          <a:noFill/>
          <a:ln w="28575" cap="flat" cmpd="sng">
            <a:solidFill>
              <a:srgbClr val="00FF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86" name="Shape 86"/>
          <p:cNvCxnSpPr>
            <a:stCxn id="78" idx="6"/>
            <a:endCxn id="85" idx="0"/>
          </p:cNvCxnSpPr>
          <p:nvPr/>
        </p:nvCxnSpPr>
        <p:spPr>
          <a:xfrm>
            <a:off x="7292275" y="3755359"/>
            <a:ext cx="444300" cy="1008000"/>
          </a:xfrm>
          <a:prstGeom prst="straightConnector1">
            <a:avLst/>
          </a:prstGeom>
          <a:noFill/>
          <a:ln w="9525" cap="flat" cmpd="sng">
            <a:solidFill>
              <a:schemeClr val="dk2"/>
            </a:solidFill>
            <a:prstDash val="solid"/>
            <a:round/>
            <a:headEnd type="none" w="lg" len="lg"/>
            <a:tailEnd type="none" w="lg" len="lg"/>
          </a:ln>
        </p:spPr>
      </p:cxnSp>
      <p:sp>
        <p:nvSpPr>
          <p:cNvPr id="87" name="Shape 87"/>
          <p:cNvSpPr txBox="1"/>
          <p:nvPr/>
        </p:nvSpPr>
        <p:spPr>
          <a:xfrm>
            <a:off x="1375675" y="1969387"/>
            <a:ext cx="2392200" cy="333600"/>
          </a:xfrm>
          <a:prstGeom prst="rect">
            <a:avLst/>
          </a:prstGeom>
          <a:noFill/>
          <a:ln>
            <a:noFill/>
          </a:ln>
        </p:spPr>
        <p:txBody>
          <a:bodyPr lIns="91425" tIns="91425" rIns="91425" bIns="91425" anchor="t" anchorCtr="0">
            <a:noAutofit/>
          </a:bodyPr>
          <a:lstStyle/>
          <a:p>
            <a:pPr lvl="0" rtl="0">
              <a:spcBef>
                <a:spcPts val="0"/>
              </a:spcBef>
              <a:buNone/>
            </a:pPr>
            <a:r>
              <a:rPr lang="en-GB">
                <a:solidFill>
                  <a:srgbClr val="FF0000"/>
                </a:solidFill>
              </a:rPr>
              <a:t>Version controlled software</a:t>
            </a:r>
          </a:p>
        </p:txBody>
      </p:sp>
      <p:sp>
        <p:nvSpPr>
          <p:cNvPr id="88" name="Shape 88"/>
          <p:cNvSpPr txBox="1"/>
          <p:nvPr/>
        </p:nvSpPr>
        <p:spPr>
          <a:xfrm>
            <a:off x="4248825" y="4114300"/>
            <a:ext cx="2392200" cy="333600"/>
          </a:xfrm>
          <a:prstGeom prst="rect">
            <a:avLst/>
          </a:prstGeom>
          <a:noFill/>
          <a:ln>
            <a:noFill/>
          </a:ln>
        </p:spPr>
        <p:txBody>
          <a:bodyPr lIns="91425" tIns="91425" rIns="91425" bIns="91425" anchor="t" anchorCtr="0">
            <a:noAutofit/>
          </a:bodyPr>
          <a:lstStyle/>
          <a:p>
            <a:pPr lvl="0" rtl="0">
              <a:spcBef>
                <a:spcPts val="0"/>
              </a:spcBef>
              <a:buNone/>
            </a:pPr>
            <a:r>
              <a:rPr lang="en-GB"/>
              <a:t>Version of inputs and code repositories in provenance</a:t>
            </a:r>
          </a:p>
        </p:txBody>
      </p:sp>
      <p:sp>
        <p:nvSpPr>
          <p:cNvPr id="89" name="Shape 89"/>
          <p:cNvSpPr txBox="1"/>
          <p:nvPr/>
        </p:nvSpPr>
        <p:spPr>
          <a:xfrm>
            <a:off x="1375675" y="4047462"/>
            <a:ext cx="2392200" cy="333600"/>
          </a:xfrm>
          <a:prstGeom prst="rect">
            <a:avLst/>
          </a:prstGeom>
          <a:noFill/>
          <a:ln>
            <a:noFill/>
          </a:ln>
        </p:spPr>
        <p:txBody>
          <a:bodyPr lIns="91425" tIns="91425" rIns="91425" bIns="91425" anchor="t" anchorCtr="0">
            <a:noAutofit/>
          </a:bodyPr>
          <a:lstStyle/>
          <a:p>
            <a:pPr lvl="0" rtl="0">
              <a:spcBef>
                <a:spcPts val="0"/>
              </a:spcBef>
              <a:buNone/>
            </a:pPr>
            <a:r>
              <a:rPr lang="en-GB">
                <a:solidFill>
                  <a:srgbClr val="FF0000"/>
                </a:solidFill>
              </a:rPr>
              <a:t>Version controlled inputs</a:t>
            </a:r>
          </a:p>
        </p:txBody>
      </p:sp>
      <p:sp>
        <p:nvSpPr>
          <p:cNvPr id="90" name="Shape 90"/>
          <p:cNvSpPr/>
          <p:nvPr/>
        </p:nvSpPr>
        <p:spPr>
          <a:xfrm>
            <a:off x="1065700" y="3728275"/>
            <a:ext cx="669600" cy="333600"/>
          </a:xfrm>
          <a:prstGeom prst="ellipse">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91" name="Shape 91"/>
          <p:cNvCxnSpPr>
            <a:stCxn id="78" idx="2"/>
            <a:endCxn id="90" idx="6"/>
          </p:cNvCxnSpPr>
          <p:nvPr/>
        </p:nvCxnSpPr>
        <p:spPr>
          <a:xfrm flipH="1">
            <a:off x="1735375" y="3755359"/>
            <a:ext cx="4887300" cy="139800"/>
          </a:xfrm>
          <a:prstGeom prst="straightConnector1">
            <a:avLst/>
          </a:prstGeom>
          <a:noFill/>
          <a:ln w="9525" cap="flat" cmpd="sng">
            <a:solidFill>
              <a:schemeClr val="dk2"/>
            </a:solidFill>
            <a:prstDash val="solid"/>
            <a:round/>
            <a:headEnd type="none" w="lg" len="lg"/>
            <a:tailEnd type="none" w="lg" len="lg"/>
          </a:ln>
        </p:spPr>
      </p:cxnSp>
      <p:sp>
        <p:nvSpPr>
          <p:cNvPr id="92" name="Shape 92"/>
          <p:cNvSpPr txBox="1">
            <a:spLocks noGrp="1"/>
          </p:cNvSpPr>
          <p:nvPr>
            <p:ph type="title"/>
          </p:nvPr>
        </p:nvSpPr>
        <p:spPr>
          <a:xfrm>
            <a:off x="899591" y="432000"/>
            <a:ext cx="7632900" cy="360000"/>
          </a:xfrm>
          <a:prstGeom prst="rect">
            <a:avLst/>
          </a:prstGeom>
        </p:spPr>
        <p:txBody>
          <a:bodyPr lIns="91425" tIns="91425" rIns="91425" bIns="91425" anchor="ctr" anchorCtr="0">
            <a:noAutofit/>
          </a:bodyPr>
          <a:lstStyle/>
          <a:p>
            <a:pPr lvl="0" rtl="0">
              <a:spcBef>
                <a:spcPts val="0"/>
              </a:spcBef>
              <a:buNone/>
            </a:pPr>
            <a:r>
              <a:rPr lang="en-GB"/>
              <a:t>Collection Management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899591" y="432000"/>
            <a:ext cx="7632900" cy="360000"/>
          </a:xfrm>
          <a:prstGeom prst="rect">
            <a:avLst/>
          </a:prstGeom>
        </p:spPr>
        <p:txBody>
          <a:bodyPr lIns="91425" tIns="91425" rIns="91425" bIns="91425" anchor="ctr" anchorCtr="0">
            <a:noAutofit/>
          </a:bodyPr>
          <a:lstStyle/>
          <a:p>
            <a:pPr lvl="0">
              <a:spcBef>
                <a:spcPts val="0"/>
              </a:spcBef>
              <a:buNone/>
            </a:pPr>
            <a:r>
              <a:rPr lang="en-GB" dirty="0"/>
              <a:t>Product </a:t>
            </a:r>
            <a:r>
              <a:rPr lang="en-GB" dirty="0" smtClean="0"/>
              <a:t>support</a:t>
            </a:r>
            <a:r>
              <a:rPr lang="en-AU" dirty="0" smtClean="0"/>
              <a:t> – not data cube native</a:t>
            </a:r>
            <a:endParaRPr lang="en-GB" dirty="0"/>
          </a:p>
        </p:txBody>
      </p:sp>
      <p:sp>
        <p:nvSpPr>
          <p:cNvPr id="104" name="Shape 104"/>
          <p:cNvSpPr txBox="1">
            <a:spLocks noGrp="1"/>
          </p:cNvSpPr>
          <p:nvPr>
            <p:ph type="body" idx="1"/>
          </p:nvPr>
        </p:nvSpPr>
        <p:spPr>
          <a:xfrm>
            <a:off x="899591" y="879508"/>
            <a:ext cx="7632900" cy="3894600"/>
          </a:xfrm>
          <a:prstGeom prst="rect">
            <a:avLst/>
          </a:prstGeom>
        </p:spPr>
        <p:txBody>
          <a:bodyPr lIns="91425" tIns="91425" rIns="91425" bIns="91425" anchor="t" anchorCtr="0">
            <a:noAutofit/>
          </a:bodyPr>
          <a:lstStyle/>
          <a:p>
            <a:pPr marL="0" lvl="0" indent="0" rtl="0">
              <a:spcBef>
                <a:spcPts val="0"/>
              </a:spcBef>
              <a:buNone/>
            </a:pPr>
            <a:r>
              <a:rPr lang="en-GB" dirty="0"/>
              <a:t>Leveraging existing datasets on NCI systems</a:t>
            </a:r>
          </a:p>
          <a:p>
            <a:pPr marL="457200" lvl="0" indent="-228600" rtl="0">
              <a:spcBef>
                <a:spcPts val="0"/>
              </a:spcBef>
            </a:pPr>
            <a:r>
              <a:rPr lang="en-GB" dirty="0"/>
              <a:t>MODIS MCD43A1-4 indexed</a:t>
            </a:r>
          </a:p>
          <a:p>
            <a:pPr marL="457200" lvl="0" indent="-228600" rtl="0">
              <a:spcBef>
                <a:spcPts val="0"/>
              </a:spcBef>
            </a:pPr>
            <a:r>
              <a:rPr lang="en-GB" dirty="0"/>
              <a:t>BoM Rainfall indexed</a:t>
            </a:r>
          </a:p>
          <a:p>
            <a:pPr marL="457200" lvl="0" indent="-228600" rtl="0">
              <a:spcBef>
                <a:spcPts val="0"/>
              </a:spcBef>
            </a:pPr>
            <a:r>
              <a:rPr lang="en-GB" dirty="0" err="1"/>
              <a:t>Radiometrics</a:t>
            </a:r>
            <a:endParaRPr lang="en-GB" dirty="0"/>
          </a:p>
          <a:p>
            <a:pPr marL="457200" lvl="0" indent="-228600" rtl="0">
              <a:spcBef>
                <a:spcPts val="0"/>
              </a:spcBef>
            </a:pPr>
            <a:r>
              <a:rPr lang="en-GB" dirty="0"/>
              <a:t>Shuttle Radar Topography Mission</a:t>
            </a:r>
          </a:p>
          <a:p>
            <a:pPr marL="457200" lvl="0" indent="-228600" rtl="0">
              <a:spcBef>
                <a:spcPts val="0"/>
              </a:spcBef>
            </a:pPr>
            <a:r>
              <a:rPr lang="en-GB" dirty="0"/>
              <a:t>Feedback from users on potential new data sources</a:t>
            </a:r>
          </a:p>
          <a:p>
            <a:pPr marL="0" lvl="0" indent="0" rtl="0">
              <a:spcBef>
                <a:spcPts val="0"/>
              </a:spcBef>
              <a:buNone/>
            </a:pPr>
            <a:endParaRPr dirty="0"/>
          </a:p>
          <a:p>
            <a:pPr marL="0" lvl="0" indent="0" rtl="0">
              <a:spcBef>
                <a:spcPts val="0"/>
              </a:spcBef>
              <a:buNone/>
            </a:pPr>
            <a:r>
              <a:rPr lang="en-GB" dirty="0"/>
              <a:t>Enabling alternate protocols</a:t>
            </a:r>
          </a:p>
          <a:p>
            <a:pPr marL="457200" lvl="0" indent="-228600" rtl="0">
              <a:spcBef>
                <a:spcPts val="0"/>
              </a:spcBef>
            </a:pPr>
            <a:r>
              <a:rPr lang="en-GB" dirty="0"/>
              <a:t>HTTP/S3 indexing for Sentinel-2 and Landsat 8 L1T </a:t>
            </a:r>
            <a:r>
              <a:rPr lang="en-AU" i="1" dirty="0" smtClean="0"/>
              <a:t>files</a:t>
            </a:r>
            <a:r>
              <a:rPr lang="en-AU" dirty="0" smtClean="0"/>
              <a:t> </a:t>
            </a:r>
            <a:r>
              <a:rPr lang="en-GB" dirty="0" smtClean="0"/>
              <a:t>on AWS</a:t>
            </a:r>
            <a:endParaRPr lang="en-AU" dirty="0" smtClean="0"/>
          </a:p>
          <a:p>
            <a:pPr marL="457200" lvl="0" indent="-228600" rtl="0">
              <a:spcBef>
                <a:spcPts val="0"/>
              </a:spcBef>
            </a:pPr>
            <a:endParaRPr lang="en-AU" dirty="0"/>
          </a:p>
          <a:p>
            <a:pPr marL="457200" lvl="0" indent="-228600" rtl="0">
              <a:spcBef>
                <a:spcPts val="0"/>
              </a:spcBef>
            </a:pPr>
            <a:r>
              <a:rPr lang="en-AU" dirty="0" smtClean="0"/>
              <a:t>Support for re-projection on Data Cube Load</a:t>
            </a:r>
            <a:endParaRPr lang="en-GB" dirty="0"/>
          </a:p>
          <a:p>
            <a:pPr marL="0" lvl="0" indent="0">
              <a:spcBef>
                <a:spcPts val="0"/>
              </a:spcBef>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899591" y="432000"/>
            <a:ext cx="7632900" cy="360000"/>
          </a:xfrm>
          <a:prstGeom prst="rect">
            <a:avLst/>
          </a:prstGeom>
        </p:spPr>
        <p:txBody>
          <a:bodyPr lIns="91425" tIns="91425" rIns="91425" bIns="91425" anchor="ctr" anchorCtr="0">
            <a:noAutofit/>
          </a:bodyPr>
          <a:lstStyle/>
          <a:p>
            <a:pPr lvl="0" rtl="0">
              <a:spcBef>
                <a:spcPts val="0"/>
              </a:spcBef>
              <a:buNone/>
            </a:pPr>
            <a:r>
              <a:rPr lang="en-AU" dirty="0" smtClean="0"/>
              <a:t>Temporal Stacking</a:t>
            </a:r>
            <a:endParaRPr lang="en-AU" dirty="0"/>
          </a:p>
          <a:p>
            <a:pPr lvl="0" rtl="0">
              <a:spcBef>
                <a:spcPts val="0"/>
              </a:spcBef>
              <a:buNone/>
            </a:pPr>
            <a:r>
              <a:rPr lang="en-GB" dirty="0" smtClean="0"/>
              <a:t>Ingest – </a:t>
            </a:r>
            <a:r>
              <a:rPr lang="en-AU" dirty="0" smtClean="0"/>
              <a:t>netCDF</a:t>
            </a:r>
            <a:endParaRPr lang="en-GB" dirty="0"/>
          </a:p>
        </p:txBody>
      </p:sp>
      <p:sp>
        <p:nvSpPr>
          <p:cNvPr id="141" name="Shape 141"/>
          <p:cNvSpPr txBox="1">
            <a:spLocks noGrp="1"/>
          </p:cNvSpPr>
          <p:nvPr>
            <p:ph type="body" idx="1"/>
          </p:nvPr>
        </p:nvSpPr>
        <p:spPr>
          <a:xfrm>
            <a:off x="899591" y="1109168"/>
            <a:ext cx="7632900" cy="3664939"/>
          </a:xfrm>
          <a:prstGeom prst="rect">
            <a:avLst/>
          </a:prstGeom>
        </p:spPr>
        <p:txBody>
          <a:bodyPr lIns="91425" tIns="91425" rIns="91425" bIns="91425" anchor="t" anchorCtr="0">
            <a:noAutofit/>
          </a:bodyPr>
          <a:lstStyle/>
          <a:p>
            <a:pPr marL="457200" lvl="0" indent="-228600" rtl="0">
              <a:spcBef>
                <a:spcPts val="0"/>
              </a:spcBef>
            </a:pPr>
            <a:r>
              <a:rPr lang="en-AU" dirty="0" smtClean="0"/>
              <a:t>Generation</a:t>
            </a:r>
            <a:r>
              <a:rPr lang="en-GB" dirty="0" smtClean="0"/>
              <a:t> of</a:t>
            </a:r>
            <a:r>
              <a:rPr lang="en-AU" dirty="0" smtClean="0"/>
              <a:t> XYT</a:t>
            </a:r>
            <a:r>
              <a:rPr lang="en-GB" dirty="0" smtClean="0"/>
              <a:t> </a:t>
            </a:r>
            <a:r>
              <a:rPr lang="en-GB" dirty="0"/>
              <a:t>NetCDF storage objects </a:t>
            </a:r>
            <a:r>
              <a:rPr lang="en-GB" dirty="0" smtClean="0"/>
              <a:t>+ </a:t>
            </a:r>
            <a:r>
              <a:rPr lang="en-GB" dirty="0"/>
              <a:t>chunking</a:t>
            </a:r>
            <a:r>
              <a:rPr lang="en-GB" dirty="0" smtClean="0"/>
              <a:t>.</a:t>
            </a:r>
            <a:endParaRPr lang="en-AU" dirty="0" smtClean="0"/>
          </a:p>
          <a:p>
            <a:pPr marL="457200" lvl="0" indent="-228600">
              <a:spcBef>
                <a:spcPts val="0"/>
              </a:spcBef>
            </a:pPr>
            <a:r>
              <a:rPr lang="en-GB" dirty="0"/>
              <a:t>important part of enhancing data access and in managing </a:t>
            </a:r>
            <a:r>
              <a:rPr lang="en-GB" i="1" dirty="0" err="1"/>
              <a:t>inode</a:t>
            </a:r>
            <a:r>
              <a:rPr lang="en-GB" dirty="0"/>
              <a:t> counts and relates to the combination of a number of datasets into a single </a:t>
            </a:r>
            <a:r>
              <a:rPr lang="en-GB" dirty="0" smtClean="0"/>
              <a:t>file.</a:t>
            </a:r>
            <a:endParaRPr lang="en-AU" dirty="0" smtClean="0"/>
          </a:p>
          <a:p>
            <a:pPr marL="457200" lvl="0" indent="-228600">
              <a:spcBef>
                <a:spcPts val="0"/>
              </a:spcBef>
            </a:pPr>
            <a:r>
              <a:rPr lang="en-GB" dirty="0" smtClean="0"/>
              <a:t>The </a:t>
            </a:r>
            <a:r>
              <a:rPr lang="en-GB" dirty="0"/>
              <a:t>internal chunk size can be modified at stack creation time to tailor to a give mode of access (temporal or spatial)</a:t>
            </a:r>
          </a:p>
          <a:p>
            <a:pPr marL="0" lvl="0" indent="0" rtl="0">
              <a:spcBef>
                <a:spcPts val="0"/>
              </a:spcBef>
              <a:buNone/>
            </a:pPr>
            <a:endParaRPr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Data Cubes and AWS with native S3 support</a:t>
            </a:r>
            <a:endParaRPr lang="en-AU" dirty="0"/>
          </a:p>
        </p:txBody>
      </p:sp>
      <p:sp>
        <p:nvSpPr>
          <p:cNvPr id="5" name="Content Placeholder 4"/>
          <p:cNvSpPr>
            <a:spLocks noGrp="1"/>
          </p:cNvSpPr>
          <p:nvPr>
            <p:ph idx="1"/>
          </p:nvPr>
        </p:nvSpPr>
        <p:spPr>
          <a:xfrm>
            <a:off x="598001" y="775652"/>
            <a:ext cx="3488933" cy="4167540"/>
          </a:xfrm>
        </p:spPr>
        <p:txBody>
          <a:bodyPr/>
          <a:lstStyle/>
          <a:p>
            <a:pPr marL="228600">
              <a:buNone/>
            </a:pPr>
            <a:r>
              <a:rPr lang="en-AU" dirty="0" smtClean="0"/>
              <a:t>AWS for exploratory analysis and market access</a:t>
            </a:r>
          </a:p>
          <a:p>
            <a:pPr lvl="1" indent="-342900">
              <a:buFont typeface="Arial" panose="020B0604020202020204" pitchFamily="34" charset="0"/>
              <a:buChar char="•"/>
            </a:pPr>
            <a:r>
              <a:rPr lang="en-AU" dirty="0" smtClean="0"/>
              <a:t>Fast, scalable and accessible</a:t>
            </a:r>
          </a:p>
          <a:p>
            <a:pPr lvl="1" indent="-342900">
              <a:buFont typeface="Arial" panose="020B0604020202020204" pitchFamily="34" charset="0"/>
              <a:buChar char="•"/>
            </a:pPr>
            <a:r>
              <a:rPr lang="en-AU" dirty="0" smtClean="0"/>
              <a:t>Address multi-platform criteria</a:t>
            </a:r>
          </a:p>
          <a:p>
            <a:pPr marL="228600" indent="0">
              <a:buNone/>
            </a:pPr>
            <a:r>
              <a:rPr lang="en-AU" dirty="0" smtClean="0"/>
              <a:t>New </a:t>
            </a:r>
            <a:r>
              <a:rPr lang="en-AU" dirty="0"/>
              <a:t>data structures for </a:t>
            </a:r>
            <a:r>
              <a:rPr lang="en-AU" dirty="0" smtClean="0"/>
              <a:t>EO</a:t>
            </a:r>
          </a:p>
          <a:p>
            <a:pPr lvl="1" indent="-342900">
              <a:buFont typeface="Arial" charset="0"/>
              <a:buChar char="•"/>
            </a:pPr>
            <a:r>
              <a:rPr lang="en-AU" dirty="0" smtClean="0"/>
              <a:t>Aligned with S3 principles</a:t>
            </a:r>
          </a:p>
          <a:p>
            <a:pPr lvl="1" indent="-342900">
              <a:buFont typeface="Arial" charset="0"/>
              <a:buChar char="•"/>
            </a:pPr>
            <a:r>
              <a:rPr lang="en-AU" dirty="0" smtClean="0"/>
              <a:t>Analytics to </a:t>
            </a:r>
            <a:r>
              <a:rPr lang="en-AU" dirty="0"/>
              <a:t>take advantage of I/O </a:t>
            </a:r>
            <a:r>
              <a:rPr lang="en-AU" dirty="0" smtClean="0"/>
              <a:t>concurrency</a:t>
            </a:r>
            <a:endParaRPr lang="en-AU" dirty="0"/>
          </a:p>
          <a:p>
            <a:pPr marL="457200" lvl="1" indent="0">
              <a:buNone/>
            </a:pPr>
            <a:endParaRPr lang="en-AU" dirty="0"/>
          </a:p>
        </p:txBody>
      </p:sp>
      <p:pic>
        <p:nvPicPr>
          <p:cNvPr id="1026" name="Picture 2" descr="https://lh3.googleusercontent.com/OJxc4dsEtFfe5LR69munCB71qZkdxnNpi3qvbPlPJtxp7almN14-NG-4Dh2Zi9AbI8onyi9smnz1qr3skzDkl-oEilAnDwO6DtZUAoQBBUecL3FphJxNXXiwR-4QXABgkv_YcDA228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935" y="1015548"/>
            <a:ext cx="4800734" cy="3469223"/>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timing>
    <p:tnLst>
      <p:par>
        <p:cTn id="1" dur="indefinite" restart="never" nodeType="tmRoot"/>
      </p:par>
    </p:tnLst>
  </p:timing>
</p:sld>
</file>

<file path=ppt/theme/theme1.xml><?xml version="1.0" encoding="utf-8"?>
<a:theme xmlns:a="http://schemas.openxmlformats.org/drawingml/2006/main" name="2_AGDC Wide Content Master">
  <a:themeElements>
    <a:clrScheme name="AGDC">
      <a:dk1>
        <a:srgbClr val="4D4D4F"/>
      </a:dk1>
      <a:lt1>
        <a:srgbClr val="FFFFFF"/>
      </a:lt1>
      <a:dk2>
        <a:srgbClr val="239AD6"/>
      </a:dk2>
      <a:lt2>
        <a:srgbClr val="808080"/>
      </a:lt2>
      <a:accent1>
        <a:srgbClr val="008C3B"/>
      </a:accent1>
      <a:accent2>
        <a:srgbClr val="FAB005"/>
      </a:accent2>
      <a:accent3>
        <a:srgbClr val="FFFFFF"/>
      </a:accent3>
      <a:accent4>
        <a:srgbClr val="404042"/>
      </a:accent4>
      <a:accent5>
        <a:srgbClr val="939396"/>
      </a:accent5>
      <a:accent6>
        <a:srgbClr val="2D2D8A"/>
      </a:accent6>
      <a:hlink>
        <a:srgbClr val="0000FF"/>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1573</Words>
  <Application>Microsoft Office PowerPoint</Application>
  <PresentationFormat>On-screen Show (16:9)</PresentationFormat>
  <Paragraphs>189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2_AGDC Wide Content Master</vt:lpstr>
      <vt:lpstr>AGDC Current Status Challenges and Plans</vt:lpstr>
      <vt:lpstr>Overview</vt:lpstr>
      <vt:lpstr>CEOS Open Data Cube</vt:lpstr>
      <vt:lpstr>Archive reprocessing</vt:lpstr>
      <vt:lpstr>Collection Management</vt:lpstr>
      <vt:lpstr>Collection Management </vt:lpstr>
      <vt:lpstr>Product support – not data cube native</vt:lpstr>
      <vt:lpstr>Temporal Stacking Ingest – netCDF</vt:lpstr>
      <vt:lpstr>Data Cubes and AWS with native S3 support</vt:lpstr>
      <vt:lpstr>Statistics Tools</vt:lpstr>
      <vt:lpstr>NBAR-T Geometric Median</vt:lpstr>
      <vt:lpstr>Sensor Ignorance</vt:lpstr>
      <vt:lpstr>Earth Analytics Industry Hub (CSIRO)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AGDC Current Status Challenges and Plans</dc:title>
  <dc:creator>Anne Kennerley</dc:creator>
  <cp:lastModifiedBy>Anne Kennerley</cp:lastModifiedBy>
  <cp:revision>46</cp:revision>
  <dcterms:modified xsi:type="dcterms:W3CDTF">2017-04-03T18:27:08Z</dcterms:modified>
</cp:coreProperties>
</file>