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0"/>
  </p:notesMasterIdLst>
  <p:handoutMasterIdLst>
    <p:handoutMasterId r:id="rId11"/>
  </p:handoutMasterIdLst>
  <p:sldIdLst>
    <p:sldId id="256" r:id="rId3"/>
    <p:sldId id="278" r:id="rId4"/>
    <p:sldId id="279" r:id="rId5"/>
    <p:sldId id="271" r:id="rId6"/>
    <p:sldId id="275" r:id="rId7"/>
    <p:sldId id="276" r:id="rId8"/>
    <p:sldId id="277" r:id="rId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74" autoAdjust="0"/>
  </p:normalViewPr>
  <p:slideViewPr>
    <p:cSldViewPr>
      <p:cViewPr>
        <p:scale>
          <a:sx n="73" d="100"/>
          <a:sy n="73" d="100"/>
        </p:scale>
        <p:origin x="270" y="-72"/>
      </p:cViewPr>
      <p:guideLst>
        <p:guide orient="horz" pos="2160"/>
        <p:guide pos="3839"/>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4/3/2017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4/3/2017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4/3/2017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4/3/2017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4/3/2017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pic>
        <p:nvPicPr>
          <p:cNvPr id="7" name="Picture 12" descr="Related 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30567" y="5943599"/>
            <a:ext cx="2358258" cy="943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4/3/2017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4/3/2017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4/3/2017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4/3/2017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4/3/2017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4/3/2017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4/3/2017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4/3/2017</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atabase.eohandbook.com/database/instrumentsummary.aspx?instrumentID=1558" TargetMode="External"/><Relationship Id="rId2" Type="http://schemas.openxmlformats.org/officeDocument/2006/relationships/hyperlink" Target="http://database.eohandbook.com/database/missionsummary.aspx?missionID=655" TargetMode="External"/><Relationship Id="rId1" Type="http://schemas.openxmlformats.org/officeDocument/2006/relationships/slideLayout" Target="../slideLayouts/slideLayout2.xml"/><Relationship Id="rId5" Type="http://schemas.openxmlformats.org/officeDocument/2006/relationships/hyperlink" Target="http://database.eohandbook.com/climate/gcosecv.aspx?gcosipECVID=10" TargetMode="External"/><Relationship Id="rId4" Type="http://schemas.openxmlformats.org/officeDocument/2006/relationships/hyperlink" Target="http://database.eohandbook.com/measurements/measurements.aspx?measurementTypeID=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CEOS Database API Overview</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WGISS Support for MIM </a:t>
            </a:r>
          </a:p>
          <a:p>
            <a:r>
              <a:rPr lang="en-US" dirty="0" smtClean="0"/>
              <a:t>And Service Registry</a:t>
            </a:r>
          </a:p>
        </p:txBody>
      </p:sp>
      <p:sp>
        <p:nvSpPr>
          <p:cNvPr id="4" name="Subtitle 2"/>
          <p:cNvSpPr txBox="1">
            <a:spLocks/>
          </p:cNvSpPr>
          <p:nvPr/>
        </p:nvSpPr>
        <p:spPr>
          <a:xfrm>
            <a:off x="7470475" y="4833987"/>
            <a:ext cx="4209324" cy="11176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r>
              <a:rPr lang="en-US" smtClean="0"/>
              <a:t>Andrew Mitchell - NASA</a:t>
            </a:r>
          </a:p>
          <a:p>
            <a:r>
              <a:rPr lang="en-US" smtClean="0"/>
              <a:t>WGISS Chair </a:t>
            </a:r>
          </a:p>
          <a:p>
            <a:r>
              <a:rPr lang="en-US" smtClean="0"/>
              <a:t>April 3, 2017</a:t>
            </a:r>
            <a:endParaRPr lang="en-US" dirty="0"/>
          </a:p>
        </p:txBody>
      </p:sp>
      <p:pic>
        <p:nvPicPr>
          <p:cNvPr id="5" name="Picture 1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28" y="276043"/>
            <a:ext cx="4762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Rectangle 4"/>
          <p:cNvSpPr/>
          <p:nvPr/>
        </p:nvSpPr>
        <p:spPr>
          <a:xfrm>
            <a:off x="32571" y="6400800"/>
            <a:ext cx="4230645" cy="369332"/>
          </a:xfrm>
          <a:prstGeom prst="rect">
            <a:avLst/>
          </a:prstGeom>
        </p:spPr>
        <p:txBody>
          <a:bodyPr wrap="none">
            <a:spAutoFit/>
          </a:bodyPr>
          <a:lstStyle/>
          <a:p>
            <a:r>
              <a:rPr lang="en-US" dirty="0"/>
              <a:t>http://database.eohandbook.com/</a:t>
            </a:r>
          </a:p>
        </p:txBody>
      </p:sp>
      <p:pic>
        <p:nvPicPr>
          <p:cNvPr id="6" name="Picture 5"/>
          <p:cNvPicPr>
            <a:picLocks noChangeAspect="1"/>
          </p:cNvPicPr>
          <p:nvPr/>
        </p:nvPicPr>
        <p:blipFill rotWithShape="1">
          <a:blip r:embed="rId2"/>
          <a:srcRect l="17500" t="8148" r="17500" b="22593"/>
          <a:stretch/>
        </p:blipFill>
        <p:spPr>
          <a:xfrm>
            <a:off x="74612" y="0"/>
            <a:ext cx="10043730" cy="6019800"/>
          </a:xfrm>
          <a:prstGeom prst="rect">
            <a:avLst/>
          </a:prstGeom>
        </p:spPr>
      </p:pic>
    </p:spTree>
    <p:extLst>
      <p:ext uri="{BB962C8B-B14F-4D97-AF65-F5344CB8AC3E}">
        <p14:creationId xmlns:p14="http://schemas.microsoft.com/office/powerpoint/2010/main" val="284059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6666" r="17917" b="14411"/>
          <a:stretch/>
        </p:blipFill>
        <p:spPr>
          <a:xfrm>
            <a:off x="0" y="0"/>
            <a:ext cx="9318502" cy="6858000"/>
          </a:xfrm>
          <a:prstGeom prst="rect">
            <a:avLst/>
          </a:prstGeom>
        </p:spPr>
      </p:pic>
    </p:spTree>
    <p:extLst>
      <p:ext uri="{BB962C8B-B14F-4D97-AF65-F5344CB8AC3E}">
        <p14:creationId xmlns:p14="http://schemas.microsoft.com/office/powerpoint/2010/main" val="153135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a:t>
            </a:r>
            <a:endParaRPr lang="en-US" dirty="0"/>
          </a:p>
        </p:txBody>
      </p:sp>
      <p:sp>
        <p:nvSpPr>
          <p:cNvPr id="3" name="Content Placeholder 2"/>
          <p:cNvSpPr>
            <a:spLocks noGrp="1"/>
          </p:cNvSpPr>
          <p:nvPr>
            <p:ph idx="1"/>
          </p:nvPr>
        </p:nvSpPr>
        <p:spPr/>
        <p:txBody>
          <a:bodyPr/>
          <a:lstStyle/>
          <a:p>
            <a:r>
              <a:rPr lang="en-GB" dirty="0" smtClean="0"/>
              <a:t>Enabling </a:t>
            </a:r>
            <a:r>
              <a:rPr lang="en-GB" dirty="0"/>
              <a:t>machine-to-machine access to CEOS Database content via an API (Application Programming Interface) would enable the content to be embedded in and leveraged by external developers. Several potential API users have been identified, including WGISS and the CEOS SEO – however, it could be expected that other users may develop applications on top of the API once it’s is published, and in addition, we may find internal uses for the API that we have not yet considered.</a:t>
            </a:r>
            <a:endParaRPr lang="en-US" dirty="0"/>
          </a:p>
        </p:txBody>
      </p:sp>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initial </a:t>
            </a:r>
            <a:r>
              <a:rPr lang="en-GB" dirty="0"/>
              <a:t>API functions are </a:t>
            </a:r>
            <a:r>
              <a:rPr lang="en-GB" dirty="0" smtClean="0"/>
              <a:t>proposed</a:t>
            </a:r>
            <a:endParaRPr lang="en-US" dirty="0"/>
          </a:p>
        </p:txBody>
      </p:sp>
      <p:sp>
        <p:nvSpPr>
          <p:cNvPr id="3" name="Content Placeholder 2"/>
          <p:cNvSpPr>
            <a:spLocks noGrp="1"/>
          </p:cNvSpPr>
          <p:nvPr>
            <p:ph idx="1"/>
          </p:nvPr>
        </p:nvSpPr>
        <p:spPr/>
        <p:txBody>
          <a:bodyPr>
            <a:normAutofit fontScale="85000" lnSpcReduction="20000"/>
          </a:bodyPr>
          <a:lstStyle/>
          <a:p>
            <a:pPr lvl="0"/>
            <a:r>
              <a:rPr lang="en-GB" dirty="0" smtClean="0"/>
              <a:t>API </a:t>
            </a:r>
            <a:r>
              <a:rPr lang="en-GB" dirty="0"/>
              <a:t>call by </a:t>
            </a:r>
            <a:r>
              <a:rPr lang="en-GB" dirty="0" err="1"/>
              <a:t>missionID</a:t>
            </a:r>
            <a:r>
              <a:rPr lang="en-GB" dirty="0"/>
              <a:t> (or name with controlled vocab) to get mission metadata (e.g. launch date, end of life date, status, etc. from a profile </a:t>
            </a:r>
            <a:r>
              <a:rPr lang="en-GB" u="sng" dirty="0">
                <a:hlinkClick r:id="rId2"/>
              </a:rPr>
              <a:t>like this</a:t>
            </a:r>
            <a:r>
              <a:rPr lang="en-GB" dirty="0"/>
              <a:t>)</a:t>
            </a:r>
            <a:endParaRPr lang="en-US" dirty="0"/>
          </a:p>
          <a:p>
            <a:pPr lvl="0"/>
            <a:r>
              <a:rPr lang="en-GB" dirty="0"/>
              <a:t>API call by </a:t>
            </a:r>
            <a:r>
              <a:rPr lang="en-GB" dirty="0" err="1"/>
              <a:t>instrumentID</a:t>
            </a:r>
            <a:r>
              <a:rPr lang="en-GB" dirty="0"/>
              <a:t> (or name with controlled vocab) to get instrument metadata (e.g. type, resolution, measurements, etc. from a profile </a:t>
            </a:r>
            <a:r>
              <a:rPr lang="en-GB" u="sng" dirty="0">
                <a:hlinkClick r:id="rId3"/>
              </a:rPr>
              <a:t>like this</a:t>
            </a:r>
            <a:r>
              <a:rPr lang="en-GB" dirty="0"/>
              <a:t>)</a:t>
            </a:r>
            <a:endParaRPr lang="en-US" dirty="0"/>
          </a:p>
          <a:p>
            <a:pPr lvl="0"/>
            <a:r>
              <a:rPr lang="en-GB" dirty="0"/>
              <a:t>[</a:t>
            </a:r>
            <a:r>
              <a:rPr lang="en-GB" i="1" dirty="0"/>
              <a:t>Phase 2, USGS request</a:t>
            </a:r>
            <a:r>
              <a:rPr lang="en-GB" dirty="0"/>
              <a:t>] API call by </a:t>
            </a:r>
            <a:r>
              <a:rPr lang="en-GB" dirty="0" err="1"/>
              <a:t>wavebandID</a:t>
            </a:r>
            <a:r>
              <a:rPr lang="en-GB" dirty="0"/>
              <a:t>  to get instruments with certain waveband properties. (Need to be confirmed with SEO and USGS.)</a:t>
            </a:r>
            <a:endParaRPr lang="en-US" dirty="0"/>
          </a:p>
          <a:p>
            <a:pPr lvl="0"/>
            <a:r>
              <a:rPr lang="en-GB" dirty="0"/>
              <a:t>API call by </a:t>
            </a:r>
            <a:r>
              <a:rPr lang="en-GB" dirty="0" err="1"/>
              <a:t>measurementTypeID</a:t>
            </a:r>
            <a:r>
              <a:rPr lang="en-GB" dirty="0"/>
              <a:t> to get a list of instruments making a particular measurements (e.g. </a:t>
            </a:r>
            <a:r>
              <a:rPr lang="en-GB" u="sng" dirty="0">
                <a:hlinkClick r:id="rId4"/>
              </a:rPr>
              <a:t>this list</a:t>
            </a:r>
            <a:r>
              <a:rPr lang="en-GB" dirty="0"/>
              <a:t>)</a:t>
            </a:r>
            <a:endParaRPr lang="en-US" dirty="0"/>
          </a:p>
          <a:p>
            <a:pPr lvl="0"/>
            <a:r>
              <a:rPr lang="en-GB" dirty="0"/>
              <a:t>API call by </a:t>
            </a:r>
            <a:r>
              <a:rPr lang="en-GB" dirty="0" err="1"/>
              <a:t>gcosipECVID</a:t>
            </a:r>
            <a:r>
              <a:rPr lang="en-GB" dirty="0"/>
              <a:t> (ECV = Essential Climate Variable) to get a list of instruments measuring a particular ECV, and/or metadata about the ECV (e.g. action item, action status, products from a profile </a:t>
            </a:r>
            <a:r>
              <a:rPr lang="en-GB" u="sng" dirty="0">
                <a:hlinkClick r:id="rId5"/>
              </a:rPr>
              <a:t>like this</a:t>
            </a:r>
            <a:r>
              <a:rPr lang="en-GB" dirty="0"/>
              <a:t>).</a:t>
            </a:r>
            <a:endParaRPr lang="en-US" dirty="0"/>
          </a:p>
          <a:p>
            <a:pPr lvl="0"/>
            <a:r>
              <a:rPr lang="en-GB" dirty="0"/>
              <a:t>API call by </a:t>
            </a:r>
            <a:r>
              <a:rPr lang="en-GB" dirty="0" err="1"/>
              <a:t>agencyID</a:t>
            </a:r>
            <a:r>
              <a:rPr lang="en-GB" dirty="0"/>
              <a:t> (or name with controlled vocab) to get agency mission or instrument metadata.</a:t>
            </a:r>
            <a:endParaRPr lang="en-US" dirty="0"/>
          </a:p>
          <a:p>
            <a:pPr marL="45720" indent="0">
              <a:buNone/>
            </a:pPr>
            <a:endParaRPr lang="en-US" dirty="0"/>
          </a:p>
        </p:txBody>
      </p:sp>
    </p:spTree>
    <p:extLst>
      <p:ext uri="{BB962C8B-B14F-4D97-AF65-F5344CB8AC3E}">
        <p14:creationId xmlns:p14="http://schemas.microsoft.com/office/powerpoint/2010/main" val="275324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Implementation </a:t>
            </a:r>
            <a:r>
              <a:rPr lang="en-GB" b="1" dirty="0" smtClean="0"/>
              <a:t>Approach</a:t>
            </a:r>
            <a:endParaRPr lang="en-US" dirty="0"/>
          </a:p>
        </p:txBody>
      </p:sp>
      <p:sp>
        <p:nvSpPr>
          <p:cNvPr id="3" name="Content Placeholder 2"/>
          <p:cNvSpPr>
            <a:spLocks noGrp="1"/>
          </p:cNvSpPr>
          <p:nvPr>
            <p:ph idx="1"/>
          </p:nvPr>
        </p:nvSpPr>
        <p:spPr/>
        <p:txBody>
          <a:bodyPr>
            <a:normAutofit fontScale="92500" lnSpcReduction="10000"/>
          </a:bodyPr>
          <a:lstStyle/>
          <a:p>
            <a:r>
              <a:rPr lang="en-GB" dirty="0" smtClean="0"/>
              <a:t>Incremental </a:t>
            </a:r>
            <a:r>
              <a:rPr lang="en-GB" dirty="0"/>
              <a:t>development </a:t>
            </a:r>
            <a:r>
              <a:rPr lang="en-GB" dirty="0" smtClean="0"/>
              <a:t>approach </a:t>
            </a:r>
            <a:r>
              <a:rPr lang="en-GB" dirty="0"/>
              <a:t>leveraging to the greatest extent possible existing and established services and frameworks.</a:t>
            </a:r>
            <a:endParaRPr lang="en-US" dirty="0"/>
          </a:p>
          <a:p>
            <a:r>
              <a:rPr lang="en-GB" dirty="0"/>
              <a:t>An initial assessment of the AWS (Amazon Web Services) API </a:t>
            </a:r>
            <a:r>
              <a:rPr lang="en-GB" dirty="0" smtClean="0"/>
              <a:t>Gateway calling Lambda functions to access the database for our expected level of service need appears promising. The </a:t>
            </a:r>
            <a:r>
              <a:rPr lang="en-GB" dirty="0"/>
              <a:t>cost scales with usage, and there appears to be a significant free tier which may end up covering most of our requirements. The development process is comparatively straight forward, and allows the developer to focus directly on writing the code </a:t>
            </a:r>
            <a:r>
              <a:rPr lang="en-GB" dirty="0" smtClean="0"/>
              <a:t>(Python</a:t>
            </a:r>
            <a:r>
              <a:rPr lang="en-GB" dirty="0"/>
              <a:t>, or C# supported, CEOS database website implemented in C#) that will power the response. Capacity with AWS is not an issue even for the largest operators, and our application will be very modest in comparison, so scaling is not an issue. Going with the AWS does lead to some platform lock-in, but does enable rapid prototyping and spin-up with minimal development effort.</a:t>
            </a:r>
            <a:endParaRPr lang="en-US" dirty="0"/>
          </a:p>
          <a:p>
            <a:endParaRPr lang="en-US" dirty="0"/>
          </a:p>
        </p:txBody>
      </p:sp>
      <p:sp>
        <p:nvSpPr>
          <p:cNvPr id="4" name="Subtitle 2"/>
          <p:cNvSpPr txBox="1">
            <a:spLocks/>
          </p:cNvSpPr>
          <p:nvPr/>
        </p:nvSpPr>
        <p:spPr>
          <a:xfrm>
            <a:off x="7470475" y="4833987"/>
            <a:ext cx="4209324" cy="1117687"/>
          </a:xfrm>
          <a:prstGeom prst="rect">
            <a:avLst/>
          </a:prstGeom>
        </p:spPr>
        <p:txBody>
          <a:bodyPr vert="horz" lIns="91440" tIns="45720" rIns="91440" bIns="45720" rtlCol="0">
            <a:normAutofit fontScale="70000" lnSpcReduction="20000"/>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r>
              <a:rPr lang="en-US" smtClean="0"/>
              <a:t>Andrew Mitchell - NASA</a:t>
            </a:r>
          </a:p>
          <a:p>
            <a:r>
              <a:rPr lang="en-US" smtClean="0"/>
              <a:t>WGISS Chair </a:t>
            </a:r>
          </a:p>
          <a:p>
            <a:r>
              <a:rPr lang="en-US" smtClean="0"/>
              <a:t>April 3, 2017</a:t>
            </a:r>
            <a:endParaRPr lang="en-US" dirty="0"/>
          </a:p>
        </p:txBody>
      </p:sp>
    </p:spTree>
    <p:extLst>
      <p:ext uri="{BB962C8B-B14F-4D97-AF65-F5344CB8AC3E}">
        <p14:creationId xmlns:p14="http://schemas.microsoft.com/office/powerpoint/2010/main" val="8067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WGISS Help?</a:t>
            </a:r>
            <a:endParaRPr lang="en-US" dirty="0"/>
          </a:p>
        </p:txBody>
      </p:sp>
      <p:sp>
        <p:nvSpPr>
          <p:cNvPr id="3" name="Content Placeholder 2"/>
          <p:cNvSpPr>
            <a:spLocks noGrp="1"/>
          </p:cNvSpPr>
          <p:nvPr>
            <p:ph idx="1"/>
          </p:nvPr>
        </p:nvSpPr>
        <p:spPr/>
        <p:txBody>
          <a:bodyPr/>
          <a:lstStyle/>
          <a:p>
            <a:r>
              <a:rPr lang="en-US" dirty="0" smtClean="0"/>
              <a:t>Metadata Models</a:t>
            </a:r>
          </a:p>
          <a:p>
            <a:r>
              <a:rPr lang="en-US" dirty="0" smtClean="0"/>
              <a:t>Cloud Computing Lessons Learned</a:t>
            </a:r>
          </a:p>
          <a:p>
            <a:r>
              <a:rPr lang="en-US" dirty="0" smtClean="0"/>
              <a:t>Service Registry</a:t>
            </a:r>
          </a:p>
          <a:p>
            <a:r>
              <a:rPr lang="en-US" dirty="0" smtClean="0"/>
              <a:t>??</a:t>
            </a:r>
            <a:endParaRPr lang="en-US" dirty="0"/>
          </a:p>
        </p:txBody>
      </p:sp>
    </p:spTree>
    <p:extLst>
      <p:ext uri="{BB962C8B-B14F-4D97-AF65-F5344CB8AC3E}">
        <p14:creationId xmlns:p14="http://schemas.microsoft.com/office/powerpoint/2010/main" val="30869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tinental World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07AB78-8AA3-48FB-9A6F-F33600BC4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World  presentation (widescreen)</Template>
  <TotalTime>0</TotalTime>
  <Words>317</Words>
  <Application>Microsoft Office PowerPoint</Application>
  <PresentationFormat>Custom</PresentationFormat>
  <Paragraphs>27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Continental World 16x9</vt:lpstr>
      <vt:lpstr>CEOS Database API Overview </vt:lpstr>
      <vt:lpstr>PowerPoint Presentation</vt:lpstr>
      <vt:lpstr>PowerPoint Presentation</vt:lpstr>
      <vt:lpstr>Rational </vt:lpstr>
      <vt:lpstr>initial API functions are proposed</vt:lpstr>
      <vt:lpstr>Implementation Approach</vt:lpstr>
      <vt:lpstr>How can WGISS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2017-04-03T09:48:30Z</dcterms:created>
  <dcterms:modified xsi:type="dcterms:W3CDTF">2017-04-03T14:29:59Z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