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8" r:id="rId2"/>
  </p:sldMasterIdLst>
  <p:notesMasterIdLst>
    <p:notesMasterId r:id="rId9"/>
  </p:notesMasterIdLst>
  <p:sldIdLst>
    <p:sldId id="295" r:id="rId3"/>
    <p:sldId id="312" r:id="rId4"/>
    <p:sldId id="313" r:id="rId5"/>
    <p:sldId id="314" r:id="rId6"/>
    <p:sldId id="315" r:id="rId7"/>
    <p:sldId id="316" r:id="rId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xmlns="">
        <p15:guide id="1" orient="horz" pos="4277">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5701" autoAdjust="0"/>
  </p:normalViewPr>
  <p:slideViewPr>
    <p:cSldViewPr snapToGrid="0" snapToObjects="1">
      <p:cViewPr>
        <p:scale>
          <a:sx n="76" d="100"/>
          <a:sy n="76" d="100"/>
        </p:scale>
        <p:origin x="-312" y="-36"/>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4/3/2017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1_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423138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082872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extLst>
      <p:ext uri="{BB962C8B-B14F-4D97-AF65-F5344CB8AC3E}">
        <p14:creationId xmlns:p14="http://schemas.microsoft.com/office/powerpoint/2010/main" val="2252807703"/>
      </p:ext>
    </p:extLst>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22748CEA-2573-439B-8ADB-B1D3E9BE0BFF}" type="datetimeFigureOut">
              <a:rPr lang="en-US" kern="0" smtClean="0">
                <a:solidFill>
                  <a:srgbClr val="002569"/>
                </a:solidFill>
              </a:rPr>
              <a:pPr fontAlgn="auto">
                <a:spcBef>
                  <a:spcPts val="0"/>
                </a:spcBef>
                <a:spcAft>
                  <a:spcPts val="0"/>
                </a:spcAft>
              </a:pPr>
              <a:t>4/3/2017</a:t>
            </a:fld>
            <a:endParaRPr lang="en-US" kern="0">
              <a:solidFill>
                <a:srgbClr val="002569"/>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US" kern="0">
              <a:solidFill>
                <a:srgbClr val="002569"/>
              </a:solidFill>
            </a:endParaRPr>
          </a:p>
        </p:txBody>
      </p:sp>
      <p:sp>
        <p:nvSpPr>
          <p:cNvPr id="6" name="Slide Number Placeholder 5"/>
          <p:cNvSpPr>
            <a:spLocks noGrp="1"/>
          </p:cNvSpPr>
          <p:nvPr>
            <p:ph type="sldNum" sz="quarter" idx="12"/>
          </p:nvPr>
        </p:nvSpPr>
        <p:spPr/>
        <p:txBody>
          <a:bodyPr/>
          <a:lstStyle/>
          <a:p>
            <a:fld id="{806C71DD-B2CE-4CF7-92F0-F691A3034D74}"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053689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802096"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WGISS 42</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err="1" smtClean="0">
                <a:solidFill>
                  <a:srgbClr val="FFFFFF"/>
                </a:solidFill>
                <a:latin typeface="Arial Unicode MS" pitchFamily="-111" charset="0"/>
                <a:ea typeface="ＭＳ Ｐゴシック" pitchFamily="-105" charset="-128"/>
                <a:cs typeface="ＭＳ Ｐゴシック" pitchFamily="-105" charset="-128"/>
              </a:rPr>
              <a:t>Frascati</a:t>
            </a:r>
            <a:r>
              <a:rPr lang="en-US" sz="1000" b="1" dirty="0" smtClean="0">
                <a:solidFill>
                  <a:srgbClr val="FFFFFF"/>
                </a:solidFill>
                <a:latin typeface="Arial Unicode MS" pitchFamily="-111" charset="0"/>
                <a:ea typeface="ＭＳ Ｐゴシック" pitchFamily="-105" charset="-128"/>
                <a:cs typeface="ＭＳ Ｐゴシック" pitchFamily="-105" charset="-128"/>
              </a:rPr>
              <a:t>, Italy</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19</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 22</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nd</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September 2016</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fontAlgn="auto">
              <a:spcAft>
                <a:spcPts val="0"/>
              </a:spcAft>
            </a:pPr>
            <a:fld id="{86CB4B4D-7CA3-9044-876B-883B54F8677D}" type="slidenum">
              <a:rPr kern="0">
                <a:solidFill>
                  <a:srgbClr val="002569"/>
                </a:solidFill>
              </a:rPr>
              <a:pPr fontAlgn="auto">
                <a:spcAft>
                  <a:spcPts val="0"/>
                </a:spcAft>
              </a:pPr>
              <a:t>‹#›</a:t>
            </a:fld>
            <a:endParaRPr kern="0">
              <a:solidFill>
                <a:srgbClr val="002569"/>
              </a:solidFill>
            </a:endParaRPr>
          </a:p>
        </p:txBody>
      </p:sp>
    </p:spTree>
    <p:extLst>
      <p:ext uri="{BB962C8B-B14F-4D97-AF65-F5344CB8AC3E}">
        <p14:creationId xmlns:p14="http://schemas.microsoft.com/office/powerpoint/2010/main" val="192548675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8458200"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a:defRPr sz="1800" b="0">
                <a:solidFill>
                  <a:srgbClr val="000000"/>
                </a:solidFill>
              </a:defRPr>
            </a:pPr>
            <a:r>
              <a:rPr lang="fr-FR" sz="4000" b="1" dirty="0" smtClean="0">
                <a:solidFill>
                  <a:srgbClr val="92D050"/>
                </a:solidFill>
              </a:rPr>
              <a:t>CEOS 2017-2019 </a:t>
            </a:r>
            <a:r>
              <a:rPr lang="fr-FR" sz="4000" b="1" dirty="0" err="1" smtClean="0">
                <a:solidFill>
                  <a:srgbClr val="92D050"/>
                </a:solidFill>
              </a:rPr>
              <a:t>Work</a:t>
            </a:r>
            <a:r>
              <a:rPr lang="fr-FR" sz="4000" b="1" dirty="0" smtClean="0">
                <a:solidFill>
                  <a:srgbClr val="92D050"/>
                </a:solidFill>
              </a:rPr>
              <a:t> Plan</a:t>
            </a:r>
            <a:br>
              <a:rPr lang="fr-FR" sz="4000" b="1" dirty="0" smtClean="0">
                <a:solidFill>
                  <a:srgbClr val="92D050"/>
                </a:solidFill>
              </a:rPr>
            </a:br>
            <a:r>
              <a:rPr lang="en-US" sz="1800" b="0" dirty="0"/>
              <a:t/>
            </a:r>
            <a:br>
              <a:rPr lang="en-US" sz="1800" b="0" dirty="0"/>
            </a:br>
            <a:endParaRPr sz="4000" b="1" dirty="0">
              <a:solidFill>
                <a:srgbClr val="92D050"/>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Andrew Mitchell - 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WGISS-43</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Annapolis, Maryland – USA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a:t>
            </a:r>
            <a:r>
              <a:rPr lang="en-AU" baseline="30000" dirty="0" smtClean="0">
                <a:solidFill>
                  <a:srgbClr val="FFFFFF"/>
                </a:solidFill>
                <a:latin typeface="Arial Bold"/>
                <a:ea typeface="Arial Bold"/>
                <a:cs typeface="Arial Bold"/>
                <a:sym typeface="Arial Bold"/>
              </a:rPr>
              <a:t>rd</a:t>
            </a:r>
            <a:r>
              <a:rPr lang="en-AU" dirty="0" smtClean="0">
                <a:solidFill>
                  <a:srgbClr val="FFFFFF"/>
                </a:solidFill>
                <a:latin typeface="Arial Bold"/>
                <a:ea typeface="Arial Bold"/>
                <a:cs typeface="Arial Bold"/>
                <a:sym typeface="Arial Bold"/>
              </a:rPr>
              <a:t>  April 2017</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extLst>
      <p:ext uri="{BB962C8B-B14F-4D97-AF65-F5344CB8AC3E}">
        <p14:creationId xmlns:p14="http://schemas.microsoft.com/office/powerpoint/2010/main" val="259783157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3443636787"/>
              </p:ext>
            </p:extLst>
          </p:nvPr>
        </p:nvGraphicFramePr>
        <p:xfrm>
          <a:off x="1" y="1147488"/>
          <a:ext cx="9143999" cy="5470916"/>
        </p:xfrm>
        <a:graphic>
          <a:graphicData uri="http://schemas.openxmlformats.org/drawingml/2006/table">
            <a:tbl>
              <a:tblPr firstRow="1" firstCol="1" bandRow="1">
                <a:tableStyleId>{F2DE63D5-997A-4646-A377-4702673A728D}</a:tableStyleId>
              </a:tblPr>
              <a:tblGrid>
                <a:gridCol w="2528479"/>
                <a:gridCol w="1273666"/>
                <a:gridCol w="2316898"/>
                <a:gridCol w="3024956"/>
              </a:tblGrid>
              <a:tr h="733647">
                <a:tc>
                  <a:txBody>
                    <a:bodyPr/>
                    <a:lstStyle/>
                    <a:p>
                      <a:pPr marL="0" marR="0" algn="ctr">
                        <a:lnSpc>
                          <a:spcPct val="115000"/>
                        </a:lnSpc>
                        <a:spcBef>
                          <a:spcPts val="0"/>
                        </a:spcBef>
                        <a:spcAft>
                          <a:spcPts val="1000"/>
                        </a:spcAft>
                      </a:pPr>
                      <a:r>
                        <a:rPr lang="en-US" sz="1400" dirty="0">
                          <a:effectLst/>
                        </a:rPr>
                        <a:t>Objective/Deliverable</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Projected Completion Date</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en-US" sz="1400">
                          <a:effectLst/>
                        </a:rPr>
                        <a:t>Background Information</a:t>
                      </a:r>
                      <a:endParaRPr lang="en-US" sz="20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en-US" sz="1400">
                          <a:effectLst/>
                        </a:rPr>
                        <a:t>Status</a:t>
                      </a:r>
                      <a:endParaRPr lang="en-US" sz="2000">
                        <a:effectLst/>
                        <a:latin typeface="Times New Roman" panose="02020603050405020304" pitchFamily="18" charset="0"/>
                        <a:ea typeface="Calibri" panose="020F0502020204030204" pitchFamily="34" charset="0"/>
                      </a:endParaRPr>
                    </a:p>
                  </a:txBody>
                  <a:tcPr marL="68580" marR="68580" marT="0" marB="0"/>
                </a:tc>
              </a:tr>
              <a:tr h="1990389">
                <a:tc>
                  <a:txBody>
                    <a:bodyPr/>
                    <a:lstStyle/>
                    <a:p>
                      <a:pPr marL="0" marR="0">
                        <a:lnSpc>
                          <a:spcPct val="115000"/>
                        </a:lnSpc>
                        <a:spcBef>
                          <a:spcPts val="0"/>
                        </a:spcBef>
                        <a:spcAft>
                          <a:spcPts val="1000"/>
                        </a:spcAft>
                      </a:pPr>
                      <a:r>
                        <a:rPr lang="en-US" sz="1400" dirty="0">
                          <a:effectLst/>
                        </a:rPr>
                        <a:t>DATA-8: Improve WGISS Interoperability Standards Architecture</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Q3 2017</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Consolidation of current CWIC/</a:t>
                      </a:r>
                      <a:r>
                        <a:rPr lang="en-US" sz="1400" dirty="0" err="1">
                          <a:effectLst/>
                        </a:rPr>
                        <a:t>FedEO</a:t>
                      </a:r>
                      <a:r>
                        <a:rPr lang="en-US" sz="1400" dirty="0">
                          <a:effectLst/>
                        </a:rPr>
                        <a:t>/IDN overall architecture to address identified issues including duplicate datasets holdings</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a:effectLst/>
                        </a:rPr>
                        <a:t>This is an ongoing activity being led by the WGISS System Level Team which includes partners from CWIC, FedEO and IDN.</a:t>
                      </a:r>
                      <a:endParaRPr lang="en-US" sz="2000">
                        <a:effectLst/>
                        <a:latin typeface="Times New Roman" panose="02020603050405020304" pitchFamily="18" charset="0"/>
                        <a:ea typeface="Calibri" panose="020F0502020204030204" pitchFamily="34" charset="0"/>
                      </a:endParaRPr>
                    </a:p>
                  </a:txBody>
                  <a:tcPr marL="68580" marR="68580" marT="0" marB="0"/>
                </a:tc>
              </a:tr>
              <a:tr h="2744435">
                <a:tc>
                  <a:txBody>
                    <a:bodyPr/>
                    <a:lstStyle/>
                    <a:p>
                      <a:pPr marL="0" marR="0">
                        <a:lnSpc>
                          <a:spcPct val="115000"/>
                        </a:lnSpc>
                        <a:spcBef>
                          <a:spcPts val="0"/>
                        </a:spcBef>
                        <a:spcAft>
                          <a:spcPts val="1000"/>
                        </a:spcAft>
                      </a:pPr>
                      <a:r>
                        <a:rPr lang="en-US" sz="1400">
                          <a:effectLst/>
                        </a:rPr>
                        <a:t>DATA-9: ECVs/CDRs Discovery and Access through WGISS Systems</a:t>
                      </a:r>
                      <a:endParaRPr lang="en-US" sz="20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a:effectLst/>
                        </a:rPr>
                        <a:t>Q3 2017</a:t>
                      </a:r>
                      <a:endParaRPr lang="en-US" sz="20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a:effectLst/>
                        </a:rPr>
                        <a:t>Facilitate discoverability and accessibility of ECV Products and space-born CDRs relevant for the CEOS Carbon Action via WGISS Interoperability Systems &amp; Standards (FedEO/CWIC/IDN, OpenSearch).</a:t>
                      </a:r>
                      <a:endParaRPr lang="en-US" sz="20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Once </a:t>
                      </a:r>
                      <a:r>
                        <a:rPr lang="en-US" sz="1400" dirty="0" err="1">
                          <a:effectLst/>
                        </a:rPr>
                        <a:t>WGClimate</a:t>
                      </a:r>
                      <a:r>
                        <a:rPr lang="en-US" sz="1400" dirty="0">
                          <a:effectLst/>
                        </a:rPr>
                        <a:t> has completed their (meta) gap-analysis across the Carbon ECVC, WGISS will begin the longer objective of data discoverability and access. </a:t>
                      </a:r>
                      <a:br>
                        <a:rPr lang="en-US" sz="1400" dirty="0">
                          <a:effectLst/>
                        </a:rPr>
                      </a:br>
                      <a:endParaRPr lang="en-US" sz="2000" dirty="0">
                        <a:effectLst/>
                        <a:latin typeface="Times New Roman" panose="02020603050405020304" pitchFamily="18" charset="0"/>
                        <a:ea typeface="Calibri" panose="020F0502020204030204" pitchFamily="34" charset="0"/>
                      </a:endParaRPr>
                    </a:p>
                  </a:txBody>
                  <a:tcPr marL="68580" marR="68580" marT="0" marB="0"/>
                </a:tc>
              </a:tr>
            </a:tbl>
          </a:graphicData>
        </a:graphic>
      </p:graphicFrame>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63501110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697604481"/>
              </p:ext>
            </p:extLst>
          </p:nvPr>
        </p:nvGraphicFramePr>
        <p:xfrm>
          <a:off x="0" y="1134033"/>
          <a:ext cx="9144000" cy="5964936"/>
        </p:xfrm>
        <a:graphic>
          <a:graphicData uri="http://schemas.openxmlformats.org/drawingml/2006/table">
            <a:tbl>
              <a:tblPr firstRow="1" firstCol="1" bandRow="1">
                <a:tableStyleId>{F2DE63D5-997A-4646-A377-4702673A728D}</a:tableStyleId>
              </a:tblPr>
              <a:tblGrid>
                <a:gridCol w="2528478"/>
                <a:gridCol w="1273665"/>
                <a:gridCol w="2316899"/>
                <a:gridCol w="3024958"/>
              </a:tblGrid>
              <a:tr h="626186">
                <a:tc>
                  <a:txBody>
                    <a:bodyPr/>
                    <a:lstStyle/>
                    <a:p>
                      <a:pPr marL="0" marR="0" algn="ctr">
                        <a:lnSpc>
                          <a:spcPct val="115000"/>
                        </a:lnSpc>
                        <a:spcBef>
                          <a:spcPts val="0"/>
                        </a:spcBef>
                        <a:spcAft>
                          <a:spcPts val="1000"/>
                        </a:spcAft>
                      </a:pPr>
                      <a:r>
                        <a:rPr lang="en-US" sz="1400" dirty="0">
                          <a:effectLst/>
                        </a:rPr>
                        <a:t>Objective/Deliverable</a:t>
                      </a:r>
                      <a:endParaRPr lang="en-US" sz="1400" dirty="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gn="ctr">
                        <a:lnSpc>
                          <a:spcPct val="115000"/>
                        </a:lnSpc>
                        <a:spcBef>
                          <a:spcPts val="0"/>
                        </a:spcBef>
                        <a:spcAft>
                          <a:spcPts val="1000"/>
                        </a:spcAft>
                      </a:pPr>
                      <a:r>
                        <a:rPr lang="en-US" sz="1400">
                          <a:effectLst/>
                        </a:rPr>
                        <a:t>Status</a:t>
                      </a:r>
                      <a:endParaRPr lang="en-US" sz="1400">
                        <a:effectLst/>
                        <a:latin typeface="Times New Roman" panose="02020603050405020304" pitchFamily="18" charset="0"/>
                        <a:ea typeface="Calibri" panose="020F0502020204030204" pitchFamily="34" charset="0"/>
                      </a:endParaRPr>
                    </a:p>
                  </a:txBody>
                  <a:tcPr marL="43565" marR="43565" marT="0" marB="0"/>
                </a:tc>
              </a:tr>
              <a:tr h="2087283">
                <a:tc>
                  <a:txBody>
                    <a:bodyPr/>
                    <a:lstStyle/>
                    <a:p>
                      <a:pPr marL="0" marR="0">
                        <a:lnSpc>
                          <a:spcPct val="115000"/>
                        </a:lnSpc>
                        <a:spcBef>
                          <a:spcPts val="0"/>
                        </a:spcBef>
                        <a:spcAft>
                          <a:spcPts val="1000"/>
                        </a:spcAft>
                      </a:pPr>
                      <a:r>
                        <a:rPr lang="en-US" sz="1400" dirty="0">
                          <a:effectLst/>
                        </a:rPr>
                        <a:t>DATA-10: Reference model for data stewardship planning and implementation</a:t>
                      </a:r>
                    </a:p>
                    <a:p>
                      <a:pPr marL="0" marR="0">
                        <a:lnSpc>
                          <a:spcPct val="115000"/>
                        </a:lnSpc>
                        <a:spcBef>
                          <a:spcPts val="0"/>
                        </a:spcBef>
                        <a:spcAft>
                          <a:spcPts val="100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Q4 2017</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Consolidate a reference model that provides guidelines and recommendations for the preservation and improvement of data including a roadmap for scientific data stewardship improvement; </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In progress by ESA’s Long Term Data Preservation (LTDP) Working Group. </a:t>
                      </a:r>
                      <a:endParaRPr lang="en-US" sz="1400">
                        <a:effectLst/>
                        <a:latin typeface="Times New Roman" panose="02020603050405020304" pitchFamily="18" charset="0"/>
                        <a:ea typeface="Calibri" panose="020F0502020204030204" pitchFamily="34" charset="0"/>
                      </a:endParaRPr>
                    </a:p>
                  </a:txBody>
                  <a:tcPr marL="43565" marR="43565" marT="0" marB="0"/>
                </a:tc>
              </a:tr>
              <a:tr h="2902921">
                <a:tc>
                  <a:txBody>
                    <a:bodyPr/>
                    <a:lstStyle/>
                    <a:p>
                      <a:pPr marL="0" marR="0">
                        <a:lnSpc>
                          <a:spcPct val="115000"/>
                        </a:lnSpc>
                        <a:spcBef>
                          <a:spcPts val="0"/>
                        </a:spcBef>
                        <a:spcAft>
                          <a:spcPts val="1000"/>
                        </a:spcAft>
                      </a:pPr>
                      <a:r>
                        <a:rPr lang="en-US" sz="1400">
                          <a:effectLst/>
                        </a:rPr>
                        <a:t>DATA-11: Technology Exploration webinars and workshops</a:t>
                      </a:r>
                    </a:p>
                    <a:p>
                      <a:pPr marL="0" marR="0">
                        <a:lnSpc>
                          <a:spcPct val="115000"/>
                        </a:lnSpc>
                        <a:spcBef>
                          <a:spcPts val="0"/>
                        </a:spcBef>
                        <a:spcAft>
                          <a:spcPts val="100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Ongoing</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WGISS will host at least one workshop annually to serve as a forum for exchange of technical information and lessons-learned experience about current, trending and future software technologies, services and other WWW / Internet related software technologies.</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600"/>
                        </a:spcAft>
                      </a:pPr>
                      <a:r>
                        <a:rPr lang="en-US" sz="1400" dirty="0">
                          <a:effectLst/>
                        </a:rPr>
                        <a:t>The first Tech Expo Webinar occurred on March 14, 2017 with the topic of Data Search Relevancy.  (Search Relevancy ranking is the process of sorting data results so that those data which are most likely to be relevant to your query are shown at the top) The webinar was recorded and a </a:t>
                      </a:r>
                      <a:r>
                        <a:rPr lang="en-US" sz="1400" dirty="0" err="1">
                          <a:effectLst/>
                        </a:rPr>
                        <a:t>Youtube</a:t>
                      </a:r>
                      <a:r>
                        <a:rPr lang="en-US" sz="1400" dirty="0">
                          <a:effectLst/>
                        </a:rPr>
                        <a:t> link to the recording was made available on the WGISS website</a:t>
                      </a:r>
                    </a:p>
                    <a:p>
                      <a:pPr marL="0" marR="0">
                        <a:lnSpc>
                          <a:spcPct val="115000"/>
                        </a:lnSpc>
                        <a:spcBef>
                          <a:spcPts val="0"/>
                        </a:spcBef>
                        <a:spcAft>
                          <a:spcPts val="100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43565" marR="43565" marT="0" marB="0"/>
                </a:tc>
              </a:tr>
            </a:tbl>
          </a:graphicData>
        </a:graphic>
      </p:graphicFrame>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215447152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3906055893"/>
              </p:ext>
            </p:extLst>
          </p:nvPr>
        </p:nvGraphicFramePr>
        <p:xfrm>
          <a:off x="0" y="1151965"/>
          <a:ext cx="9144000" cy="5544670"/>
        </p:xfrm>
        <a:graphic>
          <a:graphicData uri="http://schemas.openxmlformats.org/drawingml/2006/table">
            <a:tbl>
              <a:tblPr firstRow="1" firstCol="1" bandRow="1">
                <a:tableStyleId>{F2DE63D5-997A-4646-A377-4702673A728D}</a:tableStyleId>
              </a:tblPr>
              <a:tblGrid>
                <a:gridCol w="2528478"/>
                <a:gridCol w="1273666"/>
                <a:gridCol w="2316899"/>
                <a:gridCol w="3024957"/>
              </a:tblGrid>
              <a:tr h="759396">
                <a:tc>
                  <a:txBody>
                    <a:bodyPr/>
                    <a:lstStyle/>
                    <a:p>
                      <a:pPr marL="0" marR="0" algn="ctr">
                        <a:lnSpc>
                          <a:spcPct val="115000"/>
                        </a:lnSpc>
                        <a:spcBef>
                          <a:spcPts val="0"/>
                        </a:spcBef>
                        <a:spcAft>
                          <a:spcPts val="1000"/>
                        </a:spcAft>
                      </a:pPr>
                      <a:r>
                        <a:rPr lang="en-US" sz="1400">
                          <a:effectLst/>
                        </a:rPr>
                        <a:t>Objective/Deliverable</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gn="ctr">
                        <a:lnSpc>
                          <a:spcPct val="115000"/>
                        </a:lnSpc>
                        <a:spcBef>
                          <a:spcPts val="0"/>
                        </a:spcBef>
                        <a:spcAft>
                          <a:spcPts val="1000"/>
                        </a:spcAft>
                      </a:pPr>
                      <a:r>
                        <a:rPr lang="en-US" sz="1400" dirty="0">
                          <a:effectLst/>
                        </a:rPr>
                        <a:t>Status</a:t>
                      </a:r>
                      <a:endParaRPr lang="en-US" sz="1400" dirty="0">
                        <a:effectLst/>
                        <a:latin typeface="Times New Roman" panose="02020603050405020304" pitchFamily="18" charset="0"/>
                        <a:ea typeface="Calibri" panose="020F0502020204030204" pitchFamily="34" charset="0"/>
                      </a:endParaRPr>
                    </a:p>
                  </a:txBody>
                  <a:tcPr marL="30227" marR="30227" marT="0" marB="0"/>
                </a:tc>
              </a:tr>
              <a:tr h="2253957">
                <a:tc>
                  <a:txBody>
                    <a:bodyPr/>
                    <a:lstStyle/>
                    <a:p>
                      <a:pPr marL="0" marR="0">
                        <a:lnSpc>
                          <a:spcPct val="115000"/>
                        </a:lnSpc>
                        <a:spcBef>
                          <a:spcPts val="0"/>
                        </a:spcBef>
                        <a:spcAft>
                          <a:spcPts val="1000"/>
                        </a:spcAft>
                      </a:pPr>
                      <a:r>
                        <a:rPr lang="en-US" sz="1400" dirty="0">
                          <a:effectLst/>
                        </a:rPr>
                        <a:t>DATA-12: CEOS data holdings reported in GEO</a:t>
                      </a:r>
                    </a:p>
                    <a:p>
                      <a:pPr marL="0" marR="0">
                        <a:lnSpc>
                          <a:spcPct val="115000"/>
                        </a:lnSpc>
                        <a:spcBef>
                          <a:spcPts val="0"/>
                        </a:spcBef>
                        <a:spcAft>
                          <a:spcPts val="100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1000"/>
                        </a:spcAft>
                      </a:pPr>
                      <a:r>
                        <a:rPr lang="en-US" sz="1400">
                          <a:effectLst/>
                        </a:rPr>
                        <a:t>Ongoing</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1000"/>
                        </a:spcAft>
                      </a:pPr>
                      <a:r>
                        <a:rPr lang="en-US" sz="1400">
                          <a:effectLst/>
                        </a:rPr>
                        <a:t>Provide support to GEO in their efforts of reconciling metrics of CEOS data holdings provided through WGISS interoperable standards and systems.</a:t>
                      </a:r>
                    </a:p>
                    <a:p>
                      <a:pPr marL="0" marR="0">
                        <a:lnSpc>
                          <a:spcPct val="115000"/>
                        </a:lnSpc>
                        <a:spcBef>
                          <a:spcPts val="0"/>
                        </a:spcBef>
                        <a:spcAft>
                          <a:spcPts val="100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1000"/>
                        </a:spcAft>
                      </a:pPr>
                      <a:r>
                        <a:rPr lang="en-US" sz="1400">
                          <a:effectLst/>
                        </a:rPr>
                        <a:t>Holding regular meetings with the GEO Data Access Broker (GEODAB) team to improve data discoverability and access of CEOS data in GEO. </a:t>
                      </a:r>
                      <a:endParaRPr lang="en-US" sz="1400">
                        <a:effectLst/>
                        <a:latin typeface="Times New Roman" panose="02020603050405020304" pitchFamily="18" charset="0"/>
                        <a:ea typeface="Calibri" panose="020F0502020204030204" pitchFamily="34" charset="0"/>
                      </a:endParaRPr>
                    </a:p>
                  </a:txBody>
                  <a:tcPr marL="30227" marR="30227" marT="0" marB="0"/>
                </a:tc>
              </a:tr>
              <a:tr h="2531317">
                <a:tc>
                  <a:txBody>
                    <a:bodyPr/>
                    <a:lstStyle/>
                    <a:p>
                      <a:pPr marL="0" marR="0">
                        <a:lnSpc>
                          <a:spcPct val="115000"/>
                        </a:lnSpc>
                        <a:spcBef>
                          <a:spcPts val="0"/>
                        </a:spcBef>
                        <a:spcAft>
                          <a:spcPts val="0"/>
                        </a:spcAft>
                      </a:pPr>
                      <a:r>
                        <a:rPr lang="en-US" sz="1400">
                          <a:effectLst/>
                        </a:rPr>
                        <a:t>DATA-2: Full </a:t>
                      </a:r>
                    </a:p>
                    <a:p>
                      <a:pPr marL="0" marR="0">
                        <a:lnSpc>
                          <a:spcPct val="115000"/>
                        </a:lnSpc>
                        <a:spcBef>
                          <a:spcPts val="0"/>
                        </a:spcBef>
                        <a:spcAft>
                          <a:spcPts val="0"/>
                        </a:spcAft>
                      </a:pPr>
                      <a:r>
                        <a:rPr lang="en-US" sz="1400">
                          <a:effectLst/>
                        </a:rPr>
                        <a:t>representation of CEOS </a:t>
                      </a:r>
                    </a:p>
                    <a:p>
                      <a:pPr marL="0" marR="0">
                        <a:lnSpc>
                          <a:spcPct val="115000"/>
                        </a:lnSpc>
                        <a:spcBef>
                          <a:spcPts val="0"/>
                        </a:spcBef>
                        <a:spcAft>
                          <a:spcPts val="0"/>
                        </a:spcAft>
                      </a:pPr>
                      <a:r>
                        <a:rPr lang="en-US" sz="1400">
                          <a:effectLst/>
                        </a:rPr>
                        <a:t>Agency datasets in the IDN</a:t>
                      </a:r>
                    </a:p>
                    <a:p>
                      <a:pPr marL="0" marR="0">
                        <a:lnSpc>
                          <a:spcPct val="115000"/>
                        </a:lnSpc>
                        <a:spcBef>
                          <a:spcPts val="0"/>
                        </a:spcBef>
                        <a:spcAft>
                          <a:spcPts val="0"/>
                        </a:spcAft>
                      </a:pPr>
                      <a:r>
                        <a:rPr lang="en-US" sz="1400">
                          <a:effectLst/>
                        </a:rPr>
                        <a:t>and accessible via supported WGISS standards</a:t>
                      </a:r>
                    </a:p>
                    <a:p>
                      <a:pPr marL="0" marR="0">
                        <a:lnSpc>
                          <a:spcPct val="115000"/>
                        </a:lnSpc>
                        <a:spcBef>
                          <a:spcPts val="0"/>
                        </a:spcBef>
                        <a:spcAft>
                          <a:spcPts val="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0"/>
                        </a:spcAft>
                      </a:pPr>
                      <a:r>
                        <a:rPr lang="en-US" sz="1400">
                          <a:effectLst/>
                        </a:rPr>
                        <a:t>Ongoing</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0"/>
                        </a:spcAft>
                      </a:pPr>
                      <a:r>
                        <a:rPr lang="en-US" sz="1400">
                          <a:effectLst/>
                        </a:rPr>
                        <a:t>As the IDN contains OpenSearch endpoints for </a:t>
                      </a:r>
                    </a:p>
                    <a:p>
                      <a:pPr marL="0" marR="0">
                        <a:lnSpc>
                          <a:spcPct val="115000"/>
                        </a:lnSpc>
                        <a:spcBef>
                          <a:spcPts val="0"/>
                        </a:spcBef>
                        <a:spcAft>
                          <a:spcPts val="0"/>
                        </a:spcAft>
                      </a:pPr>
                      <a:r>
                        <a:rPr lang="en-US" sz="1400">
                          <a:effectLst/>
                        </a:rPr>
                        <a:t>data access and is also the link with GCI, it is </a:t>
                      </a:r>
                    </a:p>
                    <a:p>
                      <a:pPr marL="0" marR="0">
                        <a:lnSpc>
                          <a:spcPct val="115000"/>
                        </a:lnSpc>
                        <a:spcBef>
                          <a:spcPts val="0"/>
                        </a:spcBef>
                        <a:spcAft>
                          <a:spcPts val="0"/>
                        </a:spcAft>
                      </a:pPr>
                      <a:r>
                        <a:rPr lang="en-US" sz="1400">
                          <a:effectLst/>
                        </a:rPr>
                        <a:t>essential that all CEOS Agencies keep information </a:t>
                      </a:r>
                    </a:p>
                    <a:p>
                      <a:pPr marL="0" marR="0">
                        <a:lnSpc>
                          <a:spcPct val="115000"/>
                        </a:lnSpc>
                        <a:spcBef>
                          <a:spcPts val="0"/>
                        </a:spcBef>
                        <a:spcAft>
                          <a:spcPts val="0"/>
                        </a:spcAft>
                      </a:pPr>
                      <a:r>
                        <a:rPr lang="en-US" sz="1400">
                          <a:effectLst/>
                        </a:rPr>
                        <a:t>on the data up-to-date in the IDN.</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0"/>
                        </a:spcAft>
                      </a:pPr>
                      <a:r>
                        <a:rPr lang="en-US" sz="1400" dirty="0">
                          <a:effectLst/>
                        </a:rPr>
                        <a:t>New entries were added to the International Directory Network (IDN) from ESA, EUMETSAT, ISRO, and JAXA datasets.</a:t>
                      </a:r>
                      <a:endParaRPr lang="en-US" sz="1400" dirty="0">
                        <a:effectLst/>
                        <a:latin typeface="Times New Roman" panose="02020603050405020304" pitchFamily="18" charset="0"/>
                        <a:ea typeface="Calibri" panose="020F0502020204030204" pitchFamily="34" charset="0"/>
                      </a:endParaRPr>
                    </a:p>
                  </a:txBody>
                  <a:tcPr marL="30227" marR="30227" marT="0" marB="0"/>
                </a:tc>
              </a:tr>
            </a:tbl>
          </a:graphicData>
        </a:graphic>
      </p:graphicFrame>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140526689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endParaRPr lang="en-US"/>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1089092193"/>
              </p:ext>
            </p:extLst>
          </p:nvPr>
        </p:nvGraphicFramePr>
        <p:xfrm>
          <a:off x="0" y="1139054"/>
          <a:ext cx="9045388" cy="5494827"/>
        </p:xfrm>
        <a:graphic>
          <a:graphicData uri="http://schemas.openxmlformats.org/drawingml/2006/table">
            <a:tbl>
              <a:tblPr firstRow="1" firstCol="1" bandRow="1">
                <a:tableStyleId>{F2DE63D5-997A-4646-A377-4702673A728D}</a:tableStyleId>
              </a:tblPr>
              <a:tblGrid>
                <a:gridCol w="2501211"/>
                <a:gridCol w="1259931"/>
                <a:gridCol w="2291915"/>
                <a:gridCol w="2992331"/>
              </a:tblGrid>
              <a:tr h="900221">
                <a:tc>
                  <a:txBody>
                    <a:bodyPr/>
                    <a:lstStyle/>
                    <a:p>
                      <a:pPr marL="0" marR="0" algn="ctr">
                        <a:lnSpc>
                          <a:spcPct val="115000"/>
                        </a:lnSpc>
                        <a:spcBef>
                          <a:spcPts val="0"/>
                        </a:spcBef>
                        <a:spcAft>
                          <a:spcPts val="1000"/>
                        </a:spcAft>
                      </a:pPr>
                      <a:r>
                        <a:rPr lang="en-US" sz="1400" dirty="0">
                          <a:effectLst/>
                        </a:rPr>
                        <a:t>Objective/Deliverable</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Status</a:t>
                      </a:r>
                      <a:endParaRPr lang="en-US" sz="1400">
                        <a:effectLst/>
                        <a:latin typeface="Times New Roman" panose="02020603050405020304" pitchFamily="18" charset="0"/>
                        <a:ea typeface="Calibri" panose="020F0502020204030204" pitchFamily="34" charset="0"/>
                      </a:endParaRPr>
                    </a:p>
                  </a:txBody>
                  <a:tcPr marL="18004" marR="18004" marT="0" marB="0"/>
                </a:tc>
              </a:tr>
              <a:tr h="4594606">
                <a:tc>
                  <a:txBody>
                    <a:bodyPr/>
                    <a:lstStyle/>
                    <a:p>
                      <a:pPr marL="0" marR="0">
                        <a:lnSpc>
                          <a:spcPct val="115000"/>
                        </a:lnSpc>
                        <a:spcBef>
                          <a:spcPts val="0"/>
                        </a:spcBef>
                        <a:spcAft>
                          <a:spcPts val="0"/>
                        </a:spcAft>
                      </a:pPr>
                      <a:r>
                        <a:rPr lang="en-US" sz="1400" dirty="0">
                          <a:effectLst/>
                        </a:rPr>
                        <a:t>FDA-:6 Technical best practices relating to future data architectures opportunities</a:t>
                      </a:r>
                    </a:p>
                    <a:p>
                      <a:pPr marL="0" marR="0">
                        <a:lnSpc>
                          <a:spcPct val="115000"/>
                        </a:lnSpc>
                        <a:spcBef>
                          <a:spcPts val="0"/>
                        </a:spcBef>
                        <a:spcAft>
                          <a:spcPts val="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a:effectLst/>
                        </a:rPr>
                        <a:t>Q4 2017</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1000"/>
                        </a:spcAft>
                      </a:pPr>
                      <a:r>
                        <a:rPr lang="en-US" sz="1400">
                          <a:effectLst/>
                        </a:rPr>
                        <a:t>WGISS will ensure necessary structures are established to enable sharing of lessons learnt and practices relating to the exploitation of the technical opportunities identified in the interim FDA report.</a:t>
                      </a:r>
                    </a:p>
                    <a:p>
                      <a:pPr marL="0" marR="0">
                        <a:lnSpc>
                          <a:spcPct val="115000"/>
                        </a:lnSpc>
                        <a:spcBef>
                          <a:spcPts val="0"/>
                        </a:spcBef>
                        <a:spcAft>
                          <a:spcPts val="0"/>
                        </a:spcAft>
                      </a:pPr>
                      <a:r>
                        <a:rPr lang="en-US" sz="1400">
                          <a:effectLst/>
                        </a:rPr>
                        <a:t>WGISS will present at least one ‘best practice’ document for endorsement at the 31</a:t>
                      </a:r>
                      <a:r>
                        <a:rPr lang="en-US" sz="1400" baseline="30000">
                          <a:effectLst/>
                        </a:rPr>
                        <a:t>st</a:t>
                      </a:r>
                      <a:r>
                        <a:rPr lang="en-US" sz="1400">
                          <a:effectLst/>
                        </a:rPr>
                        <a:t> CEOS Plenary Meeting.</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dirty="0" smtClean="0">
                          <a:solidFill>
                            <a:schemeClr val="tx1"/>
                          </a:solidFill>
                          <a:effectLst/>
                          <a:latin typeface="+mn-lt"/>
                          <a:ea typeface="+mn-ea"/>
                          <a:cs typeface="+mn-cs"/>
                          <a:sym typeface="Calibri"/>
                        </a:rPr>
                        <a:t>A FDA Tiger Team (Andy Mitchell – NASA,</a:t>
                      </a:r>
                      <a:r>
                        <a:rPr lang="en-US" sz="1400" baseline="0" dirty="0" smtClean="0">
                          <a:solidFill>
                            <a:schemeClr val="tx1"/>
                          </a:solidFill>
                          <a:effectLst/>
                          <a:latin typeface="+mn-lt"/>
                          <a:ea typeface="+mn-ea"/>
                          <a:cs typeface="+mn-cs"/>
                          <a:sym typeface="Calibri"/>
                        </a:rPr>
                        <a:t> </a:t>
                      </a:r>
                      <a:r>
                        <a:rPr lang="en-US" sz="1400" dirty="0" err="1" smtClean="0">
                          <a:solidFill>
                            <a:schemeClr val="tx1"/>
                          </a:solidFill>
                          <a:effectLst/>
                          <a:latin typeface="+mn-lt"/>
                          <a:ea typeface="+mn-ea"/>
                          <a:cs typeface="+mn-cs"/>
                          <a:sym typeface="Calibri"/>
                        </a:rPr>
                        <a:t>JonoRoss</a:t>
                      </a:r>
                      <a:r>
                        <a:rPr lang="en-US" sz="1400" dirty="0" smtClean="0">
                          <a:solidFill>
                            <a:schemeClr val="tx1"/>
                          </a:solidFill>
                          <a:effectLst/>
                          <a:latin typeface="+mn-lt"/>
                          <a:ea typeface="+mn-ea"/>
                          <a:cs typeface="+mn-cs"/>
                          <a:sym typeface="Calibri"/>
                        </a:rPr>
                        <a:t> - </a:t>
                      </a:r>
                      <a:r>
                        <a:rPr lang="en-US" sz="1400" dirty="0" err="1" smtClean="0">
                          <a:solidFill>
                            <a:schemeClr val="tx1"/>
                          </a:solidFill>
                          <a:effectLst/>
                          <a:latin typeface="+mn-lt"/>
                          <a:ea typeface="+mn-ea"/>
                          <a:cs typeface="+mn-cs"/>
                          <a:sym typeface="Calibri"/>
                        </a:rPr>
                        <a:t>GeoScience</a:t>
                      </a:r>
                      <a:r>
                        <a:rPr lang="en-US" sz="1400" dirty="0" smtClean="0">
                          <a:solidFill>
                            <a:schemeClr val="tx1"/>
                          </a:solidFill>
                          <a:effectLst/>
                          <a:latin typeface="+mn-lt"/>
                          <a:ea typeface="+mn-ea"/>
                          <a:cs typeface="+mn-cs"/>
                          <a:sym typeface="Calibri"/>
                        </a:rPr>
                        <a:t> Australia, Bianca </a:t>
                      </a:r>
                      <a:r>
                        <a:rPr lang="en-US" sz="1400" dirty="0" err="1" smtClean="0">
                          <a:solidFill>
                            <a:schemeClr val="tx1"/>
                          </a:solidFill>
                          <a:effectLst/>
                          <a:latin typeface="+mn-lt"/>
                          <a:ea typeface="+mn-ea"/>
                          <a:cs typeface="+mn-cs"/>
                          <a:sym typeface="Calibri"/>
                        </a:rPr>
                        <a:t>Hoersch</a:t>
                      </a:r>
                      <a:r>
                        <a:rPr lang="en-US" sz="1400" dirty="0" smtClean="0">
                          <a:solidFill>
                            <a:schemeClr val="tx1"/>
                          </a:solidFill>
                          <a:effectLst/>
                          <a:latin typeface="+mn-lt"/>
                          <a:ea typeface="+mn-ea"/>
                          <a:cs typeface="+mn-cs"/>
                          <a:sym typeface="Calibri"/>
                        </a:rPr>
                        <a:t> – ESA, Rob Woodcock - CSIRO, Brian Killough - SEO) has been formed to do the analysis and writing of materials of the FDA Strategic Assessment Survey. In particular, this first analysis is looking to present the findings surrounding the question ‘What should CEOS agencies do together’ in regards to FDA. The findings will be presented at the SIT-32 meeting in Paris.</a:t>
                      </a:r>
                      <a:endParaRPr lang="en-US" sz="1400" dirty="0">
                        <a:effectLst/>
                        <a:latin typeface="Times New Roman" panose="02020603050405020304" pitchFamily="18" charset="0"/>
                        <a:ea typeface="Calibri" panose="020F0502020204030204" pitchFamily="34" charset="0"/>
                      </a:endParaRPr>
                    </a:p>
                  </a:txBody>
                  <a:tcPr marL="18004" marR="18004" marT="0" marB="0"/>
                </a:tc>
              </a:tr>
            </a:tbl>
          </a:graphicData>
        </a:graphic>
      </p:graphicFrame>
    </p:spTree>
    <p:extLst>
      <p:ext uri="{BB962C8B-B14F-4D97-AF65-F5344CB8AC3E}">
        <p14:creationId xmlns:p14="http://schemas.microsoft.com/office/powerpoint/2010/main" val="310901357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endParaRPr lang="en-US"/>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2550140317"/>
              </p:ext>
            </p:extLst>
          </p:nvPr>
        </p:nvGraphicFramePr>
        <p:xfrm>
          <a:off x="-4113" y="1156984"/>
          <a:ext cx="9076026" cy="5659968"/>
        </p:xfrm>
        <a:graphic>
          <a:graphicData uri="http://schemas.openxmlformats.org/drawingml/2006/table">
            <a:tbl>
              <a:tblPr firstRow="1" firstCol="1" bandRow="1">
                <a:tableStyleId>{F2DE63D5-997A-4646-A377-4702673A728D}</a:tableStyleId>
              </a:tblPr>
              <a:tblGrid>
                <a:gridCol w="2509683"/>
                <a:gridCol w="1264199"/>
                <a:gridCol w="2299678"/>
                <a:gridCol w="3002466"/>
              </a:tblGrid>
              <a:tr h="669563">
                <a:tc>
                  <a:txBody>
                    <a:bodyPr/>
                    <a:lstStyle/>
                    <a:p>
                      <a:pPr marL="0" marR="0" algn="ctr">
                        <a:lnSpc>
                          <a:spcPct val="115000"/>
                        </a:lnSpc>
                        <a:spcBef>
                          <a:spcPts val="0"/>
                        </a:spcBef>
                        <a:spcAft>
                          <a:spcPts val="1000"/>
                        </a:spcAft>
                      </a:pPr>
                      <a:r>
                        <a:rPr lang="en-US" sz="1400" dirty="0">
                          <a:effectLst/>
                        </a:rPr>
                        <a:t>Objective/Deliverable</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Status</a:t>
                      </a:r>
                      <a:endParaRPr lang="en-US" sz="1400">
                        <a:effectLst/>
                        <a:latin typeface="Times New Roman" panose="02020603050405020304" pitchFamily="18" charset="0"/>
                        <a:ea typeface="Calibri" panose="020F0502020204030204" pitchFamily="34" charset="0"/>
                      </a:endParaRPr>
                    </a:p>
                  </a:txBody>
                  <a:tcPr marL="18004" marR="18004" marT="0" marB="0"/>
                </a:tc>
              </a:tr>
              <a:tr h="4923876">
                <a:tc>
                  <a:txBody>
                    <a:bodyPr/>
                    <a:lstStyle/>
                    <a:p>
                      <a:pPr marL="0" marR="0">
                        <a:lnSpc>
                          <a:spcPct val="115000"/>
                        </a:lnSpc>
                        <a:spcBef>
                          <a:spcPts val="0"/>
                        </a:spcBef>
                        <a:spcAft>
                          <a:spcPts val="0"/>
                        </a:spcAft>
                      </a:pPr>
                      <a:r>
                        <a:rPr lang="en-US" sz="1400" dirty="0">
                          <a:effectLst/>
                        </a:rPr>
                        <a:t>CARB-15: Carbon data portal</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a:effectLst/>
                        </a:rPr>
                        <a:t>Q4 2017</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1000"/>
                        </a:spcAft>
                      </a:pPr>
                      <a:r>
                        <a:rPr lang="en-US" sz="1400">
                          <a:effectLst/>
                        </a:rPr>
                        <a:t>Implement a carbon data portal to facilitate the discoverability and accessibility of ECV products and space-borne CDRs. The portal is designed with service-oriented architecture and follows the principles outlined by the GEOSS Community Portal white paper. The portal will seamlessly access data both in CWIC and FedEO to provide necessary data and services to the carbon science community of both CEOS and GEOSS.</a:t>
                      </a:r>
                    </a:p>
                    <a:p>
                      <a:pPr marL="0" marR="0">
                        <a:lnSpc>
                          <a:spcPct val="115000"/>
                        </a:lnSpc>
                        <a:spcBef>
                          <a:spcPts val="0"/>
                        </a:spcBef>
                        <a:spcAft>
                          <a:spcPts val="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dirty="0">
                          <a:effectLst/>
                        </a:rPr>
                        <a:t>Working with Mark Dowell (CEOS Carbon lead) and Pascal </a:t>
                      </a:r>
                      <a:r>
                        <a:rPr lang="en-US" sz="1400" dirty="0" err="1">
                          <a:effectLst/>
                        </a:rPr>
                        <a:t>LeComte</a:t>
                      </a:r>
                      <a:r>
                        <a:rPr lang="en-US" sz="1400" dirty="0">
                          <a:effectLst/>
                        </a:rPr>
                        <a:t> (WG Climate Chair), WGISS will begin defining a preliminary set of “requirements” for a future Carbon Portal.  WGISS will start with the initial list of ECVs that are key for Carbon and start putting together a list of relevant data collections from identified data providers.</a:t>
                      </a:r>
                      <a:endParaRPr lang="en-US" sz="1400" dirty="0">
                        <a:effectLst/>
                        <a:latin typeface="Times New Roman" panose="02020603050405020304" pitchFamily="18" charset="0"/>
                        <a:ea typeface="Calibri" panose="020F0502020204030204" pitchFamily="34" charset="0"/>
                      </a:endParaRPr>
                    </a:p>
                  </a:txBody>
                  <a:tcPr marL="18004" marR="18004" marT="0" marB="0"/>
                </a:tc>
              </a:tr>
            </a:tbl>
          </a:graphicData>
        </a:graphic>
      </p:graphicFrame>
    </p:spTree>
    <p:extLst>
      <p:ext uri="{BB962C8B-B14F-4D97-AF65-F5344CB8AC3E}">
        <p14:creationId xmlns:p14="http://schemas.microsoft.com/office/powerpoint/2010/main" val="138358819"/>
      </p:ext>
    </p:extLst>
  </p:cSld>
  <p:clrMapOvr>
    <a:masterClrMapping/>
  </p:clrMapOvr>
  <p:transition spd="med"/>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12712</TotalTime>
  <Words>753</Words>
  <Application>Microsoft Office PowerPoint</Application>
  <PresentationFormat>On-screen Show (4:3)</PresentationFormat>
  <Paragraphs>73</Paragraphs>
  <Slides>6</Slides>
  <Notes>0</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4_EUM_template_v03</vt:lpstr>
      <vt:lpstr>Default</vt:lpstr>
      <vt:lpstr>CEOS 2017-2019 Work Plan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Anne Kennerley</cp:lastModifiedBy>
  <cp:revision>401</cp:revision>
  <dcterms:created xsi:type="dcterms:W3CDTF">2012-08-31T01:11:17Z</dcterms:created>
  <dcterms:modified xsi:type="dcterms:W3CDTF">2017-04-03T14:30:09Z</dcterms:modified>
</cp:coreProperties>
</file>