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78" r:id="rId2"/>
  </p:sldMasterIdLst>
  <p:notesMasterIdLst>
    <p:notesMasterId r:id="rId9"/>
  </p:notesMasterIdLst>
  <p:sldIdLst>
    <p:sldId id="295" r:id="rId3"/>
    <p:sldId id="312" r:id="rId4"/>
    <p:sldId id="313" r:id="rId5"/>
    <p:sldId id="314" r:id="rId6"/>
    <p:sldId id="315" r:id="rId7"/>
    <p:sldId id="316" r:id="rId8"/>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106"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106"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106"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106"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106" charset="-128"/>
        <a:cs typeface="+mn-cs"/>
      </a:defRPr>
    </a:lvl5pPr>
    <a:lvl6pPr marL="2286000" algn="l" defTabSz="914400" rtl="0" eaLnBrk="1" latinLnBrk="0" hangingPunct="1">
      <a:defRPr kern="1200">
        <a:solidFill>
          <a:schemeClr val="tx1"/>
        </a:solidFill>
        <a:latin typeface="Arial" charset="0"/>
        <a:ea typeface="ＭＳ Ｐゴシック" pitchFamily="-106" charset="-128"/>
        <a:cs typeface="+mn-cs"/>
      </a:defRPr>
    </a:lvl6pPr>
    <a:lvl7pPr marL="2743200" algn="l" defTabSz="914400" rtl="0" eaLnBrk="1" latinLnBrk="0" hangingPunct="1">
      <a:defRPr kern="1200">
        <a:solidFill>
          <a:schemeClr val="tx1"/>
        </a:solidFill>
        <a:latin typeface="Arial" charset="0"/>
        <a:ea typeface="ＭＳ Ｐゴシック" pitchFamily="-106" charset="-128"/>
        <a:cs typeface="+mn-cs"/>
      </a:defRPr>
    </a:lvl7pPr>
    <a:lvl8pPr marL="3200400" algn="l" defTabSz="914400" rtl="0" eaLnBrk="1" latinLnBrk="0" hangingPunct="1">
      <a:defRPr kern="1200">
        <a:solidFill>
          <a:schemeClr val="tx1"/>
        </a:solidFill>
        <a:latin typeface="Arial" charset="0"/>
        <a:ea typeface="ＭＳ Ｐゴシック" pitchFamily="-106" charset="-128"/>
        <a:cs typeface="+mn-cs"/>
      </a:defRPr>
    </a:lvl8pPr>
    <a:lvl9pPr marL="3657600" algn="l" defTabSz="914400" rtl="0" eaLnBrk="1" latinLnBrk="0" hangingPunct="1">
      <a:defRPr kern="1200">
        <a:solidFill>
          <a:schemeClr val="tx1"/>
        </a:solidFill>
        <a:latin typeface="Arial" charset="0"/>
        <a:ea typeface="ＭＳ Ｐゴシック" pitchFamily="-106" charset="-128"/>
        <a:cs typeface="+mn-cs"/>
      </a:defRPr>
    </a:lvl9pPr>
  </p:defaultTextStyle>
  <p:extLst>
    <p:ext uri="{EFAFB233-063F-42B5-8137-9DF3F51BA10A}">
      <p15:sldGuideLst xmlns:p15="http://schemas.microsoft.com/office/powerpoint/2012/main" xmlns="">
        <p15:guide id="1" orient="horz" pos="4277">
          <p15:clr>
            <a:srgbClr val="A4A3A4"/>
          </p15:clr>
        </p15:guide>
        <p15:guide id="2" pos="289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57" autoAdjust="0"/>
    <p:restoredTop sz="95701" autoAdjust="0"/>
  </p:normalViewPr>
  <p:slideViewPr>
    <p:cSldViewPr snapToGrid="0" snapToObjects="1">
      <p:cViewPr>
        <p:scale>
          <a:sx n="76" d="100"/>
          <a:sy n="76" d="100"/>
        </p:scale>
        <p:origin x="-312" y="-36"/>
      </p:cViewPr>
      <p:guideLst>
        <p:guide orient="horz" pos="4277"/>
        <p:guide pos="289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0" d="100"/>
        <a:sy n="150" d="100"/>
      </p:scale>
      <p:origin x="0" y="207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itchFamily="-106" charset="0"/>
              </a:defRPr>
            </a:lvl1pPr>
          </a:lstStyle>
          <a:p>
            <a:pPr>
              <a:defRPr/>
            </a:pPr>
            <a:fld id="{70C43DB1-6AE4-42F4-A030-67A0368BA2C1}" type="datetime1">
              <a:rPr lang="en-US"/>
              <a:pPr>
                <a:defRPr/>
              </a:pPr>
              <a:t>4/3/2017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itchFamily="-106" charset="0"/>
              </a:defRPr>
            </a:lvl1pPr>
          </a:lstStyle>
          <a:p>
            <a:pPr>
              <a:defRPr/>
            </a:pPr>
            <a:fld id="{3D31D474-A30B-46C7-A7CB-BF5BB52F9BBE}" type="slidenum">
              <a:rPr lang="en-US"/>
              <a:pPr>
                <a:defRPr/>
              </a:pPr>
              <a:t>‹#›</a:t>
            </a:fld>
            <a:endParaRPr lang="en-US"/>
          </a:p>
        </p:txBody>
      </p:sp>
    </p:spTree>
    <p:extLst>
      <p:ext uri="{BB962C8B-B14F-4D97-AF65-F5344CB8AC3E}">
        <p14:creationId xmlns:p14="http://schemas.microsoft.com/office/powerpoint/2010/main" val="3010702708"/>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pitchFamily="-106" charset="-128"/>
        <a:cs typeface="ＭＳ Ｐゴシック" pitchFamily="-106"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106"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106"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106"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106"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1_Title Slide">
    <p:bg>
      <p:bgPr>
        <a:blipFill rotWithShape="1">
          <a:blip r:embed="rId2"/>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074231385"/>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Title Slide">
    <p:bg>
      <p:bgPr>
        <a:blipFill rotWithShape="1">
          <a:blip r:embed="rId2"/>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490828720"/>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userDrawn="1">
  <p:cSld name="Blank">
    <p:spTree>
      <p:nvGrpSpPr>
        <p:cNvPr id="1" name=""/>
        <p:cNvGrpSpPr/>
        <p:nvPr/>
      </p:nvGrpSpPr>
      <p:grpSpPr>
        <a:xfrm>
          <a:off x="0" y="0"/>
          <a:ext cx="0" cy="0"/>
          <a:chOff x="0" y="0"/>
          <a:chExt cx="0" cy="0"/>
        </a:xfrm>
      </p:grpSpPr>
      <p:sp>
        <p:nvSpPr>
          <p:cNvPr id="3" name="Content Placeholder 2"/>
          <p:cNvSpPr>
            <a:spLocks noGrp="1"/>
          </p:cNvSpPr>
          <p:nvPr>
            <p:ph sz="quarter" idx="10"/>
          </p:nvPr>
        </p:nvSpPr>
        <p:spPr>
          <a:xfrm>
            <a:off x="457200" y="1600200"/>
            <a:ext cx="8153400" cy="4724400"/>
          </a:xfrm>
          <a:prstGeom prst="rect">
            <a:avLst/>
          </a:prstGeom>
        </p:spPr>
        <p:txBody>
          <a:bodyPr/>
          <a:lstStyle>
            <a:lvl1pPr>
              <a:defRPr sz="2000">
                <a:latin typeface="+mj-lt"/>
                <a:cs typeface="Arial" panose="020B0604020202020204" pitchFamily="34" charset="0"/>
              </a:defRPr>
            </a:lvl1pPr>
            <a:lvl2pPr marL="768927" indent="-311727">
              <a:buFont typeface="Courier New" panose="02070309020205020404" pitchFamily="49" charset="0"/>
              <a:buChar char="o"/>
              <a:defRPr sz="2000">
                <a:latin typeface="+mj-lt"/>
                <a:cs typeface="Arial" panose="020B0604020202020204" pitchFamily="34" charset="0"/>
              </a:defRPr>
            </a:lvl2pPr>
            <a:lvl3pPr marL="1188719" indent="-274319">
              <a:buFont typeface="Wingdings" panose="05000000000000000000" pitchFamily="2" charset="2"/>
              <a:buChar char="§"/>
              <a:defRPr sz="2000">
                <a:latin typeface="+mj-lt"/>
                <a:cs typeface="Arial" panose="020B0604020202020204" pitchFamily="34" charset="0"/>
              </a:defRPr>
            </a:lvl3pPr>
            <a:lvl4pPr>
              <a:defRPr sz="2000">
                <a:latin typeface="+mj-lt"/>
                <a:cs typeface="Arial" panose="020B0604020202020204" pitchFamily="34" charset="0"/>
              </a:defRPr>
            </a:lvl4pPr>
            <a:lvl5pPr>
              <a:defRPr sz="2000">
                <a:latin typeface="+mj-lt"/>
                <a:cs typeface="Arial" panose="020B060402020202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Content Placeholder 3"/>
          <p:cNvSpPr>
            <a:spLocks noGrp="1"/>
          </p:cNvSpPr>
          <p:nvPr>
            <p:ph sz="quarter" idx="11" hasCustomPrompt="1"/>
          </p:nvPr>
        </p:nvSpPr>
        <p:spPr>
          <a:xfrm>
            <a:off x="2057400" y="304800"/>
            <a:ext cx="4953000" cy="533400"/>
          </a:xfrm>
          <a:prstGeom prst="rect">
            <a:avLst/>
          </a:prstGeom>
        </p:spPr>
        <p:txBody>
          <a:bodyPr/>
          <a:lstStyle>
            <a:lvl1pPr marL="0" indent="0">
              <a:buNone/>
              <a:defRPr>
                <a:solidFill>
                  <a:schemeClr val="bg1"/>
                </a:solidFill>
                <a:latin typeface="+mj-lt"/>
              </a:defRPr>
            </a:lvl1pPr>
          </a:lstStyle>
          <a:p>
            <a:pPr marL="342900" marR="0" lvl="0" indent="-342900" defTabSz="914400" eaLnBrk="1" fontAlgn="auto" latinLnBrk="0" hangingPunct="1">
              <a:lnSpc>
                <a:spcPct val="100000"/>
              </a:lnSpc>
              <a:spcBef>
                <a:spcPts val="500"/>
              </a:spcBef>
              <a:spcAft>
                <a:spcPts val="0"/>
              </a:spcAft>
              <a:buClrTx/>
              <a:buSzPct val="100000"/>
              <a:tabLst/>
              <a:defRPr/>
            </a:pPr>
            <a:r>
              <a:rPr lang="en-US" dirty="0" smtClean="0"/>
              <a:t>Title TBA</a:t>
            </a:r>
            <a:endParaRPr lang="en-US" dirty="0"/>
          </a:p>
        </p:txBody>
      </p:sp>
    </p:spTree>
    <p:extLst>
      <p:ext uri="{BB962C8B-B14F-4D97-AF65-F5344CB8AC3E}">
        <p14:creationId xmlns:p14="http://schemas.microsoft.com/office/powerpoint/2010/main" val="2252807703"/>
      </p:ext>
    </p:extLst>
  </p:cSld>
  <p:clrMapOvr>
    <a:masterClrMapping/>
  </p:clrMapOvr>
  <p:transition spd="med"/>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pPr fontAlgn="auto">
              <a:spcBef>
                <a:spcPts val="0"/>
              </a:spcBef>
              <a:spcAft>
                <a:spcPts val="0"/>
              </a:spcAft>
            </a:pPr>
            <a:fld id="{22748CEA-2573-439B-8ADB-B1D3E9BE0BFF}" type="datetimeFigureOut">
              <a:rPr lang="en-US" kern="0" smtClean="0">
                <a:solidFill>
                  <a:srgbClr val="002569"/>
                </a:solidFill>
              </a:rPr>
              <a:pPr fontAlgn="auto">
                <a:spcBef>
                  <a:spcPts val="0"/>
                </a:spcBef>
                <a:spcAft>
                  <a:spcPts val="0"/>
                </a:spcAft>
              </a:pPr>
              <a:t>4/3/2017</a:t>
            </a:fld>
            <a:endParaRPr lang="en-US" kern="0">
              <a:solidFill>
                <a:srgbClr val="002569"/>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pPr fontAlgn="auto">
              <a:spcBef>
                <a:spcPts val="0"/>
              </a:spcBef>
              <a:spcAft>
                <a:spcPts val="0"/>
              </a:spcAft>
            </a:pPr>
            <a:endParaRPr lang="en-US" kern="0">
              <a:solidFill>
                <a:srgbClr val="002569"/>
              </a:solidFill>
            </a:endParaRPr>
          </a:p>
        </p:txBody>
      </p:sp>
      <p:sp>
        <p:nvSpPr>
          <p:cNvPr id="6" name="Slide Number Placeholder 5"/>
          <p:cNvSpPr>
            <a:spLocks noGrp="1"/>
          </p:cNvSpPr>
          <p:nvPr>
            <p:ph type="sldNum" sz="quarter" idx="12"/>
          </p:nvPr>
        </p:nvSpPr>
        <p:spPr/>
        <p:txBody>
          <a:bodyPr/>
          <a:lstStyle/>
          <a:p>
            <a:fld id="{806C71DD-B2CE-4CF7-92F0-F691A3034D74}"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60536893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 name="Rectangle 8"/>
          <p:cNvSpPr/>
          <p:nvPr userDrawn="1"/>
        </p:nvSpPr>
        <p:spPr bwMode="auto">
          <a:xfrm>
            <a:off x="0" y="1347788"/>
            <a:ext cx="9144000" cy="5510212"/>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wrap="none" anchor="ctr"/>
          <a:lstStyle/>
          <a:p>
            <a:pPr algn="r" defTabSz="914400" eaLnBrk="0" hangingPunct="0">
              <a:defRPr/>
            </a:pPr>
            <a:endParaRPr lang="en-US" sz="1500" dirty="0">
              <a:solidFill>
                <a:srgbClr val="000000"/>
              </a:solidFill>
              <a:latin typeface="Tahoma" pitchFamily="34" charset="0"/>
              <a:ea typeface="ＭＳ Ｐゴシック" pitchFamily="-105" charset="-128"/>
              <a:cs typeface="ＭＳ Ｐゴシック" pitchFamily="-105" charset="-128"/>
            </a:endParaRPr>
          </a:p>
        </p:txBody>
      </p:sp>
      <p:sp>
        <p:nvSpPr>
          <p:cNvPr id="1027" name="Rectangle 2"/>
          <p:cNvSpPr>
            <a:spLocks noGrp="1" noChangeArrowheads="1"/>
          </p:cNvSpPr>
          <p:nvPr>
            <p:ph type="title"/>
          </p:nvPr>
        </p:nvSpPr>
        <p:spPr bwMode="auto">
          <a:xfrm>
            <a:off x="1671638" y="188913"/>
            <a:ext cx="7396162" cy="5016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8" name="Rectangle 58"/>
          <p:cNvSpPr>
            <a:spLocks noGrp="1" noChangeArrowheads="1"/>
          </p:cNvSpPr>
          <p:nvPr>
            <p:ph type="body" idx="1"/>
          </p:nvPr>
        </p:nvSpPr>
        <p:spPr bwMode="auto">
          <a:xfrm>
            <a:off x="296863" y="1457325"/>
            <a:ext cx="8445500" cy="48641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p>
        </p:txBody>
      </p:sp>
      <p:sp>
        <p:nvSpPr>
          <p:cNvPr id="4" name="TextBox 3"/>
          <p:cNvSpPr txBox="1"/>
          <p:nvPr userDrawn="1"/>
        </p:nvSpPr>
        <p:spPr>
          <a:xfrm>
            <a:off x="19050" y="482815"/>
            <a:ext cx="1802096" cy="553998"/>
          </a:xfrm>
          <a:prstGeom prst="rect">
            <a:avLst/>
          </a:prstGeom>
          <a:noFill/>
        </p:spPr>
        <p:txBody>
          <a:bodyPr wrap="none">
            <a:spAutoFit/>
          </a:bodyPr>
          <a:lstStyle/>
          <a:p>
            <a:pPr defTabSz="914400" eaLnBrk="0" hangingPunct="0">
              <a:spcBef>
                <a:spcPts val="0"/>
              </a:spcBef>
              <a:defRPr/>
            </a:pPr>
            <a:r>
              <a:rPr lang="en-US" sz="1000" b="1" dirty="0" smtClean="0">
                <a:solidFill>
                  <a:srgbClr val="FFFFFF"/>
                </a:solidFill>
                <a:latin typeface="Arial Unicode MS" pitchFamily="-111" charset="0"/>
                <a:ea typeface="ＭＳ Ｐゴシック" pitchFamily="-105" charset="-128"/>
                <a:cs typeface="ＭＳ Ｐゴシック" pitchFamily="-105" charset="-128"/>
              </a:rPr>
              <a:t>WGISS 42</a:t>
            </a:r>
            <a:endParaRPr lang="en-US" sz="1000" b="1" dirty="0">
              <a:solidFill>
                <a:srgbClr val="FFFFFF"/>
              </a:solidFill>
              <a:latin typeface="Arial Unicode MS" pitchFamily="-111" charset="0"/>
              <a:ea typeface="ＭＳ Ｐゴシック" pitchFamily="-105" charset="-128"/>
              <a:cs typeface="ＭＳ Ｐゴシック" pitchFamily="-105" charset="-128"/>
            </a:endParaRPr>
          </a:p>
          <a:p>
            <a:pPr defTabSz="914400" eaLnBrk="0" hangingPunct="0">
              <a:spcBef>
                <a:spcPts val="0"/>
              </a:spcBef>
              <a:defRPr/>
            </a:pPr>
            <a:r>
              <a:rPr lang="en-US" sz="1000" b="1" dirty="0" err="1" smtClean="0">
                <a:solidFill>
                  <a:srgbClr val="FFFFFF"/>
                </a:solidFill>
                <a:latin typeface="Arial Unicode MS" pitchFamily="-111" charset="0"/>
                <a:ea typeface="ＭＳ Ｐゴシック" pitchFamily="-105" charset="-128"/>
                <a:cs typeface="ＭＳ Ｐゴシック" pitchFamily="-105" charset="-128"/>
              </a:rPr>
              <a:t>Frascati</a:t>
            </a:r>
            <a:r>
              <a:rPr lang="en-US" sz="1000" b="1" dirty="0" smtClean="0">
                <a:solidFill>
                  <a:srgbClr val="FFFFFF"/>
                </a:solidFill>
                <a:latin typeface="Arial Unicode MS" pitchFamily="-111" charset="0"/>
                <a:ea typeface="ＭＳ Ｐゴシック" pitchFamily="-105" charset="-128"/>
                <a:cs typeface="ＭＳ Ｐゴシック" pitchFamily="-105" charset="-128"/>
              </a:rPr>
              <a:t>, Italy</a:t>
            </a:r>
            <a:r>
              <a:rPr lang="en-US" sz="1000" b="1" dirty="0">
                <a:solidFill>
                  <a:srgbClr val="FFFFFF"/>
                </a:solidFill>
                <a:latin typeface="Arial Unicode MS" pitchFamily="-111" charset="0"/>
                <a:ea typeface="ＭＳ Ｐゴシック" pitchFamily="-105" charset="-128"/>
                <a:cs typeface="ＭＳ Ｐゴシック" pitchFamily="-105" charset="-128"/>
              </a:rPr>
              <a:t/>
            </a:r>
            <a:br>
              <a:rPr lang="en-US" sz="1000" b="1" dirty="0">
                <a:solidFill>
                  <a:srgbClr val="FFFFFF"/>
                </a:solidFill>
                <a:latin typeface="Arial Unicode MS" pitchFamily="-111" charset="0"/>
                <a:ea typeface="ＭＳ Ｐゴシック" pitchFamily="-105" charset="-128"/>
                <a:cs typeface="ＭＳ Ｐゴシック" pitchFamily="-105" charset="-128"/>
              </a:rPr>
            </a:br>
            <a:r>
              <a:rPr lang="en-US" sz="1000" b="1" dirty="0" smtClean="0">
                <a:solidFill>
                  <a:srgbClr val="FFFFFF"/>
                </a:solidFill>
                <a:latin typeface="Arial Unicode MS" pitchFamily="-111" charset="0"/>
                <a:ea typeface="ＭＳ Ｐゴシック" pitchFamily="-105" charset="-128"/>
                <a:cs typeface="ＭＳ Ｐゴシック" pitchFamily="-105" charset="-128"/>
              </a:rPr>
              <a:t>19</a:t>
            </a:r>
            <a:r>
              <a:rPr lang="en-US" sz="1000" b="1" baseline="30000" dirty="0" smtClean="0">
                <a:solidFill>
                  <a:srgbClr val="FFFFFF"/>
                </a:solidFill>
                <a:latin typeface="Arial Unicode MS" pitchFamily="-111" charset="0"/>
                <a:ea typeface="ＭＳ Ｐゴシック" pitchFamily="-105" charset="-128"/>
                <a:cs typeface="ＭＳ Ｐゴシック" pitchFamily="-105" charset="-128"/>
              </a:rPr>
              <a:t>th</a:t>
            </a:r>
            <a:r>
              <a:rPr lang="en-US" sz="1000" b="1" baseline="0" dirty="0" smtClean="0">
                <a:solidFill>
                  <a:srgbClr val="FFFFFF"/>
                </a:solidFill>
                <a:latin typeface="Arial Unicode MS" pitchFamily="-111" charset="0"/>
                <a:ea typeface="ＭＳ Ｐゴシック" pitchFamily="-105" charset="-128"/>
                <a:cs typeface="ＭＳ Ｐゴシック" pitchFamily="-105" charset="-128"/>
              </a:rPr>
              <a:t> – 22</a:t>
            </a:r>
            <a:r>
              <a:rPr lang="en-US" sz="1000" b="1" baseline="30000" dirty="0" smtClean="0">
                <a:solidFill>
                  <a:srgbClr val="FFFFFF"/>
                </a:solidFill>
                <a:latin typeface="Arial Unicode MS" pitchFamily="-111" charset="0"/>
                <a:ea typeface="ＭＳ Ｐゴシック" pitchFamily="-105" charset="-128"/>
                <a:cs typeface="ＭＳ Ｐゴシック" pitchFamily="-105" charset="-128"/>
              </a:rPr>
              <a:t>nd</a:t>
            </a:r>
            <a:r>
              <a:rPr lang="en-US" sz="1000" b="1" baseline="0" dirty="0" smtClean="0">
                <a:solidFill>
                  <a:srgbClr val="FFFFFF"/>
                </a:solidFill>
                <a:latin typeface="Arial Unicode MS" pitchFamily="-111" charset="0"/>
                <a:ea typeface="ＭＳ Ｐゴシック" pitchFamily="-105" charset="-128"/>
                <a:cs typeface="ＭＳ Ｐゴシック" pitchFamily="-105" charset="-128"/>
              </a:rPr>
              <a:t> </a:t>
            </a:r>
            <a:r>
              <a:rPr lang="en-US" sz="1000" b="1" dirty="0" smtClean="0">
                <a:solidFill>
                  <a:srgbClr val="FFFFFF"/>
                </a:solidFill>
                <a:latin typeface="Arial Unicode MS" pitchFamily="-111" charset="0"/>
                <a:ea typeface="ＭＳ Ｐゴシック" pitchFamily="-105" charset="-128"/>
                <a:cs typeface="ＭＳ Ｐゴシック" pitchFamily="-105" charset="-128"/>
              </a:rPr>
              <a:t>September 2016</a:t>
            </a:r>
            <a:endParaRPr lang="en-US" sz="1000" b="1" dirty="0">
              <a:solidFill>
                <a:srgbClr val="FFFFFF"/>
              </a:solidFill>
              <a:latin typeface="Arial Unicode MS" pitchFamily="-111" charset="0"/>
              <a:ea typeface="ＭＳ Ｐゴシック" pitchFamily="-105" charset="-128"/>
              <a:cs typeface="ＭＳ Ｐゴシック" pitchFamily="-105" charset="-128"/>
            </a:endParaRPr>
          </a:p>
        </p:txBody>
      </p:sp>
      <p:sp>
        <p:nvSpPr>
          <p:cNvPr id="8" name="Rectangle 4"/>
          <p:cNvSpPr>
            <a:spLocks noGrp="1" noChangeArrowheads="1"/>
          </p:cNvSpPr>
          <p:nvPr>
            <p:ph type="sldNum" sz="quarter" idx="4"/>
          </p:nvPr>
        </p:nvSpPr>
        <p:spPr>
          <a:xfrm>
            <a:off x="7239000" y="6600825"/>
            <a:ext cx="1905000" cy="257175"/>
          </a:xfrm>
          <a:prstGeom prst="rect">
            <a:avLst/>
          </a:prstGeom>
        </p:spPr>
        <p:txBody>
          <a:bodyPr vert="horz" wrap="square" lIns="91440" tIns="45720" rIns="91440" bIns="45720" numCol="1" anchor="t" anchorCtr="0" compatLnSpc="1">
            <a:prstTxWarp prst="textNoShape">
              <a:avLst/>
            </a:prstTxWarp>
          </a:bodyPr>
          <a:lstStyle>
            <a:lvl1pPr algn="r" eaLnBrk="0" hangingPunct="0">
              <a:spcBef>
                <a:spcPct val="50000"/>
              </a:spcBef>
              <a:defRPr sz="1000">
                <a:solidFill>
                  <a:srgbClr val="002569"/>
                </a:solidFill>
                <a:latin typeface="Calibri" pitchFamily="-106" charset="0"/>
                <a:cs typeface="Calibri" pitchFamily="-106" charset="0"/>
              </a:defRPr>
            </a:lvl1pPr>
          </a:lstStyle>
          <a:p>
            <a:pPr>
              <a:defRPr/>
            </a:pPr>
            <a:fld id="{980EA4A0-E513-42EA-B292-B21C1B51B660}" type="slidenum">
              <a:rPr lang="en-US"/>
              <a:pPr>
                <a:defRPr/>
              </a:pPr>
              <a:t>‹#›</a:t>
            </a:fld>
            <a:endParaRPr lang="en-US"/>
          </a:p>
        </p:txBody>
      </p:sp>
      <p:pic>
        <p:nvPicPr>
          <p:cNvPr id="5" name="Picture 4" descr="CEOS_logo_trans_SMALL.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5078" y="119764"/>
            <a:ext cx="915254" cy="363051"/>
          </a:xfrm>
          <a:prstGeom prst="rect">
            <a:avLst/>
          </a:prstGeom>
        </p:spPr>
      </p:pic>
    </p:spTree>
  </p:cSld>
  <p:clrMap bg1="lt1" tx1="dk1" bg2="lt2" tx2="dk2" accent1="accent1" accent2="accent2" accent3="accent3" accent4="accent4" accent5="accent5" accent6="accent6" hlink="hlink" folHlink="folHlink"/>
  <p:sldLayoutIdLst>
    <p:sldLayoutId id="2147483674" r:id="rId1"/>
  </p:sldLayoutIdLst>
  <p:transition spd="slow"/>
  <p:txStyles>
    <p:titleStyle>
      <a:lvl1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1pPr>
      <a:lvl2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2pPr>
      <a:lvl3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3pPr>
      <a:lvl4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4pPr>
      <a:lvl5pPr algn="r" rtl="0" eaLnBrk="0" fontAlgn="base" hangingPunct="0">
        <a:spcBef>
          <a:spcPct val="0"/>
        </a:spcBef>
        <a:spcAft>
          <a:spcPct val="0"/>
        </a:spcAft>
        <a:defRPr sz="3200" b="1">
          <a:solidFill>
            <a:schemeClr val="bg1"/>
          </a:solidFill>
          <a:latin typeface="Arial" charset="0"/>
          <a:ea typeface="ＭＳ Ｐゴシック" charset="-128"/>
          <a:cs typeface="ＭＳ Ｐゴシック" charset="-128"/>
        </a:defRPr>
      </a:lvl5pPr>
      <a:lvl6pPr marL="457200" algn="l" rtl="0" eaLnBrk="0" fontAlgn="base" hangingPunct="0">
        <a:spcBef>
          <a:spcPct val="0"/>
        </a:spcBef>
        <a:spcAft>
          <a:spcPct val="0"/>
        </a:spcAft>
        <a:defRPr sz="2800" b="1">
          <a:solidFill>
            <a:schemeClr val="bg1"/>
          </a:solidFill>
          <a:latin typeface="Century Gothic" pitchFamily="34" charset="0"/>
        </a:defRPr>
      </a:lvl6pPr>
      <a:lvl7pPr marL="914400" algn="l" rtl="0" eaLnBrk="0" fontAlgn="base" hangingPunct="0">
        <a:spcBef>
          <a:spcPct val="0"/>
        </a:spcBef>
        <a:spcAft>
          <a:spcPct val="0"/>
        </a:spcAft>
        <a:defRPr sz="2800" b="1">
          <a:solidFill>
            <a:schemeClr val="bg1"/>
          </a:solidFill>
          <a:latin typeface="Century Gothic" pitchFamily="34" charset="0"/>
        </a:defRPr>
      </a:lvl7pPr>
      <a:lvl8pPr marL="1371600" algn="l" rtl="0" eaLnBrk="0" fontAlgn="base" hangingPunct="0">
        <a:spcBef>
          <a:spcPct val="0"/>
        </a:spcBef>
        <a:spcAft>
          <a:spcPct val="0"/>
        </a:spcAft>
        <a:defRPr sz="2800" b="1">
          <a:solidFill>
            <a:schemeClr val="bg1"/>
          </a:solidFill>
          <a:latin typeface="Century Gothic" pitchFamily="34" charset="0"/>
        </a:defRPr>
      </a:lvl8pPr>
      <a:lvl9pPr marL="1828800" algn="l" rtl="0" eaLnBrk="0" fontAlgn="base" hangingPunct="0">
        <a:spcBef>
          <a:spcPct val="0"/>
        </a:spcBef>
        <a:spcAft>
          <a:spcPct val="0"/>
        </a:spcAft>
        <a:defRPr sz="2800" b="1">
          <a:solidFill>
            <a:schemeClr val="bg1"/>
          </a:solidFill>
          <a:latin typeface="Century Gothic" pitchFamily="34" charset="0"/>
        </a:defRPr>
      </a:lvl9pPr>
    </p:titleStyle>
    <p:bodyStyle>
      <a:lvl1pPr marL="342900" indent="-342900" algn="l" rtl="0" eaLnBrk="0" fontAlgn="base" hangingPunct="0">
        <a:spcBef>
          <a:spcPct val="20000"/>
        </a:spcBef>
        <a:spcAft>
          <a:spcPct val="0"/>
        </a:spcAft>
        <a:buFont typeface="Arial" charset="0"/>
        <a:buChar char="•"/>
        <a:defRPr sz="2400" b="1">
          <a:solidFill>
            <a:schemeClr val="tx2"/>
          </a:solidFill>
          <a:latin typeface="Arial" charset="0"/>
          <a:ea typeface="ＭＳ Ｐゴシック" charset="-128"/>
          <a:cs typeface="ＭＳ Ｐゴシック" charset="-128"/>
        </a:defRPr>
      </a:lvl1pPr>
      <a:lvl2pPr marL="742950" indent="-285750" algn="l" rtl="0" eaLnBrk="0" fontAlgn="base" hangingPunct="0">
        <a:spcBef>
          <a:spcPct val="20000"/>
        </a:spcBef>
        <a:spcAft>
          <a:spcPct val="0"/>
        </a:spcAft>
        <a:buFont typeface="Arial" charset="0"/>
        <a:buChar char="•"/>
        <a:defRPr sz="2200" b="1">
          <a:solidFill>
            <a:schemeClr val="tx2"/>
          </a:solidFill>
          <a:latin typeface="Arial" charset="0"/>
          <a:ea typeface="ＭＳ Ｐゴシック" charset="-128"/>
        </a:defRPr>
      </a:lvl2pPr>
      <a:lvl3pPr marL="1143000" indent="-228600" algn="l" rtl="0" eaLnBrk="0" fontAlgn="base" hangingPunct="0">
        <a:spcBef>
          <a:spcPct val="20000"/>
        </a:spcBef>
        <a:spcAft>
          <a:spcPct val="0"/>
        </a:spcAft>
        <a:buFont typeface="Courier New" pitchFamily="-106" charset="0"/>
        <a:buChar char="o"/>
        <a:defRPr sz="2000" b="1">
          <a:solidFill>
            <a:schemeClr val="tx2"/>
          </a:solidFill>
          <a:latin typeface="Arial" charset="0"/>
          <a:ea typeface="ＭＳ Ｐゴシック" charset="-128"/>
        </a:defRPr>
      </a:lvl3pPr>
      <a:lvl4pPr marL="1600200" indent="-228600" algn="l" rtl="0" eaLnBrk="0" fontAlgn="base" hangingPunct="0">
        <a:spcBef>
          <a:spcPct val="20000"/>
        </a:spcBef>
        <a:spcAft>
          <a:spcPct val="0"/>
        </a:spcAft>
        <a:buFont typeface="Wingdings" pitchFamily="-106" charset="2"/>
        <a:buChar char="§"/>
        <a:defRPr b="1">
          <a:solidFill>
            <a:schemeClr val="tx2"/>
          </a:solidFill>
          <a:latin typeface="Arial" charset="0"/>
          <a:ea typeface="ＭＳ Ｐゴシック" charset="-128"/>
        </a:defRPr>
      </a:lvl4pPr>
      <a:lvl5pPr marL="2057400" indent="-228600" algn="l" rtl="0" eaLnBrk="0" fontAlgn="base" hangingPunct="0">
        <a:spcBef>
          <a:spcPct val="20000"/>
        </a:spcBef>
        <a:spcAft>
          <a:spcPct val="0"/>
        </a:spcAft>
        <a:buFont typeface="Arial" charset="0"/>
        <a:buChar char="•"/>
        <a:defRPr sz="1600" b="1">
          <a:solidFill>
            <a:schemeClr val="tx2"/>
          </a:solidFill>
          <a:latin typeface="Arial" charset="0"/>
          <a:ea typeface="ＭＳ Ｐゴシック" charset="-128"/>
        </a:defRPr>
      </a:lvl5pPr>
      <a:lvl6pPr marL="2514600" indent="-228600" algn="l" rtl="0" eaLnBrk="0" fontAlgn="base" hangingPunct="0">
        <a:spcBef>
          <a:spcPct val="20000"/>
        </a:spcBef>
        <a:spcAft>
          <a:spcPct val="0"/>
        </a:spcAft>
        <a:defRPr sz="2400">
          <a:solidFill>
            <a:schemeClr val="tx2"/>
          </a:solidFill>
          <a:latin typeface="+mn-lt"/>
        </a:defRPr>
      </a:lvl6pPr>
      <a:lvl7pPr marL="2971800" indent="-228600" algn="l" rtl="0" eaLnBrk="0" fontAlgn="base" hangingPunct="0">
        <a:spcBef>
          <a:spcPct val="20000"/>
        </a:spcBef>
        <a:spcAft>
          <a:spcPct val="0"/>
        </a:spcAft>
        <a:defRPr sz="2400">
          <a:solidFill>
            <a:schemeClr val="tx2"/>
          </a:solidFill>
          <a:latin typeface="+mn-lt"/>
        </a:defRPr>
      </a:lvl7pPr>
      <a:lvl8pPr marL="3429000" indent="-228600" algn="l" rtl="0" eaLnBrk="0" fontAlgn="base" hangingPunct="0">
        <a:spcBef>
          <a:spcPct val="20000"/>
        </a:spcBef>
        <a:spcAft>
          <a:spcPct val="0"/>
        </a:spcAft>
        <a:defRPr sz="2400">
          <a:solidFill>
            <a:schemeClr val="tx2"/>
          </a:solidFill>
          <a:latin typeface="+mn-lt"/>
        </a:defRPr>
      </a:lvl8pPr>
      <a:lvl9pPr marL="3886200" indent="-228600" algn="l" rtl="0" eaLnBrk="0" fontAlgn="base" hangingPunct="0">
        <a:spcBef>
          <a:spcPct val="20000"/>
        </a:spcBef>
        <a:spcAft>
          <a:spcPct val="0"/>
        </a:spcAft>
        <a:defRPr sz="2400">
          <a:solidFill>
            <a:schemeClr val="tx2"/>
          </a:solidFill>
          <a:latin typeface="+mn-lt"/>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rotWithShape="1">
          <a:blip r:embed="rId5"/>
          <a:srcRect/>
          <a:stretch>
            <a:fillRect/>
          </a:stretch>
        </a:blipFill>
        <a:effectLst/>
      </p:bgPr>
    </p:bg>
    <p:spTree>
      <p:nvGrpSpPr>
        <p:cNvPr id="1" name=""/>
        <p:cNvGrpSpPr/>
        <p:nvPr/>
      </p:nvGrpSpPr>
      <p:grpSpPr>
        <a:xfrm>
          <a:off x="0" y="0"/>
          <a:ext cx="0" cy="0"/>
          <a:chOff x="0" y="0"/>
          <a:chExt cx="0" cy="0"/>
        </a:xfrm>
      </p:grpSpPr>
      <p:sp>
        <p:nvSpPr>
          <p:cNvPr id="2" name="Shape 2"/>
          <p:cNvSpPr>
            <a:spLocks noGrp="1"/>
          </p:cNvSpPr>
          <p:nvPr>
            <p:ph type="sldNum" sz="quarter" idx="2"/>
          </p:nvPr>
        </p:nvSpPr>
        <p:spPr>
          <a:xfrm>
            <a:off x="7239000" y="6546850"/>
            <a:ext cx="1905000" cy="256540"/>
          </a:xfrm>
          <a:prstGeom prst="rect">
            <a:avLst/>
          </a:prstGeom>
          <a:ln w="12700">
            <a:miter lim="400000"/>
          </a:ln>
        </p:spPr>
        <p:txBody>
          <a:bodyPr lIns="45719" rIns="45719">
            <a:spAutoFit/>
          </a:bodyPr>
          <a:lstStyle>
            <a:lvl1pPr algn="r">
              <a:spcBef>
                <a:spcPts val="600"/>
              </a:spcBef>
              <a:defRPr sz="1000">
                <a:latin typeface="Calibri"/>
                <a:ea typeface="Calibri"/>
                <a:cs typeface="Calibri"/>
                <a:sym typeface="Calibri"/>
              </a:defRPr>
            </a:lvl1pPr>
          </a:lstStyle>
          <a:p>
            <a:pPr fontAlgn="auto">
              <a:spcAft>
                <a:spcPts val="0"/>
              </a:spcAft>
            </a:pPr>
            <a:fld id="{86CB4B4D-7CA3-9044-876B-883B54F8677D}" type="slidenum">
              <a:rPr kern="0">
                <a:solidFill>
                  <a:srgbClr val="002569"/>
                </a:solidFill>
              </a:rPr>
              <a:pPr fontAlgn="auto">
                <a:spcAft>
                  <a:spcPts val="0"/>
                </a:spcAft>
              </a:pPr>
              <a:t>‹#›</a:t>
            </a:fld>
            <a:endParaRPr kern="0">
              <a:solidFill>
                <a:srgbClr val="002569"/>
              </a:solidFill>
            </a:endParaRPr>
          </a:p>
        </p:txBody>
      </p:sp>
    </p:spTree>
    <p:extLst>
      <p:ext uri="{BB962C8B-B14F-4D97-AF65-F5344CB8AC3E}">
        <p14:creationId xmlns:p14="http://schemas.microsoft.com/office/powerpoint/2010/main" val="1925486757"/>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Lst>
  <p:transition spd="med"/>
  <p:hf hdr="0" ftr="0" dt="0"/>
  <p:txStyles>
    <p:title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p:titleStyle>
    <p:body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p:bodyStyle>
    <p:otherStyle>
      <a:lvl1pPr algn="r" defTabSz="457200">
        <a:spcBef>
          <a:spcPts val="600"/>
        </a:spcBef>
        <a:defRPr sz="1000">
          <a:solidFill>
            <a:schemeClr val="tx1"/>
          </a:solidFill>
          <a:latin typeface="+mn-lt"/>
          <a:ea typeface="+mn-ea"/>
          <a:cs typeface="+mn-cs"/>
          <a:sym typeface="Calibri"/>
        </a:defRPr>
      </a:lvl1pPr>
      <a:lvl2pPr indent="457200" algn="r" defTabSz="457200">
        <a:spcBef>
          <a:spcPts val="600"/>
        </a:spcBef>
        <a:defRPr sz="1000">
          <a:solidFill>
            <a:schemeClr val="tx1"/>
          </a:solidFill>
          <a:latin typeface="+mn-lt"/>
          <a:ea typeface="+mn-ea"/>
          <a:cs typeface="+mn-cs"/>
          <a:sym typeface="Calibri"/>
        </a:defRPr>
      </a:lvl2pPr>
      <a:lvl3pPr indent="914400" algn="r" defTabSz="457200">
        <a:spcBef>
          <a:spcPts val="600"/>
        </a:spcBef>
        <a:defRPr sz="1000">
          <a:solidFill>
            <a:schemeClr val="tx1"/>
          </a:solidFill>
          <a:latin typeface="+mn-lt"/>
          <a:ea typeface="+mn-ea"/>
          <a:cs typeface="+mn-cs"/>
          <a:sym typeface="Calibri"/>
        </a:defRPr>
      </a:lvl3pPr>
      <a:lvl4pPr indent="1371600" algn="r" defTabSz="457200">
        <a:spcBef>
          <a:spcPts val="600"/>
        </a:spcBef>
        <a:defRPr sz="1000">
          <a:solidFill>
            <a:schemeClr val="tx1"/>
          </a:solidFill>
          <a:latin typeface="+mn-lt"/>
          <a:ea typeface="+mn-ea"/>
          <a:cs typeface="+mn-cs"/>
          <a:sym typeface="Calibri"/>
        </a:defRPr>
      </a:lvl4pPr>
      <a:lvl5pPr indent="1828800" algn="r" defTabSz="457200">
        <a:spcBef>
          <a:spcPts val="600"/>
        </a:spcBef>
        <a:defRPr sz="1000">
          <a:solidFill>
            <a:schemeClr val="tx1"/>
          </a:solidFill>
          <a:latin typeface="+mn-lt"/>
          <a:ea typeface="+mn-ea"/>
          <a:cs typeface="+mn-cs"/>
          <a:sym typeface="Calibri"/>
        </a:defRPr>
      </a:lvl5pPr>
      <a:lvl6pPr indent="2286000" algn="r" defTabSz="457200">
        <a:spcBef>
          <a:spcPts val="600"/>
        </a:spcBef>
        <a:defRPr sz="1000">
          <a:solidFill>
            <a:schemeClr val="tx1"/>
          </a:solidFill>
          <a:latin typeface="+mn-lt"/>
          <a:ea typeface="+mn-ea"/>
          <a:cs typeface="+mn-cs"/>
          <a:sym typeface="Calibri"/>
        </a:defRPr>
      </a:lvl6pPr>
      <a:lvl7pPr indent="2743200" algn="r" defTabSz="457200">
        <a:spcBef>
          <a:spcPts val="600"/>
        </a:spcBef>
        <a:defRPr sz="1000">
          <a:solidFill>
            <a:schemeClr val="tx1"/>
          </a:solidFill>
          <a:latin typeface="+mn-lt"/>
          <a:ea typeface="+mn-ea"/>
          <a:cs typeface="+mn-cs"/>
          <a:sym typeface="Calibri"/>
        </a:defRPr>
      </a:lvl7pPr>
      <a:lvl8pPr indent="3200400" algn="r" defTabSz="457200">
        <a:spcBef>
          <a:spcPts val="600"/>
        </a:spcBef>
        <a:defRPr sz="1000">
          <a:solidFill>
            <a:schemeClr val="tx1"/>
          </a:solidFill>
          <a:latin typeface="+mn-lt"/>
          <a:ea typeface="+mn-ea"/>
          <a:cs typeface="+mn-cs"/>
          <a:sym typeface="Calibri"/>
        </a:defRPr>
      </a:lvl8pPr>
      <a:lvl9pPr indent="3657600" algn="r" defTabSz="457200">
        <a:spcBef>
          <a:spcPts val="600"/>
        </a:spcBef>
        <a:defRPr sz="1000">
          <a:solidFill>
            <a:schemeClr val="tx1"/>
          </a:solidFill>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hape 10"/>
          <p:cNvSpPr>
            <a:spLocks noGrp="1"/>
          </p:cNvSpPr>
          <p:nvPr>
            <p:ph type="title" idx="4294967295"/>
          </p:nvPr>
        </p:nvSpPr>
        <p:spPr>
          <a:xfrm>
            <a:off x="609600" y="2209800"/>
            <a:ext cx="8458200" cy="993131"/>
          </a:xfrm>
          <a:prstGeom prst="rect">
            <a:avLst/>
          </a:prstGeom>
          <a:ln w="12700">
            <a:miter lim="400000"/>
          </a:ln>
          <a:extLst>
            <a:ext uri="{C572A759-6A51-4108-AA02-DFA0A04FC94B}">
              <ma14:wrappingTextBoxFlag xmlns="" xmlns:ma14="http://schemas.microsoft.com/office/mac/drawingml/2011/main" val="1"/>
            </a:ext>
          </a:extLst>
        </p:spPr>
        <p:txBody>
          <a:bodyPr lIns="0" tIns="0" rIns="0" bIns="0"/>
          <a:lstStyle>
            <a:lvl1pPr algn="l">
              <a:defRPr sz="4200" b="1">
                <a:latin typeface="Droid Serif"/>
                <a:ea typeface="Droid Serif"/>
                <a:cs typeface="Droid Serif"/>
                <a:sym typeface="Droid Serif"/>
              </a:defRPr>
            </a:lvl1pPr>
          </a:lstStyle>
          <a:p>
            <a:pPr>
              <a:defRPr sz="1800" b="0">
                <a:solidFill>
                  <a:srgbClr val="000000"/>
                </a:solidFill>
              </a:defRPr>
            </a:pPr>
            <a:r>
              <a:rPr lang="fr-FR" sz="4000" b="1" dirty="0" smtClean="0">
                <a:solidFill>
                  <a:srgbClr val="92D050"/>
                </a:solidFill>
              </a:rPr>
              <a:t>CEOS 2017-2019 </a:t>
            </a:r>
            <a:r>
              <a:rPr lang="fr-FR" sz="4000" b="1" dirty="0" err="1" smtClean="0">
                <a:solidFill>
                  <a:srgbClr val="92D050"/>
                </a:solidFill>
              </a:rPr>
              <a:t>Work</a:t>
            </a:r>
            <a:r>
              <a:rPr lang="fr-FR" sz="4000" b="1" dirty="0" smtClean="0">
                <a:solidFill>
                  <a:srgbClr val="92D050"/>
                </a:solidFill>
              </a:rPr>
              <a:t> Plan</a:t>
            </a:r>
            <a:br>
              <a:rPr lang="fr-FR" sz="4000" b="1" dirty="0" smtClean="0">
                <a:solidFill>
                  <a:srgbClr val="92D050"/>
                </a:solidFill>
              </a:rPr>
            </a:br>
            <a:r>
              <a:rPr lang="en-US" sz="1800" b="0" dirty="0"/>
              <a:t/>
            </a:r>
            <a:br>
              <a:rPr lang="en-US" sz="1800" b="0" dirty="0"/>
            </a:br>
            <a:endParaRPr sz="4000" b="1" dirty="0">
              <a:solidFill>
                <a:srgbClr val="92D050"/>
              </a:solidFill>
            </a:endParaRPr>
          </a:p>
        </p:txBody>
      </p:sp>
      <p:sp>
        <p:nvSpPr>
          <p:cNvPr id="11" name="Shape 11"/>
          <p:cNvSpPr/>
          <p:nvPr/>
        </p:nvSpPr>
        <p:spPr>
          <a:xfrm>
            <a:off x="622789" y="3759200"/>
            <a:ext cx="4810858" cy="2541589"/>
          </a:xfrm>
          <a:prstGeom prst="rect">
            <a:avLst/>
          </a:prstGeom>
          <a:ln w="12700">
            <a:miter lim="400000"/>
          </a:ln>
          <a:extLst>
            <a:ext uri="{C572A759-6A51-4108-AA02-DFA0A04FC94B}">
              <ma14:wrappingTextBoxFlag xmlns="" xmlns:ma14="http://schemas.microsoft.com/office/mac/drawingml/2011/main" val="1"/>
            </a:ext>
          </a:extLst>
        </p:spPr>
        <p:txBody>
          <a:bodyPr lIns="0" tIns="0" rIns="0" bIns="0"/>
          <a:lstStyle/>
          <a:p>
            <a:pPr lvl="0" defTabSz="914400">
              <a:lnSpc>
                <a:spcPct val="150000"/>
              </a:lnSpc>
              <a:defRPr>
                <a:solidFill>
                  <a:srgbClr val="000000"/>
                </a:solidFill>
              </a:defRPr>
            </a:pPr>
            <a:r>
              <a:rPr lang="fr-FR" dirty="0" smtClean="0">
                <a:solidFill>
                  <a:srgbClr val="FFFFFF"/>
                </a:solidFill>
                <a:latin typeface="Arial Bold"/>
                <a:ea typeface="Arial Bold"/>
                <a:cs typeface="Arial Bold"/>
                <a:sym typeface="Arial Bold"/>
              </a:rPr>
              <a:t>Andrew Mitchell - NASA</a:t>
            </a:r>
            <a:endParaRPr dirty="0">
              <a:solidFill>
                <a:srgbClr val="FFFFFF"/>
              </a:solidFill>
              <a:latin typeface="Arial Bold"/>
              <a:ea typeface="Arial Bold"/>
              <a:cs typeface="Arial Bold"/>
              <a:sym typeface="Arial Bold"/>
            </a:endParaRPr>
          </a:p>
          <a:p>
            <a:pPr lvl="0" defTabSz="914400">
              <a:lnSpc>
                <a:spcPct val="150000"/>
              </a:lnSpc>
              <a:defRPr>
                <a:solidFill>
                  <a:srgbClr val="000000"/>
                </a:solidFill>
              </a:defRPr>
            </a:pPr>
            <a:r>
              <a:rPr lang="fr-FR" dirty="0" smtClean="0">
                <a:solidFill>
                  <a:srgbClr val="FFFFFF"/>
                </a:solidFill>
                <a:latin typeface="Arial Bold"/>
                <a:ea typeface="Arial Bold"/>
                <a:cs typeface="Arial Bold"/>
                <a:sym typeface="Arial Bold"/>
              </a:rPr>
              <a:t>WGISS-43</a:t>
            </a:r>
            <a:endParaRPr dirty="0">
              <a:solidFill>
                <a:srgbClr val="FFFFFF"/>
              </a:solidFill>
              <a:latin typeface="Arial Bold"/>
              <a:ea typeface="Arial Bold"/>
              <a:cs typeface="Arial Bold"/>
              <a:sym typeface="Arial Bold"/>
            </a:endParaRPr>
          </a:p>
          <a:p>
            <a:pPr lvl="0" defTabSz="914400">
              <a:lnSpc>
                <a:spcPct val="150000"/>
              </a:lnSpc>
              <a:defRPr>
                <a:solidFill>
                  <a:srgbClr val="000000"/>
                </a:solidFill>
              </a:defRPr>
            </a:pPr>
            <a:r>
              <a:rPr lang="fr-FR" dirty="0" smtClean="0">
                <a:solidFill>
                  <a:srgbClr val="FFFFFF"/>
                </a:solidFill>
                <a:latin typeface="Arial Bold"/>
                <a:ea typeface="Arial Bold"/>
                <a:cs typeface="Arial Bold"/>
                <a:sym typeface="Arial Bold"/>
              </a:rPr>
              <a:t>Annapolis, Maryland – USA</a:t>
            </a:r>
            <a:endParaRPr dirty="0">
              <a:solidFill>
                <a:srgbClr val="FFFFFF"/>
              </a:solidFill>
              <a:latin typeface="Arial Bold"/>
              <a:ea typeface="Arial Bold"/>
              <a:cs typeface="Arial Bold"/>
              <a:sym typeface="Arial Bold"/>
            </a:endParaRPr>
          </a:p>
          <a:p>
            <a:pPr lvl="0" defTabSz="914400">
              <a:lnSpc>
                <a:spcPct val="150000"/>
              </a:lnSpc>
              <a:defRPr>
                <a:solidFill>
                  <a:srgbClr val="000000"/>
                </a:solidFill>
              </a:defRPr>
            </a:pPr>
            <a:r>
              <a:rPr lang="en-AU" dirty="0" smtClean="0">
                <a:solidFill>
                  <a:srgbClr val="FFFFFF"/>
                </a:solidFill>
                <a:latin typeface="Arial Bold"/>
                <a:ea typeface="Arial Bold"/>
                <a:cs typeface="Arial Bold"/>
                <a:sym typeface="Arial Bold"/>
              </a:rPr>
              <a:t>3</a:t>
            </a:r>
            <a:r>
              <a:rPr lang="en-AU" baseline="30000" dirty="0" smtClean="0">
                <a:solidFill>
                  <a:srgbClr val="FFFFFF"/>
                </a:solidFill>
                <a:latin typeface="Arial Bold"/>
                <a:ea typeface="Arial Bold"/>
                <a:cs typeface="Arial Bold"/>
                <a:sym typeface="Arial Bold"/>
              </a:rPr>
              <a:t>rd</a:t>
            </a:r>
            <a:r>
              <a:rPr lang="en-AU" dirty="0" smtClean="0">
                <a:solidFill>
                  <a:srgbClr val="FFFFFF"/>
                </a:solidFill>
                <a:latin typeface="Arial Bold"/>
                <a:ea typeface="Arial Bold"/>
                <a:cs typeface="Arial Bold"/>
                <a:sym typeface="Arial Bold"/>
              </a:rPr>
              <a:t>  April 2017</a:t>
            </a:r>
            <a:endParaRPr dirty="0">
              <a:solidFill>
                <a:srgbClr val="FFFFFF"/>
              </a:solidFill>
              <a:latin typeface="Arial Bold"/>
              <a:ea typeface="Arial Bold"/>
              <a:cs typeface="Arial Bold"/>
              <a:sym typeface="Arial Bold"/>
            </a:endParaRPr>
          </a:p>
        </p:txBody>
      </p:sp>
      <p:pic>
        <p:nvPicPr>
          <p:cNvPr id="12" name="ceos_logo.png"/>
          <p:cNvPicPr/>
          <p:nvPr/>
        </p:nvPicPr>
        <p:blipFill>
          <a:blip r:embed="rId2">
            <a:extLst/>
          </a:blip>
          <a:stretch>
            <a:fillRect/>
          </a:stretch>
        </p:blipFill>
        <p:spPr>
          <a:xfrm>
            <a:off x="457200" y="304800"/>
            <a:ext cx="2507906" cy="993132"/>
          </a:xfrm>
          <a:prstGeom prst="rect">
            <a:avLst/>
          </a:prstGeom>
          <a:ln w="12700">
            <a:miter lim="400000"/>
          </a:ln>
        </p:spPr>
      </p:pic>
      <p:sp>
        <p:nvSpPr>
          <p:cNvPr id="5" name="Shape 10"/>
          <p:cNvSpPr txBox="1">
            <a:spLocks/>
          </p:cNvSpPr>
          <p:nvPr/>
        </p:nvSpPr>
        <p:spPr>
          <a:xfrm>
            <a:off x="457200" y="1371600"/>
            <a:ext cx="2806211" cy="210183"/>
          </a:xfrm>
          <a:prstGeom prst="rect">
            <a:avLst/>
          </a:prstGeom>
          <a:ln w="12700">
            <a:miter lim="400000"/>
          </a:ln>
          <a:extLst>
            <a:ext uri="{C572A759-6A51-4108-AA02-DFA0A04FC94B}">
              <ma14:wrappingTextBoxFlag xmlns="" xmlns:ma14="http://schemas.microsoft.com/office/mac/drawingml/2011/main" val="1"/>
            </a:ext>
          </a:extLst>
        </p:spPr>
        <p:txBody>
          <a:bodyPr lIns="0" tIns="0" rIns="0" bIns="0"/>
          <a:lstStyle>
            <a:lvl1pPr algn="l">
              <a:defRPr sz="4200" b="1">
                <a:solidFill>
                  <a:srgbClr val="FFFFFF"/>
                </a:solidFill>
                <a:latin typeface="Droid Serif"/>
                <a:ea typeface="Droid Serif"/>
                <a:cs typeface="Droid Serif"/>
                <a:sym typeface="Droid Serif"/>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defTabSz="914400">
              <a:defRPr sz="1800" b="0">
                <a:solidFill>
                  <a:srgbClr val="000000"/>
                </a:solidFill>
              </a:defRPr>
            </a:pPr>
            <a:r>
              <a:rPr lang="en-US" sz="1050" dirty="0" smtClean="0">
                <a:solidFill>
                  <a:schemeClr val="bg1">
                    <a:lumMod val="20000"/>
                    <a:lumOff val="80000"/>
                  </a:schemeClr>
                </a:solidFill>
              </a:rPr>
              <a:t>Committee on Earth Observation Satellites</a:t>
            </a:r>
            <a:endParaRPr lang="en-US" sz="1050" dirty="0">
              <a:solidFill>
                <a:schemeClr val="bg1">
                  <a:lumMod val="20000"/>
                  <a:lumOff val="80000"/>
                </a:schemeClr>
              </a:solidFill>
            </a:endParaRPr>
          </a:p>
        </p:txBody>
      </p:sp>
    </p:spTree>
    <p:extLst>
      <p:ext uri="{BB962C8B-B14F-4D97-AF65-F5344CB8AC3E}">
        <p14:creationId xmlns:p14="http://schemas.microsoft.com/office/powerpoint/2010/main" val="2597831579"/>
      </p:ext>
    </p:extLst>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0"/>
            <p:extLst>
              <p:ext uri="{D42A27DB-BD31-4B8C-83A1-F6EECF244321}">
                <p14:modId xmlns:p14="http://schemas.microsoft.com/office/powerpoint/2010/main" val="3443636787"/>
              </p:ext>
            </p:extLst>
          </p:nvPr>
        </p:nvGraphicFramePr>
        <p:xfrm>
          <a:off x="1" y="1147488"/>
          <a:ext cx="9143999" cy="5470916"/>
        </p:xfrm>
        <a:graphic>
          <a:graphicData uri="http://schemas.openxmlformats.org/drawingml/2006/table">
            <a:tbl>
              <a:tblPr firstRow="1" firstCol="1" bandRow="1">
                <a:tableStyleId>{F2DE63D5-997A-4646-A377-4702673A728D}</a:tableStyleId>
              </a:tblPr>
              <a:tblGrid>
                <a:gridCol w="2528479"/>
                <a:gridCol w="1273666"/>
                <a:gridCol w="2316898"/>
                <a:gridCol w="3024956"/>
              </a:tblGrid>
              <a:tr h="733647">
                <a:tc>
                  <a:txBody>
                    <a:bodyPr/>
                    <a:lstStyle/>
                    <a:p>
                      <a:pPr marL="0" marR="0" algn="ctr">
                        <a:lnSpc>
                          <a:spcPct val="115000"/>
                        </a:lnSpc>
                        <a:spcBef>
                          <a:spcPts val="0"/>
                        </a:spcBef>
                        <a:spcAft>
                          <a:spcPts val="1000"/>
                        </a:spcAft>
                      </a:pPr>
                      <a:r>
                        <a:rPr lang="en-US" sz="1400" dirty="0">
                          <a:effectLst/>
                        </a:rPr>
                        <a:t>Objective/Deliverable</a:t>
                      </a:r>
                      <a:endParaRPr lang="en-US" sz="2000" dirty="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gn="ctr">
                        <a:lnSpc>
                          <a:spcPct val="115000"/>
                        </a:lnSpc>
                        <a:spcBef>
                          <a:spcPts val="0"/>
                        </a:spcBef>
                        <a:spcAft>
                          <a:spcPts val="1000"/>
                        </a:spcAft>
                      </a:pPr>
                      <a:r>
                        <a:rPr lang="en-US" sz="1400" dirty="0">
                          <a:effectLst/>
                        </a:rPr>
                        <a:t>Projected Completion Date</a:t>
                      </a:r>
                      <a:endParaRPr lang="en-US" sz="2000" dirty="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gn="ctr">
                        <a:lnSpc>
                          <a:spcPct val="115000"/>
                        </a:lnSpc>
                        <a:spcBef>
                          <a:spcPts val="0"/>
                        </a:spcBef>
                        <a:spcAft>
                          <a:spcPts val="1000"/>
                        </a:spcAft>
                      </a:pPr>
                      <a:r>
                        <a:rPr lang="en-US" sz="1400">
                          <a:effectLst/>
                        </a:rPr>
                        <a:t>Background Information</a:t>
                      </a:r>
                      <a:endParaRPr lang="en-US" sz="20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gn="ctr">
                        <a:lnSpc>
                          <a:spcPct val="115000"/>
                        </a:lnSpc>
                        <a:spcBef>
                          <a:spcPts val="0"/>
                        </a:spcBef>
                        <a:spcAft>
                          <a:spcPts val="1000"/>
                        </a:spcAft>
                      </a:pPr>
                      <a:r>
                        <a:rPr lang="en-US" sz="1400">
                          <a:effectLst/>
                        </a:rPr>
                        <a:t>Status</a:t>
                      </a:r>
                      <a:endParaRPr lang="en-US" sz="2000">
                        <a:effectLst/>
                        <a:latin typeface="Times New Roman" panose="02020603050405020304" pitchFamily="18" charset="0"/>
                        <a:ea typeface="Calibri" panose="020F0502020204030204" pitchFamily="34" charset="0"/>
                      </a:endParaRPr>
                    </a:p>
                  </a:txBody>
                  <a:tcPr marL="68580" marR="68580" marT="0" marB="0"/>
                </a:tc>
              </a:tr>
              <a:tr h="1990389">
                <a:tc>
                  <a:txBody>
                    <a:bodyPr/>
                    <a:lstStyle/>
                    <a:p>
                      <a:pPr marL="0" marR="0">
                        <a:lnSpc>
                          <a:spcPct val="115000"/>
                        </a:lnSpc>
                        <a:spcBef>
                          <a:spcPts val="0"/>
                        </a:spcBef>
                        <a:spcAft>
                          <a:spcPts val="1000"/>
                        </a:spcAft>
                      </a:pPr>
                      <a:r>
                        <a:rPr lang="en-US" sz="1400" dirty="0">
                          <a:effectLst/>
                        </a:rPr>
                        <a:t>DATA-8: Improve WGISS Interoperability Standards Architecture</a:t>
                      </a:r>
                      <a:endParaRPr lang="en-US" sz="2000" dirty="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nSpc>
                          <a:spcPct val="115000"/>
                        </a:lnSpc>
                        <a:spcBef>
                          <a:spcPts val="0"/>
                        </a:spcBef>
                        <a:spcAft>
                          <a:spcPts val="1000"/>
                        </a:spcAft>
                      </a:pPr>
                      <a:r>
                        <a:rPr lang="en-US" sz="1400" dirty="0">
                          <a:effectLst/>
                        </a:rPr>
                        <a:t>Q3 2017</a:t>
                      </a:r>
                      <a:endParaRPr lang="en-US" sz="2000" dirty="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nSpc>
                          <a:spcPct val="115000"/>
                        </a:lnSpc>
                        <a:spcBef>
                          <a:spcPts val="0"/>
                        </a:spcBef>
                        <a:spcAft>
                          <a:spcPts val="1000"/>
                        </a:spcAft>
                      </a:pPr>
                      <a:r>
                        <a:rPr lang="en-US" sz="1400" dirty="0">
                          <a:effectLst/>
                        </a:rPr>
                        <a:t>Consolidation of current CWIC/</a:t>
                      </a:r>
                      <a:r>
                        <a:rPr lang="en-US" sz="1400" dirty="0" err="1">
                          <a:effectLst/>
                        </a:rPr>
                        <a:t>FedEO</a:t>
                      </a:r>
                      <a:r>
                        <a:rPr lang="en-US" sz="1400" dirty="0">
                          <a:effectLst/>
                        </a:rPr>
                        <a:t>/IDN overall architecture to address identified issues including duplicate datasets holdings</a:t>
                      </a:r>
                      <a:endParaRPr lang="en-US" sz="2000" dirty="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nSpc>
                          <a:spcPct val="115000"/>
                        </a:lnSpc>
                        <a:spcBef>
                          <a:spcPts val="0"/>
                        </a:spcBef>
                        <a:spcAft>
                          <a:spcPts val="1000"/>
                        </a:spcAft>
                      </a:pPr>
                      <a:r>
                        <a:rPr lang="en-US" sz="1400">
                          <a:effectLst/>
                        </a:rPr>
                        <a:t>This is an ongoing activity being led by the WGISS System Level Team which includes partners from CWIC, FedEO and IDN.</a:t>
                      </a:r>
                      <a:endParaRPr lang="en-US" sz="2000">
                        <a:effectLst/>
                        <a:latin typeface="Times New Roman" panose="02020603050405020304" pitchFamily="18" charset="0"/>
                        <a:ea typeface="Calibri" panose="020F0502020204030204" pitchFamily="34" charset="0"/>
                      </a:endParaRPr>
                    </a:p>
                  </a:txBody>
                  <a:tcPr marL="68580" marR="68580" marT="0" marB="0"/>
                </a:tc>
              </a:tr>
              <a:tr h="2744435">
                <a:tc>
                  <a:txBody>
                    <a:bodyPr/>
                    <a:lstStyle/>
                    <a:p>
                      <a:pPr marL="0" marR="0">
                        <a:lnSpc>
                          <a:spcPct val="115000"/>
                        </a:lnSpc>
                        <a:spcBef>
                          <a:spcPts val="0"/>
                        </a:spcBef>
                        <a:spcAft>
                          <a:spcPts val="1000"/>
                        </a:spcAft>
                      </a:pPr>
                      <a:r>
                        <a:rPr lang="en-US" sz="1400">
                          <a:effectLst/>
                        </a:rPr>
                        <a:t>DATA-9: ECVs/CDRs Discovery and Access through WGISS Systems</a:t>
                      </a:r>
                      <a:endParaRPr lang="en-US" sz="20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nSpc>
                          <a:spcPct val="115000"/>
                        </a:lnSpc>
                        <a:spcBef>
                          <a:spcPts val="0"/>
                        </a:spcBef>
                        <a:spcAft>
                          <a:spcPts val="1000"/>
                        </a:spcAft>
                      </a:pPr>
                      <a:r>
                        <a:rPr lang="en-US" sz="1400">
                          <a:effectLst/>
                        </a:rPr>
                        <a:t>Q3 2017</a:t>
                      </a:r>
                      <a:endParaRPr lang="en-US" sz="20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nSpc>
                          <a:spcPct val="115000"/>
                        </a:lnSpc>
                        <a:spcBef>
                          <a:spcPts val="0"/>
                        </a:spcBef>
                        <a:spcAft>
                          <a:spcPts val="1000"/>
                        </a:spcAft>
                      </a:pPr>
                      <a:r>
                        <a:rPr lang="en-US" sz="1400">
                          <a:effectLst/>
                        </a:rPr>
                        <a:t>Facilitate discoverability and accessibility of ECV Products and space-born CDRs relevant for the CEOS Carbon Action via WGISS Interoperability Systems &amp; Standards (FedEO/CWIC/IDN, OpenSearch).</a:t>
                      </a:r>
                      <a:endParaRPr lang="en-US" sz="20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nSpc>
                          <a:spcPct val="115000"/>
                        </a:lnSpc>
                        <a:spcBef>
                          <a:spcPts val="0"/>
                        </a:spcBef>
                        <a:spcAft>
                          <a:spcPts val="1000"/>
                        </a:spcAft>
                      </a:pPr>
                      <a:r>
                        <a:rPr lang="en-US" sz="1400" dirty="0">
                          <a:effectLst/>
                        </a:rPr>
                        <a:t>Once </a:t>
                      </a:r>
                      <a:r>
                        <a:rPr lang="en-US" sz="1400" dirty="0" err="1">
                          <a:effectLst/>
                        </a:rPr>
                        <a:t>WGClimate</a:t>
                      </a:r>
                      <a:r>
                        <a:rPr lang="en-US" sz="1400" dirty="0">
                          <a:effectLst/>
                        </a:rPr>
                        <a:t> has completed their (meta) gap-analysis across the Carbon ECVC, WGISS will begin the longer objective of data discoverability and access. </a:t>
                      </a:r>
                      <a:br>
                        <a:rPr lang="en-US" sz="1400" dirty="0">
                          <a:effectLst/>
                        </a:rPr>
                      </a:br>
                      <a:endParaRPr lang="en-US" sz="2000" dirty="0">
                        <a:effectLst/>
                        <a:latin typeface="Times New Roman" panose="02020603050405020304" pitchFamily="18" charset="0"/>
                        <a:ea typeface="Calibri" panose="020F0502020204030204" pitchFamily="34" charset="0"/>
                      </a:endParaRPr>
                    </a:p>
                  </a:txBody>
                  <a:tcPr marL="68580" marR="68580" marT="0" marB="0"/>
                </a:tc>
              </a:tr>
            </a:tbl>
          </a:graphicData>
        </a:graphic>
      </p:graphicFrame>
      <p:sp>
        <p:nvSpPr>
          <p:cNvPr id="3" name="Content Placeholder 2"/>
          <p:cNvSpPr>
            <a:spLocks noGrp="1"/>
          </p:cNvSpPr>
          <p:nvPr>
            <p:ph sz="quarter" idx="11"/>
          </p:nvPr>
        </p:nvSpPr>
        <p:spPr/>
        <p:txBody>
          <a:bodyPr/>
          <a:lstStyle/>
          <a:p>
            <a:endParaRPr lang="en-US"/>
          </a:p>
        </p:txBody>
      </p:sp>
    </p:spTree>
    <p:extLst>
      <p:ext uri="{BB962C8B-B14F-4D97-AF65-F5344CB8AC3E}">
        <p14:creationId xmlns:p14="http://schemas.microsoft.com/office/powerpoint/2010/main" val="635011103"/>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0"/>
            <p:extLst>
              <p:ext uri="{D42A27DB-BD31-4B8C-83A1-F6EECF244321}">
                <p14:modId xmlns:p14="http://schemas.microsoft.com/office/powerpoint/2010/main" val="697604481"/>
              </p:ext>
            </p:extLst>
          </p:nvPr>
        </p:nvGraphicFramePr>
        <p:xfrm>
          <a:off x="0" y="1134033"/>
          <a:ext cx="9144000" cy="5964936"/>
        </p:xfrm>
        <a:graphic>
          <a:graphicData uri="http://schemas.openxmlformats.org/drawingml/2006/table">
            <a:tbl>
              <a:tblPr firstRow="1" firstCol="1" bandRow="1">
                <a:tableStyleId>{F2DE63D5-997A-4646-A377-4702673A728D}</a:tableStyleId>
              </a:tblPr>
              <a:tblGrid>
                <a:gridCol w="2528478"/>
                <a:gridCol w="1273665"/>
                <a:gridCol w="2316899"/>
                <a:gridCol w="3024958"/>
              </a:tblGrid>
              <a:tr h="626186">
                <a:tc>
                  <a:txBody>
                    <a:bodyPr/>
                    <a:lstStyle/>
                    <a:p>
                      <a:pPr marL="0" marR="0" algn="ctr">
                        <a:lnSpc>
                          <a:spcPct val="115000"/>
                        </a:lnSpc>
                        <a:spcBef>
                          <a:spcPts val="0"/>
                        </a:spcBef>
                        <a:spcAft>
                          <a:spcPts val="1000"/>
                        </a:spcAft>
                      </a:pPr>
                      <a:r>
                        <a:rPr lang="en-US" sz="1400" dirty="0">
                          <a:effectLst/>
                        </a:rPr>
                        <a:t>Objective/Deliverable</a:t>
                      </a:r>
                      <a:endParaRPr lang="en-US" sz="1400" dirty="0">
                        <a:effectLst/>
                        <a:latin typeface="Times New Roman" panose="02020603050405020304" pitchFamily="18" charset="0"/>
                        <a:ea typeface="Calibri" panose="020F0502020204030204" pitchFamily="34" charset="0"/>
                      </a:endParaRPr>
                    </a:p>
                  </a:txBody>
                  <a:tcPr marL="43565" marR="43565" marT="0" marB="0"/>
                </a:tc>
                <a:tc>
                  <a:txBody>
                    <a:bodyPr/>
                    <a:lstStyle/>
                    <a:p>
                      <a:pPr marL="0" marR="0" algn="ctr">
                        <a:lnSpc>
                          <a:spcPct val="115000"/>
                        </a:lnSpc>
                        <a:spcBef>
                          <a:spcPts val="0"/>
                        </a:spcBef>
                        <a:spcAft>
                          <a:spcPts val="1000"/>
                        </a:spcAft>
                      </a:pPr>
                      <a:r>
                        <a:rPr lang="en-US" sz="1400">
                          <a:effectLst/>
                        </a:rPr>
                        <a:t>Projected Completion Date</a:t>
                      </a:r>
                      <a:endParaRPr lang="en-US" sz="1400">
                        <a:effectLst/>
                        <a:latin typeface="Times New Roman" panose="02020603050405020304" pitchFamily="18" charset="0"/>
                        <a:ea typeface="Calibri" panose="020F0502020204030204" pitchFamily="34" charset="0"/>
                      </a:endParaRPr>
                    </a:p>
                  </a:txBody>
                  <a:tcPr marL="43565" marR="43565" marT="0" marB="0"/>
                </a:tc>
                <a:tc>
                  <a:txBody>
                    <a:bodyPr/>
                    <a:lstStyle/>
                    <a:p>
                      <a:pPr marL="0" marR="0" algn="ctr">
                        <a:lnSpc>
                          <a:spcPct val="115000"/>
                        </a:lnSpc>
                        <a:spcBef>
                          <a:spcPts val="0"/>
                        </a:spcBef>
                        <a:spcAft>
                          <a:spcPts val="1000"/>
                        </a:spcAft>
                      </a:pPr>
                      <a:r>
                        <a:rPr lang="en-US" sz="1400">
                          <a:effectLst/>
                        </a:rPr>
                        <a:t>Background Information</a:t>
                      </a:r>
                      <a:endParaRPr lang="en-US" sz="1400">
                        <a:effectLst/>
                        <a:latin typeface="Times New Roman" panose="02020603050405020304" pitchFamily="18" charset="0"/>
                        <a:ea typeface="Calibri" panose="020F0502020204030204" pitchFamily="34" charset="0"/>
                      </a:endParaRPr>
                    </a:p>
                  </a:txBody>
                  <a:tcPr marL="43565" marR="43565" marT="0" marB="0"/>
                </a:tc>
                <a:tc>
                  <a:txBody>
                    <a:bodyPr/>
                    <a:lstStyle/>
                    <a:p>
                      <a:pPr marL="0" marR="0" algn="ctr">
                        <a:lnSpc>
                          <a:spcPct val="115000"/>
                        </a:lnSpc>
                        <a:spcBef>
                          <a:spcPts val="0"/>
                        </a:spcBef>
                        <a:spcAft>
                          <a:spcPts val="1000"/>
                        </a:spcAft>
                      </a:pPr>
                      <a:r>
                        <a:rPr lang="en-US" sz="1400">
                          <a:effectLst/>
                        </a:rPr>
                        <a:t>Status</a:t>
                      </a:r>
                      <a:endParaRPr lang="en-US" sz="1400">
                        <a:effectLst/>
                        <a:latin typeface="Times New Roman" panose="02020603050405020304" pitchFamily="18" charset="0"/>
                        <a:ea typeface="Calibri" panose="020F0502020204030204" pitchFamily="34" charset="0"/>
                      </a:endParaRPr>
                    </a:p>
                  </a:txBody>
                  <a:tcPr marL="43565" marR="43565" marT="0" marB="0"/>
                </a:tc>
              </a:tr>
              <a:tr h="2087283">
                <a:tc>
                  <a:txBody>
                    <a:bodyPr/>
                    <a:lstStyle/>
                    <a:p>
                      <a:pPr marL="0" marR="0">
                        <a:lnSpc>
                          <a:spcPct val="115000"/>
                        </a:lnSpc>
                        <a:spcBef>
                          <a:spcPts val="0"/>
                        </a:spcBef>
                        <a:spcAft>
                          <a:spcPts val="1000"/>
                        </a:spcAft>
                      </a:pPr>
                      <a:r>
                        <a:rPr lang="en-US" sz="1400" dirty="0">
                          <a:effectLst/>
                        </a:rPr>
                        <a:t>DATA-10: Reference model for data stewardship planning and implementation</a:t>
                      </a:r>
                    </a:p>
                    <a:p>
                      <a:pPr marL="0" marR="0">
                        <a:lnSpc>
                          <a:spcPct val="115000"/>
                        </a:lnSpc>
                        <a:spcBef>
                          <a:spcPts val="0"/>
                        </a:spcBef>
                        <a:spcAft>
                          <a:spcPts val="1000"/>
                        </a:spcAft>
                      </a:pPr>
                      <a:r>
                        <a:rPr lang="en-US" sz="1400" dirty="0">
                          <a:effectLst/>
                        </a:rPr>
                        <a:t> </a:t>
                      </a:r>
                      <a:endParaRPr lang="en-US" sz="1400" dirty="0">
                        <a:effectLst/>
                        <a:latin typeface="Times New Roman" panose="02020603050405020304" pitchFamily="18" charset="0"/>
                        <a:ea typeface="Calibri" panose="020F0502020204030204" pitchFamily="34" charset="0"/>
                      </a:endParaRPr>
                    </a:p>
                  </a:txBody>
                  <a:tcPr marL="43565" marR="43565" marT="0" marB="0"/>
                </a:tc>
                <a:tc>
                  <a:txBody>
                    <a:bodyPr/>
                    <a:lstStyle/>
                    <a:p>
                      <a:pPr marL="0" marR="0">
                        <a:lnSpc>
                          <a:spcPct val="115000"/>
                        </a:lnSpc>
                        <a:spcBef>
                          <a:spcPts val="0"/>
                        </a:spcBef>
                        <a:spcAft>
                          <a:spcPts val="1000"/>
                        </a:spcAft>
                      </a:pPr>
                      <a:r>
                        <a:rPr lang="en-US" sz="1400">
                          <a:effectLst/>
                        </a:rPr>
                        <a:t>Q4 2017</a:t>
                      </a:r>
                      <a:endParaRPr lang="en-US" sz="1400">
                        <a:effectLst/>
                        <a:latin typeface="Times New Roman" panose="02020603050405020304" pitchFamily="18" charset="0"/>
                        <a:ea typeface="Calibri" panose="020F0502020204030204" pitchFamily="34" charset="0"/>
                      </a:endParaRPr>
                    </a:p>
                  </a:txBody>
                  <a:tcPr marL="43565" marR="43565" marT="0" marB="0"/>
                </a:tc>
                <a:tc>
                  <a:txBody>
                    <a:bodyPr/>
                    <a:lstStyle/>
                    <a:p>
                      <a:pPr marL="0" marR="0">
                        <a:lnSpc>
                          <a:spcPct val="115000"/>
                        </a:lnSpc>
                        <a:spcBef>
                          <a:spcPts val="0"/>
                        </a:spcBef>
                        <a:spcAft>
                          <a:spcPts val="1000"/>
                        </a:spcAft>
                      </a:pPr>
                      <a:r>
                        <a:rPr lang="en-US" sz="1400">
                          <a:effectLst/>
                        </a:rPr>
                        <a:t>Consolidate a reference model that provides guidelines and recommendations for the preservation and improvement of data including a roadmap for scientific data stewardship improvement; </a:t>
                      </a:r>
                      <a:endParaRPr lang="en-US" sz="1400">
                        <a:effectLst/>
                        <a:latin typeface="Times New Roman" panose="02020603050405020304" pitchFamily="18" charset="0"/>
                        <a:ea typeface="Calibri" panose="020F0502020204030204" pitchFamily="34" charset="0"/>
                      </a:endParaRPr>
                    </a:p>
                  </a:txBody>
                  <a:tcPr marL="43565" marR="43565" marT="0" marB="0"/>
                </a:tc>
                <a:tc>
                  <a:txBody>
                    <a:bodyPr/>
                    <a:lstStyle/>
                    <a:p>
                      <a:pPr marL="0" marR="0">
                        <a:lnSpc>
                          <a:spcPct val="115000"/>
                        </a:lnSpc>
                        <a:spcBef>
                          <a:spcPts val="0"/>
                        </a:spcBef>
                        <a:spcAft>
                          <a:spcPts val="1000"/>
                        </a:spcAft>
                      </a:pPr>
                      <a:r>
                        <a:rPr lang="en-US" sz="1400">
                          <a:effectLst/>
                        </a:rPr>
                        <a:t>In progress by ESA’s Long Term Data Preservation (LTDP) Working Group. </a:t>
                      </a:r>
                      <a:endParaRPr lang="en-US" sz="1400">
                        <a:effectLst/>
                        <a:latin typeface="Times New Roman" panose="02020603050405020304" pitchFamily="18" charset="0"/>
                        <a:ea typeface="Calibri" panose="020F0502020204030204" pitchFamily="34" charset="0"/>
                      </a:endParaRPr>
                    </a:p>
                  </a:txBody>
                  <a:tcPr marL="43565" marR="43565" marT="0" marB="0"/>
                </a:tc>
              </a:tr>
              <a:tr h="2902921">
                <a:tc>
                  <a:txBody>
                    <a:bodyPr/>
                    <a:lstStyle/>
                    <a:p>
                      <a:pPr marL="0" marR="0">
                        <a:lnSpc>
                          <a:spcPct val="115000"/>
                        </a:lnSpc>
                        <a:spcBef>
                          <a:spcPts val="0"/>
                        </a:spcBef>
                        <a:spcAft>
                          <a:spcPts val="1000"/>
                        </a:spcAft>
                      </a:pPr>
                      <a:r>
                        <a:rPr lang="en-US" sz="1400">
                          <a:effectLst/>
                        </a:rPr>
                        <a:t>DATA-11: Technology Exploration webinars and workshops</a:t>
                      </a:r>
                    </a:p>
                    <a:p>
                      <a:pPr marL="0" marR="0">
                        <a:lnSpc>
                          <a:spcPct val="115000"/>
                        </a:lnSpc>
                        <a:spcBef>
                          <a:spcPts val="0"/>
                        </a:spcBef>
                        <a:spcAft>
                          <a:spcPts val="1000"/>
                        </a:spcAft>
                      </a:pPr>
                      <a:r>
                        <a:rPr lang="en-US" sz="1400">
                          <a:effectLst/>
                        </a:rPr>
                        <a:t> </a:t>
                      </a:r>
                      <a:endParaRPr lang="en-US" sz="1400">
                        <a:effectLst/>
                        <a:latin typeface="Times New Roman" panose="02020603050405020304" pitchFamily="18" charset="0"/>
                        <a:ea typeface="Calibri" panose="020F0502020204030204" pitchFamily="34" charset="0"/>
                      </a:endParaRPr>
                    </a:p>
                  </a:txBody>
                  <a:tcPr marL="43565" marR="43565" marT="0" marB="0"/>
                </a:tc>
                <a:tc>
                  <a:txBody>
                    <a:bodyPr/>
                    <a:lstStyle/>
                    <a:p>
                      <a:pPr marL="0" marR="0">
                        <a:lnSpc>
                          <a:spcPct val="115000"/>
                        </a:lnSpc>
                        <a:spcBef>
                          <a:spcPts val="0"/>
                        </a:spcBef>
                        <a:spcAft>
                          <a:spcPts val="1000"/>
                        </a:spcAft>
                      </a:pPr>
                      <a:r>
                        <a:rPr lang="en-US" sz="1400">
                          <a:effectLst/>
                        </a:rPr>
                        <a:t>Ongoing</a:t>
                      </a:r>
                      <a:endParaRPr lang="en-US" sz="1400">
                        <a:effectLst/>
                        <a:latin typeface="Times New Roman" panose="02020603050405020304" pitchFamily="18" charset="0"/>
                        <a:ea typeface="Calibri" panose="020F0502020204030204" pitchFamily="34" charset="0"/>
                      </a:endParaRPr>
                    </a:p>
                  </a:txBody>
                  <a:tcPr marL="43565" marR="43565" marT="0" marB="0"/>
                </a:tc>
                <a:tc>
                  <a:txBody>
                    <a:bodyPr/>
                    <a:lstStyle/>
                    <a:p>
                      <a:pPr marL="0" marR="0">
                        <a:lnSpc>
                          <a:spcPct val="115000"/>
                        </a:lnSpc>
                        <a:spcBef>
                          <a:spcPts val="0"/>
                        </a:spcBef>
                        <a:spcAft>
                          <a:spcPts val="1000"/>
                        </a:spcAft>
                      </a:pPr>
                      <a:r>
                        <a:rPr lang="en-US" sz="1400">
                          <a:effectLst/>
                        </a:rPr>
                        <a:t>WGISS will host at least one workshop annually to serve as a forum for exchange of technical information and lessons-learned experience about current, trending and future software technologies, services and other WWW / Internet related software technologies.</a:t>
                      </a:r>
                      <a:endParaRPr lang="en-US" sz="1400">
                        <a:effectLst/>
                        <a:latin typeface="Times New Roman" panose="02020603050405020304" pitchFamily="18" charset="0"/>
                        <a:ea typeface="Calibri" panose="020F0502020204030204" pitchFamily="34" charset="0"/>
                      </a:endParaRPr>
                    </a:p>
                  </a:txBody>
                  <a:tcPr marL="43565" marR="43565" marT="0" marB="0"/>
                </a:tc>
                <a:tc>
                  <a:txBody>
                    <a:bodyPr/>
                    <a:lstStyle/>
                    <a:p>
                      <a:pPr marL="0" marR="0">
                        <a:lnSpc>
                          <a:spcPct val="115000"/>
                        </a:lnSpc>
                        <a:spcBef>
                          <a:spcPts val="0"/>
                        </a:spcBef>
                        <a:spcAft>
                          <a:spcPts val="600"/>
                        </a:spcAft>
                      </a:pPr>
                      <a:r>
                        <a:rPr lang="en-US" sz="1400" dirty="0">
                          <a:effectLst/>
                        </a:rPr>
                        <a:t>The first Tech Expo Webinar occurred on March 14, 2017 with the topic of Data Search Relevancy.  (Search Relevancy ranking is the process of sorting data results so that those data which are most likely to be relevant to your query are shown at the top) The webinar was recorded and a </a:t>
                      </a:r>
                      <a:r>
                        <a:rPr lang="en-US" sz="1400" dirty="0" err="1">
                          <a:effectLst/>
                        </a:rPr>
                        <a:t>Youtube</a:t>
                      </a:r>
                      <a:r>
                        <a:rPr lang="en-US" sz="1400" dirty="0">
                          <a:effectLst/>
                        </a:rPr>
                        <a:t> link to the recording was made available on the WGISS website</a:t>
                      </a:r>
                    </a:p>
                    <a:p>
                      <a:pPr marL="0" marR="0">
                        <a:lnSpc>
                          <a:spcPct val="115000"/>
                        </a:lnSpc>
                        <a:spcBef>
                          <a:spcPts val="0"/>
                        </a:spcBef>
                        <a:spcAft>
                          <a:spcPts val="1000"/>
                        </a:spcAft>
                      </a:pPr>
                      <a:r>
                        <a:rPr lang="en-US" sz="1400" dirty="0">
                          <a:effectLst/>
                        </a:rPr>
                        <a:t> </a:t>
                      </a:r>
                      <a:endParaRPr lang="en-US" sz="1400" dirty="0">
                        <a:effectLst/>
                        <a:latin typeface="Times New Roman" panose="02020603050405020304" pitchFamily="18" charset="0"/>
                        <a:ea typeface="Calibri" panose="020F0502020204030204" pitchFamily="34" charset="0"/>
                      </a:endParaRPr>
                    </a:p>
                  </a:txBody>
                  <a:tcPr marL="43565" marR="43565" marT="0" marB="0"/>
                </a:tc>
              </a:tr>
            </a:tbl>
          </a:graphicData>
        </a:graphic>
      </p:graphicFrame>
      <p:sp>
        <p:nvSpPr>
          <p:cNvPr id="3" name="Content Placeholder 2"/>
          <p:cNvSpPr>
            <a:spLocks noGrp="1"/>
          </p:cNvSpPr>
          <p:nvPr>
            <p:ph sz="quarter" idx="11"/>
          </p:nvPr>
        </p:nvSpPr>
        <p:spPr/>
        <p:txBody>
          <a:bodyPr/>
          <a:lstStyle/>
          <a:p>
            <a:endParaRPr lang="en-US"/>
          </a:p>
        </p:txBody>
      </p:sp>
    </p:spTree>
    <p:extLst>
      <p:ext uri="{BB962C8B-B14F-4D97-AF65-F5344CB8AC3E}">
        <p14:creationId xmlns:p14="http://schemas.microsoft.com/office/powerpoint/2010/main" val="2154471520"/>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0"/>
            <p:extLst>
              <p:ext uri="{D42A27DB-BD31-4B8C-83A1-F6EECF244321}">
                <p14:modId xmlns:p14="http://schemas.microsoft.com/office/powerpoint/2010/main" val="3906055893"/>
              </p:ext>
            </p:extLst>
          </p:nvPr>
        </p:nvGraphicFramePr>
        <p:xfrm>
          <a:off x="0" y="1151965"/>
          <a:ext cx="9144000" cy="5544670"/>
        </p:xfrm>
        <a:graphic>
          <a:graphicData uri="http://schemas.openxmlformats.org/drawingml/2006/table">
            <a:tbl>
              <a:tblPr firstRow="1" firstCol="1" bandRow="1">
                <a:tableStyleId>{F2DE63D5-997A-4646-A377-4702673A728D}</a:tableStyleId>
              </a:tblPr>
              <a:tblGrid>
                <a:gridCol w="2528478"/>
                <a:gridCol w="1273666"/>
                <a:gridCol w="2316899"/>
                <a:gridCol w="3024957"/>
              </a:tblGrid>
              <a:tr h="759396">
                <a:tc>
                  <a:txBody>
                    <a:bodyPr/>
                    <a:lstStyle/>
                    <a:p>
                      <a:pPr marL="0" marR="0" algn="ctr">
                        <a:lnSpc>
                          <a:spcPct val="115000"/>
                        </a:lnSpc>
                        <a:spcBef>
                          <a:spcPts val="0"/>
                        </a:spcBef>
                        <a:spcAft>
                          <a:spcPts val="1000"/>
                        </a:spcAft>
                      </a:pPr>
                      <a:r>
                        <a:rPr lang="en-US" sz="1400">
                          <a:effectLst/>
                        </a:rPr>
                        <a:t>Objective/Deliverable</a:t>
                      </a:r>
                      <a:endParaRPr lang="en-US" sz="1400">
                        <a:effectLst/>
                        <a:latin typeface="Times New Roman" panose="02020603050405020304" pitchFamily="18" charset="0"/>
                        <a:ea typeface="Calibri" panose="020F0502020204030204" pitchFamily="34" charset="0"/>
                      </a:endParaRPr>
                    </a:p>
                  </a:txBody>
                  <a:tcPr marL="30227" marR="30227" marT="0" marB="0"/>
                </a:tc>
                <a:tc>
                  <a:txBody>
                    <a:bodyPr/>
                    <a:lstStyle/>
                    <a:p>
                      <a:pPr marL="0" marR="0" algn="ctr">
                        <a:lnSpc>
                          <a:spcPct val="115000"/>
                        </a:lnSpc>
                        <a:spcBef>
                          <a:spcPts val="0"/>
                        </a:spcBef>
                        <a:spcAft>
                          <a:spcPts val="1000"/>
                        </a:spcAft>
                      </a:pPr>
                      <a:r>
                        <a:rPr lang="en-US" sz="1400">
                          <a:effectLst/>
                        </a:rPr>
                        <a:t>Projected Completion Date</a:t>
                      </a:r>
                      <a:endParaRPr lang="en-US" sz="1400">
                        <a:effectLst/>
                        <a:latin typeface="Times New Roman" panose="02020603050405020304" pitchFamily="18" charset="0"/>
                        <a:ea typeface="Calibri" panose="020F0502020204030204" pitchFamily="34" charset="0"/>
                      </a:endParaRPr>
                    </a:p>
                  </a:txBody>
                  <a:tcPr marL="30227" marR="30227" marT="0" marB="0"/>
                </a:tc>
                <a:tc>
                  <a:txBody>
                    <a:bodyPr/>
                    <a:lstStyle/>
                    <a:p>
                      <a:pPr marL="0" marR="0" algn="ctr">
                        <a:lnSpc>
                          <a:spcPct val="115000"/>
                        </a:lnSpc>
                        <a:spcBef>
                          <a:spcPts val="0"/>
                        </a:spcBef>
                        <a:spcAft>
                          <a:spcPts val="1000"/>
                        </a:spcAft>
                      </a:pPr>
                      <a:r>
                        <a:rPr lang="en-US" sz="1400">
                          <a:effectLst/>
                        </a:rPr>
                        <a:t>Background Information</a:t>
                      </a:r>
                      <a:endParaRPr lang="en-US" sz="1400">
                        <a:effectLst/>
                        <a:latin typeface="Times New Roman" panose="02020603050405020304" pitchFamily="18" charset="0"/>
                        <a:ea typeface="Calibri" panose="020F0502020204030204" pitchFamily="34" charset="0"/>
                      </a:endParaRPr>
                    </a:p>
                  </a:txBody>
                  <a:tcPr marL="30227" marR="30227" marT="0" marB="0"/>
                </a:tc>
                <a:tc>
                  <a:txBody>
                    <a:bodyPr/>
                    <a:lstStyle/>
                    <a:p>
                      <a:pPr marL="0" marR="0" algn="ctr">
                        <a:lnSpc>
                          <a:spcPct val="115000"/>
                        </a:lnSpc>
                        <a:spcBef>
                          <a:spcPts val="0"/>
                        </a:spcBef>
                        <a:spcAft>
                          <a:spcPts val="1000"/>
                        </a:spcAft>
                      </a:pPr>
                      <a:r>
                        <a:rPr lang="en-US" sz="1400" dirty="0">
                          <a:effectLst/>
                        </a:rPr>
                        <a:t>Status</a:t>
                      </a:r>
                      <a:endParaRPr lang="en-US" sz="1400" dirty="0">
                        <a:effectLst/>
                        <a:latin typeface="Times New Roman" panose="02020603050405020304" pitchFamily="18" charset="0"/>
                        <a:ea typeface="Calibri" panose="020F0502020204030204" pitchFamily="34" charset="0"/>
                      </a:endParaRPr>
                    </a:p>
                  </a:txBody>
                  <a:tcPr marL="30227" marR="30227" marT="0" marB="0"/>
                </a:tc>
              </a:tr>
              <a:tr h="2253957">
                <a:tc>
                  <a:txBody>
                    <a:bodyPr/>
                    <a:lstStyle/>
                    <a:p>
                      <a:pPr marL="0" marR="0">
                        <a:lnSpc>
                          <a:spcPct val="115000"/>
                        </a:lnSpc>
                        <a:spcBef>
                          <a:spcPts val="0"/>
                        </a:spcBef>
                        <a:spcAft>
                          <a:spcPts val="1000"/>
                        </a:spcAft>
                      </a:pPr>
                      <a:r>
                        <a:rPr lang="en-US" sz="1400" dirty="0">
                          <a:effectLst/>
                        </a:rPr>
                        <a:t>DATA-12: CEOS data holdings reported in GEO</a:t>
                      </a:r>
                    </a:p>
                    <a:p>
                      <a:pPr marL="0" marR="0">
                        <a:lnSpc>
                          <a:spcPct val="115000"/>
                        </a:lnSpc>
                        <a:spcBef>
                          <a:spcPts val="0"/>
                        </a:spcBef>
                        <a:spcAft>
                          <a:spcPts val="1000"/>
                        </a:spcAft>
                      </a:pPr>
                      <a:r>
                        <a:rPr lang="en-US" sz="1400" dirty="0">
                          <a:effectLst/>
                        </a:rPr>
                        <a:t> </a:t>
                      </a:r>
                      <a:endParaRPr lang="en-US" sz="1400" dirty="0">
                        <a:effectLst/>
                        <a:latin typeface="Times New Roman" panose="02020603050405020304" pitchFamily="18" charset="0"/>
                        <a:ea typeface="Calibri" panose="020F0502020204030204" pitchFamily="34" charset="0"/>
                      </a:endParaRPr>
                    </a:p>
                  </a:txBody>
                  <a:tcPr marL="30227" marR="30227" marT="0" marB="0"/>
                </a:tc>
                <a:tc>
                  <a:txBody>
                    <a:bodyPr/>
                    <a:lstStyle/>
                    <a:p>
                      <a:pPr marL="0" marR="0">
                        <a:lnSpc>
                          <a:spcPct val="115000"/>
                        </a:lnSpc>
                        <a:spcBef>
                          <a:spcPts val="0"/>
                        </a:spcBef>
                        <a:spcAft>
                          <a:spcPts val="1000"/>
                        </a:spcAft>
                      </a:pPr>
                      <a:r>
                        <a:rPr lang="en-US" sz="1400">
                          <a:effectLst/>
                        </a:rPr>
                        <a:t>Ongoing</a:t>
                      </a:r>
                      <a:endParaRPr lang="en-US" sz="1400">
                        <a:effectLst/>
                        <a:latin typeface="Times New Roman" panose="02020603050405020304" pitchFamily="18" charset="0"/>
                        <a:ea typeface="Calibri" panose="020F0502020204030204" pitchFamily="34" charset="0"/>
                      </a:endParaRPr>
                    </a:p>
                  </a:txBody>
                  <a:tcPr marL="30227" marR="30227" marT="0" marB="0"/>
                </a:tc>
                <a:tc>
                  <a:txBody>
                    <a:bodyPr/>
                    <a:lstStyle/>
                    <a:p>
                      <a:pPr marL="0" marR="0">
                        <a:lnSpc>
                          <a:spcPct val="115000"/>
                        </a:lnSpc>
                        <a:spcBef>
                          <a:spcPts val="0"/>
                        </a:spcBef>
                        <a:spcAft>
                          <a:spcPts val="1000"/>
                        </a:spcAft>
                      </a:pPr>
                      <a:r>
                        <a:rPr lang="en-US" sz="1400">
                          <a:effectLst/>
                        </a:rPr>
                        <a:t>Provide support to GEO in their efforts of reconciling metrics of CEOS data holdings provided through WGISS interoperable standards and systems.</a:t>
                      </a:r>
                    </a:p>
                    <a:p>
                      <a:pPr marL="0" marR="0">
                        <a:lnSpc>
                          <a:spcPct val="115000"/>
                        </a:lnSpc>
                        <a:spcBef>
                          <a:spcPts val="0"/>
                        </a:spcBef>
                        <a:spcAft>
                          <a:spcPts val="1000"/>
                        </a:spcAft>
                      </a:pPr>
                      <a:r>
                        <a:rPr lang="en-US" sz="1400">
                          <a:effectLst/>
                        </a:rPr>
                        <a:t> </a:t>
                      </a:r>
                      <a:endParaRPr lang="en-US" sz="1400">
                        <a:effectLst/>
                        <a:latin typeface="Times New Roman" panose="02020603050405020304" pitchFamily="18" charset="0"/>
                        <a:ea typeface="Calibri" panose="020F0502020204030204" pitchFamily="34" charset="0"/>
                      </a:endParaRPr>
                    </a:p>
                  </a:txBody>
                  <a:tcPr marL="30227" marR="30227" marT="0" marB="0"/>
                </a:tc>
                <a:tc>
                  <a:txBody>
                    <a:bodyPr/>
                    <a:lstStyle/>
                    <a:p>
                      <a:pPr marL="0" marR="0">
                        <a:lnSpc>
                          <a:spcPct val="115000"/>
                        </a:lnSpc>
                        <a:spcBef>
                          <a:spcPts val="0"/>
                        </a:spcBef>
                        <a:spcAft>
                          <a:spcPts val="1000"/>
                        </a:spcAft>
                      </a:pPr>
                      <a:r>
                        <a:rPr lang="en-US" sz="1400">
                          <a:effectLst/>
                        </a:rPr>
                        <a:t>Holding regular meetings with the GEO Data Access Broker (GEODAB) team to improve data discoverability and access of CEOS data in GEO. </a:t>
                      </a:r>
                      <a:endParaRPr lang="en-US" sz="1400">
                        <a:effectLst/>
                        <a:latin typeface="Times New Roman" panose="02020603050405020304" pitchFamily="18" charset="0"/>
                        <a:ea typeface="Calibri" panose="020F0502020204030204" pitchFamily="34" charset="0"/>
                      </a:endParaRPr>
                    </a:p>
                  </a:txBody>
                  <a:tcPr marL="30227" marR="30227" marT="0" marB="0"/>
                </a:tc>
              </a:tr>
              <a:tr h="2531317">
                <a:tc>
                  <a:txBody>
                    <a:bodyPr/>
                    <a:lstStyle/>
                    <a:p>
                      <a:pPr marL="0" marR="0">
                        <a:lnSpc>
                          <a:spcPct val="115000"/>
                        </a:lnSpc>
                        <a:spcBef>
                          <a:spcPts val="0"/>
                        </a:spcBef>
                        <a:spcAft>
                          <a:spcPts val="0"/>
                        </a:spcAft>
                      </a:pPr>
                      <a:r>
                        <a:rPr lang="en-US" sz="1400">
                          <a:effectLst/>
                        </a:rPr>
                        <a:t>DATA-2: Full </a:t>
                      </a:r>
                    </a:p>
                    <a:p>
                      <a:pPr marL="0" marR="0">
                        <a:lnSpc>
                          <a:spcPct val="115000"/>
                        </a:lnSpc>
                        <a:spcBef>
                          <a:spcPts val="0"/>
                        </a:spcBef>
                        <a:spcAft>
                          <a:spcPts val="0"/>
                        </a:spcAft>
                      </a:pPr>
                      <a:r>
                        <a:rPr lang="en-US" sz="1400">
                          <a:effectLst/>
                        </a:rPr>
                        <a:t>representation of CEOS </a:t>
                      </a:r>
                    </a:p>
                    <a:p>
                      <a:pPr marL="0" marR="0">
                        <a:lnSpc>
                          <a:spcPct val="115000"/>
                        </a:lnSpc>
                        <a:spcBef>
                          <a:spcPts val="0"/>
                        </a:spcBef>
                        <a:spcAft>
                          <a:spcPts val="0"/>
                        </a:spcAft>
                      </a:pPr>
                      <a:r>
                        <a:rPr lang="en-US" sz="1400">
                          <a:effectLst/>
                        </a:rPr>
                        <a:t>Agency datasets in the IDN</a:t>
                      </a:r>
                    </a:p>
                    <a:p>
                      <a:pPr marL="0" marR="0">
                        <a:lnSpc>
                          <a:spcPct val="115000"/>
                        </a:lnSpc>
                        <a:spcBef>
                          <a:spcPts val="0"/>
                        </a:spcBef>
                        <a:spcAft>
                          <a:spcPts val="0"/>
                        </a:spcAft>
                      </a:pPr>
                      <a:r>
                        <a:rPr lang="en-US" sz="1400">
                          <a:effectLst/>
                        </a:rPr>
                        <a:t>and accessible via supported WGISS standards</a:t>
                      </a:r>
                    </a:p>
                    <a:p>
                      <a:pPr marL="0" marR="0">
                        <a:lnSpc>
                          <a:spcPct val="115000"/>
                        </a:lnSpc>
                        <a:spcBef>
                          <a:spcPts val="0"/>
                        </a:spcBef>
                        <a:spcAft>
                          <a:spcPts val="0"/>
                        </a:spcAft>
                      </a:pPr>
                      <a:r>
                        <a:rPr lang="en-US" sz="1400">
                          <a:effectLst/>
                        </a:rPr>
                        <a:t> </a:t>
                      </a:r>
                      <a:endParaRPr lang="en-US" sz="1400">
                        <a:effectLst/>
                        <a:latin typeface="Times New Roman" panose="02020603050405020304" pitchFamily="18" charset="0"/>
                        <a:ea typeface="Calibri" panose="020F0502020204030204" pitchFamily="34" charset="0"/>
                      </a:endParaRPr>
                    </a:p>
                  </a:txBody>
                  <a:tcPr marL="30227" marR="30227" marT="0" marB="0"/>
                </a:tc>
                <a:tc>
                  <a:txBody>
                    <a:bodyPr/>
                    <a:lstStyle/>
                    <a:p>
                      <a:pPr marL="0" marR="0">
                        <a:lnSpc>
                          <a:spcPct val="115000"/>
                        </a:lnSpc>
                        <a:spcBef>
                          <a:spcPts val="0"/>
                        </a:spcBef>
                        <a:spcAft>
                          <a:spcPts val="0"/>
                        </a:spcAft>
                      </a:pPr>
                      <a:r>
                        <a:rPr lang="en-US" sz="1400">
                          <a:effectLst/>
                        </a:rPr>
                        <a:t>Ongoing</a:t>
                      </a:r>
                      <a:endParaRPr lang="en-US" sz="1400">
                        <a:effectLst/>
                        <a:latin typeface="Times New Roman" panose="02020603050405020304" pitchFamily="18" charset="0"/>
                        <a:ea typeface="Calibri" panose="020F0502020204030204" pitchFamily="34" charset="0"/>
                      </a:endParaRPr>
                    </a:p>
                  </a:txBody>
                  <a:tcPr marL="30227" marR="30227" marT="0" marB="0"/>
                </a:tc>
                <a:tc>
                  <a:txBody>
                    <a:bodyPr/>
                    <a:lstStyle/>
                    <a:p>
                      <a:pPr marL="0" marR="0">
                        <a:lnSpc>
                          <a:spcPct val="115000"/>
                        </a:lnSpc>
                        <a:spcBef>
                          <a:spcPts val="0"/>
                        </a:spcBef>
                        <a:spcAft>
                          <a:spcPts val="0"/>
                        </a:spcAft>
                      </a:pPr>
                      <a:r>
                        <a:rPr lang="en-US" sz="1400">
                          <a:effectLst/>
                        </a:rPr>
                        <a:t>As the IDN contains OpenSearch endpoints for </a:t>
                      </a:r>
                    </a:p>
                    <a:p>
                      <a:pPr marL="0" marR="0">
                        <a:lnSpc>
                          <a:spcPct val="115000"/>
                        </a:lnSpc>
                        <a:spcBef>
                          <a:spcPts val="0"/>
                        </a:spcBef>
                        <a:spcAft>
                          <a:spcPts val="0"/>
                        </a:spcAft>
                      </a:pPr>
                      <a:r>
                        <a:rPr lang="en-US" sz="1400">
                          <a:effectLst/>
                        </a:rPr>
                        <a:t>data access and is also the link with GCI, it is </a:t>
                      </a:r>
                    </a:p>
                    <a:p>
                      <a:pPr marL="0" marR="0">
                        <a:lnSpc>
                          <a:spcPct val="115000"/>
                        </a:lnSpc>
                        <a:spcBef>
                          <a:spcPts val="0"/>
                        </a:spcBef>
                        <a:spcAft>
                          <a:spcPts val="0"/>
                        </a:spcAft>
                      </a:pPr>
                      <a:r>
                        <a:rPr lang="en-US" sz="1400">
                          <a:effectLst/>
                        </a:rPr>
                        <a:t>essential that all CEOS Agencies keep information </a:t>
                      </a:r>
                    </a:p>
                    <a:p>
                      <a:pPr marL="0" marR="0">
                        <a:lnSpc>
                          <a:spcPct val="115000"/>
                        </a:lnSpc>
                        <a:spcBef>
                          <a:spcPts val="0"/>
                        </a:spcBef>
                        <a:spcAft>
                          <a:spcPts val="0"/>
                        </a:spcAft>
                      </a:pPr>
                      <a:r>
                        <a:rPr lang="en-US" sz="1400">
                          <a:effectLst/>
                        </a:rPr>
                        <a:t>on the data up-to-date in the IDN.</a:t>
                      </a:r>
                      <a:endParaRPr lang="en-US" sz="1400">
                        <a:effectLst/>
                        <a:latin typeface="Times New Roman" panose="02020603050405020304" pitchFamily="18" charset="0"/>
                        <a:ea typeface="Calibri" panose="020F0502020204030204" pitchFamily="34" charset="0"/>
                      </a:endParaRPr>
                    </a:p>
                  </a:txBody>
                  <a:tcPr marL="30227" marR="30227" marT="0" marB="0"/>
                </a:tc>
                <a:tc>
                  <a:txBody>
                    <a:bodyPr/>
                    <a:lstStyle/>
                    <a:p>
                      <a:pPr marL="0" marR="0">
                        <a:lnSpc>
                          <a:spcPct val="115000"/>
                        </a:lnSpc>
                        <a:spcBef>
                          <a:spcPts val="0"/>
                        </a:spcBef>
                        <a:spcAft>
                          <a:spcPts val="0"/>
                        </a:spcAft>
                      </a:pPr>
                      <a:r>
                        <a:rPr lang="en-US" sz="1400" dirty="0">
                          <a:effectLst/>
                        </a:rPr>
                        <a:t>New entries were added to the International Directory Network (IDN) from ESA, EUMETSAT, ISRO, and JAXA datasets.</a:t>
                      </a:r>
                      <a:endParaRPr lang="en-US" sz="1400" dirty="0">
                        <a:effectLst/>
                        <a:latin typeface="Times New Roman" panose="02020603050405020304" pitchFamily="18" charset="0"/>
                        <a:ea typeface="Calibri" panose="020F0502020204030204" pitchFamily="34" charset="0"/>
                      </a:endParaRPr>
                    </a:p>
                  </a:txBody>
                  <a:tcPr marL="30227" marR="30227" marT="0" marB="0"/>
                </a:tc>
              </a:tr>
            </a:tbl>
          </a:graphicData>
        </a:graphic>
      </p:graphicFrame>
      <p:sp>
        <p:nvSpPr>
          <p:cNvPr id="3" name="Content Placeholder 2"/>
          <p:cNvSpPr>
            <a:spLocks noGrp="1"/>
          </p:cNvSpPr>
          <p:nvPr>
            <p:ph sz="quarter" idx="11"/>
          </p:nvPr>
        </p:nvSpPr>
        <p:spPr/>
        <p:txBody>
          <a:bodyPr/>
          <a:lstStyle/>
          <a:p>
            <a:endParaRPr lang="en-US"/>
          </a:p>
        </p:txBody>
      </p:sp>
    </p:spTree>
    <p:extLst>
      <p:ext uri="{BB962C8B-B14F-4D97-AF65-F5344CB8AC3E}">
        <p14:creationId xmlns:p14="http://schemas.microsoft.com/office/powerpoint/2010/main" val="1405266896"/>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1"/>
          </p:nvPr>
        </p:nvSpPr>
        <p:spPr/>
        <p:txBody>
          <a:bodyPr/>
          <a:lstStyle/>
          <a:p>
            <a:endParaRPr lang="en-US"/>
          </a:p>
        </p:txBody>
      </p:sp>
      <p:graphicFrame>
        <p:nvGraphicFramePr>
          <p:cNvPr id="6" name="Content Placeholder 5"/>
          <p:cNvGraphicFramePr>
            <a:graphicFrameLocks noGrp="1"/>
          </p:cNvGraphicFramePr>
          <p:nvPr>
            <p:ph sz="quarter" idx="10"/>
            <p:extLst>
              <p:ext uri="{D42A27DB-BD31-4B8C-83A1-F6EECF244321}">
                <p14:modId xmlns:p14="http://schemas.microsoft.com/office/powerpoint/2010/main" val="1089092193"/>
              </p:ext>
            </p:extLst>
          </p:nvPr>
        </p:nvGraphicFramePr>
        <p:xfrm>
          <a:off x="0" y="1139054"/>
          <a:ext cx="9045388" cy="5494827"/>
        </p:xfrm>
        <a:graphic>
          <a:graphicData uri="http://schemas.openxmlformats.org/drawingml/2006/table">
            <a:tbl>
              <a:tblPr firstRow="1" firstCol="1" bandRow="1">
                <a:tableStyleId>{F2DE63D5-997A-4646-A377-4702673A728D}</a:tableStyleId>
              </a:tblPr>
              <a:tblGrid>
                <a:gridCol w="2501211"/>
                <a:gridCol w="1259931"/>
                <a:gridCol w="2291915"/>
                <a:gridCol w="2992331"/>
              </a:tblGrid>
              <a:tr h="900221">
                <a:tc>
                  <a:txBody>
                    <a:bodyPr/>
                    <a:lstStyle/>
                    <a:p>
                      <a:pPr marL="0" marR="0" algn="ctr">
                        <a:lnSpc>
                          <a:spcPct val="115000"/>
                        </a:lnSpc>
                        <a:spcBef>
                          <a:spcPts val="0"/>
                        </a:spcBef>
                        <a:spcAft>
                          <a:spcPts val="1000"/>
                        </a:spcAft>
                      </a:pPr>
                      <a:r>
                        <a:rPr lang="en-US" sz="1400" dirty="0">
                          <a:effectLst/>
                        </a:rPr>
                        <a:t>Objective/Deliverable</a:t>
                      </a:r>
                      <a:endParaRPr lang="en-US" sz="1400" dirty="0">
                        <a:effectLst/>
                        <a:latin typeface="Times New Roman" panose="02020603050405020304" pitchFamily="18" charset="0"/>
                        <a:ea typeface="Calibri" panose="020F0502020204030204" pitchFamily="34" charset="0"/>
                      </a:endParaRPr>
                    </a:p>
                  </a:txBody>
                  <a:tcPr marL="18004" marR="18004" marT="0" marB="0"/>
                </a:tc>
                <a:tc>
                  <a:txBody>
                    <a:bodyPr/>
                    <a:lstStyle/>
                    <a:p>
                      <a:pPr marL="0" marR="0" algn="ctr">
                        <a:lnSpc>
                          <a:spcPct val="115000"/>
                        </a:lnSpc>
                        <a:spcBef>
                          <a:spcPts val="0"/>
                        </a:spcBef>
                        <a:spcAft>
                          <a:spcPts val="1000"/>
                        </a:spcAft>
                      </a:pPr>
                      <a:r>
                        <a:rPr lang="en-US" sz="1400">
                          <a:effectLst/>
                        </a:rPr>
                        <a:t>Projected Completion Date</a:t>
                      </a:r>
                      <a:endParaRPr lang="en-US" sz="1400">
                        <a:effectLst/>
                        <a:latin typeface="Times New Roman" panose="02020603050405020304" pitchFamily="18" charset="0"/>
                        <a:ea typeface="Calibri" panose="020F0502020204030204" pitchFamily="34" charset="0"/>
                      </a:endParaRPr>
                    </a:p>
                  </a:txBody>
                  <a:tcPr marL="18004" marR="18004" marT="0" marB="0"/>
                </a:tc>
                <a:tc>
                  <a:txBody>
                    <a:bodyPr/>
                    <a:lstStyle/>
                    <a:p>
                      <a:pPr marL="0" marR="0" algn="ctr">
                        <a:lnSpc>
                          <a:spcPct val="115000"/>
                        </a:lnSpc>
                        <a:spcBef>
                          <a:spcPts val="0"/>
                        </a:spcBef>
                        <a:spcAft>
                          <a:spcPts val="1000"/>
                        </a:spcAft>
                      </a:pPr>
                      <a:r>
                        <a:rPr lang="en-US" sz="1400">
                          <a:effectLst/>
                        </a:rPr>
                        <a:t>Background Information</a:t>
                      </a:r>
                      <a:endParaRPr lang="en-US" sz="1400">
                        <a:effectLst/>
                        <a:latin typeface="Times New Roman" panose="02020603050405020304" pitchFamily="18" charset="0"/>
                        <a:ea typeface="Calibri" panose="020F0502020204030204" pitchFamily="34" charset="0"/>
                      </a:endParaRPr>
                    </a:p>
                  </a:txBody>
                  <a:tcPr marL="18004" marR="18004" marT="0" marB="0"/>
                </a:tc>
                <a:tc>
                  <a:txBody>
                    <a:bodyPr/>
                    <a:lstStyle/>
                    <a:p>
                      <a:pPr marL="0" marR="0" algn="ctr">
                        <a:lnSpc>
                          <a:spcPct val="115000"/>
                        </a:lnSpc>
                        <a:spcBef>
                          <a:spcPts val="0"/>
                        </a:spcBef>
                        <a:spcAft>
                          <a:spcPts val="1000"/>
                        </a:spcAft>
                      </a:pPr>
                      <a:r>
                        <a:rPr lang="en-US" sz="1400">
                          <a:effectLst/>
                        </a:rPr>
                        <a:t>Status</a:t>
                      </a:r>
                      <a:endParaRPr lang="en-US" sz="1400">
                        <a:effectLst/>
                        <a:latin typeface="Times New Roman" panose="02020603050405020304" pitchFamily="18" charset="0"/>
                        <a:ea typeface="Calibri" panose="020F0502020204030204" pitchFamily="34" charset="0"/>
                      </a:endParaRPr>
                    </a:p>
                  </a:txBody>
                  <a:tcPr marL="18004" marR="18004" marT="0" marB="0"/>
                </a:tc>
              </a:tr>
              <a:tr h="4594606">
                <a:tc>
                  <a:txBody>
                    <a:bodyPr/>
                    <a:lstStyle/>
                    <a:p>
                      <a:pPr marL="0" marR="0">
                        <a:lnSpc>
                          <a:spcPct val="115000"/>
                        </a:lnSpc>
                        <a:spcBef>
                          <a:spcPts val="0"/>
                        </a:spcBef>
                        <a:spcAft>
                          <a:spcPts val="0"/>
                        </a:spcAft>
                      </a:pPr>
                      <a:r>
                        <a:rPr lang="en-US" sz="1400" dirty="0">
                          <a:effectLst/>
                        </a:rPr>
                        <a:t>FDA-:6 Technical best practices relating to future data architectures opportunities</a:t>
                      </a:r>
                    </a:p>
                    <a:p>
                      <a:pPr marL="0" marR="0">
                        <a:lnSpc>
                          <a:spcPct val="115000"/>
                        </a:lnSpc>
                        <a:spcBef>
                          <a:spcPts val="0"/>
                        </a:spcBef>
                        <a:spcAft>
                          <a:spcPts val="0"/>
                        </a:spcAft>
                      </a:pPr>
                      <a:r>
                        <a:rPr lang="en-US" sz="1400" dirty="0">
                          <a:effectLst/>
                        </a:rPr>
                        <a:t> </a:t>
                      </a:r>
                      <a:endParaRPr lang="en-US" sz="1400" dirty="0">
                        <a:effectLst/>
                        <a:latin typeface="Times New Roman" panose="02020603050405020304" pitchFamily="18" charset="0"/>
                        <a:ea typeface="Calibri" panose="020F0502020204030204" pitchFamily="34" charset="0"/>
                      </a:endParaRPr>
                    </a:p>
                  </a:txBody>
                  <a:tcPr marL="18004" marR="18004" marT="0" marB="0"/>
                </a:tc>
                <a:tc>
                  <a:txBody>
                    <a:bodyPr/>
                    <a:lstStyle/>
                    <a:p>
                      <a:pPr marL="0" marR="0">
                        <a:lnSpc>
                          <a:spcPct val="115000"/>
                        </a:lnSpc>
                        <a:spcBef>
                          <a:spcPts val="0"/>
                        </a:spcBef>
                        <a:spcAft>
                          <a:spcPts val="0"/>
                        </a:spcAft>
                      </a:pPr>
                      <a:r>
                        <a:rPr lang="en-US" sz="1400">
                          <a:effectLst/>
                        </a:rPr>
                        <a:t>Q4 2017</a:t>
                      </a:r>
                      <a:endParaRPr lang="en-US" sz="1400">
                        <a:effectLst/>
                        <a:latin typeface="Times New Roman" panose="02020603050405020304" pitchFamily="18" charset="0"/>
                        <a:ea typeface="Calibri" panose="020F0502020204030204" pitchFamily="34" charset="0"/>
                      </a:endParaRPr>
                    </a:p>
                  </a:txBody>
                  <a:tcPr marL="18004" marR="18004" marT="0" marB="0"/>
                </a:tc>
                <a:tc>
                  <a:txBody>
                    <a:bodyPr/>
                    <a:lstStyle/>
                    <a:p>
                      <a:pPr marL="0" marR="0">
                        <a:lnSpc>
                          <a:spcPct val="115000"/>
                        </a:lnSpc>
                        <a:spcBef>
                          <a:spcPts val="0"/>
                        </a:spcBef>
                        <a:spcAft>
                          <a:spcPts val="1000"/>
                        </a:spcAft>
                      </a:pPr>
                      <a:r>
                        <a:rPr lang="en-US" sz="1400">
                          <a:effectLst/>
                        </a:rPr>
                        <a:t>WGISS will ensure necessary structures are established to enable sharing of lessons learnt and practices relating to the exploitation of the technical opportunities identified in the interim FDA report.</a:t>
                      </a:r>
                    </a:p>
                    <a:p>
                      <a:pPr marL="0" marR="0">
                        <a:lnSpc>
                          <a:spcPct val="115000"/>
                        </a:lnSpc>
                        <a:spcBef>
                          <a:spcPts val="0"/>
                        </a:spcBef>
                        <a:spcAft>
                          <a:spcPts val="0"/>
                        </a:spcAft>
                      </a:pPr>
                      <a:r>
                        <a:rPr lang="en-US" sz="1400">
                          <a:effectLst/>
                        </a:rPr>
                        <a:t>WGISS will present at least one ‘best practice’ document for endorsement at the 31</a:t>
                      </a:r>
                      <a:r>
                        <a:rPr lang="en-US" sz="1400" baseline="30000">
                          <a:effectLst/>
                        </a:rPr>
                        <a:t>st</a:t>
                      </a:r>
                      <a:r>
                        <a:rPr lang="en-US" sz="1400">
                          <a:effectLst/>
                        </a:rPr>
                        <a:t> CEOS Plenary Meeting.</a:t>
                      </a:r>
                      <a:endParaRPr lang="en-US" sz="1400">
                        <a:effectLst/>
                        <a:latin typeface="Times New Roman" panose="02020603050405020304" pitchFamily="18" charset="0"/>
                        <a:ea typeface="Calibri" panose="020F0502020204030204" pitchFamily="34" charset="0"/>
                      </a:endParaRPr>
                    </a:p>
                  </a:txBody>
                  <a:tcPr marL="18004" marR="18004" marT="0" marB="0"/>
                </a:tc>
                <a:tc>
                  <a:txBody>
                    <a:bodyPr/>
                    <a:lstStyle/>
                    <a:p>
                      <a:pPr marL="0" marR="0">
                        <a:lnSpc>
                          <a:spcPct val="115000"/>
                        </a:lnSpc>
                        <a:spcBef>
                          <a:spcPts val="0"/>
                        </a:spcBef>
                        <a:spcAft>
                          <a:spcPts val="0"/>
                        </a:spcAft>
                      </a:pPr>
                      <a:r>
                        <a:rPr lang="en-US" sz="1400" dirty="0" smtClean="0">
                          <a:solidFill>
                            <a:schemeClr val="tx1"/>
                          </a:solidFill>
                          <a:effectLst/>
                          <a:latin typeface="+mn-lt"/>
                          <a:ea typeface="+mn-ea"/>
                          <a:cs typeface="+mn-cs"/>
                          <a:sym typeface="Calibri"/>
                        </a:rPr>
                        <a:t>A FDA Tiger Team (Andy Mitchell – NASA,</a:t>
                      </a:r>
                      <a:r>
                        <a:rPr lang="en-US" sz="1400" baseline="0" dirty="0" smtClean="0">
                          <a:solidFill>
                            <a:schemeClr val="tx1"/>
                          </a:solidFill>
                          <a:effectLst/>
                          <a:latin typeface="+mn-lt"/>
                          <a:ea typeface="+mn-ea"/>
                          <a:cs typeface="+mn-cs"/>
                          <a:sym typeface="Calibri"/>
                        </a:rPr>
                        <a:t> </a:t>
                      </a:r>
                      <a:r>
                        <a:rPr lang="en-US" sz="1400" dirty="0" err="1" smtClean="0">
                          <a:solidFill>
                            <a:schemeClr val="tx1"/>
                          </a:solidFill>
                          <a:effectLst/>
                          <a:latin typeface="+mn-lt"/>
                          <a:ea typeface="+mn-ea"/>
                          <a:cs typeface="+mn-cs"/>
                          <a:sym typeface="Calibri"/>
                        </a:rPr>
                        <a:t>JonoRoss</a:t>
                      </a:r>
                      <a:r>
                        <a:rPr lang="en-US" sz="1400" dirty="0" smtClean="0">
                          <a:solidFill>
                            <a:schemeClr val="tx1"/>
                          </a:solidFill>
                          <a:effectLst/>
                          <a:latin typeface="+mn-lt"/>
                          <a:ea typeface="+mn-ea"/>
                          <a:cs typeface="+mn-cs"/>
                          <a:sym typeface="Calibri"/>
                        </a:rPr>
                        <a:t> - </a:t>
                      </a:r>
                      <a:r>
                        <a:rPr lang="en-US" sz="1400" dirty="0" err="1" smtClean="0">
                          <a:solidFill>
                            <a:schemeClr val="tx1"/>
                          </a:solidFill>
                          <a:effectLst/>
                          <a:latin typeface="+mn-lt"/>
                          <a:ea typeface="+mn-ea"/>
                          <a:cs typeface="+mn-cs"/>
                          <a:sym typeface="Calibri"/>
                        </a:rPr>
                        <a:t>GeoScience</a:t>
                      </a:r>
                      <a:r>
                        <a:rPr lang="en-US" sz="1400" dirty="0" smtClean="0">
                          <a:solidFill>
                            <a:schemeClr val="tx1"/>
                          </a:solidFill>
                          <a:effectLst/>
                          <a:latin typeface="+mn-lt"/>
                          <a:ea typeface="+mn-ea"/>
                          <a:cs typeface="+mn-cs"/>
                          <a:sym typeface="Calibri"/>
                        </a:rPr>
                        <a:t> Australia, Bianca </a:t>
                      </a:r>
                      <a:r>
                        <a:rPr lang="en-US" sz="1400" dirty="0" err="1" smtClean="0">
                          <a:solidFill>
                            <a:schemeClr val="tx1"/>
                          </a:solidFill>
                          <a:effectLst/>
                          <a:latin typeface="+mn-lt"/>
                          <a:ea typeface="+mn-ea"/>
                          <a:cs typeface="+mn-cs"/>
                          <a:sym typeface="Calibri"/>
                        </a:rPr>
                        <a:t>Hoersch</a:t>
                      </a:r>
                      <a:r>
                        <a:rPr lang="en-US" sz="1400" dirty="0" smtClean="0">
                          <a:solidFill>
                            <a:schemeClr val="tx1"/>
                          </a:solidFill>
                          <a:effectLst/>
                          <a:latin typeface="+mn-lt"/>
                          <a:ea typeface="+mn-ea"/>
                          <a:cs typeface="+mn-cs"/>
                          <a:sym typeface="Calibri"/>
                        </a:rPr>
                        <a:t> – ESA, Rob Woodcock - CSIRO, Brian Killough - SEO) has been formed to do the analysis and writing of materials of the FDA Strategic Assessment Survey. In particular, this first analysis is looking to present the findings surrounding the question ‘What should CEOS agencies do together’ in regards to FDA. The findings will be presented at the SIT-32 meeting in Paris.</a:t>
                      </a:r>
                      <a:endParaRPr lang="en-US" sz="1400" dirty="0">
                        <a:effectLst/>
                        <a:latin typeface="Times New Roman" panose="02020603050405020304" pitchFamily="18" charset="0"/>
                        <a:ea typeface="Calibri" panose="020F0502020204030204" pitchFamily="34" charset="0"/>
                      </a:endParaRPr>
                    </a:p>
                  </a:txBody>
                  <a:tcPr marL="18004" marR="18004" marT="0" marB="0"/>
                </a:tc>
              </a:tr>
            </a:tbl>
          </a:graphicData>
        </a:graphic>
      </p:graphicFrame>
    </p:spTree>
    <p:extLst>
      <p:ext uri="{BB962C8B-B14F-4D97-AF65-F5344CB8AC3E}">
        <p14:creationId xmlns:p14="http://schemas.microsoft.com/office/powerpoint/2010/main" val="3109013575"/>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1"/>
          </p:nvPr>
        </p:nvSpPr>
        <p:spPr/>
        <p:txBody>
          <a:bodyPr/>
          <a:lstStyle/>
          <a:p>
            <a:endParaRPr lang="en-US"/>
          </a:p>
        </p:txBody>
      </p:sp>
      <p:graphicFrame>
        <p:nvGraphicFramePr>
          <p:cNvPr id="6" name="Content Placeholder 5"/>
          <p:cNvGraphicFramePr>
            <a:graphicFrameLocks noGrp="1"/>
          </p:cNvGraphicFramePr>
          <p:nvPr>
            <p:ph sz="quarter" idx="10"/>
            <p:extLst>
              <p:ext uri="{D42A27DB-BD31-4B8C-83A1-F6EECF244321}">
                <p14:modId xmlns:p14="http://schemas.microsoft.com/office/powerpoint/2010/main" val="2550140317"/>
              </p:ext>
            </p:extLst>
          </p:nvPr>
        </p:nvGraphicFramePr>
        <p:xfrm>
          <a:off x="-4113" y="1156984"/>
          <a:ext cx="9076026" cy="5659968"/>
        </p:xfrm>
        <a:graphic>
          <a:graphicData uri="http://schemas.openxmlformats.org/drawingml/2006/table">
            <a:tbl>
              <a:tblPr firstRow="1" firstCol="1" bandRow="1">
                <a:tableStyleId>{F2DE63D5-997A-4646-A377-4702673A728D}</a:tableStyleId>
              </a:tblPr>
              <a:tblGrid>
                <a:gridCol w="2509683"/>
                <a:gridCol w="1264199"/>
                <a:gridCol w="2299678"/>
                <a:gridCol w="3002466"/>
              </a:tblGrid>
              <a:tr h="669563">
                <a:tc>
                  <a:txBody>
                    <a:bodyPr/>
                    <a:lstStyle/>
                    <a:p>
                      <a:pPr marL="0" marR="0" algn="ctr">
                        <a:lnSpc>
                          <a:spcPct val="115000"/>
                        </a:lnSpc>
                        <a:spcBef>
                          <a:spcPts val="0"/>
                        </a:spcBef>
                        <a:spcAft>
                          <a:spcPts val="1000"/>
                        </a:spcAft>
                      </a:pPr>
                      <a:r>
                        <a:rPr lang="en-US" sz="1400" dirty="0">
                          <a:effectLst/>
                        </a:rPr>
                        <a:t>Objective/Deliverable</a:t>
                      </a:r>
                      <a:endParaRPr lang="en-US" sz="1400" dirty="0">
                        <a:effectLst/>
                        <a:latin typeface="Times New Roman" panose="02020603050405020304" pitchFamily="18" charset="0"/>
                        <a:ea typeface="Calibri" panose="020F0502020204030204" pitchFamily="34" charset="0"/>
                      </a:endParaRPr>
                    </a:p>
                  </a:txBody>
                  <a:tcPr marL="18004" marR="18004" marT="0" marB="0"/>
                </a:tc>
                <a:tc>
                  <a:txBody>
                    <a:bodyPr/>
                    <a:lstStyle/>
                    <a:p>
                      <a:pPr marL="0" marR="0" algn="ctr">
                        <a:lnSpc>
                          <a:spcPct val="115000"/>
                        </a:lnSpc>
                        <a:spcBef>
                          <a:spcPts val="0"/>
                        </a:spcBef>
                        <a:spcAft>
                          <a:spcPts val="1000"/>
                        </a:spcAft>
                      </a:pPr>
                      <a:r>
                        <a:rPr lang="en-US" sz="1400">
                          <a:effectLst/>
                        </a:rPr>
                        <a:t>Projected Completion Date</a:t>
                      </a:r>
                      <a:endParaRPr lang="en-US" sz="1400">
                        <a:effectLst/>
                        <a:latin typeface="Times New Roman" panose="02020603050405020304" pitchFamily="18" charset="0"/>
                        <a:ea typeface="Calibri" panose="020F0502020204030204" pitchFamily="34" charset="0"/>
                      </a:endParaRPr>
                    </a:p>
                  </a:txBody>
                  <a:tcPr marL="18004" marR="18004" marT="0" marB="0"/>
                </a:tc>
                <a:tc>
                  <a:txBody>
                    <a:bodyPr/>
                    <a:lstStyle/>
                    <a:p>
                      <a:pPr marL="0" marR="0" algn="ctr">
                        <a:lnSpc>
                          <a:spcPct val="115000"/>
                        </a:lnSpc>
                        <a:spcBef>
                          <a:spcPts val="0"/>
                        </a:spcBef>
                        <a:spcAft>
                          <a:spcPts val="1000"/>
                        </a:spcAft>
                      </a:pPr>
                      <a:r>
                        <a:rPr lang="en-US" sz="1400">
                          <a:effectLst/>
                        </a:rPr>
                        <a:t>Background Information</a:t>
                      </a:r>
                      <a:endParaRPr lang="en-US" sz="1400">
                        <a:effectLst/>
                        <a:latin typeface="Times New Roman" panose="02020603050405020304" pitchFamily="18" charset="0"/>
                        <a:ea typeface="Calibri" panose="020F0502020204030204" pitchFamily="34" charset="0"/>
                      </a:endParaRPr>
                    </a:p>
                  </a:txBody>
                  <a:tcPr marL="18004" marR="18004" marT="0" marB="0"/>
                </a:tc>
                <a:tc>
                  <a:txBody>
                    <a:bodyPr/>
                    <a:lstStyle/>
                    <a:p>
                      <a:pPr marL="0" marR="0" algn="ctr">
                        <a:lnSpc>
                          <a:spcPct val="115000"/>
                        </a:lnSpc>
                        <a:spcBef>
                          <a:spcPts val="0"/>
                        </a:spcBef>
                        <a:spcAft>
                          <a:spcPts val="1000"/>
                        </a:spcAft>
                      </a:pPr>
                      <a:r>
                        <a:rPr lang="en-US" sz="1400">
                          <a:effectLst/>
                        </a:rPr>
                        <a:t>Status</a:t>
                      </a:r>
                      <a:endParaRPr lang="en-US" sz="1400">
                        <a:effectLst/>
                        <a:latin typeface="Times New Roman" panose="02020603050405020304" pitchFamily="18" charset="0"/>
                        <a:ea typeface="Calibri" panose="020F0502020204030204" pitchFamily="34" charset="0"/>
                      </a:endParaRPr>
                    </a:p>
                  </a:txBody>
                  <a:tcPr marL="18004" marR="18004" marT="0" marB="0"/>
                </a:tc>
              </a:tr>
              <a:tr h="4923876">
                <a:tc>
                  <a:txBody>
                    <a:bodyPr/>
                    <a:lstStyle/>
                    <a:p>
                      <a:pPr marL="0" marR="0">
                        <a:lnSpc>
                          <a:spcPct val="115000"/>
                        </a:lnSpc>
                        <a:spcBef>
                          <a:spcPts val="0"/>
                        </a:spcBef>
                        <a:spcAft>
                          <a:spcPts val="0"/>
                        </a:spcAft>
                      </a:pPr>
                      <a:r>
                        <a:rPr lang="en-US" sz="1400" dirty="0">
                          <a:effectLst/>
                        </a:rPr>
                        <a:t>CARB-15: Carbon data portal</a:t>
                      </a:r>
                      <a:endParaRPr lang="en-US" sz="1400" dirty="0">
                        <a:effectLst/>
                        <a:latin typeface="Times New Roman" panose="02020603050405020304" pitchFamily="18" charset="0"/>
                        <a:ea typeface="Calibri" panose="020F0502020204030204" pitchFamily="34" charset="0"/>
                      </a:endParaRPr>
                    </a:p>
                  </a:txBody>
                  <a:tcPr marL="18004" marR="18004" marT="0" marB="0"/>
                </a:tc>
                <a:tc>
                  <a:txBody>
                    <a:bodyPr/>
                    <a:lstStyle/>
                    <a:p>
                      <a:pPr marL="0" marR="0">
                        <a:lnSpc>
                          <a:spcPct val="115000"/>
                        </a:lnSpc>
                        <a:spcBef>
                          <a:spcPts val="0"/>
                        </a:spcBef>
                        <a:spcAft>
                          <a:spcPts val="0"/>
                        </a:spcAft>
                      </a:pPr>
                      <a:r>
                        <a:rPr lang="en-US" sz="1400">
                          <a:effectLst/>
                        </a:rPr>
                        <a:t>Q4 2017</a:t>
                      </a:r>
                      <a:endParaRPr lang="en-US" sz="1400">
                        <a:effectLst/>
                        <a:latin typeface="Times New Roman" panose="02020603050405020304" pitchFamily="18" charset="0"/>
                        <a:ea typeface="Calibri" panose="020F0502020204030204" pitchFamily="34" charset="0"/>
                      </a:endParaRPr>
                    </a:p>
                  </a:txBody>
                  <a:tcPr marL="18004" marR="18004" marT="0" marB="0"/>
                </a:tc>
                <a:tc>
                  <a:txBody>
                    <a:bodyPr/>
                    <a:lstStyle/>
                    <a:p>
                      <a:pPr marL="0" marR="0">
                        <a:lnSpc>
                          <a:spcPct val="115000"/>
                        </a:lnSpc>
                        <a:spcBef>
                          <a:spcPts val="0"/>
                        </a:spcBef>
                        <a:spcAft>
                          <a:spcPts val="1000"/>
                        </a:spcAft>
                      </a:pPr>
                      <a:r>
                        <a:rPr lang="en-US" sz="1400">
                          <a:effectLst/>
                        </a:rPr>
                        <a:t>Implement a carbon data portal to facilitate the discoverability and accessibility of ECV products and space-borne CDRs. The portal is designed with service-oriented architecture and follows the principles outlined by the GEOSS Community Portal white paper. The portal will seamlessly access data both in CWIC and FedEO to provide necessary data and services to the carbon science community of both CEOS and GEOSS.</a:t>
                      </a:r>
                    </a:p>
                    <a:p>
                      <a:pPr marL="0" marR="0">
                        <a:lnSpc>
                          <a:spcPct val="115000"/>
                        </a:lnSpc>
                        <a:spcBef>
                          <a:spcPts val="0"/>
                        </a:spcBef>
                        <a:spcAft>
                          <a:spcPts val="0"/>
                        </a:spcAft>
                      </a:pPr>
                      <a:r>
                        <a:rPr lang="en-US" sz="1400">
                          <a:effectLst/>
                        </a:rPr>
                        <a:t> </a:t>
                      </a:r>
                      <a:endParaRPr lang="en-US" sz="1400">
                        <a:effectLst/>
                        <a:latin typeface="Times New Roman" panose="02020603050405020304" pitchFamily="18" charset="0"/>
                        <a:ea typeface="Calibri" panose="020F0502020204030204" pitchFamily="34" charset="0"/>
                      </a:endParaRPr>
                    </a:p>
                  </a:txBody>
                  <a:tcPr marL="18004" marR="18004" marT="0" marB="0"/>
                </a:tc>
                <a:tc>
                  <a:txBody>
                    <a:bodyPr/>
                    <a:lstStyle/>
                    <a:p>
                      <a:pPr marL="0" marR="0">
                        <a:lnSpc>
                          <a:spcPct val="115000"/>
                        </a:lnSpc>
                        <a:spcBef>
                          <a:spcPts val="0"/>
                        </a:spcBef>
                        <a:spcAft>
                          <a:spcPts val="0"/>
                        </a:spcAft>
                      </a:pPr>
                      <a:r>
                        <a:rPr lang="en-US" sz="1400" dirty="0">
                          <a:effectLst/>
                        </a:rPr>
                        <a:t>Working with Mark Dowell (CEOS Carbon lead) and Pascal </a:t>
                      </a:r>
                      <a:r>
                        <a:rPr lang="en-US" sz="1400" dirty="0" err="1">
                          <a:effectLst/>
                        </a:rPr>
                        <a:t>LeComte</a:t>
                      </a:r>
                      <a:r>
                        <a:rPr lang="en-US" sz="1400" dirty="0">
                          <a:effectLst/>
                        </a:rPr>
                        <a:t> (WG Climate Chair), WGISS will begin defining a preliminary set of “requirements” for a future Carbon Portal.  WGISS will start with the initial list of ECVs that are key for Carbon and start putting together a list of relevant data collections from identified data providers.</a:t>
                      </a:r>
                      <a:endParaRPr lang="en-US" sz="1400" dirty="0">
                        <a:effectLst/>
                        <a:latin typeface="Times New Roman" panose="02020603050405020304" pitchFamily="18" charset="0"/>
                        <a:ea typeface="Calibri" panose="020F0502020204030204" pitchFamily="34" charset="0"/>
                      </a:endParaRPr>
                    </a:p>
                  </a:txBody>
                  <a:tcPr marL="18004" marR="18004" marT="0" marB="0"/>
                </a:tc>
              </a:tr>
            </a:tbl>
          </a:graphicData>
        </a:graphic>
      </p:graphicFrame>
    </p:spTree>
    <p:extLst>
      <p:ext uri="{BB962C8B-B14F-4D97-AF65-F5344CB8AC3E}">
        <p14:creationId xmlns:p14="http://schemas.microsoft.com/office/powerpoint/2010/main" val="138358819"/>
      </p:ext>
    </p:extLst>
  </p:cSld>
  <p:clrMapOvr>
    <a:masterClrMapping/>
  </p:clrMapOvr>
  <p:transition spd="med"/>
</p:sld>
</file>

<file path=ppt/theme/theme1.xml><?xml version="1.0" encoding="utf-8"?>
<a:theme xmlns:a="http://schemas.openxmlformats.org/drawingml/2006/main" name="4_EUM_template_v03">
  <a:themeElements>
    <a:clrScheme name="1_EUM_template_v03 1">
      <a:dk1>
        <a:srgbClr val="002569"/>
      </a:dk1>
      <a:lt1>
        <a:srgbClr val="FFFFFF"/>
      </a:lt1>
      <a:dk2>
        <a:srgbClr val="002569"/>
      </a:dk2>
      <a:lt2>
        <a:srgbClr val="5F758D"/>
      </a:lt2>
      <a:accent1>
        <a:srgbClr val="FF9A00"/>
      </a:accent1>
      <a:accent2>
        <a:srgbClr val="9F2D20"/>
      </a:accent2>
      <a:accent3>
        <a:srgbClr val="FFFFFF"/>
      </a:accent3>
      <a:accent4>
        <a:srgbClr val="001E59"/>
      </a:accent4>
      <a:accent5>
        <a:srgbClr val="FFCAAA"/>
      </a:accent5>
      <a:accent6>
        <a:srgbClr val="90281C"/>
      </a:accent6>
      <a:hlink>
        <a:srgbClr val="7498C0"/>
      </a:hlink>
      <a:folHlink>
        <a:srgbClr val="929497"/>
      </a:folHlink>
    </a:clrScheme>
    <a:fontScheme name="4_EUM_template_v03">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1500" b="0" i="0" u="none" strike="noStrike" cap="none" normalizeH="0" baseline="0" smtClean="0">
            <a:ln>
              <a:noFill/>
            </a:ln>
            <a:solidFill>
              <a:srgbClr val="000000"/>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sz="1500" b="0" i="0" u="none" strike="noStrike" cap="none" normalizeH="0" baseline="0" smtClean="0">
            <a:ln>
              <a:noFill/>
            </a:ln>
            <a:solidFill>
              <a:srgbClr val="000000"/>
            </a:solidFill>
            <a:effectLst/>
            <a:latin typeface="Tahoma" pitchFamily="34" charset="0"/>
          </a:defRPr>
        </a:defPPr>
      </a:lstStyle>
    </a:lnDef>
  </a:objectDefaults>
  <a:extraClrSchemeLst>
    <a:extraClrScheme>
      <a:clrScheme name="1_EUM_template_v03 1">
        <a:dk1>
          <a:srgbClr val="002569"/>
        </a:dk1>
        <a:lt1>
          <a:srgbClr val="FFFFFF"/>
        </a:lt1>
        <a:dk2>
          <a:srgbClr val="002569"/>
        </a:dk2>
        <a:lt2>
          <a:srgbClr val="5F758D"/>
        </a:lt2>
        <a:accent1>
          <a:srgbClr val="FF9A00"/>
        </a:accent1>
        <a:accent2>
          <a:srgbClr val="9F2D20"/>
        </a:accent2>
        <a:accent3>
          <a:srgbClr val="FFFFFF"/>
        </a:accent3>
        <a:accent4>
          <a:srgbClr val="001E59"/>
        </a:accent4>
        <a:accent5>
          <a:srgbClr val="FFCAAA"/>
        </a:accent5>
        <a:accent6>
          <a:srgbClr val="90281C"/>
        </a:accent6>
        <a:hlink>
          <a:srgbClr val="7498C0"/>
        </a:hlink>
        <a:folHlink>
          <a:srgbClr val="929497"/>
        </a:folHlink>
      </a:clrScheme>
      <a:clrMap bg1="lt1" tx1="dk1" bg2="lt2" tx2="dk2" accent1="accent1" accent2="accent2" accent3="accent3" accent4="accent4" accent5="accent5" accent6="accent6" hlink="hlink" folHlink="folHlink"/>
    </a:extraClrScheme>
    <a:extraClrScheme>
      <a:clrScheme name="1_EUM_template_v03 2">
        <a:dk1>
          <a:srgbClr val="002569"/>
        </a:dk1>
        <a:lt1>
          <a:srgbClr val="FFFFFF"/>
        </a:lt1>
        <a:dk2>
          <a:srgbClr val="002569"/>
        </a:dk2>
        <a:lt2>
          <a:srgbClr val="5F758D"/>
        </a:lt2>
        <a:accent1>
          <a:srgbClr val="F6D0A9"/>
        </a:accent1>
        <a:accent2>
          <a:srgbClr val="EBCAE3"/>
        </a:accent2>
        <a:accent3>
          <a:srgbClr val="FFFFFF"/>
        </a:accent3>
        <a:accent4>
          <a:srgbClr val="001E59"/>
        </a:accent4>
        <a:accent5>
          <a:srgbClr val="FAE4D1"/>
        </a:accent5>
        <a:accent6>
          <a:srgbClr val="D5B7CE"/>
        </a:accent6>
        <a:hlink>
          <a:srgbClr val="4E2029"/>
        </a:hlink>
        <a:folHlink>
          <a:srgbClr val="423B69"/>
        </a:folHlink>
      </a:clrScheme>
      <a:clrMap bg1="lt1" tx1="dk1" bg2="lt2" tx2="dk2" accent1="accent1" accent2="accent2" accent3="accent3" accent4="accent4" accent5="accent5" accent6="accent6" hlink="hlink" folHlink="folHlink"/>
    </a:extraClrScheme>
    <a:extraClrScheme>
      <a:clrScheme name="1_EUM_template_v03 3">
        <a:dk1>
          <a:srgbClr val="002569"/>
        </a:dk1>
        <a:lt1>
          <a:srgbClr val="FFFFFF"/>
        </a:lt1>
        <a:dk2>
          <a:srgbClr val="002569"/>
        </a:dk2>
        <a:lt2>
          <a:srgbClr val="5F758D"/>
        </a:lt2>
        <a:accent1>
          <a:srgbClr val="5B97B1"/>
        </a:accent1>
        <a:accent2>
          <a:srgbClr val="F39600"/>
        </a:accent2>
        <a:accent3>
          <a:srgbClr val="FFFFFF"/>
        </a:accent3>
        <a:accent4>
          <a:srgbClr val="001E59"/>
        </a:accent4>
        <a:accent5>
          <a:srgbClr val="B5C9D5"/>
        </a:accent5>
        <a:accent6>
          <a:srgbClr val="DC8700"/>
        </a:accent6>
        <a:hlink>
          <a:srgbClr val="FFE4AE"/>
        </a:hlink>
        <a:folHlink>
          <a:srgbClr val="002A3D"/>
        </a:folHlink>
      </a:clrScheme>
      <a:clrMap bg1="lt1" tx1="dk1" bg2="lt2" tx2="dk2" accent1="accent1" accent2="accent2" accent3="accent3" accent4="accent4" accent5="accent5" accent6="accent6" hlink="hlink" folHlink="folHlink"/>
    </a:extraClrScheme>
    <a:extraClrScheme>
      <a:clrScheme name="1_EUM_template_v03 4">
        <a:dk1>
          <a:srgbClr val="002569"/>
        </a:dk1>
        <a:lt1>
          <a:srgbClr val="FFFFFF"/>
        </a:lt1>
        <a:dk2>
          <a:srgbClr val="002569"/>
        </a:dk2>
        <a:lt2>
          <a:srgbClr val="5F758D"/>
        </a:lt2>
        <a:accent1>
          <a:srgbClr val="003F80"/>
        </a:accent1>
        <a:accent2>
          <a:srgbClr val="BDD7EE"/>
        </a:accent2>
        <a:accent3>
          <a:srgbClr val="FFFFFF"/>
        </a:accent3>
        <a:accent4>
          <a:srgbClr val="001E59"/>
        </a:accent4>
        <a:accent5>
          <a:srgbClr val="AAAFC0"/>
        </a:accent5>
        <a:accent6>
          <a:srgbClr val="ABC3D8"/>
        </a:accent6>
        <a:hlink>
          <a:srgbClr val="FFD350"/>
        </a:hlink>
        <a:folHlink>
          <a:srgbClr val="EB6F3F"/>
        </a:folHlink>
      </a:clrScheme>
      <a:clrMap bg1="lt1" tx1="dk1" bg2="lt2" tx2="dk2" accent1="accent1" accent2="accent2" accent3="accent3" accent4="accent4" accent5="accent5" accent6="accent6" hlink="hlink" folHlink="folHlink"/>
    </a:extraClrScheme>
    <a:extraClrScheme>
      <a:clrScheme name="1_EUM_template_v03 5">
        <a:dk1>
          <a:srgbClr val="002569"/>
        </a:dk1>
        <a:lt1>
          <a:srgbClr val="FFFFFF"/>
        </a:lt1>
        <a:dk2>
          <a:srgbClr val="002569"/>
        </a:dk2>
        <a:lt2>
          <a:srgbClr val="5F758D"/>
        </a:lt2>
        <a:accent1>
          <a:srgbClr val="C75B12"/>
        </a:accent1>
        <a:accent2>
          <a:srgbClr val="003359"/>
        </a:accent2>
        <a:accent3>
          <a:srgbClr val="FFFFFF"/>
        </a:accent3>
        <a:accent4>
          <a:srgbClr val="001E59"/>
        </a:accent4>
        <a:accent5>
          <a:srgbClr val="E0B5AA"/>
        </a:accent5>
        <a:accent6>
          <a:srgbClr val="002D50"/>
        </a:accent6>
        <a:hlink>
          <a:srgbClr val="92A2BD"/>
        </a:hlink>
        <a:folHlink>
          <a:srgbClr val="C7B37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12712</TotalTime>
  <Words>753</Words>
  <Application>Microsoft Office PowerPoint</Application>
  <PresentationFormat>On-screen Show (4:3)</PresentationFormat>
  <Paragraphs>73</Paragraphs>
  <Slides>6</Slides>
  <Notes>0</Notes>
  <HiddenSlides>0</HiddenSlides>
  <MMClips>0</MMClips>
  <ScaleCrop>false</ScaleCrop>
  <HeadingPairs>
    <vt:vector size="4" baseType="variant">
      <vt:variant>
        <vt:lpstr>Theme</vt:lpstr>
      </vt:variant>
      <vt:variant>
        <vt:i4>2</vt:i4>
      </vt:variant>
      <vt:variant>
        <vt:lpstr>Slide Titles</vt:lpstr>
      </vt:variant>
      <vt:variant>
        <vt:i4>6</vt:i4>
      </vt:variant>
    </vt:vector>
  </HeadingPairs>
  <TitlesOfParts>
    <vt:vector size="8" baseType="lpstr">
      <vt:lpstr>4_EUM_template_v03</vt:lpstr>
      <vt:lpstr>Default</vt:lpstr>
      <vt:lpstr>CEOS 2017-2019 Work Plan  </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Brian Killough</dc:creator>
  <cp:lastModifiedBy>Anne Kennerley</cp:lastModifiedBy>
  <cp:revision>401</cp:revision>
  <dcterms:created xsi:type="dcterms:W3CDTF">2012-08-31T01:11:17Z</dcterms:created>
  <dcterms:modified xsi:type="dcterms:W3CDTF">2017-04-03T14:30:09Z</dcterms:modified>
</cp:coreProperties>
</file>