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88" r:id="rId2"/>
  </p:sldMasterIdLst>
  <p:notesMasterIdLst>
    <p:notesMasterId r:id="rId14"/>
  </p:notesMasterIdLst>
  <p:sldIdLst>
    <p:sldId id="280" r:id="rId3"/>
    <p:sldId id="313" r:id="rId4"/>
    <p:sldId id="328" r:id="rId5"/>
    <p:sldId id="329" r:id="rId6"/>
    <p:sldId id="330" r:id="rId7"/>
    <p:sldId id="331" r:id="rId8"/>
    <p:sldId id="332" r:id="rId9"/>
    <p:sldId id="336" r:id="rId10"/>
    <p:sldId id="333" r:id="rId11"/>
    <p:sldId id="335" r:id="rId12"/>
    <p:sldId id="334" r:id="rId1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106"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106"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106"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106"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106" charset="-128"/>
        <a:cs typeface="+mn-cs"/>
      </a:defRPr>
    </a:lvl5pPr>
    <a:lvl6pPr marL="2286000" algn="l" defTabSz="914400" rtl="0" eaLnBrk="1" latinLnBrk="0" hangingPunct="1">
      <a:defRPr kern="1200">
        <a:solidFill>
          <a:schemeClr val="tx1"/>
        </a:solidFill>
        <a:latin typeface="Arial" charset="0"/>
        <a:ea typeface="ＭＳ Ｐゴシック" pitchFamily="-106" charset="-128"/>
        <a:cs typeface="+mn-cs"/>
      </a:defRPr>
    </a:lvl6pPr>
    <a:lvl7pPr marL="2743200" algn="l" defTabSz="914400" rtl="0" eaLnBrk="1" latinLnBrk="0" hangingPunct="1">
      <a:defRPr kern="1200">
        <a:solidFill>
          <a:schemeClr val="tx1"/>
        </a:solidFill>
        <a:latin typeface="Arial" charset="0"/>
        <a:ea typeface="ＭＳ Ｐゴシック" pitchFamily="-106" charset="-128"/>
        <a:cs typeface="+mn-cs"/>
      </a:defRPr>
    </a:lvl7pPr>
    <a:lvl8pPr marL="3200400" algn="l" defTabSz="914400" rtl="0" eaLnBrk="1" latinLnBrk="0" hangingPunct="1">
      <a:defRPr kern="1200">
        <a:solidFill>
          <a:schemeClr val="tx1"/>
        </a:solidFill>
        <a:latin typeface="Arial" charset="0"/>
        <a:ea typeface="ＭＳ Ｐゴシック" pitchFamily="-106" charset="-128"/>
        <a:cs typeface="+mn-cs"/>
      </a:defRPr>
    </a:lvl8pPr>
    <a:lvl9pPr marL="3657600" algn="l" defTabSz="914400" rtl="0" eaLnBrk="1" latinLnBrk="0" hangingPunct="1">
      <a:defRPr kern="1200">
        <a:solidFill>
          <a:schemeClr val="tx1"/>
        </a:solidFill>
        <a:latin typeface="Arial" charset="0"/>
        <a:ea typeface="ＭＳ Ｐゴシック" pitchFamily="-106" charset="-128"/>
        <a:cs typeface="+mn-cs"/>
      </a:defRPr>
    </a:lvl9pPr>
  </p:defaultTextStyle>
  <p:extLst>
    <p:ext uri="{EFAFB233-063F-42B5-8137-9DF3F51BA10A}">
      <p15:sldGuideLst xmlns:p15="http://schemas.microsoft.com/office/powerpoint/2012/main" xmlns="">
        <p15:guide id="1" orient="horz" pos="4277">
          <p15:clr>
            <a:srgbClr val="A4A3A4"/>
          </p15:clr>
        </p15:guide>
        <p15:guide id="2" pos="289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7" autoAdjust="0"/>
    <p:restoredTop sz="95701" autoAdjust="0"/>
  </p:normalViewPr>
  <p:slideViewPr>
    <p:cSldViewPr snapToGrid="0" snapToObjects="1">
      <p:cViewPr>
        <p:scale>
          <a:sx n="84" d="100"/>
          <a:sy n="84" d="100"/>
        </p:scale>
        <p:origin x="-858" y="-24"/>
      </p:cViewPr>
      <p:guideLst>
        <p:guide orient="horz" pos="4277"/>
        <p:guide pos="289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20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106" charset="0"/>
              </a:defRPr>
            </a:lvl1pPr>
          </a:lstStyle>
          <a:p>
            <a:pPr>
              <a:defRPr/>
            </a:pPr>
            <a:fld id="{70C43DB1-6AE4-42F4-A030-67A0368BA2C1}" type="datetime1">
              <a:rPr lang="en-US"/>
              <a:pPr>
                <a:defRPr/>
              </a:pPr>
              <a:t>4/3/2017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106" charset="0"/>
              </a:defRPr>
            </a:lvl1pPr>
          </a:lstStyle>
          <a:p>
            <a:pPr>
              <a:defRPr/>
            </a:pPr>
            <a:fld id="{3D31D474-A30B-46C7-A7CB-BF5BB52F9BBE}" type="slidenum">
              <a:rPr lang="en-US"/>
              <a:pPr>
                <a:defRPr/>
              </a:pPr>
              <a:t>‹#›</a:t>
            </a:fld>
            <a:endParaRPr lang="en-US"/>
          </a:p>
        </p:txBody>
      </p:sp>
    </p:spTree>
    <p:extLst>
      <p:ext uri="{BB962C8B-B14F-4D97-AF65-F5344CB8AC3E}">
        <p14:creationId xmlns:p14="http://schemas.microsoft.com/office/powerpoint/2010/main" val="301070270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ＭＳ Ｐゴシック" pitchFamily="-106"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94612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000" dirty="0"/>
          </a:p>
        </p:txBody>
      </p:sp>
    </p:spTree>
    <p:extLst>
      <p:ext uri="{BB962C8B-B14F-4D97-AF65-F5344CB8AC3E}">
        <p14:creationId xmlns:p14="http://schemas.microsoft.com/office/powerpoint/2010/main" val="1229212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solidFill>
                <a:srgbClr val="FF0000"/>
              </a:solidFill>
            </a:endParaRPr>
          </a:p>
        </p:txBody>
      </p:sp>
    </p:spTree>
    <p:extLst>
      <p:ext uri="{BB962C8B-B14F-4D97-AF65-F5344CB8AC3E}">
        <p14:creationId xmlns:p14="http://schemas.microsoft.com/office/powerpoint/2010/main" val="23590330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1_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4231385"/>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245640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3"/>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extLst>
      <p:ext uri="{BB962C8B-B14F-4D97-AF65-F5344CB8AC3E}">
        <p14:creationId xmlns:p14="http://schemas.microsoft.com/office/powerpoint/2010/main" val="926042515"/>
      </p:ext>
    </p:extLst>
  </p:cSld>
  <p:clrMapOvr>
    <a:masterClrMapping/>
  </p:clrMapOvr>
  <p:transition spd="med"/>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fontAlgn="auto">
              <a:spcBef>
                <a:spcPts val="0"/>
              </a:spcBef>
              <a:spcAft>
                <a:spcPts val="0"/>
              </a:spcAft>
            </a:pPr>
            <a:fld id="{22748CEA-2573-439B-8ADB-B1D3E9BE0BFF}" type="datetimeFigureOut">
              <a:rPr lang="en-US" kern="0" smtClean="0">
                <a:solidFill>
                  <a:srgbClr val="002569"/>
                </a:solidFill>
              </a:rPr>
              <a:pPr fontAlgn="auto">
                <a:spcBef>
                  <a:spcPts val="0"/>
                </a:spcBef>
                <a:spcAft>
                  <a:spcPts val="0"/>
                </a:spcAft>
              </a:pPr>
              <a:t>4/3/2017</a:t>
            </a:fld>
            <a:endParaRPr lang="en-US" kern="0">
              <a:solidFill>
                <a:srgbClr val="002569"/>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fontAlgn="auto">
              <a:spcBef>
                <a:spcPts val="0"/>
              </a:spcBef>
              <a:spcAft>
                <a:spcPts val="0"/>
              </a:spcAft>
            </a:pPr>
            <a:endParaRPr lang="en-US" kern="0">
              <a:solidFill>
                <a:srgbClr val="002569"/>
              </a:solidFill>
            </a:endParaRPr>
          </a:p>
        </p:txBody>
      </p:sp>
      <p:sp>
        <p:nvSpPr>
          <p:cNvPr id="6" name="Slide Number Placeholder 5"/>
          <p:cNvSpPr>
            <a:spLocks noGrp="1"/>
          </p:cNvSpPr>
          <p:nvPr>
            <p:ph type="sldNum" sz="quarter" idx="12"/>
          </p:nvPr>
        </p:nvSpPr>
        <p:spPr/>
        <p:txBody>
          <a:bodyPr/>
          <a:lstStyle/>
          <a:p>
            <a:fld id="{806C71DD-B2CE-4CF7-92F0-F691A3034D74}" type="slidenum">
              <a:rPr lang="en-US" smtClean="0"/>
              <a:pPr/>
              <a:t>‹#›</a:t>
            </a:fld>
            <a:endParaRPr lang="en-US"/>
          </a:p>
        </p:txBody>
      </p:sp>
    </p:spTree>
    <p:extLst>
      <p:ext uri="{BB962C8B-B14F-4D97-AF65-F5344CB8AC3E}">
        <p14:creationId xmlns:p14="http://schemas.microsoft.com/office/powerpoint/2010/main" val="32757948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Rectangle 8"/>
          <p:cNvSpPr/>
          <p:nvPr userDrawn="1"/>
        </p:nvSpPr>
        <p:spPr bwMode="auto">
          <a:xfrm>
            <a:off x="0" y="1347788"/>
            <a:ext cx="9144000" cy="5510212"/>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wrap="none" anchor="ctr"/>
          <a:lstStyle/>
          <a:p>
            <a:pPr algn="r" defTabSz="914400" eaLnBrk="0" hangingPunct="0">
              <a:defRPr/>
            </a:pPr>
            <a:endParaRPr lang="en-US" sz="1500" dirty="0">
              <a:solidFill>
                <a:srgbClr val="000000"/>
              </a:solidFill>
              <a:latin typeface="Tahoma" pitchFamily="34" charset="0"/>
              <a:ea typeface="ＭＳ Ｐゴシック" pitchFamily="-105" charset="-128"/>
              <a:cs typeface="ＭＳ Ｐゴシック" pitchFamily="-105" charset="-128"/>
            </a:endParaRPr>
          </a:p>
        </p:txBody>
      </p:sp>
      <p:sp>
        <p:nvSpPr>
          <p:cNvPr id="1027" name="Rectangle 2"/>
          <p:cNvSpPr>
            <a:spLocks noGrp="1" noChangeArrowheads="1"/>
          </p:cNvSpPr>
          <p:nvPr>
            <p:ph type="title"/>
          </p:nvPr>
        </p:nvSpPr>
        <p:spPr bwMode="auto">
          <a:xfrm>
            <a:off x="1671638" y="188913"/>
            <a:ext cx="7396162" cy="5016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8" name="Rectangle 58"/>
          <p:cNvSpPr>
            <a:spLocks noGrp="1" noChangeArrowheads="1"/>
          </p:cNvSpPr>
          <p:nvPr>
            <p:ph type="body" idx="1"/>
          </p:nvPr>
        </p:nvSpPr>
        <p:spPr bwMode="auto">
          <a:xfrm>
            <a:off x="296863" y="1457325"/>
            <a:ext cx="8445500" cy="4864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p>
        </p:txBody>
      </p:sp>
      <p:sp>
        <p:nvSpPr>
          <p:cNvPr id="4" name="TextBox 3"/>
          <p:cNvSpPr txBox="1"/>
          <p:nvPr userDrawn="1"/>
        </p:nvSpPr>
        <p:spPr>
          <a:xfrm>
            <a:off x="19050" y="482815"/>
            <a:ext cx="1766830" cy="553998"/>
          </a:xfrm>
          <a:prstGeom prst="rect">
            <a:avLst/>
          </a:prstGeom>
          <a:noFill/>
        </p:spPr>
        <p:txBody>
          <a:bodyPr wrap="none">
            <a:spAutoFit/>
          </a:bodyPr>
          <a:lstStyle/>
          <a:p>
            <a:pPr defTabSz="914400" eaLnBrk="0" hangingPunct="0">
              <a:spcBef>
                <a:spcPts val="0"/>
              </a:spcBef>
              <a:defRPr/>
            </a:pPr>
            <a:r>
              <a:rPr lang="en-US" sz="1000" b="1" dirty="0" smtClean="0">
                <a:solidFill>
                  <a:srgbClr val="FFFFFF"/>
                </a:solidFill>
                <a:latin typeface="Arial Unicode MS" pitchFamily="-111" charset="0"/>
                <a:ea typeface="ＭＳ Ｐゴシック" pitchFamily="-105" charset="-128"/>
                <a:cs typeface="ＭＳ Ｐゴシック" pitchFamily="-105" charset="-128"/>
              </a:rPr>
              <a:t>WGISS 42</a:t>
            </a:r>
            <a:endParaRPr lang="en-US" sz="1000" b="1" dirty="0">
              <a:solidFill>
                <a:srgbClr val="FFFFFF"/>
              </a:solidFill>
              <a:latin typeface="Arial Unicode MS" pitchFamily="-111" charset="0"/>
              <a:ea typeface="ＭＳ Ｐゴシック" pitchFamily="-105" charset="-128"/>
              <a:cs typeface="ＭＳ Ｐゴシック" pitchFamily="-105" charset="-128"/>
            </a:endParaRPr>
          </a:p>
          <a:p>
            <a:pPr defTabSz="914400" eaLnBrk="0" hangingPunct="0">
              <a:spcBef>
                <a:spcPts val="0"/>
              </a:spcBef>
              <a:defRPr/>
            </a:pPr>
            <a:r>
              <a:rPr lang="en-US" sz="1000" b="1" dirty="0" err="1" smtClean="0">
                <a:solidFill>
                  <a:srgbClr val="FFFFFF"/>
                </a:solidFill>
                <a:latin typeface="Arial Unicode MS" pitchFamily="-111" charset="0"/>
                <a:ea typeface="ＭＳ Ｐゴシック" pitchFamily="-105" charset="-128"/>
                <a:cs typeface="ＭＳ Ｐゴシック" pitchFamily="-105" charset="-128"/>
              </a:rPr>
              <a:t>Frascati</a:t>
            </a:r>
            <a:r>
              <a:rPr lang="en-US" sz="1000" b="1" dirty="0" smtClean="0">
                <a:solidFill>
                  <a:srgbClr val="FFFFFF"/>
                </a:solidFill>
                <a:latin typeface="Arial Unicode MS" pitchFamily="-111" charset="0"/>
                <a:ea typeface="ＭＳ Ｐゴシック" pitchFamily="-105" charset="-128"/>
                <a:cs typeface="ＭＳ Ｐゴシック" pitchFamily="-105" charset="-128"/>
              </a:rPr>
              <a:t>, Italy</a:t>
            </a:r>
            <a:r>
              <a:rPr lang="en-US" sz="1000" b="1" dirty="0">
                <a:solidFill>
                  <a:srgbClr val="FFFFFF"/>
                </a:solidFill>
                <a:latin typeface="Arial Unicode MS" pitchFamily="-111" charset="0"/>
                <a:ea typeface="ＭＳ Ｐゴシック" pitchFamily="-105" charset="-128"/>
                <a:cs typeface="ＭＳ Ｐゴシック" pitchFamily="-105" charset="-128"/>
              </a:rPr>
              <a:t/>
            </a:r>
            <a:br>
              <a:rPr lang="en-US" sz="1000" b="1" dirty="0">
                <a:solidFill>
                  <a:srgbClr val="FFFFFF"/>
                </a:solidFill>
                <a:latin typeface="Arial Unicode MS" pitchFamily="-111" charset="0"/>
                <a:ea typeface="ＭＳ Ｐゴシック" pitchFamily="-105" charset="-128"/>
                <a:cs typeface="ＭＳ Ｐゴシック" pitchFamily="-105" charset="-128"/>
              </a:rPr>
            </a:br>
            <a:r>
              <a:rPr lang="en-US" sz="1000" b="1" dirty="0" smtClean="0">
                <a:solidFill>
                  <a:srgbClr val="FFFFFF"/>
                </a:solidFill>
                <a:latin typeface="Arial Unicode MS" pitchFamily="-111" charset="0"/>
                <a:ea typeface="ＭＳ Ｐゴシック" pitchFamily="-105" charset="-128"/>
                <a:cs typeface="ＭＳ Ｐゴシック" pitchFamily="-105" charset="-128"/>
              </a:rPr>
              <a:t>19</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th</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 22</a:t>
            </a:r>
            <a:r>
              <a:rPr lang="en-US" sz="1000" b="1" baseline="30000" dirty="0" smtClean="0">
                <a:solidFill>
                  <a:srgbClr val="FFFFFF"/>
                </a:solidFill>
                <a:latin typeface="Arial Unicode MS" pitchFamily="-111" charset="0"/>
                <a:ea typeface="ＭＳ Ｐゴシック" pitchFamily="-105" charset="-128"/>
                <a:cs typeface="ＭＳ Ｐゴシック" pitchFamily="-105" charset="-128"/>
              </a:rPr>
              <a:t>nd</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September</a:t>
            </a:r>
            <a:r>
              <a:rPr lang="en-US" sz="1000" b="1" baseline="0" dirty="0" smtClean="0">
                <a:solidFill>
                  <a:srgbClr val="FFFFFF"/>
                </a:solidFill>
                <a:latin typeface="Arial Unicode MS" pitchFamily="-111" charset="0"/>
                <a:ea typeface="ＭＳ Ｐゴシック" pitchFamily="-105" charset="-128"/>
                <a:cs typeface="ＭＳ Ｐゴシック" pitchFamily="-105" charset="-128"/>
              </a:rPr>
              <a:t> </a:t>
            </a:r>
            <a:r>
              <a:rPr lang="en-US" sz="1000" b="1" dirty="0" smtClean="0">
                <a:solidFill>
                  <a:srgbClr val="FFFFFF"/>
                </a:solidFill>
                <a:latin typeface="Arial Unicode MS" pitchFamily="-111" charset="0"/>
                <a:ea typeface="ＭＳ Ｐゴシック" pitchFamily="-105" charset="-128"/>
                <a:cs typeface="ＭＳ Ｐゴシック" pitchFamily="-105" charset="-128"/>
              </a:rPr>
              <a:t>2016</a:t>
            </a:r>
            <a:endParaRPr lang="en-US" sz="1000" b="1" dirty="0">
              <a:solidFill>
                <a:srgbClr val="FFFFFF"/>
              </a:solidFill>
              <a:latin typeface="Arial Unicode MS" pitchFamily="-111" charset="0"/>
              <a:ea typeface="ＭＳ Ｐゴシック" pitchFamily="-105" charset="-128"/>
              <a:cs typeface="ＭＳ Ｐゴシック" pitchFamily="-105" charset="-128"/>
            </a:endParaRPr>
          </a:p>
        </p:txBody>
      </p:sp>
      <p:sp>
        <p:nvSpPr>
          <p:cNvPr id="8" name="Rectangle 4"/>
          <p:cNvSpPr>
            <a:spLocks noGrp="1" noChangeArrowheads="1"/>
          </p:cNvSpPr>
          <p:nvPr>
            <p:ph type="sldNum" sz="quarter" idx="4"/>
          </p:nvPr>
        </p:nvSpPr>
        <p:spPr>
          <a:xfrm>
            <a:off x="7239000" y="6600825"/>
            <a:ext cx="1905000" cy="257175"/>
          </a:xfrm>
          <a:prstGeom prst="rect">
            <a:avLst/>
          </a:prstGeom>
        </p:spPr>
        <p:txBody>
          <a:bodyPr vert="horz" wrap="square" lIns="91440" tIns="45720" rIns="91440" bIns="45720" numCol="1" anchor="t" anchorCtr="0" compatLnSpc="1">
            <a:prstTxWarp prst="textNoShape">
              <a:avLst/>
            </a:prstTxWarp>
          </a:bodyPr>
          <a:lstStyle>
            <a:lvl1pPr algn="r" eaLnBrk="0" hangingPunct="0">
              <a:spcBef>
                <a:spcPct val="50000"/>
              </a:spcBef>
              <a:defRPr sz="1000">
                <a:solidFill>
                  <a:srgbClr val="002569"/>
                </a:solidFill>
                <a:latin typeface="Calibri" pitchFamily="-106" charset="0"/>
                <a:cs typeface="Calibri" pitchFamily="-106" charset="0"/>
              </a:defRPr>
            </a:lvl1pPr>
          </a:lstStyle>
          <a:p>
            <a:pPr>
              <a:defRPr/>
            </a:pPr>
            <a:fld id="{980EA4A0-E513-42EA-B292-B21C1B51B660}" type="slidenum">
              <a:rPr lang="en-US"/>
              <a:pPr>
                <a:defRPr/>
              </a:pPr>
              <a:t>‹#›</a:t>
            </a:fld>
            <a:endParaRPr lang="en-US"/>
          </a:p>
        </p:txBody>
      </p:sp>
      <p:pic>
        <p:nvPicPr>
          <p:cNvPr id="5" name="Picture 4" descr="CEOS_logo_trans_SMALL.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5078" y="119764"/>
            <a:ext cx="915254" cy="363051"/>
          </a:xfrm>
          <a:prstGeom prst="rect">
            <a:avLst/>
          </a:prstGeom>
        </p:spPr>
      </p:pic>
    </p:spTree>
  </p:cSld>
  <p:clrMap bg1="lt1" tx1="dk1" bg2="lt2" tx2="dk2" accent1="accent1" accent2="accent2" accent3="accent3" accent4="accent4" accent5="accent5" accent6="accent6" hlink="hlink" folHlink="folHlink"/>
  <p:sldLayoutIdLst>
    <p:sldLayoutId id="2147483674" r:id="rId1"/>
  </p:sldLayoutIdLst>
  <p:transition spd="slow"/>
  <p:txStyles>
    <p:titleStyle>
      <a:lvl1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b="1">
          <a:solidFill>
            <a:schemeClr val="tx2"/>
          </a:solidFill>
          <a:latin typeface="Arial" charset="0"/>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200" b="1">
          <a:solidFill>
            <a:schemeClr val="tx2"/>
          </a:solidFill>
          <a:latin typeface="Arial" charset="0"/>
          <a:ea typeface="ＭＳ Ｐゴシック" charset="-128"/>
        </a:defRPr>
      </a:lvl2pPr>
      <a:lvl3pPr marL="1143000" indent="-228600" algn="l" rtl="0" eaLnBrk="0" fontAlgn="base" hangingPunct="0">
        <a:spcBef>
          <a:spcPct val="20000"/>
        </a:spcBef>
        <a:spcAft>
          <a:spcPct val="0"/>
        </a:spcAft>
        <a:buFont typeface="Courier New" pitchFamily="-106" charset="0"/>
        <a:buChar char="o"/>
        <a:defRPr sz="2000" b="1">
          <a:solidFill>
            <a:schemeClr val="tx2"/>
          </a:solidFill>
          <a:latin typeface="Arial" charset="0"/>
          <a:ea typeface="ＭＳ Ｐゴシック" charset="-128"/>
        </a:defRPr>
      </a:lvl3pPr>
      <a:lvl4pPr marL="1600200" indent="-228600" algn="l" rtl="0" eaLnBrk="0" fontAlgn="base" hangingPunct="0">
        <a:spcBef>
          <a:spcPct val="20000"/>
        </a:spcBef>
        <a:spcAft>
          <a:spcPct val="0"/>
        </a:spcAft>
        <a:buFont typeface="Wingdings" pitchFamily="-106" charset="2"/>
        <a:buChar char="§"/>
        <a:defRPr b="1">
          <a:solidFill>
            <a:schemeClr val="tx2"/>
          </a:solidFill>
          <a:latin typeface="Arial" charset="0"/>
          <a:ea typeface="ＭＳ Ｐゴシック" charset="-128"/>
        </a:defRPr>
      </a:lvl4pPr>
      <a:lvl5pPr marL="2057400" indent="-228600" algn="l" rtl="0" eaLnBrk="0" fontAlgn="base" hangingPunct="0">
        <a:spcBef>
          <a:spcPct val="20000"/>
        </a:spcBef>
        <a:spcAft>
          <a:spcPct val="0"/>
        </a:spcAft>
        <a:buFont typeface="Arial" charset="0"/>
        <a:buChar char="•"/>
        <a:defRPr sz="1600" b="1">
          <a:solidFill>
            <a:schemeClr val="tx2"/>
          </a:solidFill>
          <a:latin typeface="Arial" charset="0"/>
          <a:ea typeface="ＭＳ Ｐゴシック" charset="-128"/>
        </a:defRPr>
      </a:lvl5pPr>
      <a:lvl6pPr marL="2514600" indent="-228600" algn="l" rtl="0" eaLnBrk="0" fontAlgn="base" hangingPunct="0">
        <a:spcBef>
          <a:spcPct val="20000"/>
        </a:spcBef>
        <a:spcAft>
          <a:spcPct val="0"/>
        </a:spcAft>
        <a:defRPr sz="2400">
          <a:solidFill>
            <a:schemeClr val="tx2"/>
          </a:solidFill>
          <a:latin typeface="+mn-lt"/>
        </a:defRPr>
      </a:lvl6pPr>
      <a:lvl7pPr marL="2971800" indent="-228600" algn="l" rtl="0" eaLnBrk="0" fontAlgn="base" hangingPunct="0">
        <a:spcBef>
          <a:spcPct val="20000"/>
        </a:spcBef>
        <a:spcAft>
          <a:spcPct val="0"/>
        </a:spcAft>
        <a:defRPr sz="2400">
          <a:solidFill>
            <a:schemeClr val="tx2"/>
          </a:solidFill>
          <a:latin typeface="+mn-lt"/>
        </a:defRPr>
      </a:lvl7pPr>
      <a:lvl8pPr marL="3429000" indent="-228600" algn="l" rtl="0" eaLnBrk="0" fontAlgn="base" hangingPunct="0">
        <a:spcBef>
          <a:spcPct val="20000"/>
        </a:spcBef>
        <a:spcAft>
          <a:spcPct val="0"/>
        </a:spcAft>
        <a:defRPr sz="2400">
          <a:solidFill>
            <a:schemeClr val="tx2"/>
          </a:solidFill>
          <a:latin typeface="+mn-lt"/>
        </a:defRPr>
      </a:lvl8pPr>
      <a:lvl9pPr marL="3886200" indent="-228600" algn="l" rtl="0" eaLnBrk="0" fontAlgn="base" hangingPunct="0">
        <a:spcBef>
          <a:spcPct val="20000"/>
        </a:spcBef>
        <a:spcAft>
          <a:spcPct val="0"/>
        </a:spcAft>
        <a:defRPr sz="2400">
          <a:solidFill>
            <a:schemeClr val="tx2"/>
          </a:solidFill>
          <a:latin typeface="+mn-lt"/>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fontAlgn="auto">
              <a:spcAft>
                <a:spcPts val="0"/>
              </a:spcAft>
            </a:pPr>
            <a:fld id="{86CB4B4D-7CA3-9044-876B-883B54F8677D}" type="slidenum">
              <a:rPr kern="0">
                <a:solidFill>
                  <a:srgbClr val="002569"/>
                </a:solidFill>
              </a:rPr>
              <a:pPr fontAlgn="auto">
                <a:spcAft>
                  <a:spcPts val="0"/>
                </a:spcAft>
              </a:pPr>
              <a:t>‹#›</a:t>
            </a:fld>
            <a:endParaRPr kern="0">
              <a:solidFill>
                <a:srgbClr val="002569"/>
              </a:solidFill>
            </a:endParaRPr>
          </a:p>
        </p:txBody>
      </p:sp>
    </p:spTree>
    <p:extLst>
      <p:ext uri="{BB962C8B-B14F-4D97-AF65-F5344CB8AC3E}">
        <p14:creationId xmlns:p14="http://schemas.microsoft.com/office/powerpoint/2010/main" val="3477877001"/>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www.google.com/url?sa=t&amp;rct=j&amp;q=&amp;esrc=s&amp;source=web&amp;cd=1&amp;cad=rja&amp;uact=8&amp;ved=0ahUKEwiT2bC4g6TNAhUJjz4KHdoKAzoQFggcMAA&amp;url=http://www.hunagi.hu/en&amp;usg=AFQjCNHpvuGeiQlOe3vdYcFMRvSGJIghhA&amp;sig2=O8AyFkcpc3p5HYFAIUojZg&amp;bvm=bv.124272578,d.cWw"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ceos.org/ourwork/workinggroups/wgiss/technology-exploration/ceos-wgiss-technology-exploration-webinars/"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09600" y="2209800"/>
            <a:ext cx="8458200"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fr-FR" sz="4200" b="1" dirty="0" smtClean="0">
                <a:solidFill>
                  <a:srgbClr val="FFFFFF"/>
                </a:solidFill>
              </a:rPr>
              <a:t>WGISS </a:t>
            </a:r>
            <a:r>
              <a:rPr lang="fr-FR" sz="4000" b="1" dirty="0" err="1" smtClean="0">
                <a:solidFill>
                  <a:srgbClr val="92D050"/>
                </a:solidFill>
              </a:rPr>
              <a:t>Working</a:t>
            </a:r>
            <a:r>
              <a:rPr lang="fr-FR" sz="4000" b="1" dirty="0" smtClean="0">
                <a:solidFill>
                  <a:srgbClr val="92D050"/>
                </a:solidFill>
              </a:rPr>
              <a:t> Group for Information </a:t>
            </a:r>
            <a:r>
              <a:rPr lang="fr-FR" sz="4000" b="1" dirty="0" err="1" smtClean="0">
                <a:solidFill>
                  <a:srgbClr val="92D050"/>
                </a:solidFill>
              </a:rPr>
              <a:t>Systems</a:t>
            </a:r>
            <a:r>
              <a:rPr lang="fr-FR" sz="4000" b="1" dirty="0" smtClean="0">
                <a:solidFill>
                  <a:srgbClr val="92D050"/>
                </a:solidFill>
              </a:rPr>
              <a:t> &amp; Services</a:t>
            </a:r>
            <a:endParaRPr sz="4000" b="1" dirty="0">
              <a:solidFill>
                <a:srgbClr val="92D050"/>
              </a:solidFill>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Andrew Mitchell - NASA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WGISS-43</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fr-FR" dirty="0" smtClean="0">
                <a:solidFill>
                  <a:srgbClr val="FFFFFF"/>
                </a:solidFill>
                <a:latin typeface="Arial Bold"/>
                <a:ea typeface="Arial Bold"/>
                <a:cs typeface="Arial Bold"/>
                <a:sym typeface="Arial Bold"/>
              </a:rPr>
              <a:t>Annapolis, Maryland - USA </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3</a:t>
            </a:r>
            <a:r>
              <a:rPr lang="en-AU" baseline="30000" dirty="0" smtClean="0">
                <a:solidFill>
                  <a:srgbClr val="FFFFFF"/>
                </a:solidFill>
                <a:latin typeface="Arial Bold"/>
                <a:ea typeface="Arial Bold"/>
                <a:cs typeface="Arial Bold"/>
                <a:sym typeface="Arial Bold"/>
              </a:rPr>
              <a:t>rd</a:t>
            </a:r>
            <a:r>
              <a:rPr lang="en-AU" dirty="0" smtClean="0">
                <a:solidFill>
                  <a:srgbClr val="FFFFFF"/>
                </a:solidFill>
                <a:latin typeface="Arial Bold"/>
                <a:ea typeface="Arial Bold"/>
                <a:cs typeface="Arial Bold"/>
                <a:sym typeface="Arial Bold"/>
              </a:rPr>
              <a:t> April 2017</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457200" y="304800"/>
            <a:ext cx="2507906" cy="993132"/>
          </a:xfrm>
          <a:prstGeom prst="rect">
            <a:avLst/>
          </a:prstGeom>
          <a:ln w="12700">
            <a:miter lim="400000"/>
          </a:ln>
        </p:spPr>
      </p:pic>
      <p:sp>
        <p:nvSpPr>
          <p:cNvPr id="5" name="Shape 10"/>
          <p:cNvSpPr txBox="1">
            <a:spLocks/>
          </p:cNvSpPr>
          <p:nvPr/>
        </p:nvSpPr>
        <p:spPr>
          <a:xfrm>
            <a:off x="457200" y="1371600"/>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
        <p:nvSpPr>
          <p:cNvPr id="6" name="Shape 10"/>
          <p:cNvSpPr txBox="1">
            <a:spLocks/>
          </p:cNvSpPr>
          <p:nvPr/>
        </p:nvSpPr>
        <p:spPr bwMode="auto">
          <a:xfrm>
            <a:off x="5039532" y="300732"/>
            <a:ext cx="3779003" cy="1175959"/>
          </a:xfrm>
          <a:prstGeom prst="rect">
            <a:avLst/>
          </a:prstGeom>
          <a:noFill/>
          <a:ln w="12700">
            <a:noFill/>
            <a:miter lim="400000"/>
            <a:headEnd/>
            <a:tailEnd/>
          </a:ln>
          <a:extLst>
            <a:ext uri="{C572A759-6A51-4108-AA02-DFA0A04FC94B}">
              <ma14:wrappingTextBoxFlag xmlns="" xmlns:ma14="http://schemas.microsoft.com/office/mac/drawingml/2011/main" val="1"/>
            </a:ext>
          </a:extLst>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sz="4200" b="1">
                <a:solidFill>
                  <a:schemeClr val="bg1"/>
                </a:solidFill>
                <a:latin typeface="Droid Serif"/>
                <a:ea typeface="Droid Serif"/>
                <a:cs typeface="Droid Serif"/>
                <a:sym typeface="Droid Serif"/>
              </a:defRPr>
            </a:lvl1pPr>
            <a:lvl2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2pPr>
            <a:lvl3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3pPr>
            <a:lvl4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4pPr>
            <a:lvl5pPr algn="r" rtl="0" eaLnBrk="0" fontAlgn="base" hangingPunct="0">
              <a:spcBef>
                <a:spcPct val="0"/>
              </a:spcBef>
              <a:spcAft>
                <a:spcPct val="0"/>
              </a:spcAft>
              <a:defRPr sz="3200" b="1">
                <a:solidFill>
                  <a:schemeClr val="bg1"/>
                </a:solidFill>
                <a:latin typeface="Arial" charset="0"/>
                <a:ea typeface="ＭＳ Ｐゴシック" charset="-128"/>
                <a:cs typeface="ＭＳ Ｐゴシック" charset="-128"/>
              </a:defRPr>
            </a:lvl5pPr>
            <a:lvl6pPr marL="457200" algn="l" rtl="0" eaLnBrk="0" fontAlgn="base" hangingPunct="0">
              <a:spcBef>
                <a:spcPct val="0"/>
              </a:spcBef>
              <a:spcAft>
                <a:spcPct val="0"/>
              </a:spcAft>
              <a:defRPr sz="2800" b="1">
                <a:solidFill>
                  <a:schemeClr val="bg1"/>
                </a:solidFill>
                <a:latin typeface="Century Gothic" pitchFamily="34" charset="0"/>
              </a:defRPr>
            </a:lvl6pPr>
            <a:lvl7pPr marL="914400" algn="l" rtl="0" eaLnBrk="0" fontAlgn="base" hangingPunct="0">
              <a:spcBef>
                <a:spcPct val="0"/>
              </a:spcBef>
              <a:spcAft>
                <a:spcPct val="0"/>
              </a:spcAft>
              <a:defRPr sz="2800" b="1">
                <a:solidFill>
                  <a:schemeClr val="bg1"/>
                </a:solidFill>
                <a:latin typeface="Century Gothic" pitchFamily="34" charset="0"/>
              </a:defRPr>
            </a:lvl7pPr>
            <a:lvl8pPr marL="1371600" algn="l" rtl="0" eaLnBrk="0" fontAlgn="base" hangingPunct="0">
              <a:spcBef>
                <a:spcPct val="0"/>
              </a:spcBef>
              <a:spcAft>
                <a:spcPct val="0"/>
              </a:spcAft>
              <a:defRPr sz="2800" b="1">
                <a:solidFill>
                  <a:schemeClr val="bg1"/>
                </a:solidFill>
                <a:latin typeface="Century Gothic" pitchFamily="34" charset="0"/>
              </a:defRPr>
            </a:lvl8pPr>
            <a:lvl9pPr marL="1828800" algn="l" rtl="0" eaLnBrk="0" fontAlgn="base" hangingPunct="0">
              <a:spcBef>
                <a:spcPct val="0"/>
              </a:spcBef>
              <a:spcAft>
                <a:spcPct val="0"/>
              </a:spcAft>
              <a:defRPr sz="2800" b="1">
                <a:solidFill>
                  <a:schemeClr val="bg1"/>
                </a:solidFill>
                <a:latin typeface="Century Gothic" pitchFamily="34" charset="0"/>
              </a:defRPr>
            </a:lvl9pPr>
          </a:lstStyle>
          <a:p>
            <a:pPr defTabSz="914400">
              <a:defRPr sz="1800" b="0">
                <a:solidFill>
                  <a:srgbClr val="000000"/>
                </a:solidFill>
              </a:defRPr>
            </a:pPr>
            <a:r>
              <a:rPr lang="en-US" sz="4000" dirty="0">
                <a:solidFill>
                  <a:srgbClr val="92D050"/>
                </a:solidFill>
              </a:rPr>
              <a:t>Chair report</a:t>
            </a:r>
          </a:p>
        </p:txBody>
      </p:sp>
    </p:spTree>
    <p:extLst>
      <p:ext uri="{BB962C8B-B14F-4D97-AF65-F5344CB8AC3E}">
        <p14:creationId xmlns:p14="http://schemas.microsoft.com/office/powerpoint/2010/main" val="483054945"/>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763000" y="6629400"/>
            <a:ext cx="304800" cy="187285"/>
          </a:xfrm>
        </p:spPr>
        <p:txBody>
          <a:bodyPr/>
          <a:lstStyle/>
          <a:p>
            <a:fld id="{86CB4B4D-7CA3-9044-876B-883B54F8677D}" type="slidenum">
              <a:rPr lang="en-US" smtClean="0"/>
              <a:pPr/>
              <a:t>10</a:t>
            </a:fld>
            <a:endParaRPr lang="en-US" dirty="0"/>
          </a:p>
        </p:txBody>
      </p:sp>
      <p:sp>
        <p:nvSpPr>
          <p:cNvPr id="5" name="Rectangle 1"/>
          <p:cNvSpPr>
            <a:spLocks noGrp="1" noChangeArrowheads="1"/>
          </p:cNvSpPr>
          <p:nvPr>
            <p:ph sz="quarter" idx="10"/>
          </p:nvPr>
        </p:nvSpPr>
        <p:spPr/>
        <p:txBody>
          <a:bodyPr/>
          <a:lstStyle/>
          <a:p>
            <a:pPr marL="0" lvl="0" indent="0">
              <a:buNone/>
            </a:pPr>
            <a:r>
              <a:rPr lang="en-US" altLang="en-US" dirty="0" smtClean="0"/>
              <a:t>In the 2017-2019 GEO </a:t>
            </a:r>
            <a:r>
              <a:rPr lang="en-US" altLang="en-US" dirty="0" err="1" smtClean="0"/>
              <a:t>Workplan</a:t>
            </a:r>
            <a:r>
              <a:rPr lang="en-US" altLang="en-US" dirty="0" smtClean="0"/>
              <a:t>, the GEO Foundational Task GD-07 is transitioning to a GEO Initiative titled ‘GEOSS EVOLVE’.</a:t>
            </a:r>
          </a:p>
          <a:p>
            <a:pPr lvl="0"/>
            <a:endParaRPr lang="en-US" altLang="en-US" dirty="0" smtClean="0"/>
          </a:p>
          <a:p>
            <a:pPr lvl="0"/>
            <a:r>
              <a:rPr lang="en-US" altLang="en-US" b="1" dirty="0" smtClean="0"/>
              <a:t>WGISS, as a data provider of GEOSS, is now included under GEOSS EVOLVE “Work Package 2: Functional Testing”.</a:t>
            </a:r>
          </a:p>
          <a:p>
            <a:pPr marL="0" lvl="0" indent="0">
              <a:buNone/>
            </a:pPr>
            <a:r>
              <a:rPr lang="en-US" altLang="en-US" dirty="0" smtClean="0"/>
              <a:t> </a:t>
            </a:r>
          </a:p>
          <a:p>
            <a:pPr lvl="0"/>
            <a:r>
              <a:rPr lang="en-US" altLang="en-US" sz="1800" b="1" i="1" dirty="0" smtClean="0">
                <a:effectLst>
                  <a:outerShdw blurRad="38100" dist="38100" dir="2700000" algn="tl">
                    <a:srgbClr val="000000">
                      <a:alpha val="43137"/>
                    </a:srgbClr>
                  </a:outerShdw>
                </a:effectLst>
              </a:rPr>
              <a:t>WP2: Functionality Testing (lead China-RADI): Test functionalities of the GCI, the GEOSS data providers and the GEOSS community portals needed to support the requirements expressed by the users through the dedicated foundational tasks. </a:t>
            </a:r>
          </a:p>
          <a:p>
            <a:pPr lvl="0"/>
            <a:endParaRPr lang="en-US" altLang="en-US" sz="1800" b="1" i="1" dirty="0" smtClean="0">
              <a:effectLst>
                <a:outerShdw blurRad="38100" dist="38100" dir="2700000" algn="tl">
                  <a:srgbClr val="000000">
                    <a:alpha val="43137"/>
                  </a:srgbClr>
                </a:outerShdw>
              </a:effectLst>
            </a:endParaRPr>
          </a:p>
          <a:p>
            <a:r>
              <a:rPr lang="en-US" altLang="en-US" sz="1800" dirty="0" smtClean="0"/>
              <a:t>WGISS has representation in many other WPs including:</a:t>
            </a:r>
          </a:p>
          <a:p>
            <a:pPr lvl="1"/>
            <a:r>
              <a:rPr lang="en-US" sz="1800" dirty="0" smtClean="0"/>
              <a:t>WP1- </a:t>
            </a:r>
            <a:r>
              <a:rPr lang="en-US" sz="1800" dirty="0"/>
              <a:t>Evolving GEOSS </a:t>
            </a:r>
            <a:r>
              <a:rPr lang="en-US" sz="1800" dirty="0" smtClean="0"/>
              <a:t>Architecture,</a:t>
            </a:r>
          </a:p>
          <a:p>
            <a:pPr lvl="1"/>
            <a:r>
              <a:rPr lang="en-US" sz="1800" dirty="0"/>
              <a:t>WP3: Data Management </a:t>
            </a:r>
            <a:r>
              <a:rPr lang="en-US" sz="1800" dirty="0" smtClean="0"/>
              <a:t>Principles</a:t>
            </a:r>
          </a:p>
          <a:p>
            <a:pPr lvl="1"/>
            <a:r>
              <a:rPr lang="en-US" sz="1800" dirty="0"/>
              <a:t>WP 5: Demonstrations Projects (Lead OGC</a:t>
            </a:r>
            <a:r>
              <a:rPr lang="en-US" sz="1800" dirty="0" smtClean="0"/>
              <a:t>)</a:t>
            </a:r>
          </a:p>
          <a:p>
            <a:pPr lvl="1"/>
            <a:r>
              <a:rPr lang="en-US" sz="1800" dirty="0"/>
              <a:t>WP 6: Community Portals </a:t>
            </a:r>
          </a:p>
          <a:p>
            <a:pPr lvl="0"/>
            <a:endParaRPr lang="en-US" altLang="en-US" sz="1800" b="1" i="1" dirty="0" smtClean="0">
              <a:effectLst>
                <a:outerShdw blurRad="38100" dist="38100" dir="2700000" algn="tl">
                  <a:srgbClr val="000000">
                    <a:alpha val="43137"/>
                  </a:srgbClr>
                </a:outerShdw>
              </a:effectLst>
            </a:endParaRPr>
          </a:p>
        </p:txBody>
      </p:sp>
      <p:sp>
        <p:nvSpPr>
          <p:cNvPr id="8" name="Content Placeholder 7"/>
          <p:cNvSpPr>
            <a:spLocks noGrp="1"/>
          </p:cNvSpPr>
          <p:nvPr>
            <p:ph sz="quarter" idx="11"/>
          </p:nvPr>
        </p:nvSpPr>
        <p:spPr/>
        <p:txBody>
          <a:bodyPr/>
          <a:lstStyle/>
          <a:p>
            <a:r>
              <a:rPr lang="en-US" dirty="0" smtClean="0"/>
              <a:t>GEOSS EVOLVE</a:t>
            </a:r>
            <a:endParaRPr lang="en-US" dirty="0"/>
          </a:p>
        </p:txBody>
      </p:sp>
      <p:pic>
        <p:nvPicPr>
          <p:cNvPr id="2051" name="Picture 3" descr="Image result for geo ear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1548" y="5541122"/>
            <a:ext cx="2472452" cy="13168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65258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763000" y="6629400"/>
            <a:ext cx="304800" cy="187285"/>
          </a:xfrm>
        </p:spPr>
        <p:txBody>
          <a:bodyPr/>
          <a:lstStyle/>
          <a:p>
            <a:pPr defTabSz="914400"/>
            <a:fld id="{86CB4B4D-7CA3-9044-876B-883B54F8677D}" type="slidenum">
              <a:rPr lang="en-US" smtClean="0">
                <a:solidFill>
                  <a:srgbClr val="1F497D"/>
                </a:solidFill>
              </a:rPr>
              <a:pPr defTabSz="914400"/>
              <a:t>11</a:t>
            </a:fld>
            <a:endParaRPr lang="en-US" dirty="0">
              <a:solidFill>
                <a:srgbClr val="1F497D"/>
              </a:solidFill>
            </a:endParaRPr>
          </a:p>
        </p:txBody>
      </p:sp>
      <p:sp>
        <p:nvSpPr>
          <p:cNvPr id="3" name="Content Placeholder 2"/>
          <p:cNvSpPr>
            <a:spLocks noGrp="1"/>
          </p:cNvSpPr>
          <p:nvPr>
            <p:ph sz="quarter" idx="10"/>
          </p:nvPr>
        </p:nvSpPr>
        <p:spPr/>
        <p:txBody>
          <a:bodyPr/>
          <a:lstStyle/>
          <a:p>
            <a:pPr marL="0" lvl="0" indent="0" algn="ctr">
              <a:buNone/>
            </a:pPr>
            <a:r>
              <a:rPr lang="en-US" sz="2800" dirty="0">
                <a:effectLst>
                  <a:outerShdw blurRad="38100" dist="38100" dir="2700000" algn="tl">
                    <a:srgbClr val="000000">
                      <a:alpha val="43137"/>
                    </a:srgbClr>
                  </a:outerShdw>
                </a:effectLst>
              </a:rPr>
              <a:t>WGISS Vice Chair Nomination – Awaiting response from the CEOS agency which expressed interest in putting forward a nominee. They are considering the four-year commitment which would begin in Nov 2017. </a:t>
            </a:r>
          </a:p>
          <a:p>
            <a:endParaRPr lang="en-US" dirty="0"/>
          </a:p>
        </p:txBody>
      </p:sp>
      <p:sp>
        <p:nvSpPr>
          <p:cNvPr id="4" name="Content Placeholder 3"/>
          <p:cNvSpPr>
            <a:spLocks noGrp="1"/>
          </p:cNvSpPr>
          <p:nvPr>
            <p:ph sz="quarter" idx="11"/>
          </p:nvPr>
        </p:nvSpPr>
        <p:spPr/>
        <p:txBody>
          <a:bodyPr/>
          <a:lstStyle/>
          <a:p>
            <a:r>
              <a:rPr lang="en-US" dirty="0" smtClean="0"/>
              <a:t>WGISS Vice Chair Nomination</a:t>
            </a:r>
            <a:endParaRPr lang="en-US" dirty="0"/>
          </a:p>
        </p:txBody>
      </p:sp>
      <p:pic>
        <p:nvPicPr>
          <p:cNvPr id="3074" name="Picture 2" descr="Image result for hiring 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63819" y="4329953"/>
            <a:ext cx="7039262" cy="1118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359238"/>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
        <p:nvSpPr>
          <p:cNvPr id="6" name="Shape 11"/>
          <p:cNvSpPr/>
          <p:nvPr/>
        </p:nvSpPr>
        <p:spPr>
          <a:xfrm>
            <a:off x="3912836" y="831610"/>
            <a:ext cx="4810858" cy="1415024"/>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US" b="1" dirty="0">
                <a:solidFill>
                  <a:srgbClr val="FFFFFF"/>
                </a:solidFill>
              </a:rPr>
              <a:t>CEOS </a:t>
            </a:r>
            <a:r>
              <a:rPr lang="en-US" b="1" dirty="0" smtClean="0">
                <a:solidFill>
                  <a:srgbClr val="FFFFFF"/>
                </a:solidFill>
              </a:rPr>
              <a:t>Plenary </a:t>
            </a:r>
          </a:p>
          <a:p>
            <a:pPr lvl="0" defTabSz="914400">
              <a:lnSpc>
                <a:spcPct val="150000"/>
              </a:lnSpc>
              <a:defRPr>
                <a:solidFill>
                  <a:srgbClr val="000000"/>
                </a:solidFill>
              </a:defRPr>
            </a:pPr>
            <a:r>
              <a:rPr lang="en-US" b="1" dirty="0" smtClean="0">
                <a:solidFill>
                  <a:srgbClr val="FFFFFF"/>
                </a:solidFill>
              </a:rPr>
              <a:t>Conclusions </a:t>
            </a:r>
            <a:r>
              <a:rPr lang="en-AU" dirty="0" smtClean="0">
                <a:solidFill>
                  <a:srgbClr val="FFFFFF"/>
                </a:solidFill>
                <a:latin typeface="+mj-lt"/>
                <a:ea typeface="Arial Bold"/>
                <a:cs typeface="Arial Bold"/>
                <a:sym typeface="Arial Bold"/>
              </a:rPr>
              <a:t>Brisbane, AU</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October 31</a:t>
            </a:r>
            <a:r>
              <a:rPr lang="en-AU" baseline="30000" dirty="0" smtClean="0">
                <a:solidFill>
                  <a:srgbClr val="FFFFFF"/>
                </a:solidFill>
                <a:latin typeface="+mj-lt"/>
                <a:ea typeface="Arial Bold"/>
                <a:cs typeface="Arial Bold"/>
                <a:sym typeface="Arial Bold"/>
              </a:rPr>
              <a:t>st</a:t>
            </a:r>
            <a:r>
              <a:rPr lang="en-AU" dirty="0" smtClean="0">
                <a:solidFill>
                  <a:srgbClr val="FFFFFF"/>
                </a:solidFill>
                <a:latin typeface="+mj-lt"/>
                <a:ea typeface="Arial Bold"/>
                <a:cs typeface="Arial Bold"/>
                <a:sym typeface="Arial Bold"/>
              </a:rPr>
              <a:t> – November 2</a:t>
            </a:r>
            <a:r>
              <a:rPr lang="en-AU" baseline="30000" dirty="0" smtClean="0">
                <a:solidFill>
                  <a:srgbClr val="FFFFFF"/>
                </a:solidFill>
                <a:latin typeface="+mj-lt"/>
                <a:ea typeface="Arial Bold"/>
                <a:cs typeface="Arial Bold"/>
                <a:sym typeface="Arial Bold"/>
              </a:rPr>
              <a:t>nd</a:t>
            </a:r>
            <a:r>
              <a:rPr lang="en-AU" dirty="0" smtClean="0">
                <a:solidFill>
                  <a:srgbClr val="FFFFFF"/>
                </a:solidFill>
                <a:latin typeface="+mj-lt"/>
                <a:ea typeface="Arial Bold"/>
                <a:cs typeface="Arial Bold"/>
                <a:sym typeface="Arial Bold"/>
              </a:rPr>
              <a:t> 2016</a:t>
            </a:r>
            <a:endParaRPr dirty="0">
              <a:solidFill>
                <a:srgbClr val="FFFFFF"/>
              </a:solidFill>
              <a:latin typeface="+mj-lt"/>
              <a:ea typeface="Arial Bold"/>
              <a:cs typeface="Arial Bold"/>
              <a:sym typeface="Arial Bold"/>
            </a:endParaRPr>
          </a:p>
        </p:txBody>
      </p:sp>
      <p:pic>
        <p:nvPicPr>
          <p:cNvPr id="1026" name="Picture 2" descr="http://ceos.org/wp-content/uploads/2015/05/Hats.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386" y="2590800"/>
            <a:ext cx="3843306" cy="426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1430360"/>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763000" y="6629400"/>
            <a:ext cx="304800" cy="187285"/>
          </a:xfrm>
        </p:spPr>
        <p:txBody>
          <a:bodyPr/>
          <a:lstStyle/>
          <a:p>
            <a:pPr defTabSz="914400"/>
            <a:fld id="{86CB4B4D-7CA3-9044-876B-883B54F8677D}" type="slidenum">
              <a:rPr>
                <a:solidFill>
                  <a:srgbClr val="1F497D"/>
                </a:solidFill>
              </a:rPr>
              <a:pPr defTabSz="914400"/>
              <a:t>3</a:t>
            </a:fld>
            <a:endParaRPr dirty="0">
              <a:solidFill>
                <a:srgbClr val="1F497D"/>
              </a:solidFill>
            </a:endParaRPr>
          </a:p>
        </p:txBody>
      </p:sp>
      <p:sp>
        <p:nvSpPr>
          <p:cNvPr id="3" name="Content Placeholder 2"/>
          <p:cNvSpPr>
            <a:spLocks noGrp="1"/>
          </p:cNvSpPr>
          <p:nvPr>
            <p:ph sz="quarter" idx="10"/>
          </p:nvPr>
        </p:nvSpPr>
        <p:spPr>
          <a:xfrm>
            <a:off x="457200" y="1219200"/>
            <a:ext cx="8382000" cy="4724400"/>
          </a:xfrm>
        </p:spPr>
        <p:txBody>
          <a:bodyPr/>
          <a:lstStyle/>
          <a:p>
            <a:pPr>
              <a:spcBef>
                <a:spcPts val="0"/>
              </a:spcBef>
            </a:pPr>
            <a:r>
              <a:rPr lang="en-AU" dirty="0" smtClean="0"/>
              <a:t>NEW 2017 CEOS Chair – USGS - Frank Kelly </a:t>
            </a:r>
          </a:p>
          <a:p>
            <a:pPr>
              <a:spcBef>
                <a:spcPts val="0"/>
              </a:spcBef>
            </a:pPr>
            <a:endParaRPr lang="en-AU" dirty="0" smtClean="0"/>
          </a:p>
          <a:p>
            <a:pPr>
              <a:spcBef>
                <a:spcPts val="0"/>
              </a:spcBef>
            </a:pPr>
            <a:r>
              <a:rPr lang="en-AU" dirty="0" smtClean="0"/>
              <a:t>Ensure </a:t>
            </a:r>
            <a:r>
              <a:rPr lang="en-AU" dirty="0"/>
              <a:t>continuity and coherence of </a:t>
            </a:r>
            <a:r>
              <a:rPr lang="en-AU" dirty="0" smtClean="0">
                <a:solidFill>
                  <a:srgbClr val="002060"/>
                </a:solidFill>
              </a:rPr>
              <a:t>current</a:t>
            </a:r>
            <a:r>
              <a:rPr lang="en-AU" dirty="0" smtClean="0"/>
              <a:t> CEOS activities</a:t>
            </a:r>
          </a:p>
          <a:p>
            <a:pPr>
              <a:spcBef>
                <a:spcPts val="0"/>
              </a:spcBef>
            </a:pPr>
            <a:endParaRPr lang="en-AU" dirty="0"/>
          </a:p>
          <a:p>
            <a:pPr>
              <a:spcBef>
                <a:spcPts val="0"/>
              </a:spcBef>
            </a:pPr>
            <a:r>
              <a:rPr lang="en-AU" dirty="0" smtClean="0"/>
              <a:t>Ensure </a:t>
            </a:r>
            <a:r>
              <a:rPr lang="en-AU" dirty="0"/>
              <a:t>that the priorities and themes identified by the </a:t>
            </a:r>
            <a:r>
              <a:rPr lang="en-AU" dirty="0" smtClean="0"/>
              <a:t>outgoing Chair </a:t>
            </a:r>
            <a:r>
              <a:rPr lang="en-AU" dirty="0"/>
              <a:t>(CSIRO) </a:t>
            </a:r>
            <a:r>
              <a:rPr lang="en-AU" dirty="0" smtClean="0">
                <a:solidFill>
                  <a:srgbClr val="002060"/>
                </a:solidFill>
              </a:rPr>
              <a:t>and</a:t>
            </a:r>
            <a:r>
              <a:rPr lang="en-AU" dirty="0" smtClean="0"/>
              <a:t> the </a:t>
            </a:r>
            <a:r>
              <a:rPr lang="en-AU" dirty="0"/>
              <a:t>current SIT Chair (ESA) are supported and further developed through </a:t>
            </a:r>
            <a:r>
              <a:rPr lang="en-AU" dirty="0" smtClean="0"/>
              <a:t>2017</a:t>
            </a:r>
          </a:p>
          <a:p>
            <a:pPr>
              <a:spcBef>
                <a:spcPts val="0"/>
              </a:spcBef>
            </a:pPr>
            <a:endParaRPr lang="en-AU" dirty="0" smtClean="0"/>
          </a:p>
          <a:p>
            <a:pPr lvl="1">
              <a:spcBef>
                <a:spcPts val="0"/>
              </a:spcBef>
            </a:pPr>
            <a:r>
              <a:rPr lang="en-AU" sz="1800" dirty="0" smtClean="0"/>
              <a:t>Chair (CSIRO)</a:t>
            </a:r>
          </a:p>
          <a:p>
            <a:pPr lvl="2">
              <a:spcBef>
                <a:spcPts val="0"/>
              </a:spcBef>
            </a:pPr>
            <a:r>
              <a:rPr lang="en-US" sz="1600" dirty="0" smtClean="0"/>
              <a:t>Future </a:t>
            </a:r>
            <a:r>
              <a:rPr lang="en-US" sz="1600" dirty="0"/>
              <a:t>Data Access &amp; Analysis Architectures</a:t>
            </a:r>
          </a:p>
          <a:p>
            <a:pPr lvl="2">
              <a:spcBef>
                <a:spcPts val="0"/>
              </a:spcBef>
            </a:pPr>
            <a:r>
              <a:rPr lang="en-US" sz="1600" dirty="0"/>
              <a:t>Non-meteorological Applications for Next Generation Geostationary </a:t>
            </a:r>
            <a:r>
              <a:rPr lang="en-US" sz="1600" dirty="0" smtClean="0"/>
              <a:t>Satellites</a:t>
            </a:r>
          </a:p>
          <a:p>
            <a:pPr lvl="2">
              <a:spcBef>
                <a:spcPts val="0"/>
              </a:spcBef>
            </a:pPr>
            <a:endParaRPr lang="en-US" sz="1600" i="1" dirty="0"/>
          </a:p>
          <a:p>
            <a:pPr lvl="1">
              <a:spcBef>
                <a:spcPts val="0"/>
              </a:spcBef>
            </a:pPr>
            <a:r>
              <a:rPr lang="en-AU" sz="1800" dirty="0" smtClean="0"/>
              <a:t>SIT </a:t>
            </a:r>
            <a:r>
              <a:rPr lang="en-AU" sz="1800" dirty="0"/>
              <a:t>Chair (ESA) </a:t>
            </a:r>
            <a:endParaRPr lang="en-AU" sz="1800" dirty="0" smtClean="0"/>
          </a:p>
          <a:p>
            <a:pPr lvl="2">
              <a:spcBef>
                <a:spcPts val="0"/>
              </a:spcBef>
            </a:pPr>
            <a:r>
              <a:rPr lang="en-AU" sz="1600" dirty="0" smtClean="0"/>
              <a:t>Consideration </a:t>
            </a:r>
            <a:r>
              <a:rPr lang="en-AU" sz="1600" dirty="0"/>
              <a:t>of future partnerships and priorities for CEOS, notably with GEO, the UN system, development banks, and the </a:t>
            </a:r>
            <a:r>
              <a:rPr lang="en-AU" sz="1600" i="1" dirty="0"/>
              <a:t>big data</a:t>
            </a:r>
            <a:r>
              <a:rPr lang="en-AU" sz="1600" dirty="0"/>
              <a:t> </a:t>
            </a:r>
            <a:r>
              <a:rPr lang="en-AU" sz="1600" dirty="0" smtClean="0"/>
              <a:t>players</a:t>
            </a:r>
            <a:endParaRPr lang="en-US" sz="1600" dirty="0" smtClean="0"/>
          </a:p>
          <a:p>
            <a:pPr lvl="2">
              <a:spcBef>
                <a:spcPts val="0"/>
              </a:spcBef>
            </a:pPr>
            <a:r>
              <a:rPr lang="en-AU" sz="1600" dirty="0" smtClean="0"/>
              <a:t>Expediting </a:t>
            </a:r>
            <a:r>
              <a:rPr lang="en-AU" sz="1600" dirty="0"/>
              <a:t>existing CEOS thematic acquisition strategies – in relation to forests, agriculture, disasters, climate, carbon and </a:t>
            </a:r>
            <a:r>
              <a:rPr lang="en-AU" sz="1600" dirty="0" smtClean="0"/>
              <a:t>water</a:t>
            </a:r>
          </a:p>
          <a:p>
            <a:pPr lvl="2">
              <a:spcBef>
                <a:spcPts val="0"/>
              </a:spcBef>
            </a:pPr>
            <a:endParaRPr lang="en-US" sz="1600" i="1" dirty="0" smtClean="0"/>
          </a:p>
          <a:p>
            <a:pPr>
              <a:spcBef>
                <a:spcPts val="0"/>
              </a:spcBef>
            </a:pPr>
            <a:r>
              <a:rPr lang="en-US" dirty="0" smtClean="0">
                <a:solidFill>
                  <a:srgbClr val="002060"/>
                </a:solidFill>
              </a:rPr>
              <a:t>Pursue </a:t>
            </a:r>
            <a:r>
              <a:rPr lang="en-US" dirty="0" smtClean="0"/>
              <a:t>2017 Chair Initiatives</a:t>
            </a:r>
          </a:p>
        </p:txBody>
      </p:sp>
      <p:sp>
        <p:nvSpPr>
          <p:cNvPr id="4" name="Content Placeholder 3"/>
          <p:cNvSpPr>
            <a:spLocks noGrp="1"/>
          </p:cNvSpPr>
          <p:nvPr>
            <p:ph sz="quarter" idx="11"/>
          </p:nvPr>
        </p:nvSpPr>
        <p:spPr/>
        <p:txBody>
          <a:bodyPr/>
          <a:lstStyle/>
          <a:p>
            <a:pPr algn="ctr"/>
            <a:r>
              <a:rPr lang="en-US" b="1" dirty="0" smtClean="0"/>
              <a:t>2017 CEOS Chair Objectives</a:t>
            </a:r>
            <a:endParaRPr lang="en-US" b="1" dirty="0"/>
          </a:p>
        </p:txBody>
      </p:sp>
    </p:spTree>
    <p:extLst>
      <p:ext uri="{BB962C8B-B14F-4D97-AF65-F5344CB8AC3E}">
        <p14:creationId xmlns:p14="http://schemas.microsoft.com/office/powerpoint/2010/main" val="3105552197"/>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763000" y="6629400"/>
            <a:ext cx="304800" cy="187285"/>
          </a:xfrm>
        </p:spPr>
        <p:txBody>
          <a:bodyPr/>
          <a:lstStyle/>
          <a:p>
            <a:pPr defTabSz="914400"/>
            <a:fld id="{86CB4B4D-7CA3-9044-876B-883B54F8677D}" type="slidenum">
              <a:rPr>
                <a:solidFill>
                  <a:srgbClr val="1F497D"/>
                </a:solidFill>
              </a:rPr>
              <a:pPr defTabSz="914400"/>
              <a:t>4</a:t>
            </a:fld>
            <a:endParaRPr dirty="0">
              <a:solidFill>
                <a:srgbClr val="1F497D"/>
              </a:solidFill>
            </a:endParaRPr>
          </a:p>
        </p:txBody>
      </p:sp>
      <p:sp>
        <p:nvSpPr>
          <p:cNvPr id="5" name="Content Placeholder 2"/>
          <p:cNvSpPr>
            <a:spLocks noGrp="1"/>
          </p:cNvSpPr>
          <p:nvPr>
            <p:ph sz="quarter" idx="10"/>
          </p:nvPr>
        </p:nvSpPr>
        <p:spPr>
          <a:xfrm>
            <a:off x="381000" y="2133600"/>
            <a:ext cx="8153400" cy="3505200"/>
          </a:xfrm>
        </p:spPr>
        <p:txBody>
          <a:bodyPr/>
          <a:lstStyle/>
          <a:p>
            <a:pPr marL="0" indent="0">
              <a:buNone/>
            </a:pPr>
            <a:endParaRPr lang="en-AU" b="1" dirty="0" smtClean="0">
              <a:solidFill>
                <a:srgbClr val="FF0000"/>
              </a:solidFill>
            </a:endParaRPr>
          </a:p>
          <a:p>
            <a:pPr marL="0" indent="0" algn="ctr">
              <a:buNone/>
            </a:pPr>
            <a:r>
              <a:rPr lang="en-AU" sz="2400" b="1" dirty="0" smtClean="0"/>
              <a:t>2017 Chair Initiatives</a:t>
            </a:r>
          </a:p>
          <a:p>
            <a:pPr marL="457200" lvl="0" indent="-457200" algn="ctr">
              <a:buFont typeface="+mj-lt"/>
              <a:buAutoNum type="arabicPeriod"/>
            </a:pPr>
            <a:endParaRPr lang="en-AU" b="1" dirty="0"/>
          </a:p>
          <a:p>
            <a:pPr marL="1303019" lvl="2" indent="-457200" algn="l">
              <a:buFont typeface="+mj-lt"/>
              <a:buAutoNum type="arabicPeriod"/>
            </a:pPr>
            <a:r>
              <a:rPr lang="en-AU" i="1" dirty="0" smtClean="0"/>
              <a:t>Future </a:t>
            </a:r>
            <a:r>
              <a:rPr lang="en-AU" i="1" dirty="0"/>
              <a:t>Data Architectures </a:t>
            </a:r>
            <a:r>
              <a:rPr lang="en-AU" i="1" dirty="0" smtClean="0"/>
              <a:t>Continuation</a:t>
            </a:r>
          </a:p>
          <a:p>
            <a:pPr marL="1303019" lvl="2" indent="-457200" algn="l">
              <a:buFont typeface="+mj-lt"/>
              <a:buAutoNum type="arabicPeriod"/>
            </a:pPr>
            <a:endParaRPr lang="en-AU" i="1" dirty="0"/>
          </a:p>
          <a:p>
            <a:pPr marL="1303019" lvl="2" indent="-457200" algn="l">
              <a:buFont typeface="+mj-lt"/>
              <a:buAutoNum type="arabicPeriod"/>
            </a:pPr>
            <a:r>
              <a:rPr lang="en-AU" i="1" dirty="0"/>
              <a:t>Moderate Resolution Sensor </a:t>
            </a:r>
            <a:r>
              <a:rPr lang="en-AU" i="1" dirty="0" smtClean="0"/>
              <a:t>Interoperability</a:t>
            </a:r>
            <a:endParaRPr lang="en-US" i="1" dirty="0"/>
          </a:p>
        </p:txBody>
      </p:sp>
      <p:sp>
        <p:nvSpPr>
          <p:cNvPr id="6" name="Content Placeholder 3"/>
          <p:cNvSpPr>
            <a:spLocks noGrp="1"/>
          </p:cNvSpPr>
          <p:nvPr>
            <p:ph sz="quarter" idx="11"/>
          </p:nvPr>
        </p:nvSpPr>
        <p:spPr>
          <a:xfrm>
            <a:off x="2057400" y="304800"/>
            <a:ext cx="4953000" cy="533400"/>
          </a:xfrm>
        </p:spPr>
        <p:txBody>
          <a:bodyPr/>
          <a:lstStyle/>
          <a:p>
            <a:pPr algn="ctr"/>
            <a:r>
              <a:rPr lang="en-AU" b="1" dirty="0"/>
              <a:t>2017 Chair Initiatives</a:t>
            </a:r>
          </a:p>
        </p:txBody>
      </p:sp>
    </p:spTree>
    <p:extLst>
      <p:ext uri="{BB962C8B-B14F-4D97-AF65-F5344CB8AC3E}">
        <p14:creationId xmlns:p14="http://schemas.microsoft.com/office/powerpoint/2010/main" val="256590674"/>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763000" y="6629400"/>
            <a:ext cx="304800" cy="187285"/>
          </a:xfrm>
        </p:spPr>
        <p:txBody>
          <a:bodyPr/>
          <a:lstStyle/>
          <a:p>
            <a:pPr defTabSz="914400"/>
            <a:fld id="{86CB4B4D-7CA3-9044-876B-883B54F8677D}" type="slidenum">
              <a:rPr>
                <a:solidFill>
                  <a:srgbClr val="1F497D"/>
                </a:solidFill>
              </a:rPr>
              <a:pPr defTabSz="914400"/>
              <a:t>5</a:t>
            </a:fld>
            <a:endParaRPr dirty="0">
              <a:solidFill>
                <a:srgbClr val="1F497D"/>
              </a:solidFill>
            </a:endParaRPr>
          </a:p>
        </p:txBody>
      </p:sp>
      <p:sp>
        <p:nvSpPr>
          <p:cNvPr id="3" name="Content Placeholder 2"/>
          <p:cNvSpPr>
            <a:spLocks noGrp="1"/>
          </p:cNvSpPr>
          <p:nvPr>
            <p:ph sz="quarter" idx="10"/>
          </p:nvPr>
        </p:nvSpPr>
        <p:spPr>
          <a:xfrm>
            <a:off x="457200" y="1219200"/>
            <a:ext cx="8153400" cy="4724400"/>
          </a:xfrm>
        </p:spPr>
        <p:txBody>
          <a:bodyPr/>
          <a:lstStyle/>
          <a:p>
            <a:r>
              <a:rPr lang="en-AU" dirty="0"/>
              <a:t>Approval for the Ad-hoc Team on Future Data Access and Analysis Architectures to continue for a further year to complete the mandate </a:t>
            </a:r>
            <a:r>
              <a:rPr lang="en-AU" dirty="0">
                <a:solidFill>
                  <a:srgbClr val="002060"/>
                </a:solidFill>
              </a:rPr>
              <a:t>and to pursue </a:t>
            </a:r>
            <a:r>
              <a:rPr lang="en-AU" dirty="0"/>
              <a:t>confirmation of the Co-Chairs.</a:t>
            </a:r>
          </a:p>
          <a:p>
            <a:endParaRPr lang="en-AU" sz="1000" dirty="0"/>
          </a:p>
          <a:p>
            <a:r>
              <a:rPr lang="en-AU" dirty="0"/>
              <a:t>Agreement for the proposed pilot </a:t>
            </a:r>
            <a:r>
              <a:rPr lang="en-AU" dirty="0" smtClean="0">
                <a:solidFill>
                  <a:srgbClr val="002060"/>
                </a:solidFill>
              </a:rPr>
              <a:t>project(s) </a:t>
            </a:r>
            <a:r>
              <a:rPr lang="en-AU" dirty="0"/>
              <a:t>to be progressed in parallel with the ongoing report work, with oversight by the FDA team and contributions from LSI-VC, SEO, and SDCG.</a:t>
            </a:r>
          </a:p>
          <a:p>
            <a:endParaRPr lang="en-AU" sz="1000" dirty="0"/>
          </a:p>
          <a:p>
            <a:r>
              <a:rPr lang="en-AU" dirty="0"/>
              <a:t>Invitation for further proposals for practical demonstrations in the area of FDA for ‘lessons learnt’ evaluation by CEOS Principals at CEOS-31. </a:t>
            </a:r>
          </a:p>
          <a:p>
            <a:endParaRPr lang="en-AU" sz="1000" dirty="0"/>
          </a:p>
          <a:p>
            <a:r>
              <a:rPr lang="en-AU" dirty="0"/>
              <a:t>Action for CEOS and SIT Chairs to confer with the FDA Team to ensure necessary CEOS Principal engagement on the strategic issues arising from the 2017 Report, in support of identifying common ground as the basis for a long-term CEOS strategy.</a:t>
            </a:r>
            <a:endParaRPr lang="en-US" dirty="0"/>
          </a:p>
        </p:txBody>
      </p:sp>
      <p:sp>
        <p:nvSpPr>
          <p:cNvPr id="4" name="Content Placeholder 3"/>
          <p:cNvSpPr>
            <a:spLocks noGrp="1"/>
          </p:cNvSpPr>
          <p:nvPr>
            <p:ph sz="quarter" idx="11"/>
          </p:nvPr>
        </p:nvSpPr>
        <p:spPr>
          <a:xfrm>
            <a:off x="2057400" y="0"/>
            <a:ext cx="5562600" cy="1143000"/>
          </a:xfrm>
        </p:spPr>
        <p:txBody>
          <a:bodyPr anchor="ctr" anchorCtr="0"/>
          <a:lstStyle/>
          <a:p>
            <a:pPr lvl="0" algn="ctr"/>
            <a:r>
              <a:rPr lang="en-AU" b="1" dirty="0" smtClean="0"/>
              <a:t>Future Data Architectures</a:t>
            </a:r>
          </a:p>
          <a:p>
            <a:pPr lvl="0" algn="ctr"/>
            <a:r>
              <a:rPr lang="en-AU" b="1" dirty="0" smtClean="0"/>
              <a:t>Continuation</a:t>
            </a:r>
            <a:endParaRPr lang="en-AU" b="1" dirty="0"/>
          </a:p>
        </p:txBody>
      </p:sp>
    </p:spTree>
    <p:extLst>
      <p:ext uri="{BB962C8B-B14F-4D97-AF65-F5344CB8AC3E}">
        <p14:creationId xmlns:p14="http://schemas.microsoft.com/office/powerpoint/2010/main" val="414912726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763000" y="6629400"/>
            <a:ext cx="304800" cy="187285"/>
          </a:xfrm>
        </p:spPr>
        <p:txBody>
          <a:bodyPr/>
          <a:lstStyle/>
          <a:p>
            <a:pPr defTabSz="914400"/>
            <a:fld id="{86CB4B4D-7CA3-9044-876B-883B54F8677D}" type="slidenum">
              <a:rPr>
                <a:solidFill>
                  <a:srgbClr val="1F497D"/>
                </a:solidFill>
              </a:rPr>
              <a:pPr defTabSz="914400"/>
              <a:t>6</a:t>
            </a:fld>
            <a:endParaRPr dirty="0">
              <a:solidFill>
                <a:srgbClr val="1F497D"/>
              </a:solidFill>
            </a:endParaRPr>
          </a:p>
        </p:txBody>
      </p:sp>
      <p:sp>
        <p:nvSpPr>
          <p:cNvPr id="3" name="Content Placeholder 2"/>
          <p:cNvSpPr>
            <a:spLocks noGrp="1"/>
          </p:cNvSpPr>
          <p:nvPr>
            <p:ph sz="quarter" idx="10"/>
          </p:nvPr>
        </p:nvSpPr>
        <p:spPr>
          <a:xfrm>
            <a:off x="494145" y="1371600"/>
            <a:ext cx="8153400" cy="4724400"/>
          </a:xfrm>
        </p:spPr>
        <p:txBody>
          <a:bodyPr/>
          <a:lstStyle/>
          <a:p>
            <a:pPr lvl="0"/>
            <a:r>
              <a:rPr lang="en-AU" b="1" dirty="0" smtClean="0">
                <a:solidFill>
                  <a:srgbClr val="002060"/>
                </a:solidFill>
              </a:rPr>
              <a:t>Priority #1: Generally </a:t>
            </a:r>
            <a:r>
              <a:rPr lang="en-AU" b="1" dirty="0">
                <a:solidFill>
                  <a:srgbClr val="002060"/>
                </a:solidFill>
              </a:rPr>
              <a:t>applicable </a:t>
            </a:r>
            <a:r>
              <a:rPr lang="en-AU" b="1" dirty="0" smtClean="0">
                <a:solidFill>
                  <a:srgbClr val="002060"/>
                </a:solidFill>
              </a:rPr>
              <a:t>framework </a:t>
            </a:r>
            <a:r>
              <a:rPr lang="en-AU" dirty="0">
                <a:solidFill>
                  <a:srgbClr val="002060"/>
                </a:solidFill>
              </a:rPr>
              <a:t>for </a:t>
            </a:r>
            <a:r>
              <a:rPr lang="en-AU" dirty="0" smtClean="0">
                <a:solidFill>
                  <a:srgbClr val="002060"/>
                </a:solidFill>
              </a:rPr>
              <a:t>land moderate </a:t>
            </a:r>
            <a:r>
              <a:rPr lang="en-AU" dirty="0">
                <a:solidFill>
                  <a:srgbClr val="002060"/>
                </a:solidFill>
              </a:rPr>
              <a:t>resolution </a:t>
            </a:r>
            <a:r>
              <a:rPr lang="en-AU" dirty="0" smtClean="0">
                <a:solidFill>
                  <a:srgbClr val="002060"/>
                </a:solidFill>
              </a:rPr>
              <a:t>interoperability</a:t>
            </a:r>
          </a:p>
          <a:p>
            <a:pPr lvl="1"/>
            <a:r>
              <a:rPr lang="en-AU" sz="1800" dirty="0" smtClean="0">
                <a:solidFill>
                  <a:srgbClr val="002060"/>
                </a:solidFill>
              </a:rPr>
              <a:t>Led by </a:t>
            </a:r>
            <a:r>
              <a:rPr lang="en-AU" sz="1800" b="1" dirty="0" smtClean="0">
                <a:solidFill>
                  <a:srgbClr val="002060"/>
                </a:solidFill>
              </a:rPr>
              <a:t>LSI-VC </a:t>
            </a:r>
            <a:r>
              <a:rPr lang="en-AU" sz="1800" dirty="0" smtClean="0">
                <a:solidFill>
                  <a:srgbClr val="002060"/>
                </a:solidFill>
              </a:rPr>
              <a:t>(with SEO support)</a:t>
            </a:r>
          </a:p>
          <a:p>
            <a:pPr lvl="1">
              <a:spcBef>
                <a:spcPts val="0"/>
              </a:spcBef>
            </a:pPr>
            <a:r>
              <a:rPr lang="en-AU" sz="1800" dirty="0" smtClean="0">
                <a:solidFill>
                  <a:srgbClr val="002060"/>
                </a:solidFill>
              </a:rPr>
              <a:t>Comprehensive framework that includes characteristics such as radiometry</a:t>
            </a:r>
            <a:r>
              <a:rPr lang="en-AU" sz="1800" dirty="0">
                <a:solidFill>
                  <a:srgbClr val="002060"/>
                </a:solidFill>
              </a:rPr>
              <a:t>, geometry, data formats, </a:t>
            </a:r>
            <a:r>
              <a:rPr lang="en-AU" sz="1800" dirty="0" smtClean="0">
                <a:solidFill>
                  <a:srgbClr val="002060"/>
                </a:solidFill>
              </a:rPr>
              <a:t>browse, metadata</a:t>
            </a:r>
            <a:r>
              <a:rPr lang="en-AU" sz="1800" dirty="0">
                <a:solidFill>
                  <a:srgbClr val="002060"/>
                </a:solidFill>
              </a:rPr>
              <a:t>, </a:t>
            </a:r>
            <a:r>
              <a:rPr lang="en-AU" sz="1800" dirty="0" smtClean="0">
                <a:solidFill>
                  <a:srgbClr val="002060"/>
                </a:solidFill>
              </a:rPr>
              <a:t>data </a:t>
            </a:r>
            <a:r>
              <a:rPr lang="en-AU" sz="1800" dirty="0">
                <a:solidFill>
                  <a:srgbClr val="002060"/>
                </a:solidFill>
              </a:rPr>
              <a:t>access, </a:t>
            </a:r>
            <a:r>
              <a:rPr lang="en-AU" sz="1800" dirty="0" smtClean="0">
                <a:solidFill>
                  <a:srgbClr val="002060"/>
                </a:solidFill>
              </a:rPr>
              <a:t>metrics, </a:t>
            </a:r>
            <a:r>
              <a:rPr lang="en-AU" sz="1800" dirty="0">
                <a:solidFill>
                  <a:srgbClr val="002060"/>
                </a:solidFill>
              </a:rPr>
              <a:t>and </a:t>
            </a:r>
            <a:r>
              <a:rPr lang="en-AU" sz="1800" dirty="0" smtClean="0">
                <a:solidFill>
                  <a:srgbClr val="002060"/>
                </a:solidFill>
              </a:rPr>
              <a:t>reporting</a:t>
            </a:r>
          </a:p>
          <a:p>
            <a:pPr>
              <a:spcBef>
                <a:spcPts val="0"/>
              </a:spcBef>
            </a:pPr>
            <a:endParaRPr lang="en-AU" sz="1800" dirty="0" smtClean="0">
              <a:solidFill>
                <a:srgbClr val="002060"/>
              </a:solidFill>
            </a:endParaRPr>
          </a:p>
          <a:p>
            <a:r>
              <a:rPr lang="en-AU" b="1" dirty="0" smtClean="0">
                <a:solidFill>
                  <a:srgbClr val="002060"/>
                </a:solidFill>
              </a:rPr>
              <a:t>Priority </a:t>
            </a:r>
            <a:r>
              <a:rPr lang="en-AU" b="1" dirty="0">
                <a:solidFill>
                  <a:srgbClr val="002060"/>
                </a:solidFill>
              </a:rPr>
              <a:t>#</a:t>
            </a:r>
            <a:r>
              <a:rPr lang="en-AU" b="1" dirty="0" smtClean="0">
                <a:solidFill>
                  <a:srgbClr val="002060"/>
                </a:solidFill>
              </a:rPr>
              <a:t>2: Case Studies.  </a:t>
            </a:r>
            <a:r>
              <a:rPr lang="en-AU" dirty="0" smtClean="0">
                <a:solidFill>
                  <a:srgbClr val="002060"/>
                </a:solidFill>
              </a:rPr>
              <a:t>Document</a:t>
            </a:r>
            <a:r>
              <a:rPr lang="en-AU" dirty="0">
                <a:solidFill>
                  <a:srgbClr val="002060"/>
                </a:solidFill>
              </a:rPr>
              <a:t>, publish, and communicate clearly to the community the objectives and intended uses of the interoperable </a:t>
            </a:r>
            <a:r>
              <a:rPr lang="en-AU" dirty="0" smtClean="0">
                <a:solidFill>
                  <a:srgbClr val="002060"/>
                </a:solidFill>
              </a:rPr>
              <a:t>products</a:t>
            </a:r>
          </a:p>
          <a:p>
            <a:pPr lvl="1"/>
            <a:r>
              <a:rPr lang="en-AU" sz="1800" dirty="0" smtClean="0">
                <a:solidFill>
                  <a:srgbClr val="002060"/>
                </a:solidFill>
              </a:rPr>
              <a:t>Led by </a:t>
            </a:r>
            <a:r>
              <a:rPr lang="en-AU" sz="1800" b="1" dirty="0">
                <a:solidFill>
                  <a:srgbClr val="002060"/>
                </a:solidFill>
              </a:rPr>
              <a:t>WGCV &amp; </a:t>
            </a:r>
            <a:r>
              <a:rPr lang="en-AU" sz="1800" b="1" dirty="0" smtClean="0">
                <a:solidFill>
                  <a:srgbClr val="002060"/>
                </a:solidFill>
              </a:rPr>
              <a:t>WGISS </a:t>
            </a:r>
            <a:r>
              <a:rPr lang="en-AU" sz="1800" dirty="0" smtClean="0">
                <a:solidFill>
                  <a:srgbClr val="002060"/>
                </a:solidFill>
              </a:rPr>
              <a:t>(with LSI-VC and SEO support)</a:t>
            </a:r>
            <a:endParaRPr lang="en-AU" sz="1800" dirty="0">
              <a:solidFill>
                <a:srgbClr val="002060"/>
              </a:solidFill>
            </a:endParaRPr>
          </a:p>
          <a:p>
            <a:pPr lvl="1">
              <a:spcBef>
                <a:spcPts val="0"/>
              </a:spcBef>
            </a:pPr>
            <a:r>
              <a:rPr lang="en-AU" sz="1800" dirty="0">
                <a:solidFill>
                  <a:srgbClr val="002060"/>
                </a:solidFill>
              </a:rPr>
              <a:t>Case </a:t>
            </a:r>
            <a:r>
              <a:rPr lang="en-AU" sz="1800" dirty="0" smtClean="0">
                <a:solidFill>
                  <a:srgbClr val="002060"/>
                </a:solidFill>
              </a:rPr>
              <a:t>Study </a:t>
            </a:r>
            <a:r>
              <a:rPr lang="en-AU" sz="1800" dirty="0">
                <a:solidFill>
                  <a:srgbClr val="002060"/>
                </a:solidFill>
              </a:rPr>
              <a:t>#</a:t>
            </a:r>
            <a:r>
              <a:rPr lang="en-AU" sz="1800" dirty="0" smtClean="0">
                <a:solidFill>
                  <a:srgbClr val="002060"/>
                </a:solidFill>
              </a:rPr>
              <a:t>1: </a:t>
            </a:r>
            <a:r>
              <a:rPr lang="en-AU" sz="1800" dirty="0">
                <a:solidFill>
                  <a:srgbClr val="002060"/>
                </a:solidFill>
              </a:rPr>
              <a:t>Landsat-Sentinel-2 I</a:t>
            </a:r>
            <a:r>
              <a:rPr lang="en-AU" sz="1800" dirty="0" smtClean="0">
                <a:solidFill>
                  <a:srgbClr val="002060"/>
                </a:solidFill>
              </a:rPr>
              <a:t>nteroperability</a:t>
            </a:r>
            <a:endParaRPr lang="en-AU" sz="1800" dirty="0">
              <a:solidFill>
                <a:srgbClr val="002060"/>
              </a:solidFill>
            </a:endParaRPr>
          </a:p>
          <a:p>
            <a:pPr lvl="1">
              <a:spcBef>
                <a:spcPts val="0"/>
              </a:spcBef>
            </a:pPr>
            <a:r>
              <a:rPr lang="en-AU" sz="1800" dirty="0" smtClean="0">
                <a:solidFill>
                  <a:srgbClr val="002060"/>
                </a:solidFill>
              </a:rPr>
              <a:t>Other Case Studies welcomed</a:t>
            </a:r>
            <a:endParaRPr lang="en-AU" sz="1800" dirty="0">
              <a:solidFill>
                <a:srgbClr val="002060"/>
              </a:solidFill>
            </a:endParaRPr>
          </a:p>
          <a:p>
            <a:endParaRPr lang="en-US" b="1" i="1" dirty="0">
              <a:solidFill>
                <a:srgbClr val="C00000"/>
              </a:solidFill>
            </a:endParaRPr>
          </a:p>
          <a:p>
            <a:pPr lvl="1"/>
            <a:endParaRPr lang="en-AU" b="1" dirty="0" smtClean="0">
              <a:solidFill>
                <a:srgbClr val="FF0000"/>
              </a:solidFill>
            </a:endParaRPr>
          </a:p>
        </p:txBody>
      </p:sp>
      <p:sp>
        <p:nvSpPr>
          <p:cNvPr id="4" name="Content Placeholder 3"/>
          <p:cNvSpPr>
            <a:spLocks noGrp="1"/>
          </p:cNvSpPr>
          <p:nvPr>
            <p:ph sz="quarter" idx="11"/>
          </p:nvPr>
        </p:nvSpPr>
        <p:spPr>
          <a:xfrm>
            <a:off x="2057400" y="-1"/>
            <a:ext cx="5562600" cy="1110735"/>
          </a:xfrm>
        </p:spPr>
        <p:txBody>
          <a:bodyPr anchor="ctr" anchorCtr="0"/>
          <a:lstStyle/>
          <a:p>
            <a:pPr algn="ctr"/>
            <a:r>
              <a:rPr lang="en-US" b="1" dirty="0" smtClean="0"/>
              <a:t>Moderate Resolution</a:t>
            </a:r>
          </a:p>
          <a:p>
            <a:pPr algn="ctr"/>
            <a:r>
              <a:rPr lang="en-US" b="1" dirty="0" smtClean="0"/>
              <a:t>Sensor Interoperability</a:t>
            </a:r>
            <a:endParaRPr lang="en-US" b="1" dirty="0"/>
          </a:p>
        </p:txBody>
      </p:sp>
      <p:sp>
        <p:nvSpPr>
          <p:cNvPr id="5" name="TextBox 4"/>
          <p:cNvSpPr txBox="1"/>
          <p:nvPr/>
        </p:nvSpPr>
        <p:spPr>
          <a:xfrm>
            <a:off x="5105400" y="5715000"/>
            <a:ext cx="3733800"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fontAlgn="auto">
              <a:spcBef>
                <a:spcPts val="0"/>
              </a:spcBef>
              <a:spcAft>
                <a:spcPts val="0"/>
              </a:spcAft>
            </a:pPr>
            <a:r>
              <a:rPr lang="en-US" b="1" i="1" kern="0" dirty="0">
                <a:solidFill>
                  <a:srgbClr val="1F497D">
                    <a:lumMod val="60000"/>
                    <a:lumOff val="40000"/>
                  </a:srgbClr>
                </a:solidFill>
              </a:rPr>
              <a:t>Moderate resolution = 10 – 100m</a:t>
            </a:r>
          </a:p>
        </p:txBody>
      </p:sp>
    </p:spTree>
    <p:extLst>
      <p:ext uri="{BB962C8B-B14F-4D97-AF65-F5344CB8AC3E}">
        <p14:creationId xmlns:p14="http://schemas.microsoft.com/office/powerpoint/2010/main" val="1723108458"/>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763000" y="6629400"/>
            <a:ext cx="304800" cy="187285"/>
          </a:xfrm>
        </p:spPr>
        <p:txBody>
          <a:bodyPr/>
          <a:lstStyle/>
          <a:p>
            <a:pPr defTabSz="914400"/>
            <a:fld id="{86CB4B4D-7CA3-9044-876B-883B54F8677D}" type="slidenum">
              <a:rPr lang="en-US" smtClean="0">
                <a:solidFill>
                  <a:srgbClr val="1F497D"/>
                </a:solidFill>
              </a:rPr>
              <a:pPr defTabSz="914400"/>
              <a:t>7</a:t>
            </a:fld>
            <a:endParaRPr lang="en-US" dirty="0">
              <a:solidFill>
                <a:srgbClr val="1F497D"/>
              </a:solidFill>
            </a:endParaRPr>
          </a:p>
        </p:txBody>
      </p:sp>
      <p:sp>
        <p:nvSpPr>
          <p:cNvPr id="3" name="Content Placeholder 2"/>
          <p:cNvSpPr>
            <a:spLocks noGrp="1"/>
          </p:cNvSpPr>
          <p:nvPr>
            <p:ph sz="quarter" idx="10"/>
          </p:nvPr>
        </p:nvSpPr>
        <p:spPr/>
        <p:txBody>
          <a:bodyPr/>
          <a:lstStyle/>
          <a:p>
            <a:r>
              <a:rPr lang="en-US" dirty="0" smtClean="0"/>
              <a:t>Richard Moreno/CNES presented </a:t>
            </a:r>
            <a:r>
              <a:rPr lang="en-US" dirty="0"/>
              <a:t>methods for accessing CEOS data via WGISS assets during </a:t>
            </a:r>
            <a:r>
              <a:rPr lang="en-US" b="1" dirty="0"/>
              <a:t>the GEO-XIII Plenary’s Data Provider Side Event</a:t>
            </a:r>
            <a:r>
              <a:rPr lang="en-US" dirty="0"/>
              <a:t>, on 7 November 2016 in St. Petersburg. </a:t>
            </a:r>
          </a:p>
          <a:p>
            <a:pPr lvl="0"/>
            <a:endParaRPr lang="en-GB" dirty="0" smtClean="0"/>
          </a:p>
          <a:p>
            <a:pPr lvl="0"/>
            <a:r>
              <a:rPr lang="en-GB" dirty="0" smtClean="0"/>
              <a:t>Gabor </a:t>
            </a:r>
            <a:r>
              <a:rPr lang="en-GB" dirty="0" err="1"/>
              <a:t>Remetey</a:t>
            </a:r>
            <a:r>
              <a:rPr lang="en-GB" dirty="0"/>
              <a:t>/</a:t>
            </a:r>
            <a:r>
              <a:rPr lang="en-US" u="sng" dirty="0">
                <a:hlinkClick r:id="rId2"/>
              </a:rPr>
              <a:t>Hungarian Association for </a:t>
            </a:r>
            <a:r>
              <a:rPr lang="en-US" u="sng" dirty="0" err="1">
                <a:hlinkClick r:id="rId2"/>
              </a:rPr>
              <a:t>Geoinformation</a:t>
            </a:r>
            <a:r>
              <a:rPr lang="en-US" u="sng" dirty="0">
                <a:hlinkClick r:id="rId2"/>
              </a:rPr>
              <a:t>)</a:t>
            </a:r>
            <a:r>
              <a:rPr lang="en-GB" dirty="0"/>
              <a:t> </a:t>
            </a:r>
            <a:r>
              <a:rPr lang="en-GB" dirty="0" smtClean="0"/>
              <a:t>presented</a:t>
            </a:r>
            <a:r>
              <a:rPr lang="en-GB" b="1" dirty="0" smtClean="0"/>
              <a:t> </a:t>
            </a:r>
            <a:r>
              <a:rPr lang="en-GB" b="1" dirty="0"/>
              <a:t>‘WGISS Interoperable Standards and Information Architectures’ </a:t>
            </a:r>
            <a:r>
              <a:rPr lang="en-GB" dirty="0" smtClean="0"/>
              <a:t>at </a:t>
            </a:r>
            <a:r>
              <a:rPr lang="en-US" dirty="0"/>
              <a:t>GSDI </a:t>
            </a:r>
            <a:r>
              <a:rPr lang="en-US" b="1" dirty="0"/>
              <a:t>(</a:t>
            </a:r>
            <a:r>
              <a:rPr lang="en-US" dirty="0"/>
              <a:t>Global Spatial Data Infrastructure World Conference )</a:t>
            </a:r>
            <a:r>
              <a:rPr lang="en-US" b="1" dirty="0"/>
              <a:t> </a:t>
            </a:r>
            <a:r>
              <a:rPr lang="en-US" dirty="0"/>
              <a:t>15 World Conference (Track 3 - Earth Observation, Sensors, Geo Technology &amp; SDI Innovation Theme 5. Earth Observation and Sensors)</a:t>
            </a:r>
            <a:r>
              <a:rPr lang="en-US" b="1" dirty="0"/>
              <a:t> </a:t>
            </a:r>
            <a:r>
              <a:rPr lang="en-US" dirty="0"/>
              <a:t>28</a:t>
            </a:r>
            <a:r>
              <a:rPr lang="en-US" baseline="30000" dirty="0"/>
              <a:t>th</a:t>
            </a:r>
            <a:r>
              <a:rPr lang="en-US" dirty="0"/>
              <a:t> Nov – 2</a:t>
            </a:r>
            <a:r>
              <a:rPr lang="en-US" baseline="30000" dirty="0"/>
              <a:t>nd</a:t>
            </a:r>
            <a:r>
              <a:rPr lang="en-US" dirty="0"/>
              <a:t> Dec 2016</a:t>
            </a:r>
            <a:r>
              <a:rPr lang="en-US" dirty="0" smtClean="0"/>
              <a:t>.</a:t>
            </a:r>
          </a:p>
          <a:p>
            <a:pPr lvl="0"/>
            <a:endParaRPr lang="en-US" dirty="0"/>
          </a:p>
          <a:p>
            <a:r>
              <a:rPr lang="en-US" dirty="0"/>
              <a:t>WGISS </a:t>
            </a:r>
            <a:r>
              <a:rPr lang="en-US" dirty="0" smtClean="0"/>
              <a:t>(Richard Moreno) will </a:t>
            </a:r>
            <a:r>
              <a:rPr lang="en-US" dirty="0"/>
              <a:t>be giving a keynote presentation during the </a:t>
            </a:r>
            <a:r>
              <a:rPr lang="en-US" b="1" dirty="0"/>
              <a:t>GEO Data Provider’s Workshop </a:t>
            </a:r>
            <a:r>
              <a:rPr lang="en-US" dirty="0"/>
              <a:t>in April 2017 on the GEO/GCI Success story of GCI-CEOS Interoperability Achievements and Next Steps.  </a:t>
            </a:r>
          </a:p>
          <a:p>
            <a:pPr lvl="0"/>
            <a:endParaRPr lang="en-US" dirty="0"/>
          </a:p>
          <a:p>
            <a:endParaRPr lang="en-US" dirty="0"/>
          </a:p>
        </p:txBody>
      </p:sp>
      <p:sp>
        <p:nvSpPr>
          <p:cNvPr id="4" name="Content Placeholder 3"/>
          <p:cNvSpPr>
            <a:spLocks noGrp="1"/>
          </p:cNvSpPr>
          <p:nvPr>
            <p:ph sz="quarter" idx="11"/>
          </p:nvPr>
        </p:nvSpPr>
        <p:spPr/>
        <p:txBody>
          <a:bodyPr/>
          <a:lstStyle/>
          <a:p>
            <a:r>
              <a:rPr lang="en-US" dirty="0" smtClean="0"/>
              <a:t>Participation at Recent Meetings</a:t>
            </a:r>
            <a:endParaRPr lang="en-US" dirty="0"/>
          </a:p>
        </p:txBody>
      </p:sp>
    </p:spTree>
    <p:extLst>
      <p:ext uri="{BB962C8B-B14F-4D97-AF65-F5344CB8AC3E}">
        <p14:creationId xmlns:p14="http://schemas.microsoft.com/office/powerpoint/2010/main" val="740383165"/>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pPr lvl="0"/>
            <a:r>
              <a:rPr lang="en-US" dirty="0"/>
              <a:t>Held the first </a:t>
            </a:r>
            <a:r>
              <a:rPr lang="en-US" b="1" dirty="0"/>
              <a:t>Technology Exploration webinar on March 14</a:t>
            </a:r>
            <a:r>
              <a:rPr lang="en-US" b="1" baseline="30000" dirty="0"/>
              <a:t>th</a:t>
            </a:r>
            <a:r>
              <a:rPr lang="en-US" b="1" dirty="0"/>
              <a:t> on ‘Relevancy Ranking of Data Search Results’</a:t>
            </a:r>
            <a:r>
              <a:rPr lang="en-US" dirty="0"/>
              <a:t>. The </a:t>
            </a:r>
            <a:r>
              <a:rPr lang="en-US" b="1" dirty="0"/>
              <a:t>GEODAB </a:t>
            </a:r>
            <a:r>
              <a:rPr lang="en-AU" b="1" dirty="0"/>
              <a:t>(GEO Data Access Broker) along with NASA’s Common Metadata Repository (CMR) were</a:t>
            </a:r>
            <a:r>
              <a:rPr lang="en-US" b="1" dirty="0"/>
              <a:t> co-presenters</a:t>
            </a:r>
            <a:r>
              <a:rPr lang="en-US" dirty="0"/>
              <a:t>. </a:t>
            </a:r>
            <a:endParaRPr lang="en-US" dirty="0" smtClean="0"/>
          </a:p>
          <a:p>
            <a:pPr lvl="0"/>
            <a:endParaRPr lang="en-US" dirty="0"/>
          </a:p>
          <a:p>
            <a:pPr lvl="0"/>
            <a:r>
              <a:rPr lang="en-US" dirty="0" smtClean="0"/>
              <a:t>As </a:t>
            </a:r>
            <a:r>
              <a:rPr lang="en-US" dirty="0"/>
              <a:t>CEOS Earth Observations, ranking data search results by their expected relevance for the user is potentially one of the most powerful ways to help users quickly zero in on the best data for their purpose. This webinar discussed some of the techniques being used within Earth Observation data search tools and also included a discussion of possible future directions in relevancy ranking. </a:t>
            </a:r>
            <a:endParaRPr lang="en-US" dirty="0" smtClean="0"/>
          </a:p>
          <a:p>
            <a:pPr lvl="0"/>
            <a:endParaRPr lang="en-US" dirty="0" smtClean="0"/>
          </a:p>
          <a:p>
            <a:pPr lvl="0"/>
            <a:r>
              <a:rPr lang="en-US" u="sng" dirty="0" smtClean="0">
                <a:hlinkClick r:id="rId2"/>
              </a:rPr>
              <a:t>http</a:t>
            </a:r>
            <a:r>
              <a:rPr lang="en-US" u="sng" dirty="0">
                <a:hlinkClick r:id="rId2"/>
              </a:rPr>
              <a:t>://ceos.org/ourwork/workinggroups/wgiss/technology-exploration/ceos-wgiss-technology-exploration-webinars/</a:t>
            </a:r>
            <a:endParaRPr lang="en-US" dirty="0"/>
          </a:p>
          <a:p>
            <a:endParaRPr lang="en-US" dirty="0"/>
          </a:p>
        </p:txBody>
      </p:sp>
      <p:sp>
        <p:nvSpPr>
          <p:cNvPr id="3" name="Content Placeholder 2"/>
          <p:cNvSpPr>
            <a:spLocks noGrp="1"/>
          </p:cNvSpPr>
          <p:nvPr>
            <p:ph sz="quarter" idx="11"/>
          </p:nvPr>
        </p:nvSpPr>
        <p:spPr/>
        <p:txBody>
          <a:bodyPr/>
          <a:lstStyle/>
          <a:p>
            <a:r>
              <a:rPr lang="en-US" dirty="0" smtClean="0"/>
              <a:t>1</a:t>
            </a:r>
            <a:r>
              <a:rPr lang="en-US" baseline="30000" dirty="0" smtClean="0"/>
              <a:t>st</a:t>
            </a:r>
            <a:r>
              <a:rPr lang="en-US" dirty="0" smtClean="0"/>
              <a:t> Tech Expo Webinar </a:t>
            </a:r>
            <a:endParaRPr lang="en-US" dirty="0"/>
          </a:p>
        </p:txBody>
      </p:sp>
    </p:spTree>
    <p:extLst>
      <p:ext uri="{BB962C8B-B14F-4D97-AF65-F5344CB8AC3E}">
        <p14:creationId xmlns:p14="http://schemas.microsoft.com/office/powerpoint/2010/main" val="1156332000"/>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8763000" y="6629400"/>
            <a:ext cx="304800" cy="187285"/>
          </a:xfrm>
        </p:spPr>
        <p:txBody>
          <a:bodyPr/>
          <a:lstStyle/>
          <a:p>
            <a:pPr defTabSz="914400"/>
            <a:fld id="{86CB4B4D-7CA3-9044-876B-883B54F8677D}" type="slidenum">
              <a:rPr lang="en-US" smtClean="0">
                <a:solidFill>
                  <a:srgbClr val="1F497D"/>
                </a:solidFill>
              </a:rPr>
              <a:pPr defTabSz="914400"/>
              <a:t>9</a:t>
            </a:fld>
            <a:endParaRPr lang="en-US" dirty="0">
              <a:solidFill>
                <a:srgbClr val="1F497D"/>
              </a:solidFill>
            </a:endParaRPr>
          </a:p>
        </p:txBody>
      </p:sp>
      <p:sp>
        <p:nvSpPr>
          <p:cNvPr id="3" name="Content Placeholder 2"/>
          <p:cNvSpPr>
            <a:spLocks noGrp="1"/>
          </p:cNvSpPr>
          <p:nvPr>
            <p:ph sz="quarter" idx="10"/>
          </p:nvPr>
        </p:nvSpPr>
        <p:spPr/>
        <p:txBody>
          <a:bodyPr/>
          <a:lstStyle/>
          <a:p>
            <a:pPr lvl="0"/>
            <a:r>
              <a:rPr lang="en-US" b="1" dirty="0" smtClean="0"/>
              <a:t>Working Group (WG) IV </a:t>
            </a:r>
            <a:r>
              <a:rPr lang="en-US" b="1" dirty="0"/>
              <a:t>Global </a:t>
            </a:r>
            <a:r>
              <a:rPr lang="en-US" b="1" dirty="0" smtClean="0"/>
              <a:t>Data Dissemination</a:t>
            </a:r>
          </a:p>
          <a:p>
            <a:pPr lvl="0"/>
            <a:endParaRPr lang="en-US" dirty="0" smtClean="0"/>
          </a:p>
          <a:p>
            <a:pPr lvl="0"/>
            <a:r>
              <a:rPr lang="en-US" dirty="0" smtClean="0"/>
              <a:t>In </a:t>
            </a:r>
            <a:r>
              <a:rPr lang="en-US" dirty="0"/>
              <a:t>response to CGMS action item # A44.03 (identify how far WGISS Interoperable standards were adopted), WGISS provided a list of CEOS agencies who have implemented CEOS </a:t>
            </a:r>
            <a:r>
              <a:rPr lang="en-US" dirty="0" err="1"/>
              <a:t>Opensearch</a:t>
            </a:r>
            <a:r>
              <a:rPr lang="en-US" dirty="0"/>
              <a:t> Best Practices: EUMETSAT, NASA, ESA, CNES, USGS, JAXA, ISRO (NRSC) and CCMEO. </a:t>
            </a:r>
          </a:p>
          <a:p>
            <a:endParaRPr lang="en-US" dirty="0"/>
          </a:p>
        </p:txBody>
      </p:sp>
      <p:sp>
        <p:nvSpPr>
          <p:cNvPr id="4" name="Content Placeholder 3"/>
          <p:cNvSpPr>
            <a:spLocks noGrp="1"/>
          </p:cNvSpPr>
          <p:nvPr>
            <p:ph sz="quarter" idx="11"/>
          </p:nvPr>
        </p:nvSpPr>
        <p:spPr/>
        <p:txBody>
          <a:bodyPr/>
          <a:lstStyle/>
          <a:p>
            <a:r>
              <a:rPr lang="en-US" dirty="0"/>
              <a:t>Coordination Group for Meteorological Satellites (CGMS) </a:t>
            </a:r>
          </a:p>
        </p:txBody>
      </p:sp>
      <p:pic>
        <p:nvPicPr>
          <p:cNvPr id="5" name="Picture 4"/>
          <p:cNvPicPr>
            <a:picLocks noChangeAspect="1"/>
          </p:cNvPicPr>
          <p:nvPr/>
        </p:nvPicPr>
        <p:blipFill>
          <a:blip r:embed="rId2"/>
          <a:stretch>
            <a:fillRect/>
          </a:stretch>
        </p:blipFill>
        <p:spPr>
          <a:xfrm>
            <a:off x="2990850" y="5410200"/>
            <a:ext cx="6153150" cy="1447800"/>
          </a:xfrm>
          <a:prstGeom prst="rect">
            <a:avLst/>
          </a:prstGeom>
        </p:spPr>
      </p:pic>
    </p:spTree>
    <p:extLst>
      <p:ext uri="{BB962C8B-B14F-4D97-AF65-F5344CB8AC3E}">
        <p14:creationId xmlns:p14="http://schemas.microsoft.com/office/powerpoint/2010/main" val="4275966502"/>
      </p:ext>
    </p:extLst>
  </p:cSld>
  <p:clrMapOvr>
    <a:masterClrMapping/>
  </p:clrMapOvr>
  <p:transition spd="med"/>
</p:sld>
</file>

<file path=ppt/theme/theme1.xml><?xml version="1.0" encoding="utf-8"?>
<a:theme xmlns:a="http://schemas.openxmlformats.org/drawingml/2006/main" name="4_EUM_template_v03">
  <a:themeElements>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fontScheme name="4_EUM_template_v03">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500" b="0" i="0" u="none" strike="noStrike" cap="none" normalizeH="0" baseline="0" smtClean="0">
            <a:ln>
              <a:noFill/>
            </a:ln>
            <a:solidFill>
              <a:srgbClr val="000000"/>
            </a:solidFill>
            <a:effectLst/>
            <a:latin typeface="Tahoma" pitchFamily="34" charset="0"/>
          </a:defRPr>
        </a:defPPr>
      </a:lstStyle>
    </a:lnDef>
  </a:objectDefaults>
  <a:extraClrSchemeLst>
    <a:extraClrScheme>
      <a:clrScheme name="1_EUM_template_v03 1">
        <a:dk1>
          <a:srgbClr val="002569"/>
        </a:dk1>
        <a:lt1>
          <a:srgbClr val="FFFFFF"/>
        </a:lt1>
        <a:dk2>
          <a:srgbClr val="002569"/>
        </a:dk2>
        <a:lt2>
          <a:srgbClr val="5F758D"/>
        </a:lt2>
        <a:accent1>
          <a:srgbClr val="FF9A00"/>
        </a:accent1>
        <a:accent2>
          <a:srgbClr val="9F2D20"/>
        </a:accent2>
        <a:accent3>
          <a:srgbClr val="FFFFFF"/>
        </a:accent3>
        <a:accent4>
          <a:srgbClr val="001E59"/>
        </a:accent4>
        <a:accent5>
          <a:srgbClr val="FFCAAA"/>
        </a:accent5>
        <a:accent6>
          <a:srgbClr val="90281C"/>
        </a:accent6>
        <a:hlink>
          <a:srgbClr val="7498C0"/>
        </a:hlink>
        <a:folHlink>
          <a:srgbClr val="929497"/>
        </a:folHlink>
      </a:clrScheme>
      <a:clrMap bg1="lt1" tx1="dk1" bg2="lt2" tx2="dk2" accent1="accent1" accent2="accent2" accent3="accent3" accent4="accent4" accent5="accent5" accent6="accent6" hlink="hlink" folHlink="folHlink"/>
    </a:extraClrScheme>
    <a:extraClrScheme>
      <a:clrScheme name="1_EUM_template_v03 2">
        <a:dk1>
          <a:srgbClr val="002569"/>
        </a:dk1>
        <a:lt1>
          <a:srgbClr val="FFFFFF"/>
        </a:lt1>
        <a:dk2>
          <a:srgbClr val="002569"/>
        </a:dk2>
        <a:lt2>
          <a:srgbClr val="5F758D"/>
        </a:lt2>
        <a:accent1>
          <a:srgbClr val="F6D0A9"/>
        </a:accent1>
        <a:accent2>
          <a:srgbClr val="EBCAE3"/>
        </a:accent2>
        <a:accent3>
          <a:srgbClr val="FFFFFF"/>
        </a:accent3>
        <a:accent4>
          <a:srgbClr val="001E59"/>
        </a:accent4>
        <a:accent5>
          <a:srgbClr val="FAE4D1"/>
        </a:accent5>
        <a:accent6>
          <a:srgbClr val="D5B7CE"/>
        </a:accent6>
        <a:hlink>
          <a:srgbClr val="4E2029"/>
        </a:hlink>
        <a:folHlink>
          <a:srgbClr val="423B69"/>
        </a:folHlink>
      </a:clrScheme>
      <a:clrMap bg1="lt1" tx1="dk1" bg2="lt2" tx2="dk2" accent1="accent1" accent2="accent2" accent3="accent3" accent4="accent4" accent5="accent5" accent6="accent6" hlink="hlink" folHlink="folHlink"/>
    </a:extraClrScheme>
    <a:extraClrScheme>
      <a:clrScheme name="1_EUM_template_v03 3">
        <a:dk1>
          <a:srgbClr val="002569"/>
        </a:dk1>
        <a:lt1>
          <a:srgbClr val="FFFFFF"/>
        </a:lt1>
        <a:dk2>
          <a:srgbClr val="002569"/>
        </a:dk2>
        <a:lt2>
          <a:srgbClr val="5F758D"/>
        </a:lt2>
        <a:accent1>
          <a:srgbClr val="5B97B1"/>
        </a:accent1>
        <a:accent2>
          <a:srgbClr val="F39600"/>
        </a:accent2>
        <a:accent3>
          <a:srgbClr val="FFFFFF"/>
        </a:accent3>
        <a:accent4>
          <a:srgbClr val="001E59"/>
        </a:accent4>
        <a:accent5>
          <a:srgbClr val="B5C9D5"/>
        </a:accent5>
        <a:accent6>
          <a:srgbClr val="DC8700"/>
        </a:accent6>
        <a:hlink>
          <a:srgbClr val="FFE4AE"/>
        </a:hlink>
        <a:folHlink>
          <a:srgbClr val="002A3D"/>
        </a:folHlink>
      </a:clrScheme>
      <a:clrMap bg1="lt1" tx1="dk1" bg2="lt2" tx2="dk2" accent1="accent1" accent2="accent2" accent3="accent3" accent4="accent4" accent5="accent5" accent6="accent6" hlink="hlink" folHlink="folHlink"/>
    </a:extraClrScheme>
    <a:extraClrScheme>
      <a:clrScheme name="1_EUM_template_v03 4">
        <a:dk1>
          <a:srgbClr val="002569"/>
        </a:dk1>
        <a:lt1>
          <a:srgbClr val="FFFFFF"/>
        </a:lt1>
        <a:dk2>
          <a:srgbClr val="002569"/>
        </a:dk2>
        <a:lt2>
          <a:srgbClr val="5F758D"/>
        </a:lt2>
        <a:accent1>
          <a:srgbClr val="003F80"/>
        </a:accent1>
        <a:accent2>
          <a:srgbClr val="BDD7EE"/>
        </a:accent2>
        <a:accent3>
          <a:srgbClr val="FFFFFF"/>
        </a:accent3>
        <a:accent4>
          <a:srgbClr val="001E59"/>
        </a:accent4>
        <a:accent5>
          <a:srgbClr val="AAAFC0"/>
        </a:accent5>
        <a:accent6>
          <a:srgbClr val="ABC3D8"/>
        </a:accent6>
        <a:hlink>
          <a:srgbClr val="FFD350"/>
        </a:hlink>
        <a:folHlink>
          <a:srgbClr val="EB6F3F"/>
        </a:folHlink>
      </a:clrScheme>
      <a:clrMap bg1="lt1" tx1="dk1" bg2="lt2" tx2="dk2" accent1="accent1" accent2="accent2" accent3="accent3" accent4="accent4" accent5="accent5" accent6="accent6" hlink="hlink" folHlink="folHlink"/>
    </a:extraClrScheme>
    <a:extraClrScheme>
      <a:clrScheme name="1_EUM_template_v03 5">
        <a:dk1>
          <a:srgbClr val="002569"/>
        </a:dk1>
        <a:lt1>
          <a:srgbClr val="FFFFFF"/>
        </a:lt1>
        <a:dk2>
          <a:srgbClr val="002569"/>
        </a:dk2>
        <a:lt2>
          <a:srgbClr val="5F758D"/>
        </a:lt2>
        <a:accent1>
          <a:srgbClr val="C75B12"/>
        </a:accent1>
        <a:accent2>
          <a:srgbClr val="003359"/>
        </a:accent2>
        <a:accent3>
          <a:srgbClr val="FFFFFF"/>
        </a:accent3>
        <a:accent4>
          <a:srgbClr val="001E59"/>
        </a:accent4>
        <a:accent5>
          <a:srgbClr val="E0B5AA"/>
        </a:accent5>
        <a:accent6>
          <a:srgbClr val="002D50"/>
        </a:accent6>
        <a:hlink>
          <a:srgbClr val="92A2BD"/>
        </a:hlink>
        <a:folHlink>
          <a:srgbClr val="C7B37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12732</TotalTime>
  <Words>751</Words>
  <Application>Microsoft Office PowerPoint</Application>
  <PresentationFormat>On-screen Show (4:3)</PresentationFormat>
  <Paragraphs>92</Paragraphs>
  <Slides>11</Slides>
  <Notes>3</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4_EUM_template_v03</vt:lpstr>
      <vt:lpstr>Default</vt:lpstr>
      <vt:lpstr>WGISS Working Group for Information Systems &amp; Services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Brian Killough</dc:creator>
  <cp:lastModifiedBy>Anne Kennerley</cp:lastModifiedBy>
  <cp:revision>397</cp:revision>
  <dcterms:created xsi:type="dcterms:W3CDTF">2012-08-31T01:11:17Z</dcterms:created>
  <dcterms:modified xsi:type="dcterms:W3CDTF">2017-04-03T13:35:57Z</dcterms:modified>
</cp:coreProperties>
</file>