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1"/>
  </p:notesMasterIdLst>
  <p:handoutMasterIdLst>
    <p:handoutMasterId r:id="rId12"/>
  </p:handoutMasterIdLst>
  <p:sldIdLst>
    <p:sldId id="546" r:id="rId2"/>
    <p:sldId id="531" r:id="rId3"/>
    <p:sldId id="454" r:id="rId4"/>
    <p:sldId id="445" r:id="rId5"/>
    <p:sldId id="455" r:id="rId6"/>
    <p:sldId id="539" r:id="rId7"/>
    <p:sldId id="499" r:id="rId8"/>
    <p:sldId id="498" r:id="rId9"/>
    <p:sldId id="543" r:id="rId10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landa" initials="I" lastIdx="25" clrIdx="0"/>
  <p:cmAuthor id="1" name="Rosemarie Leone" initials="" lastIdx="1" clrIdx="1"/>
  <p:cmAuthor id="2" name="Iolanda Maggio" initials="I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A"/>
    <a:srgbClr val="FDC82F"/>
    <a:srgbClr val="E37222"/>
    <a:srgbClr val="99CF64"/>
    <a:srgbClr val="9CCF1F"/>
    <a:srgbClr val="00CF00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02" autoAdjust="0"/>
    <p:restoredTop sz="93780" autoAdjust="0"/>
  </p:normalViewPr>
  <p:slideViewPr>
    <p:cSldViewPr snapToGrid="0">
      <p:cViewPr>
        <p:scale>
          <a:sx n="82" d="100"/>
          <a:sy n="82" d="100"/>
        </p:scale>
        <p:origin x="-16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776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76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3B368F-7390-407E-A166-C3FF4AEA63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8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351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710" y="1"/>
            <a:ext cx="2923350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F29402C-3E51-426F-A9D1-4184FC0D9C3E}" type="datetimeFigureOut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467" y="4737275"/>
            <a:ext cx="5043126" cy="44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4551"/>
            <a:ext cx="2923351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710" y="9474551"/>
            <a:ext cx="2923350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7CDE6C7F-2D6A-43CA-B515-688D5488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32074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717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46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496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765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5950" y="1673225"/>
            <a:ext cx="7653338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7700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5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4162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4001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84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356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134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4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894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 descr="signatur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963" y="6405563"/>
            <a:ext cx="6526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2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800" noProof="1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hotelanticacolonia.it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hotel-flora.it/" TargetMode="External"/><Relationship Id="rId4" Type="http://schemas.openxmlformats.org/officeDocument/2006/relationships/hyperlink" Target="http://www.villamerced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mtClean="0"/>
              <a:t>ESA UNCLASSIFIED – For Official Use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98182" y="1441936"/>
            <a:ext cx="8198019" cy="38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en-US" sz="4400" b="1" dirty="0"/>
          </a:p>
          <a:p>
            <a:pPr eaLnBrk="1" hangingPunct="1">
              <a:lnSpc>
                <a:spcPct val="80000"/>
              </a:lnSpc>
            </a:pPr>
            <a:r>
              <a:rPr lang="en-GB" altLang="en-US" sz="4400" b="1" dirty="0" smtClean="0"/>
              <a:t>WGISS-42</a:t>
            </a:r>
          </a:p>
          <a:p>
            <a:pPr eaLnBrk="1" hangingPunct="1">
              <a:lnSpc>
                <a:spcPct val="80000"/>
              </a:lnSpc>
            </a:pPr>
            <a:endParaRPr lang="en-GB" altLang="en-US" sz="4400" b="1" dirty="0"/>
          </a:p>
          <a:p>
            <a:pPr eaLnBrk="1" hangingPunct="1">
              <a:lnSpc>
                <a:spcPct val="80000"/>
              </a:lnSpc>
            </a:pPr>
            <a:r>
              <a:rPr lang="en-GB" altLang="en-US" b="1" dirty="0" smtClean="0"/>
              <a:t>September </a:t>
            </a:r>
            <a:r>
              <a:rPr lang="en-GB" altLang="en-US" b="1" dirty="0" smtClean="0"/>
              <a:t>19-22, </a:t>
            </a:r>
            <a:r>
              <a:rPr lang="en-GB" altLang="en-US" b="1" dirty="0" smtClean="0"/>
              <a:t>2016</a:t>
            </a:r>
          </a:p>
          <a:p>
            <a:pPr eaLnBrk="1" hangingPunct="1">
              <a:lnSpc>
                <a:spcPct val="80000"/>
              </a:lnSpc>
            </a:pPr>
            <a:endParaRPr lang="en-GB" b="1" dirty="0"/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ESA</a:t>
            </a:r>
            <a:r>
              <a:rPr lang="en-GB" b="1" dirty="0"/>
              <a:t>-ESRIN, </a:t>
            </a:r>
            <a:r>
              <a:rPr lang="en-GB" b="1" dirty="0" smtClean="0"/>
              <a:t>Frascati</a:t>
            </a:r>
            <a:endParaRPr lang="en-GB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ESA UNCLASSIFIED – For Official Use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9200" y="255304"/>
            <a:ext cx="3059652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GB"/>
            </a:defPPr>
            <a:lvl1pPr algn="ctr" eaLnBrk="0" hangingPunct="0">
              <a:defRPr sz="3200" b="1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marL="742950" indent="-28575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dirty="0"/>
              <a:t>ESRIN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99730" y="1137489"/>
            <a:ext cx="8577569" cy="18651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numCol="2" spcCol="72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tesEs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1600" b="1" dirty="0" smtClean="0">
                <a:latin typeface="Verdana"/>
                <a:cs typeface="Verdana"/>
              </a:rPr>
              <a:t>ESRIN</a:t>
            </a:r>
            <a:r>
              <a:rPr lang="en-US" sz="1600" dirty="0" smtClean="0">
                <a:latin typeface="Verdana"/>
                <a:cs typeface="Verdana"/>
              </a:rPr>
              <a:t>, in </a:t>
            </a:r>
            <a:r>
              <a:rPr lang="en-US" sz="1600" dirty="0" err="1" smtClean="0">
                <a:latin typeface="Verdana"/>
                <a:cs typeface="Verdana"/>
              </a:rPr>
              <a:t>Frascati</a:t>
            </a:r>
            <a:r>
              <a:rPr lang="en-US" sz="1600" dirty="0" smtClean="0">
                <a:latin typeface="Verdana"/>
                <a:cs typeface="Verdana"/>
              </a:rPr>
              <a:t>, Italy, is ESA’s </a:t>
            </a:r>
            <a:r>
              <a:rPr lang="en-US" sz="1600" dirty="0" err="1" smtClean="0">
                <a:latin typeface="Verdana"/>
                <a:cs typeface="Verdana"/>
              </a:rPr>
              <a:t>centre</a:t>
            </a:r>
            <a:r>
              <a:rPr lang="en-US" sz="1600" dirty="0" smtClean="0">
                <a:latin typeface="Verdana"/>
                <a:cs typeface="Verdana"/>
              </a:rPr>
              <a:t> for Earth Observation</a:t>
            </a:r>
            <a:br>
              <a:rPr lang="en-US" sz="1600" dirty="0" smtClean="0">
                <a:latin typeface="Verdana"/>
                <a:cs typeface="Verdana"/>
              </a:rPr>
            </a:br>
            <a:r>
              <a:rPr lang="en-US" sz="1600" dirty="0" smtClean="0">
                <a:latin typeface="Verdana"/>
                <a:cs typeface="Verdana"/>
              </a:rPr>
              <a:t>where operations and exploitation of Earth Observation satellites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Verdana"/>
                <a:cs typeface="Verdana"/>
              </a:rPr>
              <a:t>are managed.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1600" dirty="0" smtClean="0">
              <a:latin typeface="Verdana"/>
              <a:cs typeface="Verdan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 smtClean="0">
                <a:latin typeface="Verdana"/>
                <a:cs typeface="Verdana"/>
              </a:rPr>
              <a:t>The world’s largest database </a:t>
            </a:r>
            <a:br>
              <a:rPr lang="en-US" sz="1600" dirty="0" smtClean="0">
                <a:latin typeface="Verdana"/>
                <a:cs typeface="Verdana"/>
              </a:rPr>
            </a:br>
            <a:r>
              <a:rPr lang="en-US" sz="1600" dirty="0" smtClean="0">
                <a:latin typeface="Verdana"/>
                <a:cs typeface="Verdana"/>
              </a:rPr>
              <a:t>of environmental data for both Europe and Africa is managed from ESRIN. </a:t>
            </a:r>
          </a:p>
        </p:txBody>
      </p:sp>
      <p:pic>
        <p:nvPicPr>
          <p:cNvPr id="8" name="Picture 10" descr="http://spaceinimages.esa.int/var/esa/storage/images/esa_multimedia/images/2008/10/esa-esrin/9988008-2-eng-GB/ESA-ES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8" b="5440"/>
          <a:stretch>
            <a:fillRect/>
          </a:stretch>
        </p:blipFill>
        <p:spPr bwMode="auto">
          <a:xfrm>
            <a:off x="0" y="3186113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" y="2738160"/>
            <a:ext cx="8788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http://esamultimedia.esa.int/multimedia/ESRIN/virtualtour/content_full.html</a:t>
            </a:r>
          </a:p>
        </p:txBody>
      </p:sp>
    </p:spTree>
    <p:extLst>
      <p:ext uri="{BB962C8B-B14F-4D97-AF65-F5344CB8AC3E}">
        <p14:creationId xmlns:p14="http://schemas.microsoft.com/office/powerpoint/2010/main" val="6267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ctr" eaLnBrk="0" hangingPunct="0">
              <a:defRPr sz="3200" b="1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marL="742950" indent="-28575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GB" altLang="en-US" dirty="0"/>
              <a:t>Getting to </a:t>
            </a:r>
            <a:r>
              <a:rPr lang="en-GB" altLang="en-US" dirty="0" smtClean="0"/>
              <a:t>and from ESRIN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305054"/>
            <a:ext cx="3225800" cy="289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>
                <a:solidFill>
                  <a:srgbClr val="000000"/>
                </a:solidFill>
              </a:rPr>
              <a:t>Arriving by car from Rome Leonardo da Vinci </a:t>
            </a:r>
            <a:r>
              <a:rPr lang="en-US" sz="1200" dirty="0" err="1">
                <a:solidFill>
                  <a:srgbClr val="000000"/>
                </a:solidFill>
              </a:rPr>
              <a:t>Fiumicino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airport: Approx</a:t>
            </a:r>
            <a:r>
              <a:rPr lang="en-US" sz="1200" dirty="0">
                <a:solidFill>
                  <a:srgbClr val="000000"/>
                </a:solidFill>
              </a:rPr>
              <a:t>. time: 45 </a:t>
            </a:r>
            <a:r>
              <a:rPr lang="en-US" sz="1200" dirty="0" err="1">
                <a:solidFill>
                  <a:srgbClr val="000000"/>
                </a:solidFill>
              </a:rPr>
              <a:t>mins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&amp; Distance</a:t>
            </a:r>
            <a:r>
              <a:rPr lang="en-US" sz="1200" dirty="0">
                <a:solidFill>
                  <a:srgbClr val="000000"/>
                </a:solidFill>
              </a:rPr>
              <a:t>: 44 </a:t>
            </a:r>
            <a:r>
              <a:rPr lang="en-US" sz="1200" dirty="0" smtClean="0">
                <a:solidFill>
                  <a:srgbClr val="000000"/>
                </a:solidFill>
              </a:rPr>
              <a:t>km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200" dirty="0">
                <a:solidFill>
                  <a:srgbClr val="000000"/>
                </a:solidFill>
              </a:rPr>
              <a:t>Arriving by car from </a:t>
            </a:r>
            <a:r>
              <a:rPr lang="en-US" sz="1200" dirty="0" err="1">
                <a:solidFill>
                  <a:srgbClr val="000000"/>
                </a:solidFill>
              </a:rPr>
              <a:t>Ciampino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airport: Approx</a:t>
            </a:r>
            <a:r>
              <a:rPr lang="en-US" sz="1200" dirty="0">
                <a:solidFill>
                  <a:srgbClr val="000000"/>
                </a:solidFill>
              </a:rPr>
              <a:t>. time: 20 </a:t>
            </a:r>
            <a:r>
              <a:rPr lang="en-US" sz="1200" dirty="0" err="1">
                <a:solidFill>
                  <a:srgbClr val="000000"/>
                </a:solidFill>
              </a:rPr>
              <a:t>mins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&amp; Distance</a:t>
            </a:r>
            <a:r>
              <a:rPr lang="en-US" sz="1200" dirty="0">
                <a:solidFill>
                  <a:srgbClr val="000000"/>
                </a:solidFill>
              </a:rPr>
              <a:t>: 17 </a:t>
            </a:r>
            <a:r>
              <a:rPr lang="en-US" sz="1200" dirty="0" smtClean="0">
                <a:solidFill>
                  <a:srgbClr val="000000"/>
                </a:solidFill>
              </a:rPr>
              <a:t>km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200" dirty="0">
                <a:solidFill>
                  <a:srgbClr val="000000"/>
                </a:solidFill>
              </a:rPr>
              <a:t>Arriving by car from Rome city </a:t>
            </a:r>
            <a:r>
              <a:rPr lang="en-US" sz="1200" dirty="0" err="1" smtClean="0">
                <a:solidFill>
                  <a:srgbClr val="000000"/>
                </a:solidFill>
              </a:rPr>
              <a:t>centre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en-US" sz="1200" dirty="0">
                <a:solidFill>
                  <a:srgbClr val="000000"/>
                </a:solidFill>
              </a:rPr>
              <a:t>Approx. time: 40 </a:t>
            </a:r>
            <a:r>
              <a:rPr lang="en-US" sz="1200" dirty="0" err="1" smtClean="0">
                <a:solidFill>
                  <a:srgbClr val="000000"/>
                </a:solidFill>
              </a:rPr>
              <a:t>mins</a:t>
            </a:r>
            <a:r>
              <a:rPr lang="en-US" sz="1200" dirty="0" smtClean="0">
                <a:solidFill>
                  <a:srgbClr val="000000"/>
                </a:solidFill>
              </a:rPr>
              <a:t> &amp; Distance</a:t>
            </a:r>
            <a:r>
              <a:rPr lang="en-US" sz="1200" dirty="0">
                <a:solidFill>
                  <a:srgbClr val="000000"/>
                </a:solidFill>
              </a:rPr>
              <a:t>: 25 </a:t>
            </a:r>
            <a:r>
              <a:rPr lang="en-US" sz="1200" dirty="0" smtClean="0">
                <a:solidFill>
                  <a:srgbClr val="000000"/>
                </a:solidFill>
              </a:rPr>
              <a:t>km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200" dirty="0">
                <a:solidFill>
                  <a:srgbClr val="000000"/>
                </a:solidFill>
              </a:rPr>
              <a:t>Arriving by </a:t>
            </a:r>
            <a:r>
              <a:rPr lang="en-US" sz="1200" dirty="0" smtClean="0">
                <a:solidFill>
                  <a:srgbClr val="000000"/>
                </a:solidFill>
              </a:rPr>
              <a:t>train: Approx</a:t>
            </a:r>
            <a:r>
              <a:rPr lang="en-US" sz="1200" dirty="0">
                <a:solidFill>
                  <a:srgbClr val="000000"/>
                </a:solidFill>
              </a:rPr>
              <a:t>. time: 20-25 </a:t>
            </a:r>
            <a:r>
              <a:rPr lang="en-US" sz="1200" dirty="0" err="1" smtClean="0">
                <a:solidFill>
                  <a:srgbClr val="000000"/>
                </a:solidFill>
              </a:rPr>
              <a:t>mins</a:t>
            </a:r>
            <a:r>
              <a:rPr lang="en-US" sz="1200" dirty="0" smtClean="0">
                <a:solidFill>
                  <a:srgbClr val="000000"/>
                </a:solidFill>
              </a:rPr>
              <a:t>. Tor </a:t>
            </a:r>
            <a:r>
              <a:rPr lang="en-US" sz="1200" dirty="0" err="1">
                <a:solidFill>
                  <a:srgbClr val="000000"/>
                </a:solidFill>
              </a:rPr>
              <a:t>Vergata</a:t>
            </a:r>
            <a:r>
              <a:rPr lang="en-US" sz="1200" dirty="0">
                <a:solidFill>
                  <a:srgbClr val="000000"/>
                </a:solidFill>
              </a:rPr>
              <a:t> train station is 2-3 minutes walking distance from ESRIN.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13100" y="1955800"/>
            <a:ext cx="5829300" cy="3898900"/>
            <a:chOff x="0" y="685800"/>
            <a:chExt cx="9144000" cy="5665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85800"/>
              <a:ext cx="9144000" cy="566507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62281" y="4660900"/>
              <a:ext cx="1811019" cy="431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32600" y="4711700"/>
              <a:ext cx="1282700" cy="3302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92862" y="1219200"/>
            <a:ext cx="5958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ESA Centre for Earth Observation (ESRIN</a:t>
            </a:r>
            <a:r>
              <a:rPr lang="en-US" b="1" dirty="0" smtClean="0"/>
              <a:t>)</a:t>
            </a:r>
            <a:endParaRPr lang="en-US" b="1" dirty="0"/>
          </a:p>
          <a:p>
            <a:pPr algn="ctr"/>
            <a:r>
              <a:rPr lang="en-US" b="1" dirty="0"/>
              <a:t>Via Galileo Galilei </a:t>
            </a:r>
            <a:r>
              <a:rPr lang="en-US" b="1" dirty="0" err="1" smtClean="0"/>
              <a:t>snc</a:t>
            </a:r>
            <a:r>
              <a:rPr lang="en-US" b="1" dirty="0" smtClean="0"/>
              <a:t>, 00044 Frascati</a:t>
            </a:r>
            <a:r>
              <a:rPr lang="en-US" b="1" dirty="0"/>
              <a:t>, </a:t>
            </a:r>
            <a:r>
              <a:rPr lang="en-US" b="1" dirty="0" smtClean="0"/>
              <a:t>Rome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" y="5803900"/>
            <a:ext cx="666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information: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www.esa.int</a:t>
            </a:r>
            <a:r>
              <a:rPr lang="en-US" dirty="0"/>
              <a:t>/</a:t>
            </a:r>
            <a:r>
              <a:rPr lang="en-US" dirty="0" err="1"/>
              <a:t>About_Us</a:t>
            </a:r>
            <a:r>
              <a:rPr lang="en-US" dirty="0"/>
              <a:t>/ESRIN/</a:t>
            </a:r>
            <a:r>
              <a:rPr lang="en-US" dirty="0" err="1"/>
              <a:t>Getting_to_ESRIN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24441" y="111454"/>
            <a:ext cx="8273948" cy="10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Recommended accommodation in Frascati</a:t>
            </a:r>
          </a:p>
          <a:p>
            <a:r>
              <a:rPr lang="en-GB" altLang="en-US" sz="2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ake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reference to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“ESA meeting” at time of booking)</a:t>
            </a:r>
            <a:endParaRPr lang="en-GB" altLang="en-US" sz="20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1" y="1364734"/>
            <a:ext cx="4044697" cy="507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Hotel </a:t>
            </a:r>
            <a:r>
              <a:rPr lang="en-US" b="1" dirty="0" err="1" smtClean="0"/>
              <a:t>Antica</a:t>
            </a:r>
            <a:r>
              <a:rPr lang="en-US" b="1" dirty="0" smtClean="0"/>
              <a:t> Colonia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://www.hotelanticacolonia.it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Standard room: ~ 80 Euro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Hotel Villa </a:t>
            </a:r>
            <a:r>
              <a:rPr lang="en-US" b="1" dirty="0" err="1" smtClean="0"/>
              <a:t>Mercede</a:t>
            </a:r>
            <a:r>
              <a:rPr lang="en-US" b="1" dirty="0"/>
              <a:t>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://www.villamercede.com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Standard room: ~ 94 Euro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Hotel Flora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://www.hotel-flora.it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solidFill>
                  <a:srgbClr val="000000"/>
                </a:solidFill>
              </a:rPr>
              <a:t>Standard room: </a:t>
            </a:r>
            <a:r>
              <a:rPr lang="en-US" dirty="0" smtClean="0">
                <a:solidFill>
                  <a:srgbClr val="000000"/>
                </a:solidFill>
              </a:rPr>
              <a:t>~ 90 </a:t>
            </a:r>
            <a:r>
              <a:rPr lang="en-US" dirty="0">
                <a:solidFill>
                  <a:srgbClr val="000000"/>
                </a:solidFill>
              </a:rPr>
              <a:t>Euro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372" y="5035711"/>
            <a:ext cx="1792128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310" y="3199738"/>
            <a:ext cx="2531319" cy="1672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809" y="1494462"/>
            <a:ext cx="1955799" cy="1482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3428" y="3016258"/>
            <a:ext cx="80645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200" y="4940300"/>
            <a:ext cx="8064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ctr" eaLnBrk="0" hangingPunct="0">
              <a:defRPr sz="3200" b="1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marL="742950" indent="-28575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GB" altLang="en-US" dirty="0" smtClean="0">
                <a:solidFill>
                  <a:srgbClr val="FFFFFF"/>
                </a:solidFill>
              </a:rPr>
              <a:t>Transfer Hotel - ESRIN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42" y="1181100"/>
            <a:ext cx="3679458" cy="256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193800"/>
            <a:ext cx="1524000" cy="1501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94" y="1193800"/>
            <a:ext cx="2288005" cy="151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2667001"/>
            <a:ext cx="2298700" cy="174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39" y="5236692"/>
            <a:ext cx="1811607" cy="14153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5998" y="3848100"/>
            <a:ext cx="3124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Shuttle bus provided by each recommended hotel to and from ESRIN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4330700"/>
            <a:ext cx="91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Hotels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50100" y="3746500"/>
            <a:ext cx="91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ESRIN</a:t>
            </a:r>
            <a:endParaRPr lang="en-US" dirty="0"/>
          </a:p>
        </p:txBody>
      </p:sp>
      <p:sp>
        <p:nvSpPr>
          <p:cNvPr id="2" name="Left-Up Arrow 1"/>
          <p:cNvSpPr/>
          <p:nvPr/>
        </p:nvSpPr>
        <p:spPr>
          <a:xfrm>
            <a:off x="6124661" y="4445214"/>
            <a:ext cx="1851949" cy="1852173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Up Arrow 19"/>
          <p:cNvSpPr/>
          <p:nvPr/>
        </p:nvSpPr>
        <p:spPr>
          <a:xfrm rot="5400000">
            <a:off x="1706439" y="4610844"/>
            <a:ext cx="1630857" cy="1852173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3599" y="218226"/>
            <a:ext cx="8251218" cy="584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3200" b="1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332581" y="27428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Meeting Venue</a:t>
            </a:r>
            <a:endParaRPr lang="en-GB" altLang="en-US" sz="280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0" y="1854200"/>
            <a:ext cx="840464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Main Conference Room in ESRIN Building 1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Wireless </a:t>
            </a:r>
            <a:r>
              <a:rPr lang="en-US" dirty="0"/>
              <a:t>Internet will be available in the meeting room.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500" y="1244600"/>
            <a:ext cx="33253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Magellan Room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64" y="2635601"/>
            <a:ext cx="4013375" cy="2633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507" y="5291771"/>
            <a:ext cx="1076897" cy="8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3599" y="249003"/>
            <a:ext cx="8251218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Free time in Rome &amp;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No Host Dinner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</a:t>
            </a:r>
            <a:endParaRPr lang="en-US" sz="2800" b="1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44600"/>
            <a:ext cx="2997200" cy="188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15" y="1244600"/>
            <a:ext cx="3474186" cy="1864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1257300"/>
            <a:ext cx="2222500" cy="1843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2154" y="3289234"/>
            <a:ext cx="412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Host Dinner (max 35-40 Euro)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385" y="3650773"/>
            <a:ext cx="5850176" cy="28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ESA UNCLASSIFIED – For Official Use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412" y="330415"/>
            <a:ext cx="876135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ESRIN Facility Tour</a:t>
            </a:r>
            <a:endParaRPr lang="en-US" sz="2800" b="1" dirty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4" y="1256770"/>
            <a:ext cx="2603539" cy="200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9564" y="1257469"/>
            <a:ext cx="155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ESRIN CREOP      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36" y="3373276"/>
            <a:ext cx="887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ESRIN Computer Room &amp; LTDP Heritage </a:t>
            </a:r>
            <a:r>
              <a:rPr lang="en-GB" sz="1400" dirty="0"/>
              <a:t>Systems Permanent Exhibition and Heritage Media Transcription Facility</a:t>
            </a:r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88" y="1683848"/>
            <a:ext cx="1582036" cy="149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0062" y="1256878"/>
            <a:ext cx="335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US" dirty="0"/>
              <a:t>ESRIN Astronomical Observatory</a:t>
            </a:r>
          </a:p>
        </p:txBody>
      </p:sp>
      <p:pic>
        <p:nvPicPr>
          <p:cNvPr id="9" name="Picture 8" descr="2016-03-14 09.24.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58" y="1551199"/>
            <a:ext cx="3073183" cy="1725711"/>
          </a:xfrm>
          <a:prstGeom prst="rect">
            <a:avLst/>
          </a:prstGeom>
        </p:spPr>
      </p:pic>
      <p:pic>
        <p:nvPicPr>
          <p:cNvPr id="10" name="Picture 9" descr="2016-03-14 09.21.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08" y="4011311"/>
            <a:ext cx="4147920" cy="2329218"/>
          </a:xfrm>
          <a:prstGeom prst="rect">
            <a:avLst/>
          </a:prstGeom>
        </p:spPr>
      </p:pic>
      <p:pic>
        <p:nvPicPr>
          <p:cNvPr id="11" name="Picture 10" descr="2016-03-14 09.23.1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22" y="4002822"/>
            <a:ext cx="1339933" cy="2386182"/>
          </a:xfrm>
          <a:prstGeom prst="rect">
            <a:avLst/>
          </a:prstGeom>
        </p:spPr>
      </p:pic>
      <p:pic>
        <p:nvPicPr>
          <p:cNvPr id="12" name="Picture 11" descr="2016-03-14 09.22.4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7" y="3986371"/>
            <a:ext cx="1311062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6" name="Прямоугольник 2"/>
          <p:cNvSpPr/>
          <p:nvPr/>
        </p:nvSpPr>
        <p:spPr>
          <a:xfrm>
            <a:off x="286840" y="2982135"/>
            <a:ext cx="864315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See you all at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WGISS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-42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Frascati !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4" y="4043993"/>
            <a:ext cx="3300540" cy="246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95" y="4313717"/>
            <a:ext cx="5597071" cy="2395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3" y="668687"/>
            <a:ext cx="23749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52" y="791178"/>
            <a:ext cx="3263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6429</TotalTime>
  <Words>332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sheets for TPM Steering Group</dc:title>
  <dc:creator>Paulo Sacramento</dc:creator>
  <cp:lastModifiedBy>Anne Kennerley</cp:lastModifiedBy>
  <cp:revision>983</cp:revision>
  <cp:lastPrinted>2012-06-25T10:16:38Z</cp:lastPrinted>
  <dcterms:created xsi:type="dcterms:W3CDTF">2011-09-06T09:08:01Z</dcterms:created>
  <dcterms:modified xsi:type="dcterms:W3CDTF">2016-07-03T18:07:11Z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Mission sheets for TPM Steering Group</vt:lpwstr>
  </property>
  <property fmtid="{D5CDD505-2E9C-101B-9397-08002B2CF9AE}" pid="4" name="PSubtitle">
    <vt:lpwstr>Mission sheets</vt:lpwstr>
  </property>
  <property fmtid="{D5CDD505-2E9C-101B-9397-08002B2CF9AE}" pid="5" name="PAuthor">
    <vt:lpwstr>Paulo Sacramento</vt:lpwstr>
  </property>
  <property fmtid="{D5CDD505-2E9C-101B-9397-08002B2CF9AE}" pid="6" name="PPlace">
    <vt:lpwstr/>
  </property>
  <property fmtid="{D5CDD505-2E9C-101B-9397-08002B2CF9AE}" pid="7" name="PDate">
    <vt:lpwstr>06/09/2011</vt:lpwstr>
  </property>
  <property fmtid="{D5CDD505-2E9C-101B-9397-08002B2CF9AE}" pid="8" name="PProgramme">
    <vt:lpwstr>EOP</vt:lpwstr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