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8" r:id="rId2"/>
    <p:sldMasterId id="2147483701" r:id="rId3"/>
    <p:sldMasterId id="2147483705" r:id="rId4"/>
    <p:sldMasterId id="2147483711" r:id="rId5"/>
  </p:sldMasterIdLst>
  <p:notesMasterIdLst>
    <p:notesMasterId r:id="rId24"/>
  </p:notesMasterIdLst>
  <p:sldIdLst>
    <p:sldId id="280" r:id="rId6"/>
    <p:sldId id="313" r:id="rId7"/>
    <p:sldId id="329" r:id="rId8"/>
    <p:sldId id="330" r:id="rId9"/>
    <p:sldId id="331" r:id="rId10"/>
    <p:sldId id="332" r:id="rId11"/>
    <p:sldId id="338" r:id="rId12"/>
    <p:sldId id="342" r:id="rId13"/>
    <p:sldId id="344" r:id="rId14"/>
    <p:sldId id="345" r:id="rId15"/>
    <p:sldId id="352" r:id="rId16"/>
    <p:sldId id="350" r:id="rId17"/>
    <p:sldId id="351" r:id="rId18"/>
    <p:sldId id="357" r:id="rId19"/>
    <p:sldId id="355" r:id="rId20"/>
    <p:sldId id="356" r:id="rId21"/>
    <p:sldId id="353" r:id="rId22"/>
    <p:sldId id="354"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4277">
          <p15:clr>
            <a:srgbClr val="A4A3A4"/>
          </p15:clr>
        </p15:guide>
        <p15:guide id="2" pos="2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5701" autoAdjust="0"/>
  </p:normalViewPr>
  <p:slideViewPr>
    <p:cSldViewPr snapToGrid="0" snapToObjects="1">
      <p:cViewPr varScale="1">
        <p:scale>
          <a:sx n="83" d="100"/>
          <a:sy n="83" d="100"/>
        </p:scale>
        <p:origin x="1450" y="62"/>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600" b="1" dirty="0" err="1" smtClean="0"/>
              <a:t>Preservability</a:t>
            </a:r>
            <a:r>
              <a:rPr lang="en-US" sz="1600" dirty="0" smtClean="0"/>
              <a:t>: </a:t>
            </a:r>
            <a:r>
              <a:rPr lang="en-US" sz="1200" dirty="0" smtClean="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smtClean="0"/>
              <a:t>Preservability</a:t>
            </a:r>
            <a:r>
              <a:rPr lang="en-US" sz="1200" dirty="0" smtClean="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smtClean="0"/>
              <a:t>preservability</a:t>
            </a:r>
            <a:r>
              <a:rPr lang="en-US" sz="1200" dirty="0" smtClean="0"/>
              <a:t>; however, the implication of defined file naming conventions on data usability and interoperability should also be considered when determining file naming conventions. </a:t>
            </a:r>
          </a:p>
          <a:p>
            <a:r>
              <a:rPr lang="en-US" sz="1600" b="1" dirty="0" smtClean="0"/>
              <a:t>Accessibility</a:t>
            </a:r>
            <a:r>
              <a:rPr lang="en-US" sz="1600" dirty="0" smtClean="0"/>
              <a:t>: </a:t>
            </a:r>
            <a:r>
              <a:rPr lang="en-US" sz="1200" dirty="0" smtClean="0"/>
              <a:t>The maturity of the accessibility key component will focus on whether users can easily find and access data online. It measures whether a dataset is searchable and discoverable for collection only or to the granule level. </a:t>
            </a:r>
          </a:p>
          <a:p>
            <a:r>
              <a:rPr lang="en-US" sz="1600" b="1" dirty="0" smtClean="0"/>
              <a:t>Usability</a:t>
            </a:r>
            <a:r>
              <a:rPr lang="en-US" sz="1600" dirty="0" smtClean="0"/>
              <a:t>: </a:t>
            </a:r>
            <a:r>
              <a:rPr lang="en-US" sz="1200" dirty="0" smtClean="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smtClean="0"/>
          </a:p>
          <a:p>
            <a:r>
              <a:rPr lang="en-US" sz="1600" b="1" dirty="0" smtClean="0"/>
              <a:t>Production Sustainability</a:t>
            </a:r>
            <a:r>
              <a:rPr lang="en-US" sz="1600" dirty="0" smtClean="0"/>
              <a:t>: </a:t>
            </a:r>
            <a:r>
              <a:rPr lang="en-US" sz="1200" dirty="0" smtClean="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smtClean="0"/>
              <a:t>Data Quality Assurance (DQA)</a:t>
            </a:r>
            <a:r>
              <a:rPr lang="en-US" sz="1600" dirty="0" smtClean="0"/>
              <a:t>: </a:t>
            </a:r>
            <a:r>
              <a:rPr lang="en-US" sz="1200" dirty="0" smtClean="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smtClean="0"/>
              <a:t>Data Quality Control/ Monitoring</a:t>
            </a:r>
            <a:r>
              <a:rPr lang="en-US" sz="1600" dirty="0" smtClean="0"/>
              <a:t>: </a:t>
            </a:r>
            <a:r>
              <a:rPr lang="en-US" sz="1200" dirty="0" smtClean="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smtClean="0"/>
              <a:t>Data Quality Assessment</a:t>
            </a:r>
            <a:r>
              <a:rPr lang="en-US" sz="1600" dirty="0" smtClean="0"/>
              <a:t>: </a:t>
            </a:r>
            <a:r>
              <a:rPr lang="en-US" sz="1200" dirty="0" smtClean="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smtClean="0"/>
              <a:t>Transparency /Traceability</a:t>
            </a:r>
            <a:r>
              <a:rPr lang="en-US" sz="1600" dirty="0" smtClean="0"/>
              <a:t>: </a:t>
            </a:r>
            <a:r>
              <a:rPr lang="en-US" sz="1200" dirty="0" smtClean="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smtClean="0"/>
              <a:t>Data Integrity</a:t>
            </a:r>
            <a:r>
              <a:rPr lang="en-US" sz="1600" dirty="0" smtClean="0"/>
              <a:t>: </a:t>
            </a:r>
            <a:r>
              <a:rPr lang="en-US" sz="1200" dirty="0" smtClean="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smtClean="0"/>
          </a:p>
          <a:p>
            <a:r>
              <a:rPr lang="en-US" dirty="0" smtClean="0"/>
              <a:t>Level 5 is</a:t>
            </a:r>
            <a:r>
              <a:rPr lang="en-US" baseline="0" dirty="0" smtClean="0"/>
              <a:t> Level 4 + other things </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41460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23138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07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3149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49185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eaLnBrk="0" hangingPunct="0"/>
            <a:fld id="{86CB4B4D-7CA3-9044-876B-883B54F8677D}" type="slidenum">
              <a:rPr>
                <a:solidFill>
                  <a:srgbClr val="000000"/>
                </a:solidFill>
              </a:rPr>
              <a:pPr defTabSz="914400" eaLnBrk="0" hangingPunct="0"/>
              <a:t>‹#›</a:t>
            </a:fld>
            <a:endParaRPr dirty="0">
              <a:solidFill>
                <a:srgbClr val="000000"/>
              </a:solidFill>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algn="ctr" defTabSz="914400" eaLnBrk="0" hangingPunct="0">
              <a:defRPr>
                <a:solidFill>
                  <a:srgbClr val="000000"/>
                </a:solidFill>
              </a:defRPr>
            </a:pPr>
            <a:r>
              <a:rPr lang="en-AU" sz="1100" i="1" dirty="0" smtClean="0">
                <a:solidFill>
                  <a:srgbClr val="000000"/>
                </a:solidFill>
                <a:cs typeface="Proxima Nova Regular"/>
                <a:sym typeface="Proxima Nova Regular"/>
              </a:rPr>
              <a:t>SIT TWS ‘16, 14-15 Sept 2016</a:t>
            </a:r>
            <a:endParaRPr sz="1100" i="1" dirty="0">
              <a:solidFill>
                <a:srgbClr val="000000"/>
              </a:solidFill>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134667760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a:prstGeom prst="rect">
            <a:avLst/>
          </a:prstGeo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15109152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fontAlgn="auto" latinLnBrk="1" hangingPunct="0">
              <a:spcBef>
                <a:spcPts val="0"/>
              </a:spcBef>
              <a:spcAft>
                <a:spcPts val="0"/>
              </a:spcAft>
            </a:pPr>
            <a:endParaRPr lang="en-US" kern="0" dirty="0">
              <a:solidFill>
                <a:srgbClr val="002569"/>
              </a:solidFill>
            </a:endParaRPr>
          </a:p>
        </p:txBody>
      </p:sp>
    </p:spTree>
    <p:extLst>
      <p:ext uri="{BB962C8B-B14F-4D97-AF65-F5344CB8AC3E}">
        <p14:creationId xmlns:p14="http://schemas.microsoft.com/office/powerpoint/2010/main" val="45438258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pPr fontAlgn="auto">
              <a:spcBef>
                <a:spcPts val="0"/>
              </a:spcBef>
              <a:spcAft>
                <a:spcPts val="0"/>
              </a:spcAft>
            </a:pPr>
            <a:r>
              <a:rPr lang="en-AU" kern="0" dirty="0" err="1" smtClean="0">
                <a:solidFill>
                  <a:srgbClr val="002569"/>
                </a:solidFill>
              </a:rPr>
              <a:t>Datacube</a:t>
            </a:r>
            <a:r>
              <a:rPr lang="en-AU" kern="0" dirty="0" smtClean="0">
                <a:solidFill>
                  <a:srgbClr val="002569"/>
                </a:solidFill>
              </a:rPr>
              <a:t> Training Workshop</a:t>
            </a:r>
            <a:endParaRPr lang="en-AU" kern="0" dirty="0">
              <a:solidFill>
                <a:srgbClr val="002569"/>
              </a:solidFill>
            </a:endParaRPr>
          </a:p>
        </p:txBody>
      </p:sp>
    </p:spTree>
    <p:extLst>
      <p:ext uri="{BB962C8B-B14F-4D97-AF65-F5344CB8AC3E}">
        <p14:creationId xmlns:p14="http://schemas.microsoft.com/office/powerpoint/2010/main" val="35866429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39816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スライド番号プレースホルダ 5"/>
          <p:cNvSpPr>
            <a:spLocks noGrp="1"/>
          </p:cNvSpPr>
          <p:nvPr>
            <p:ph type="sldNum" sz="quarter" idx="4"/>
          </p:nvPr>
        </p:nvSpPr>
        <p:spPr>
          <a:xfrm>
            <a:off x="7010400" y="6492875"/>
            <a:ext cx="2133600" cy="365125"/>
          </a:xfrm>
          <a:prstGeom prst="rect">
            <a:avLst/>
          </a:prstGeom>
        </p:spPr>
        <p:txBody>
          <a:bodyPr/>
          <a:lstStyle>
            <a:lvl1pPr algn="r">
              <a:defRPr/>
            </a:lvl1pPr>
          </a:lstStyle>
          <a:p>
            <a:fld id="{39427342-CE5A-4AC5-8F59-F1809F2A908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30714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169196264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88730428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170335711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555300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06247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443775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961213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983412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149202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779104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4216727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095672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81654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684"/>
          <a:stretch/>
        </p:blipFill>
        <p:spPr bwMode="auto">
          <a:xfrm>
            <a:off x="604604" y="1296144"/>
            <a:ext cx="8540265" cy="5589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eaLnBrk="0" hangingPunct="0"/>
            <a:endParaRPr lang="en-GB" sz="2400" dirty="0" smtClean="0">
              <a:solidFill>
                <a:srgbClr val="000000"/>
              </a:solidFill>
              <a:latin typeface="Times" pitchFamily="18" charset="0"/>
            </a:endParaRPr>
          </a:p>
        </p:txBody>
      </p:sp>
    </p:spTree>
    <p:extLst>
      <p:ext uri="{BB962C8B-B14F-4D97-AF65-F5344CB8AC3E}">
        <p14:creationId xmlns:p14="http://schemas.microsoft.com/office/powerpoint/2010/main" val="1927250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529992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004201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191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6" y="1700808"/>
            <a:ext cx="8352928"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1670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6629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19062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70556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6" y="5517232"/>
            <a:ext cx="8352928" cy="426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defTabSz="914400"/>
            <a:r>
              <a:rPr lang="en-US" kern="0" dirty="0" smtClean="0"/>
              <a:t>Click to edit Master title style</a:t>
            </a:r>
            <a:endParaRPr lang="en-GB" kern="0" dirty="0"/>
          </a:p>
        </p:txBody>
      </p:sp>
      <p:sp>
        <p:nvSpPr>
          <p:cNvPr id="4" name="Picture Placeholder 2"/>
          <p:cNvSpPr>
            <a:spLocks noGrp="1"/>
          </p:cNvSpPr>
          <p:nvPr>
            <p:ph type="pic" idx="1"/>
          </p:nvPr>
        </p:nvSpPr>
        <p:spPr>
          <a:xfrm>
            <a:off x="395536"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5" name="Text Placeholder 3"/>
          <p:cNvSpPr>
            <a:spLocks noGrp="1"/>
          </p:cNvSpPr>
          <p:nvPr>
            <p:ph type="body" sz="half" idx="2"/>
          </p:nvPr>
        </p:nvSpPr>
        <p:spPr>
          <a:xfrm>
            <a:off x="395536" y="6093296"/>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82418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954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9.png"/><Relationship Id="rId2" Type="http://schemas.openxmlformats.org/officeDocument/2006/relationships/slideLayout" Target="../slideLayouts/slideLayout20.xml"/><Relationship Id="rId16"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5.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766830"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WGISS 42</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err="1" smtClean="0">
                <a:solidFill>
                  <a:srgbClr val="FFFFFF"/>
                </a:solidFill>
                <a:latin typeface="Arial Unicode MS" pitchFamily="-111" charset="0"/>
                <a:ea typeface="ＭＳ Ｐゴシック" pitchFamily="-105" charset="-128"/>
                <a:cs typeface="ＭＳ Ｐゴシック" pitchFamily="-105" charset="-128"/>
              </a:rPr>
              <a:t>Frascati</a:t>
            </a:r>
            <a:r>
              <a:rPr lang="en-US" sz="1000" b="1" dirty="0" smtClean="0">
                <a:solidFill>
                  <a:srgbClr val="FFFFFF"/>
                </a:solidFill>
                <a:latin typeface="Arial Unicode MS" pitchFamily="-111" charset="0"/>
                <a:ea typeface="ＭＳ Ｐゴシック" pitchFamily="-105" charset="-128"/>
                <a:cs typeface="ＭＳ Ｐゴシック" pitchFamily="-105" charset="-128"/>
              </a:rPr>
              <a:t>, Italy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 22</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nd</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September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2016</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6" r:id="rId2"/>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71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1700808"/>
            <a:ext cx="7772400"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072609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fontAlgn="auto" latinLnBrk="1" hangingPunct="0">
              <a:spcBef>
                <a:spcPts val="0"/>
              </a:spcBef>
              <a:spcAft>
                <a:spcPts val="0"/>
              </a:spcAft>
            </a:pPr>
            <a:endParaRPr lang="en-US" kern="0" dirty="0">
              <a:solidFill>
                <a:srgbClr val="002569"/>
              </a:solidFill>
            </a:endParaRPr>
          </a:p>
        </p:txBody>
      </p:sp>
    </p:spTree>
    <p:extLst>
      <p:ext uri="{BB962C8B-B14F-4D97-AF65-F5344CB8AC3E}">
        <p14:creationId xmlns:p14="http://schemas.microsoft.com/office/powerpoint/2010/main" val="3075447399"/>
      </p:ext>
    </p:extLst>
  </p:cSld>
  <p:clrMap bg1="lt1" tx1="dk1" bg2="lt2" tx2="dk2" accent1="accent1" accent2="accent2" accent3="accent3" accent4="accent4" accent5="accent5" accent6="accent6" hlink="hlink" folHlink="folHlink"/>
  <p:sldLayoutIdLst>
    <p:sldLayoutId id="2147483703" r:id="rId1"/>
    <p:sldLayoutId id="2147483704"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766830"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WGISS 42</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err="1" smtClean="0">
                <a:solidFill>
                  <a:srgbClr val="FFFFFF"/>
                </a:solidFill>
                <a:latin typeface="Arial Unicode MS" pitchFamily="-111" charset="0"/>
                <a:ea typeface="ＭＳ Ｐゴシック" pitchFamily="-105" charset="-128"/>
                <a:cs typeface="ＭＳ Ｐゴシック" pitchFamily="-105" charset="-128"/>
              </a:rPr>
              <a:t>Frascati</a:t>
            </a:r>
            <a:r>
              <a:rPr lang="en-US" sz="1000" b="1" dirty="0" smtClean="0">
                <a:solidFill>
                  <a:srgbClr val="FFFFFF"/>
                </a:solidFill>
                <a:latin typeface="Arial Unicode MS" pitchFamily="-111" charset="0"/>
                <a:ea typeface="ＭＳ Ｐゴシック" pitchFamily="-105" charset="-128"/>
                <a:cs typeface="ＭＳ Ｐゴシック" pitchFamily="-105" charset="-128"/>
              </a:rPr>
              <a:t>, Italy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 22</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nd</a:t>
            </a:r>
            <a:r>
              <a:rPr lang="en-US" sz="1000" b="1" dirty="0" smtClean="0">
                <a:solidFill>
                  <a:srgbClr val="FFFFFF"/>
                </a:solidFill>
                <a:latin typeface="Arial Unicode MS" pitchFamily="-111" charset="0"/>
                <a:ea typeface="ＭＳ Ｐゴシック" pitchFamily="-105" charset="-128"/>
                <a:cs typeface="ＭＳ Ｐゴシック" pitchFamily="-105" charset="-128"/>
              </a:rPr>
              <a:t> September 2016</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extLst>
      <p:ext uri="{BB962C8B-B14F-4D97-AF65-F5344CB8AC3E}">
        <p14:creationId xmlns:p14="http://schemas.microsoft.com/office/powerpoint/2010/main" val="10059521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0" r:id="rId3"/>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defTabSz="914400">
              <a:defRPr/>
            </a:pPr>
            <a:r>
              <a:rPr lang="en-GB">
                <a:solidFill>
                  <a:srgbClr val="000000"/>
                </a:solidFill>
                <a:latin typeface="Verdana" pitchFamily="34" charset="0"/>
                <a:ea typeface="+mn-ea"/>
              </a:rPr>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defTabSz="914400" eaLnBrk="1" hangingPunct="1">
              <a:spcBef>
                <a:spcPct val="50000"/>
              </a:spcBef>
              <a:defRPr/>
            </a:pPr>
            <a:r>
              <a:rPr lang="en-GB" sz="800" smtClean="0">
                <a:solidFill>
                  <a:srgbClr val="4D4F53"/>
                </a:solidFill>
                <a:ea typeface="+mn-ea"/>
              </a:rPr>
              <a:t>Mission sheets | Paulo Sacramento | 06/09/2011 | EOP | Slide </a:t>
            </a:r>
            <a:fld id="{ACB2B019-2B1F-4020-8785-E12D3DCABE62}" type="slidenum">
              <a:rPr sz="800" noProof="1" smtClean="0">
                <a:solidFill>
                  <a:srgbClr val="4D4F53"/>
                </a:solidFill>
                <a:ea typeface="+mn-ea"/>
              </a:rPr>
              <a:pPr defTabSz="914400" eaLnBrk="1" hangingPunct="1">
                <a:spcBef>
                  <a:spcPct val="50000"/>
                </a:spcBef>
                <a:defRPr/>
              </a:pPr>
              <a:t>‹#›</a:t>
            </a:fld>
            <a:endParaRPr lang="en-GB" sz="800" noProof="1" smtClean="0">
              <a:solidFill>
                <a:srgbClr val="4D4F53"/>
              </a:solidFill>
              <a:ea typeface="+mn-ea"/>
            </a:endParaRPr>
          </a:p>
        </p:txBody>
      </p:sp>
    </p:spTree>
    <p:extLst>
      <p:ext uri="{BB962C8B-B14F-4D97-AF65-F5344CB8AC3E}">
        <p14:creationId xmlns:p14="http://schemas.microsoft.com/office/powerpoint/2010/main" val="9633291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www.surveymonkey.com/r/ceos-info-systems"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09600" y="2209800"/>
            <a:ext cx="8458200"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fr-FR" sz="4200" b="1" dirty="0" smtClean="0">
                <a:solidFill>
                  <a:srgbClr val="FFFFFF"/>
                </a:solidFill>
              </a:rPr>
              <a:t>WGISS </a:t>
            </a:r>
            <a:r>
              <a:rPr lang="fr-FR" sz="4000" b="1" dirty="0" err="1" smtClean="0">
                <a:solidFill>
                  <a:srgbClr val="92D050"/>
                </a:solidFill>
              </a:rPr>
              <a:t>Working</a:t>
            </a:r>
            <a:r>
              <a:rPr lang="fr-FR" sz="4000" b="1" dirty="0" smtClean="0">
                <a:solidFill>
                  <a:srgbClr val="92D050"/>
                </a:solidFill>
              </a:rPr>
              <a:t> Group for Information </a:t>
            </a:r>
            <a:r>
              <a:rPr lang="fr-FR" sz="4000" b="1" dirty="0" err="1" smtClean="0">
                <a:solidFill>
                  <a:srgbClr val="92D050"/>
                </a:solidFill>
              </a:rPr>
              <a:t>Systems</a:t>
            </a:r>
            <a:r>
              <a:rPr lang="fr-FR" sz="4000" b="1" dirty="0" smtClean="0">
                <a:solidFill>
                  <a:srgbClr val="92D050"/>
                </a:solidFill>
              </a:rPr>
              <a:t> &amp; Services</a:t>
            </a:r>
            <a:endParaRPr sz="4000" b="1" dirty="0">
              <a:solidFill>
                <a:srgbClr val="92D050"/>
              </a:solidFill>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Andrew Mitchell - NASA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WGISS-42</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Frascati – </a:t>
            </a:r>
            <a:r>
              <a:rPr lang="fr-FR" dirty="0" err="1" smtClean="0">
                <a:solidFill>
                  <a:srgbClr val="FFFFFF"/>
                </a:solidFill>
                <a:latin typeface="Arial Bold"/>
                <a:ea typeface="Arial Bold"/>
                <a:cs typeface="Arial Bold"/>
                <a:sym typeface="Arial Bold"/>
              </a:rPr>
              <a:t>Italy</a:t>
            </a:r>
            <a:r>
              <a:rPr lang="fr-FR" dirty="0" smtClean="0">
                <a:solidFill>
                  <a:srgbClr val="FFFFFF"/>
                </a:solidFill>
                <a:latin typeface="Arial Bold"/>
                <a:ea typeface="Arial Bold"/>
                <a:cs typeface="Arial Bold"/>
                <a:sym typeface="Arial Bold"/>
              </a:rPr>
              <a:t> </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21</a:t>
            </a:r>
            <a:r>
              <a:rPr lang="en-AU" baseline="30000" dirty="0" smtClean="0">
                <a:solidFill>
                  <a:srgbClr val="FFFFFF"/>
                </a:solidFill>
                <a:latin typeface="Arial Bold"/>
                <a:ea typeface="Arial Bold"/>
                <a:cs typeface="Arial Bold"/>
                <a:sym typeface="Arial Bold"/>
              </a:rPr>
              <a:t>st</a:t>
            </a:r>
            <a:r>
              <a:rPr lang="en-AU" dirty="0" smtClean="0">
                <a:solidFill>
                  <a:srgbClr val="FFFFFF"/>
                </a:solidFill>
                <a:latin typeface="Arial Bold"/>
                <a:ea typeface="Arial Bold"/>
                <a:cs typeface="Arial Bold"/>
                <a:sym typeface="Arial Bold"/>
              </a:rPr>
              <a:t> September </a:t>
            </a:r>
            <a:r>
              <a:rPr lang="en-AU" dirty="0" smtClean="0">
                <a:solidFill>
                  <a:srgbClr val="FFFFFF"/>
                </a:solidFill>
                <a:latin typeface="Arial Bold"/>
                <a:ea typeface="Arial Bold"/>
                <a:cs typeface="Arial Bold"/>
                <a:sym typeface="Arial Bold"/>
              </a:rPr>
              <a:t>2016</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457200" y="304800"/>
            <a:ext cx="2507906" cy="993132"/>
          </a:xfrm>
          <a:prstGeom prst="rect">
            <a:avLst/>
          </a:prstGeom>
          <a:ln w="12700">
            <a:miter lim="400000"/>
          </a:ln>
        </p:spPr>
      </p:pic>
      <p:sp>
        <p:nvSpPr>
          <p:cNvPr id="5" name="Shape 10"/>
          <p:cNvSpPr txBox="1">
            <a:spLocks/>
          </p:cNvSpPr>
          <p:nvPr/>
        </p:nvSpPr>
        <p:spPr>
          <a:xfrm>
            <a:off x="457200" y="1371600"/>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6" name="Shape 10"/>
          <p:cNvSpPr txBox="1">
            <a:spLocks/>
          </p:cNvSpPr>
          <p:nvPr/>
        </p:nvSpPr>
        <p:spPr bwMode="auto">
          <a:xfrm>
            <a:off x="5039532" y="300732"/>
            <a:ext cx="3779003" cy="1175959"/>
          </a:xfrm>
          <a:prstGeom prst="rect">
            <a:avLst/>
          </a:prstGeom>
          <a:noFill/>
          <a:ln w="12700">
            <a:noFill/>
            <a:miter lim="400000"/>
            <a:headEnd/>
            <a:tailEnd/>
          </a:ln>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200" b="1">
                <a:solidFill>
                  <a:schemeClr val="bg1"/>
                </a:solidFill>
                <a:latin typeface="Droid Serif"/>
                <a:ea typeface="Droid Serif"/>
                <a:cs typeface="Droid Serif"/>
                <a:sym typeface="Droid Serif"/>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defTabSz="914400">
              <a:defRPr sz="1800" b="0">
                <a:solidFill>
                  <a:srgbClr val="000000"/>
                </a:solidFill>
              </a:defRPr>
            </a:pPr>
            <a:r>
              <a:rPr lang="en-US" sz="4000" dirty="0" smtClean="0">
                <a:solidFill>
                  <a:srgbClr val="92D050"/>
                </a:solidFill>
              </a:rPr>
              <a:t>Summary Report</a:t>
            </a:r>
            <a:endParaRPr lang="en-US" sz="4000" dirty="0">
              <a:solidFill>
                <a:srgbClr val="92D050"/>
              </a:solidFill>
            </a:endParaRPr>
          </a:p>
        </p:txBody>
      </p:sp>
    </p:spTree>
    <p:extLst>
      <p:ext uri="{BB962C8B-B14F-4D97-AF65-F5344CB8AC3E}">
        <p14:creationId xmlns:p14="http://schemas.microsoft.com/office/powerpoint/2010/main" val="48305494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Cloud Computing Workshop</a:t>
            </a:r>
            <a:endParaRPr kumimoji="1" lang="ja-JP" altLang="en-US" dirty="0"/>
          </a:p>
        </p:txBody>
      </p:sp>
      <p:sp>
        <p:nvSpPr>
          <p:cNvPr id="3" name="コンテンツ プレースホルダ 2"/>
          <p:cNvSpPr>
            <a:spLocks noGrp="1"/>
          </p:cNvSpPr>
          <p:nvPr>
            <p:ph idx="1"/>
          </p:nvPr>
        </p:nvSpPr>
        <p:spPr>
          <a:xfrm>
            <a:off x="102550" y="1378690"/>
            <a:ext cx="8965250" cy="5479310"/>
          </a:xfrm>
        </p:spPr>
        <p:txBody>
          <a:bodyPr/>
          <a:lstStyle/>
          <a:p>
            <a:pPr>
              <a:buFont typeface="Arial" panose="020B0604020202020204" pitchFamily="34" charset="0"/>
              <a:buChar char="•"/>
            </a:pPr>
            <a:r>
              <a:rPr lang="en-GB" altLang="ja-JP" sz="1600" b="0" dirty="0" smtClean="0"/>
              <a:t>GS </a:t>
            </a:r>
            <a:r>
              <a:rPr lang="en-GB" altLang="ja-JP" sz="1600" b="0" dirty="0" smtClean="0"/>
              <a:t>evolution and EO Innovation Europe  </a:t>
            </a:r>
            <a:r>
              <a:rPr lang="en-GB" altLang="ja-JP" sz="1600" b="0" dirty="0" smtClean="0"/>
              <a:t>(Henri </a:t>
            </a:r>
            <a:r>
              <a:rPr lang="en-GB" altLang="ja-JP" sz="1600" b="0" dirty="0" err="1" smtClean="0"/>
              <a:t>Laur</a:t>
            </a:r>
            <a:r>
              <a:rPr lang="en-GB" altLang="ja-JP" sz="1600" b="0" dirty="0" smtClean="0"/>
              <a:t>,</a:t>
            </a:r>
            <a:r>
              <a:rPr lang="en-US" altLang="ja-JP" sz="1600" b="0" dirty="0" smtClean="0"/>
              <a:t> </a:t>
            </a:r>
            <a:r>
              <a:rPr lang="en-GB" altLang="ja-JP" sz="1600" b="0" dirty="0" err="1" smtClean="0"/>
              <a:t>Mirko</a:t>
            </a:r>
            <a:r>
              <a:rPr lang="en-GB" altLang="ja-JP" sz="1600" b="0" dirty="0" smtClean="0"/>
              <a:t> </a:t>
            </a:r>
            <a:r>
              <a:rPr lang="en-GB" altLang="ja-JP" sz="1600" b="0" dirty="0" err="1" smtClean="0"/>
              <a:t>Albani</a:t>
            </a:r>
            <a:r>
              <a:rPr lang="en-GB" altLang="ja-JP" sz="1600" b="0" dirty="0" smtClean="0"/>
              <a:t>)</a:t>
            </a:r>
            <a:endParaRPr lang="ja-JP" altLang="ja-JP" sz="1600" b="0" dirty="0" smtClean="0"/>
          </a:p>
          <a:p>
            <a:pPr>
              <a:buFont typeface="Arial" panose="020B0604020202020204" pitchFamily="34" charset="0"/>
              <a:buChar char="•"/>
            </a:pPr>
            <a:r>
              <a:rPr lang="en-GB" altLang="ja-JP" sz="1600" b="0" dirty="0" smtClean="0"/>
              <a:t>Thematic </a:t>
            </a:r>
            <a:r>
              <a:rPr lang="en-GB" altLang="ja-JP" sz="1600" b="0" dirty="0" smtClean="0"/>
              <a:t>Exploitation Platforms and Cloud Computing Activities at ESA </a:t>
            </a:r>
            <a:r>
              <a:rPr lang="en-GB" altLang="ja-JP" sz="1600" b="0" dirty="0" smtClean="0"/>
              <a:t>(</a:t>
            </a:r>
            <a:r>
              <a:rPr lang="en-GB" altLang="ja-JP" sz="1600" b="0" dirty="0" err="1" smtClean="0"/>
              <a:t>Sveinung</a:t>
            </a:r>
            <a:r>
              <a:rPr lang="en-GB" altLang="ja-JP" sz="1600" b="0" dirty="0" smtClean="0"/>
              <a:t> </a:t>
            </a:r>
            <a:r>
              <a:rPr lang="en-GB" altLang="ja-JP" sz="1600" b="0" dirty="0" err="1" smtClean="0"/>
              <a:t>Loekken</a:t>
            </a:r>
            <a:r>
              <a:rPr lang="en-GB" altLang="ja-JP" sz="1600" b="0" dirty="0" smtClean="0"/>
              <a:t>)</a:t>
            </a:r>
            <a:endParaRPr lang="ja-JP" altLang="ja-JP" sz="1600" b="0" dirty="0" smtClean="0"/>
          </a:p>
          <a:p>
            <a:pPr>
              <a:buFont typeface="Arial" panose="020B0604020202020204" pitchFamily="34" charset="0"/>
              <a:buChar char="•"/>
            </a:pPr>
            <a:r>
              <a:rPr lang="en-GB" altLang="ja-JP" sz="1600" b="0" dirty="0" smtClean="0"/>
              <a:t>Cloud </a:t>
            </a:r>
            <a:r>
              <a:rPr lang="en-GB" altLang="ja-JP" sz="1600" b="0" dirty="0" smtClean="0"/>
              <a:t>Computing and </a:t>
            </a:r>
            <a:r>
              <a:rPr lang="en-GB" altLang="ja-JP" sz="1600" b="0" dirty="0" smtClean="0"/>
              <a:t>Security (</a:t>
            </a:r>
            <a:r>
              <a:rPr lang="en-US" altLang="ja-JP" sz="1600" b="0" dirty="0" smtClean="0"/>
              <a:t>Julien </a:t>
            </a:r>
            <a:r>
              <a:rPr lang="en-US" altLang="ja-JP" sz="1600" b="0" dirty="0" err="1" smtClean="0"/>
              <a:t>Airaud</a:t>
            </a:r>
            <a:r>
              <a:rPr lang="en-US" altLang="ja-JP" sz="1600" b="0" dirty="0" smtClean="0"/>
              <a:t>)</a:t>
            </a:r>
            <a:endParaRPr lang="ja-JP" altLang="ja-JP" sz="1600" b="0" dirty="0" smtClean="0"/>
          </a:p>
          <a:p>
            <a:pPr>
              <a:buFont typeface="Arial" panose="020B0604020202020204" pitchFamily="34" charset="0"/>
              <a:buChar char="•"/>
            </a:pPr>
            <a:r>
              <a:rPr lang="en-GB" altLang="ja-JP" sz="1600" b="0" dirty="0" smtClean="0"/>
              <a:t>JAXA </a:t>
            </a:r>
            <a:r>
              <a:rPr lang="en-GB" altLang="ja-JP" sz="1600" b="0" dirty="0" smtClean="0"/>
              <a:t>Approach on Virtualization and Cloud </a:t>
            </a:r>
            <a:r>
              <a:rPr lang="en-GB" altLang="ja-JP" sz="1600" b="0" dirty="0" smtClean="0"/>
              <a:t>Computing (</a:t>
            </a:r>
            <a:r>
              <a:rPr lang="en-GB" altLang="ja-JP" sz="1600" b="0" dirty="0" err="1" smtClean="0"/>
              <a:t>Satoko</a:t>
            </a:r>
            <a:r>
              <a:rPr lang="en-GB" altLang="ja-JP" sz="1600" b="0" dirty="0" smtClean="0"/>
              <a:t> Miura)</a:t>
            </a:r>
            <a:endParaRPr lang="ja-JP" altLang="ja-JP" sz="1600" b="0" dirty="0" smtClean="0"/>
          </a:p>
          <a:p>
            <a:pPr>
              <a:buFont typeface="Arial" panose="020B0604020202020204" pitchFamily="34" charset="0"/>
              <a:buChar char="•"/>
            </a:pPr>
            <a:r>
              <a:rPr lang="en-GB" altLang="ja-JP" sz="1600" b="0" dirty="0" smtClean="0"/>
              <a:t>ISRO </a:t>
            </a:r>
            <a:r>
              <a:rPr lang="en-GB" altLang="ja-JP" sz="1600" b="0" dirty="0" smtClean="0"/>
              <a:t>- EO Data Processing Cloud: Requirements and Research </a:t>
            </a:r>
            <a:r>
              <a:rPr lang="en-GB" altLang="ja-JP" sz="1600" b="0" dirty="0" smtClean="0"/>
              <a:t>Issues (</a:t>
            </a:r>
            <a:r>
              <a:rPr lang="en-GB" altLang="ja-JP" sz="1600" b="0" dirty="0" err="1" smtClean="0"/>
              <a:t>Nitant</a:t>
            </a:r>
            <a:r>
              <a:rPr lang="en-GB" altLang="ja-JP" sz="1600" b="0" dirty="0" smtClean="0"/>
              <a:t> </a:t>
            </a:r>
            <a:r>
              <a:rPr lang="en-GB" altLang="ja-JP" sz="1600" b="0" dirty="0" err="1" smtClean="0"/>
              <a:t>Dube</a:t>
            </a:r>
            <a:r>
              <a:rPr lang="en-GB" altLang="ja-JP" sz="1600" b="0" dirty="0" smtClean="0"/>
              <a:t>)</a:t>
            </a:r>
            <a:endParaRPr lang="ja-JP" altLang="ja-JP" sz="1600" b="0" dirty="0" smtClean="0"/>
          </a:p>
          <a:p>
            <a:pPr>
              <a:buFont typeface="Arial" panose="020B0604020202020204" pitchFamily="34" charset="0"/>
              <a:buChar char="•"/>
            </a:pPr>
            <a:r>
              <a:rPr lang="en-GB" altLang="ja-JP" sz="1600" b="0" dirty="0" smtClean="0"/>
              <a:t>Computing </a:t>
            </a:r>
            <a:r>
              <a:rPr lang="en-GB" altLang="ja-JP" sz="1600" b="0" dirty="0" smtClean="0"/>
              <a:t>in the Cloud at Geoscience </a:t>
            </a:r>
            <a:r>
              <a:rPr lang="en-GB" altLang="ja-JP" sz="1600" b="0" dirty="0" smtClean="0"/>
              <a:t>Australia (Simon Oliver)</a:t>
            </a:r>
            <a:endParaRPr lang="ja-JP" altLang="ja-JP" sz="1600" b="0" dirty="0" smtClean="0"/>
          </a:p>
          <a:p>
            <a:pPr>
              <a:buFont typeface="Arial" panose="020B0604020202020204" pitchFamily="34" charset="0"/>
              <a:buChar char="•"/>
            </a:pPr>
            <a:r>
              <a:rPr lang="en-GB" altLang="ja-JP" sz="1600" b="0" dirty="0" smtClean="0"/>
              <a:t>NOAA</a:t>
            </a:r>
            <a:r>
              <a:rPr lang="en-GB" altLang="ja-JP" sz="1600" b="0" dirty="0"/>
              <a:t> </a:t>
            </a:r>
            <a:r>
              <a:rPr lang="en-GB" altLang="ja-JP" sz="1600" b="0" dirty="0" smtClean="0"/>
              <a:t>(</a:t>
            </a:r>
            <a:r>
              <a:rPr lang="en-GB" altLang="ja-JP" sz="1600" b="0" dirty="0" smtClean="0"/>
              <a:t>Martin </a:t>
            </a:r>
            <a:r>
              <a:rPr lang="en-GB" altLang="ja-JP" sz="1600" b="0" dirty="0" err="1" smtClean="0"/>
              <a:t>Yapur</a:t>
            </a:r>
            <a:r>
              <a:rPr lang="en-GB" altLang="ja-JP" sz="1600" b="0" dirty="0" smtClean="0"/>
              <a:t>)</a:t>
            </a:r>
            <a:endParaRPr lang="ja-JP" altLang="ja-JP" sz="1600" b="0" dirty="0" smtClean="0"/>
          </a:p>
          <a:p>
            <a:pPr>
              <a:buFont typeface="Arial" panose="020B0604020202020204" pitchFamily="34" charset="0"/>
              <a:buChar char="•"/>
            </a:pPr>
            <a:r>
              <a:rPr lang="en-GB" altLang="ja-JP" sz="1600" b="0" dirty="0" smtClean="0"/>
              <a:t>USGS</a:t>
            </a:r>
            <a:r>
              <a:rPr lang="en-GB" altLang="ja-JP" sz="1600" b="0" dirty="0"/>
              <a:t> </a:t>
            </a:r>
            <a:r>
              <a:rPr lang="en-GB" altLang="ja-JP" sz="1600" b="0" dirty="0" smtClean="0"/>
              <a:t>(</a:t>
            </a:r>
            <a:r>
              <a:rPr lang="en-GB" altLang="ja-JP" sz="1600" b="0" dirty="0" smtClean="0"/>
              <a:t>Kristi Kline)</a:t>
            </a:r>
            <a:endParaRPr lang="ja-JP" altLang="ja-JP" sz="1600" b="0" dirty="0" smtClean="0"/>
          </a:p>
          <a:p>
            <a:pPr>
              <a:buFont typeface="Arial" panose="020B0604020202020204" pitchFamily="34" charset="0"/>
              <a:buChar char="•"/>
            </a:pPr>
            <a:r>
              <a:rPr lang="en-US" altLang="ja-JP" sz="1600" b="0" dirty="0" smtClean="0"/>
              <a:t>Assessing </a:t>
            </a:r>
            <a:r>
              <a:rPr lang="en-US" altLang="ja-JP" sz="1600" b="0" dirty="0" smtClean="0"/>
              <a:t>Applications of Cloud Computing to </a:t>
            </a:r>
            <a:r>
              <a:rPr lang="en-US" altLang="ja-JP" sz="1600" b="0" dirty="0" smtClean="0"/>
              <a:t>EOSDIS (</a:t>
            </a:r>
            <a:r>
              <a:rPr lang="en-GB" altLang="ja-JP" sz="1600" b="0" dirty="0" smtClean="0"/>
              <a:t>Chris </a:t>
            </a:r>
            <a:r>
              <a:rPr lang="en-GB" altLang="ja-JP" sz="1600" b="0" dirty="0" smtClean="0"/>
              <a:t>Lynnes</a:t>
            </a:r>
            <a:r>
              <a:rPr lang="en-GB" altLang="ja-JP" sz="1600" b="0" dirty="0" smtClean="0"/>
              <a:t>*)</a:t>
            </a:r>
            <a:endParaRPr lang="ja-JP" altLang="ja-JP" sz="1600" b="0" dirty="0" smtClean="0"/>
          </a:p>
          <a:p>
            <a:pPr>
              <a:buFont typeface="Arial" panose="020B0604020202020204" pitchFamily="34" charset="0"/>
              <a:buChar char="•"/>
            </a:pPr>
            <a:r>
              <a:rPr lang="en-US" altLang="ja-JP" sz="1600" b="0" dirty="0" smtClean="0"/>
              <a:t>CEOS </a:t>
            </a:r>
            <a:r>
              <a:rPr lang="en-US" altLang="ja-JP" sz="1600" b="0" dirty="0" smtClean="0"/>
              <a:t>Data Cube use of Cloud Computing</a:t>
            </a:r>
            <a:r>
              <a:rPr lang="en-GB" altLang="ja-JP" sz="1600" b="0" dirty="0" smtClean="0"/>
              <a:t>  </a:t>
            </a:r>
            <a:r>
              <a:rPr lang="en-GB" altLang="ja-JP" sz="1600" b="0" dirty="0" smtClean="0"/>
              <a:t>(Brian </a:t>
            </a:r>
            <a:r>
              <a:rPr lang="en-GB" altLang="ja-JP" sz="1600" b="0" dirty="0" smtClean="0"/>
              <a:t>Killough</a:t>
            </a:r>
            <a:r>
              <a:rPr lang="en-GB" altLang="ja-JP" sz="1600" b="0" dirty="0" smtClean="0"/>
              <a:t>*)</a:t>
            </a:r>
            <a:endParaRPr lang="ja-JP" altLang="ja-JP" sz="1600" b="0" dirty="0" smtClean="0"/>
          </a:p>
          <a:p>
            <a:pPr>
              <a:buFont typeface="Arial" panose="020B0604020202020204" pitchFamily="34" charset="0"/>
              <a:buChar char="•"/>
            </a:pPr>
            <a:r>
              <a:rPr lang="en-GB" altLang="ja-JP" sz="1600" dirty="0" smtClean="0">
                <a:solidFill>
                  <a:srgbClr val="C00000"/>
                </a:solidFill>
                <a:effectLst>
                  <a:outerShdw blurRad="38100" dist="38100" dir="2700000" algn="tl">
                    <a:srgbClr val="000000">
                      <a:alpha val="43137"/>
                    </a:srgbClr>
                  </a:outerShdw>
                </a:effectLst>
              </a:rPr>
              <a:t>Cloud </a:t>
            </a:r>
            <a:r>
              <a:rPr lang="en-GB" altLang="ja-JP" sz="1600" dirty="0" smtClean="0">
                <a:solidFill>
                  <a:srgbClr val="C00000"/>
                </a:solidFill>
                <a:effectLst>
                  <a:outerShdw blurRad="38100" dist="38100" dir="2700000" algn="tl">
                    <a:srgbClr val="000000">
                      <a:alpha val="43137"/>
                    </a:srgbClr>
                  </a:outerShdw>
                </a:effectLst>
              </a:rPr>
              <a:t>Computing </a:t>
            </a:r>
            <a:r>
              <a:rPr lang="en-GB" altLang="ja-JP" sz="1600" dirty="0" smtClean="0">
                <a:solidFill>
                  <a:srgbClr val="C00000"/>
                </a:solidFill>
                <a:effectLst>
                  <a:outerShdw blurRad="38100" dist="38100" dir="2700000" algn="tl">
                    <a:srgbClr val="000000">
                      <a:alpha val="43137"/>
                    </a:srgbClr>
                  </a:outerShdw>
                </a:effectLst>
              </a:rPr>
              <a:t>Discussion</a:t>
            </a:r>
          </a:p>
          <a:p>
            <a:pPr>
              <a:buNone/>
            </a:pPr>
            <a:endParaRPr lang="en-GB" altLang="ja-JP" sz="1800" b="0" dirty="0"/>
          </a:p>
          <a:p>
            <a:pPr>
              <a:buFont typeface="Wingdings" pitchFamily="2" charset="2"/>
              <a:buChar char="Ø"/>
            </a:pPr>
            <a:r>
              <a:rPr kumimoji="1" lang="en-US" altLang="ja-JP" sz="1800" b="0" i="1" dirty="0">
                <a:latin typeface="Calibri" pitchFamily="34" charset="0"/>
              </a:rPr>
              <a:t>Move User activities to the Data (ESA)</a:t>
            </a:r>
          </a:p>
          <a:p>
            <a:pPr>
              <a:buFont typeface="Wingdings" pitchFamily="2" charset="2"/>
              <a:buChar char="Ø"/>
            </a:pPr>
            <a:r>
              <a:rPr lang="en-US" altLang="ja-JP" sz="1800" b="0" i="1" dirty="0">
                <a:latin typeface="Calibri" pitchFamily="34" charset="0"/>
              </a:rPr>
              <a:t>Move more analysis closer to the data (NASA)</a:t>
            </a:r>
          </a:p>
          <a:p>
            <a:pPr>
              <a:buFont typeface="Wingdings" pitchFamily="2" charset="2"/>
              <a:buChar char="Ø"/>
            </a:pPr>
            <a:r>
              <a:rPr lang="en-US" altLang="ja-JP" sz="1800" b="0" i="1" dirty="0">
                <a:latin typeface="Calibri" pitchFamily="34" charset="0"/>
              </a:rPr>
              <a:t>Cloud Interoperability (ISRO)</a:t>
            </a:r>
          </a:p>
          <a:p>
            <a:pPr>
              <a:buFont typeface="Wingdings" pitchFamily="2" charset="2"/>
              <a:buChar char="Ø"/>
            </a:pPr>
            <a:r>
              <a:rPr lang="en-US" altLang="ja-JP" sz="1800" b="0" i="1" dirty="0">
                <a:latin typeface="Calibri" pitchFamily="34" charset="0"/>
              </a:rPr>
              <a:t>Big Data Project success requires the expertise (algorithms, workflows, interpretive skill) and viable Use Cases (NOAA)</a:t>
            </a:r>
          </a:p>
          <a:p>
            <a:pPr>
              <a:buNone/>
            </a:pPr>
            <a:endParaRPr lang="ja-JP" altLang="ja-JP" sz="1800" b="0" dirty="0" smtClean="0"/>
          </a:p>
          <a:p>
            <a:pPr marL="0" indent="0" algn="ctr">
              <a:buNone/>
            </a:pPr>
            <a:r>
              <a:rPr lang="en-US" altLang="ja-JP" i="1" dirty="0" smtClean="0">
                <a:solidFill>
                  <a:srgbClr val="C00000"/>
                </a:solidFill>
                <a:effectLst>
                  <a:outerShdw blurRad="38100" dist="38100" dir="2700000" algn="tl">
                    <a:srgbClr val="000000">
                      <a:alpha val="43137"/>
                    </a:srgbClr>
                  </a:outerShdw>
                </a:effectLst>
              </a:rPr>
              <a:t>WGISS will create a summary report of the workshop</a:t>
            </a:r>
            <a:endParaRPr lang="en-US" altLang="ja-JP" i="1"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57865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Cloud Computing Workshop </a:t>
            </a:r>
            <a:r>
              <a:rPr lang="en-US" dirty="0" smtClean="0">
                <a:solidFill>
                  <a:srgbClr val="C00000"/>
                </a:solidFill>
              </a:rPr>
              <a:t>Discussion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Topics/actions for WGISS to research:</a:t>
            </a:r>
          </a:p>
          <a:p>
            <a:r>
              <a:rPr lang="en-US" dirty="0" smtClean="0"/>
              <a:t>Will cloud save us money?</a:t>
            </a:r>
          </a:p>
          <a:p>
            <a:r>
              <a:rPr lang="en-US" dirty="0" smtClean="0"/>
              <a:t>What interoperability issues will cloud solve?</a:t>
            </a:r>
          </a:p>
          <a:p>
            <a:r>
              <a:rPr lang="en-US" dirty="0" smtClean="0"/>
              <a:t>How best to make ARD discoverable/accessible</a:t>
            </a:r>
          </a:p>
          <a:p>
            <a:r>
              <a:rPr lang="en-US" dirty="0" smtClean="0"/>
              <a:t>What are we going to do with the data in the cloud? (cloud enabled applications)</a:t>
            </a:r>
          </a:p>
          <a:p>
            <a:r>
              <a:rPr lang="en-US" dirty="0" smtClean="0"/>
              <a:t>Interoperability becomes more complex with the use of multiple cloud vendors</a:t>
            </a:r>
          </a:p>
          <a:p>
            <a:r>
              <a:rPr lang="en-US" dirty="0" smtClean="0"/>
              <a:t>Host a workshop on developing cloud-aware software</a:t>
            </a:r>
          </a:p>
          <a:p>
            <a:endParaRPr lang="en-US" dirty="0"/>
          </a:p>
        </p:txBody>
      </p:sp>
    </p:spTree>
    <p:extLst>
      <p:ext uri="{BB962C8B-B14F-4D97-AF65-F5344CB8AC3E}">
        <p14:creationId xmlns:p14="http://schemas.microsoft.com/office/powerpoint/2010/main" val="419036078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6BF8D2B0-EFB6-4DAA-9B0B-6F6B3A580823}" type="slidenum">
              <a:rPr lang="en-US" smtClean="0"/>
              <a:pPr>
                <a:defRPr/>
              </a:pPr>
              <a:t>12</a:t>
            </a:fld>
            <a:endParaRPr lang="en-US" dirty="0"/>
          </a:p>
        </p:txBody>
      </p:sp>
      <p:sp>
        <p:nvSpPr>
          <p:cNvPr id="3" name="コンテンツ プレースホルダ 2"/>
          <p:cNvSpPr>
            <a:spLocks noGrp="1"/>
          </p:cNvSpPr>
          <p:nvPr>
            <p:ph sz="quarter" idx="11"/>
          </p:nvPr>
        </p:nvSpPr>
        <p:spPr>
          <a:xfrm>
            <a:off x="122462" y="1418462"/>
            <a:ext cx="8853855" cy="893103"/>
          </a:xfrm>
        </p:spPr>
        <p:txBody>
          <a:bodyPr/>
          <a:lstStyle/>
          <a:p>
            <a:pPr marL="0" indent="0">
              <a:buNone/>
            </a:pPr>
            <a:r>
              <a:rPr lang="en-US" altLang="ja-JP" sz="2000" i="1" dirty="0">
                <a:solidFill>
                  <a:srgbClr val="C00000"/>
                </a:solidFill>
                <a:effectLst>
                  <a:outerShdw blurRad="38100" dist="38100" dir="2700000" algn="tl">
                    <a:srgbClr val="000000">
                      <a:alpha val="43137"/>
                    </a:srgbClr>
                  </a:outerShdw>
                </a:effectLst>
              </a:rPr>
              <a:t>PHASE 1</a:t>
            </a:r>
            <a:r>
              <a:rPr lang="en-US" altLang="ja-JP" sz="2000" dirty="0">
                <a:solidFill>
                  <a:srgbClr val="C00000"/>
                </a:solidFill>
                <a:effectLst>
                  <a:outerShdw blurRad="38100" dist="38100" dir="2700000" algn="tl">
                    <a:srgbClr val="000000">
                      <a:alpha val="43137"/>
                    </a:srgbClr>
                  </a:outerShdw>
                </a:effectLst>
              </a:rPr>
              <a:t>: Consolidation of current CWIC/</a:t>
            </a:r>
            <a:r>
              <a:rPr lang="en-US" altLang="ja-JP" sz="2000" dirty="0" err="1">
                <a:solidFill>
                  <a:srgbClr val="C00000"/>
                </a:solidFill>
                <a:effectLst>
                  <a:outerShdw blurRad="38100" dist="38100" dir="2700000" algn="tl">
                    <a:srgbClr val="000000">
                      <a:alpha val="43137"/>
                    </a:srgbClr>
                  </a:outerShdw>
                </a:effectLst>
              </a:rPr>
              <a:t>FedEO</a:t>
            </a:r>
            <a:r>
              <a:rPr lang="en-US" altLang="ja-JP" sz="2000" dirty="0">
                <a:solidFill>
                  <a:srgbClr val="C00000"/>
                </a:solidFill>
                <a:effectLst>
                  <a:outerShdw blurRad="38100" dist="38100" dir="2700000" algn="tl">
                    <a:srgbClr val="000000">
                      <a:alpha val="43137"/>
                    </a:srgbClr>
                  </a:outerShdw>
                </a:effectLst>
              </a:rPr>
              <a:t>/IDN overall architecture to quickly address some of the identified open </a:t>
            </a:r>
            <a:r>
              <a:rPr lang="en-US" altLang="ja-JP" sz="2000" dirty="0" smtClean="0">
                <a:solidFill>
                  <a:srgbClr val="C00000"/>
                </a:solidFill>
                <a:effectLst>
                  <a:outerShdw blurRad="38100" dist="38100" dir="2700000" algn="tl">
                    <a:srgbClr val="000000">
                      <a:alpha val="43137"/>
                    </a:srgbClr>
                  </a:outerShdw>
                </a:effectLst>
              </a:rPr>
              <a:t>issues</a:t>
            </a:r>
            <a:endParaRPr lang="en-US" altLang="ja-JP" sz="2000" dirty="0">
              <a:solidFill>
                <a:srgbClr val="C00000"/>
              </a:solidFill>
              <a:effectLst>
                <a:outerShdw blurRad="38100" dist="38100" dir="2700000" algn="tl">
                  <a:srgbClr val="000000">
                    <a:alpha val="43137"/>
                  </a:srgbClr>
                </a:outerShdw>
              </a:effectLst>
            </a:endParaRPr>
          </a:p>
        </p:txBody>
      </p:sp>
      <p:sp>
        <p:nvSpPr>
          <p:cNvPr id="4" name="タイトル 3"/>
          <p:cNvSpPr>
            <a:spLocks noGrp="1"/>
          </p:cNvSpPr>
          <p:nvPr>
            <p:ph type="title"/>
          </p:nvPr>
        </p:nvSpPr>
        <p:spPr>
          <a:xfrm>
            <a:off x="3239466" y="188913"/>
            <a:ext cx="5828334" cy="501650"/>
          </a:xfrm>
        </p:spPr>
        <p:txBody>
          <a:bodyPr/>
          <a:lstStyle/>
          <a:p>
            <a:r>
              <a:rPr kumimoji="1" lang="en-US" altLang="ja-JP" sz="2400" dirty="0" smtClean="0"/>
              <a:t>PHASE 1: Current Architecture Consolidation Approach</a:t>
            </a:r>
            <a:endParaRPr kumimoji="1" lang="ja-JP" altLang="en-US" sz="2400" dirty="0"/>
          </a:p>
        </p:txBody>
      </p:sp>
      <p:sp>
        <p:nvSpPr>
          <p:cNvPr id="5" name="テキスト ボックス 4"/>
          <p:cNvSpPr txBox="1"/>
          <p:nvPr/>
        </p:nvSpPr>
        <p:spPr>
          <a:xfrm>
            <a:off x="1544218" y="332432"/>
            <a:ext cx="1734968" cy="369332"/>
          </a:xfrm>
          <a:prstGeom prst="rect">
            <a:avLst/>
          </a:prstGeom>
          <a:noFill/>
        </p:spPr>
        <p:txBody>
          <a:bodyPr wrap="none" rtlCol="0">
            <a:spAutoFit/>
          </a:bodyPr>
          <a:lstStyle/>
          <a:p>
            <a:r>
              <a:rPr kumimoji="1" lang="en-US" altLang="ja-JP" i="1" dirty="0" smtClean="0">
                <a:solidFill>
                  <a:srgbClr val="FFCCCC"/>
                </a:solidFill>
                <a:latin typeface="+mj-lt"/>
                <a:cs typeface="Times New Roman" pitchFamily="18" charset="0"/>
              </a:rPr>
              <a:t>For discussion</a:t>
            </a:r>
            <a:endParaRPr kumimoji="1" lang="ja-JP" altLang="en-US" i="1" dirty="0">
              <a:solidFill>
                <a:srgbClr val="FFCCCC"/>
              </a:solidFill>
              <a:latin typeface="+mj-lt"/>
              <a:cs typeface="Times New Roman" pitchFamily="18" charset="0"/>
            </a:endParaRPr>
          </a:p>
        </p:txBody>
      </p:sp>
      <p:sp>
        <p:nvSpPr>
          <p:cNvPr id="8" name="Flowchart: Magnetic Disk 4"/>
          <p:cNvSpPr/>
          <p:nvPr/>
        </p:nvSpPr>
        <p:spPr bwMode="auto">
          <a:xfrm>
            <a:off x="372565" y="4887331"/>
            <a:ext cx="720763" cy="710005"/>
          </a:xfrm>
          <a:prstGeom prst="flowChartMagneticDisk">
            <a:avLst/>
          </a:prstGeom>
          <a:solidFill>
            <a:schemeClr val="accent4">
              <a:lumMod val="10000"/>
              <a:lumOff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9" name="TextBox 8"/>
          <p:cNvSpPr txBox="1"/>
          <p:nvPr/>
        </p:nvSpPr>
        <p:spPr>
          <a:xfrm>
            <a:off x="42811" y="5598106"/>
            <a:ext cx="3382175" cy="1323439"/>
          </a:xfrm>
          <a:prstGeom prst="rect">
            <a:avLst/>
          </a:prstGeom>
          <a:noFill/>
        </p:spPr>
        <p:txBody>
          <a:bodyPr wrap="square" rtlCol="0">
            <a:spAutoFit/>
          </a:bodyPr>
          <a:lstStyle/>
          <a:p>
            <a:r>
              <a:rPr lang="en-GB" sz="1600" dirty="0" smtClean="0">
                <a:solidFill>
                  <a:schemeClr val="accent2">
                    <a:lumMod val="75000"/>
                  </a:schemeClr>
                </a:solidFill>
              </a:rPr>
              <a:t>European Partner  product catalogues:</a:t>
            </a:r>
          </a:p>
          <a:p>
            <a:pPr marL="285750" indent="-285750">
              <a:buFont typeface="Arial"/>
              <a:buChar char="•"/>
            </a:pPr>
            <a:r>
              <a:rPr lang="en-GB" sz="1600" dirty="0" smtClean="0">
                <a:solidFill>
                  <a:schemeClr val="accent2">
                    <a:lumMod val="75000"/>
                  </a:schemeClr>
                </a:solidFill>
              </a:rPr>
              <a:t>ESA, EU Copernicus, DLR, CNES, ROSCOSMOS, VITO, EUMETSAT, ASI, UKSA</a:t>
            </a:r>
            <a:endParaRPr lang="en-GB" sz="1600" dirty="0">
              <a:solidFill>
                <a:schemeClr val="accent2">
                  <a:lumMod val="75000"/>
                </a:schemeClr>
              </a:solidFill>
            </a:endParaRPr>
          </a:p>
        </p:txBody>
      </p:sp>
      <p:sp>
        <p:nvSpPr>
          <p:cNvPr id="12" name="Flowchart: Magnetic Disk 11"/>
          <p:cNvSpPr/>
          <p:nvPr/>
        </p:nvSpPr>
        <p:spPr bwMode="auto">
          <a:xfrm>
            <a:off x="6527099" y="4423482"/>
            <a:ext cx="720763" cy="710005"/>
          </a:xfrm>
          <a:prstGeom prst="flowChartMagneticDisk">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cxnSp>
        <p:nvCxnSpPr>
          <p:cNvPr id="16" name="Straight Arrow Connector 15"/>
          <p:cNvCxnSpPr>
            <a:endCxn id="8" idx="1"/>
          </p:cNvCxnSpPr>
          <p:nvPr/>
        </p:nvCxnSpPr>
        <p:spPr bwMode="auto">
          <a:xfrm flipH="1">
            <a:off x="732947" y="4423365"/>
            <a:ext cx="9133" cy="463966"/>
          </a:xfrm>
          <a:prstGeom prst="straightConnector1">
            <a:avLst/>
          </a:prstGeom>
          <a:solidFill>
            <a:schemeClr val="accent1"/>
          </a:solidFill>
          <a:ln w="28575" cap="flat" cmpd="sng" algn="ctr">
            <a:solidFill>
              <a:srgbClr val="00B050"/>
            </a:solidFill>
            <a:prstDash val="solid"/>
            <a:round/>
            <a:headEnd type="arrow" w="med" len="med"/>
            <a:tailEnd type="none" w="med" len="med"/>
          </a:ln>
          <a:effectLst/>
        </p:spPr>
      </p:cxnSp>
      <p:cxnSp>
        <p:nvCxnSpPr>
          <p:cNvPr id="20" name="Straight Arrow Connector 19"/>
          <p:cNvCxnSpPr>
            <a:stCxn id="25" idx="0"/>
            <a:endCxn id="30" idx="1"/>
          </p:cNvCxnSpPr>
          <p:nvPr/>
        </p:nvCxnSpPr>
        <p:spPr bwMode="auto">
          <a:xfrm flipV="1">
            <a:off x="1508671" y="2534843"/>
            <a:ext cx="2370216" cy="532362"/>
          </a:xfrm>
          <a:prstGeom prst="straightConnector1">
            <a:avLst/>
          </a:prstGeom>
          <a:solidFill>
            <a:schemeClr val="accent1"/>
          </a:solidFill>
          <a:ln w="28575" cap="flat" cmpd="sng" algn="ctr">
            <a:solidFill>
              <a:srgbClr val="00B050"/>
            </a:solidFill>
            <a:prstDash val="dash"/>
            <a:round/>
            <a:headEnd type="none" w="med" len="med"/>
            <a:tailEnd type="arrow"/>
          </a:ln>
          <a:effectLst/>
        </p:spPr>
      </p:cxnSp>
      <p:cxnSp>
        <p:nvCxnSpPr>
          <p:cNvPr id="21" name="Straight Arrow Connector 20"/>
          <p:cNvCxnSpPr/>
          <p:nvPr/>
        </p:nvCxnSpPr>
        <p:spPr bwMode="auto">
          <a:xfrm flipH="1">
            <a:off x="6878514" y="3966760"/>
            <a:ext cx="14272" cy="542219"/>
          </a:xfrm>
          <a:prstGeom prst="straightConnector1">
            <a:avLst/>
          </a:prstGeom>
          <a:solidFill>
            <a:schemeClr val="accent1"/>
          </a:solidFill>
          <a:ln w="28575" cap="flat" cmpd="sng" algn="ctr">
            <a:solidFill>
              <a:srgbClr val="00B050"/>
            </a:solidFill>
            <a:prstDash val="solid"/>
            <a:round/>
            <a:headEnd type="arrow" w="med" len="med"/>
            <a:tailEnd type="none" w="med" len="med"/>
          </a:ln>
          <a:effectLst/>
        </p:spPr>
      </p:cxnSp>
      <p:grpSp>
        <p:nvGrpSpPr>
          <p:cNvPr id="24" name="Group 23"/>
          <p:cNvGrpSpPr/>
          <p:nvPr/>
        </p:nvGrpSpPr>
        <p:grpSpPr>
          <a:xfrm>
            <a:off x="305896" y="3067197"/>
            <a:ext cx="2419823" cy="1427507"/>
            <a:chOff x="344244" y="2624866"/>
            <a:chExt cx="3246443" cy="1964905"/>
          </a:xfrm>
        </p:grpSpPr>
        <p:sp>
          <p:nvSpPr>
            <p:cNvPr id="25" name="Flowchart: Alternate Process 16"/>
            <p:cNvSpPr/>
            <p:nvPr/>
          </p:nvSpPr>
          <p:spPr bwMode="auto">
            <a:xfrm>
              <a:off x="344244" y="2624866"/>
              <a:ext cx="3227295" cy="1925619"/>
            </a:xfrm>
            <a:prstGeom prst="flowChartAlternateProcess">
              <a:avLst/>
            </a:prstGeom>
            <a:solidFill>
              <a:schemeClr val="accent4">
                <a:lumMod val="10000"/>
                <a:lumOff val="90000"/>
              </a:schemeClr>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26" name="TextBox 25"/>
            <p:cNvSpPr txBox="1"/>
            <p:nvPr/>
          </p:nvSpPr>
          <p:spPr>
            <a:xfrm>
              <a:off x="461679" y="2693503"/>
              <a:ext cx="3014137" cy="508370"/>
            </a:xfrm>
            <a:prstGeom prst="rect">
              <a:avLst/>
            </a:prstGeom>
            <a:noFill/>
          </p:spPr>
          <p:txBody>
            <a:bodyPr wrap="square" rtlCol="0">
              <a:spAutoFit/>
            </a:bodyPr>
            <a:lstStyle/>
            <a:p>
              <a:pPr algn="ctr"/>
              <a:r>
                <a:rPr lang="en-GB" dirty="0" err="1" smtClean="0"/>
                <a:t>FedEO</a:t>
              </a:r>
              <a:r>
                <a:rPr lang="en-GB" dirty="0"/>
                <a:t> </a:t>
              </a:r>
              <a:r>
                <a:rPr lang="en-GB" dirty="0" smtClean="0"/>
                <a:t>Node</a:t>
              </a:r>
            </a:p>
          </p:txBody>
        </p:sp>
        <p:sp>
          <p:nvSpPr>
            <p:cNvPr id="27" name="Flowchart: Magnetic Disk 1039"/>
            <p:cNvSpPr/>
            <p:nvPr/>
          </p:nvSpPr>
          <p:spPr bwMode="auto">
            <a:xfrm>
              <a:off x="2059031" y="3175644"/>
              <a:ext cx="1531656" cy="1414127"/>
            </a:xfrm>
            <a:prstGeom prst="flowChartMagneticDisk">
              <a:avLst/>
            </a:prstGeom>
            <a:solidFill>
              <a:schemeClr val="accent2"/>
            </a:solidFill>
            <a:ln w="9525" cap="flat" cmpd="sng" algn="ctr">
              <a:solidFill>
                <a:schemeClr val="tx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solidFill>
                    <a:srgbClr val="000000"/>
                  </a:solidFill>
                  <a:latin typeface="Tahoma" pitchFamily="34" charset="0"/>
                </a:rPr>
                <a:t>Collection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ahoma" pitchFamily="34" charset="0"/>
                </a:rPr>
                <a:t>Directory</a:t>
              </a:r>
            </a:p>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solidFill>
                    <a:srgbClr val="000000"/>
                  </a:solidFill>
                  <a:latin typeface="Tahoma" pitchFamily="34" charset="0"/>
                </a:rPr>
                <a:t>(</a:t>
              </a:r>
              <a:r>
                <a:rPr lang="en-GB" sz="1200" dirty="0" err="1" smtClean="0">
                  <a:solidFill>
                    <a:srgbClr val="000000"/>
                  </a:solidFill>
                  <a:latin typeface="Tahoma" pitchFamily="34" charset="0"/>
                </a:rPr>
                <a:t>FedEO</a:t>
              </a:r>
              <a:r>
                <a:rPr lang="en-GB" sz="1200" dirty="0" smtClean="0">
                  <a:solidFill>
                    <a:srgbClr val="000000"/>
                  </a:solidFill>
                  <a:latin typeface="Tahoma" pitchFamily="34" charset="0"/>
                </a:rPr>
                <a:t>, CWIC)</a:t>
              </a:r>
              <a:endParaRPr kumimoji="0" lang="en-GB" sz="1200" b="0" i="0" u="none" strike="noStrike" cap="none" normalizeH="0" baseline="0" dirty="0" smtClean="0">
                <a:ln>
                  <a:noFill/>
                </a:ln>
                <a:solidFill>
                  <a:srgbClr val="000000"/>
                </a:solidFill>
                <a:effectLst/>
                <a:latin typeface="Tahoma" pitchFamily="34" charset="0"/>
              </a:endParaRPr>
            </a:p>
          </p:txBody>
        </p:sp>
      </p:grpSp>
      <p:cxnSp>
        <p:nvCxnSpPr>
          <p:cNvPr id="29" name="Straight Arrow Connector 28"/>
          <p:cNvCxnSpPr>
            <a:stCxn id="33" idx="0"/>
            <a:endCxn id="30" idx="3"/>
          </p:cNvCxnSpPr>
          <p:nvPr/>
        </p:nvCxnSpPr>
        <p:spPr bwMode="auto">
          <a:xfrm flipH="1" flipV="1">
            <a:off x="5038392" y="2534843"/>
            <a:ext cx="2509089" cy="534155"/>
          </a:xfrm>
          <a:prstGeom prst="straightConnector1">
            <a:avLst/>
          </a:prstGeom>
          <a:solidFill>
            <a:schemeClr val="accent1"/>
          </a:solidFill>
          <a:ln w="28575" cap="flat" cmpd="sng" algn="ctr">
            <a:solidFill>
              <a:srgbClr val="00B050"/>
            </a:solidFill>
            <a:prstDash val="dash"/>
            <a:round/>
            <a:headEnd type="none" w="med" len="med"/>
            <a:tailEnd type="arrow"/>
          </a:ln>
          <a:effectLst/>
        </p:spPr>
      </p:cxnSp>
      <p:sp>
        <p:nvSpPr>
          <p:cNvPr id="30" name="TextBox 29"/>
          <p:cNvSpPr txBox="1"/>
          <p:nvPr/>
        </p:nvSpPr>
        <p:spPr>
          <a:xfrm>
            <a:off x="3878887" y="2350177"/>
            <a:ext cx="1159505" cy="369332"/>
          </a:xfrm>
          <a:prstGeom prst="rect">
            <a:avLst/>
          </a:prstGeom>
          <a:solidFill>
            <a:srgbClr val="FFFF00"/>
          </a:solidFill>
          <a:ln w="57150">
            <a:solidFill>
              <a:schemeClr val="accent1">
                <a:lumMod val="60000"/>
                <a:lumOff val="40000"/>
              </a:schemeClr>
            </a:solidFill>
          </a:ln>
        </p:spPr>
        <p:txBody>
          <a:bodyPr wrap="none" rtlCol="0">
            <a:spAutoFit/>
          </a:bodyPr>
          <a:lstStyle/>
          <a:p>
            <a:r>
              <a:rPr lang="en-GB" dirty="0" smtClean="0"/>
              <a:t>CLIENTS</a:t>
            </a:r>
            <a:endParaRPr lang="en-GB" dirty="0"/>
          </a:p>
        </p:txBody>
      </p:sp>
      <p:grpSp>
        <p:nvGrpSpPr>
          <p:cNvPr id="32" name="Group 31"/>
          <p:cNvGrpSpPr/>
          <p:nvPr/>
        </p:nvGrpSpPr>
        <p:grpSpPr>
          <a:xfrm>
            <a:off x="6250601" y="3068998"/>
            <a:ext cx="2593760" cy="883493"/>
            <a:chOff x="6207788" y="2626659"/>
            <a:chExt cx="2593760" cy="1368635"/>
          </a:xfrm>
        </p:grpSpPr>
        <p:sp>
          <p:nvSpPr>
            <p:cNvPr id="33" name="Flowchart: Alternate Process 59"/>
            <p:cNvSpPr/>
            <p:nvPr/>
          </p:nvSpPr>
          <p:spPr bwMode="auto">
            <a:xfrm>
              <a:off x="6207788" y="2626659"/>
              <a:ext cx="2593760" cy="1368635"/>
            </a:xfrm>
            <a:prstGeom prst="flowChartAlternateProcess">
              <a:avLst/>
            </a:prstGeom>
            <a:solidFill>
              <a:srgbClr val="40E85C"/>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35" name="TextBox 34"/>
            <p:cNvSpPr txBox="1"/>
            <p:nvPr/>
          </p:nvSpPr>
          <p:spPr>
            <a:xfrm>
              <a:off x="6329445" y="2681432"/>
              <a:ext cx="2398955" cy="369332"/>
            </a:xfrm>
            <a:prstGeom prst="rect">
              <a:avLst/>
            </a:prstGeom>
            <a:noFill/>
          </p:spPr>
          <p:txBody>
            <a:bodyPr wrap="square" rtlCol="0">
              <a:spAutoFit/>
            </a:bodyPr>
            <a:lstStyle/>
            <a:p>
              <a:pPr algn="ctr"/>
              <a:r>
                <a:rPr lang="en-GB" dirty="0" smtClean="0">
                  <a:solidFill>
                    <a:srgbClr val="007434"/>
                  </a:solidFill>
                </a:rPr>
                <a:t>CWIC Node</a:t>
              </a:r>
              <a:endParaRPr lang="en-GB" dirty="0">
                <a:solidFill>
                  <a:srgbClr val="007434"/>
                </a:solidFill>
              </a:endParaRPr>
            </a:p>
          </p:txBody>
        </p:sp>
      </p:grpSp>
      <p:cxnSp>
        <p:nvCxnSpPr>
          <p:cNvPr id="36" name="Straight Arrow Connector 35"/>
          <p:cNvCxnSpPr/>
          <p:nvPr/>
        </p:nvCxnSpPr>
        <p:spPr bwMode="auto">
          <a:xfrm>
            <a:off x="2711447" y="4195062"/>
            <a:ext cx="1094272" cy="634968"/>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cxnSp>
        <p:nvCxnSpPr>
          <p:cNvPr id="37" name="Straight Arrow Connector 36"/>
          <p:cNvCxnSpPr/>
          <p:nvPr/>
        </p:nvCxnSpPr>
        <p:spPr bwMode="auto">
          <a:xfrm flipH="1" flipV="1">
            <a:off x="2583011" y="4409097"/>
            <a:ext cx="1056037" cy="556488"/>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sp>
        <p:nvSpPr>
          <p:cNvPr id="47" name="Flowchart: Magnetic Disk 1039"/>
          <p:cNvSpPr/>
          <p:nvPr/>
        </p:nvSpPr>
        <p:spPr bwMode="auto">
          <a:xfrm>
            <a:off x="3753213" y="4380559"/>
            <a:ext cx="1698223" cy="1426891"/>
          </a:xfrm>
          <a:prstGeom prst="flowChartMagneticDisk">
            <a:avLst/>
          </a:prstGeom>
          <a:solidFill>
            <a:srgbClr val="FFFF00"/>
          </a:solidFill>
          <a:ln w="9525" cap="flat" cmpd="sng" algn="ctr">
            <a:solidFill>
              <a:schemeClr val="tx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500" dirty="0" smtClean="0">
                <a:solidFill>
                  <a:srgbClr val="000000"/>
                </a:solidFill>
                <a:latin typeface="Tahoma" pitchFamily="34" charset="0"/>
              </a:rPr>
              <a:t>IDN</a:t>
            </a:r>
          </a:p>
          <a:p>
            <a:pPr marL="0" marR="0" indent="0" algn="ctr" defTabSz="914400" rtl="0" eaLnBrk="0" fontAlgn="base" latinLnBrk="0" hangingPunct="0">
              <a:lnSpc>
                <a:spcPct val="100000"/>
              </a:lnSpc>
              <a:spcBef>
                <a:spcPct val="0"/>
              </a:spcBef>
              <a:spcAft>
                <a:spcPct val="0"/>
              </a:spcAft>
              <a:buClrTx/>
              <a:buSzTx/>
              <a:buFontTx/>
              <a:buNone/>
              <a:tabLst/>
            </a:pPr>
            <a:r>
              <a:rPr lang="en-GB" sz="1500" dirty="0" smtClean="0">
                <a:solidFill>
                  <a:srgbClr val="000000"/>
                </a:solidFill>
                <a:latin typeface="Tahoma" pitchFamily="34" charset="0"/>
              </a:rPr>
              <a:t>Collection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Tahoma" pitchFamily="34" charset="0"/>
              </a:rPr>
              <a:t>Directory</a:t>
            </a:r>
          </a:p>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solidFill>
                  <a:srgbClr val="000000"/>
                </a:solidFill>
                <a:latin typeface="Tahoma" pitchFamily="34" charset="0"/>
              </a:rPr>
              <a:t>(CWIC, </a:t>
            </a:r>
            <a:r>
              <a:rPr lang="en-GB" sz="1200" dirty="0" err="1" smtClean="0">
                <a:solidFill>
                  <a:srgbClr val="000000"/>
                </a:solidFill>
                <a:latin typeface="Tahoma" pitchFamily="34" charset="0"/>
              </a:rPr>
              <a:t>FedEO</a:t>
            </a:r>
            <a:r>
              <a:rPr lang="en-GB" sz="1200" dirty="0" smtClean="0">
                <a:solidFill>
                  <a:srgbClr val="000000"/>
                </a:solidFill>
                <a:latin typeface="Tahoma" pitchFamily="34" charset="0"/>
              </a:rPr>
              <a:t>, Others)</a:t>
            </a:r>
            <a:endParaRPr kumimoji="0" lang="en-GB" sz="1200" b="0" i="0" u="none" strike="noStrike" cap="none" normalizeH="0" baseline="0" dirty="0" smtClean="0">
              <a:ln>
                <a:noFill/>
              </a:ln>
              <a:solidFill>
                <a:srgbClr val="000000"/>
              </a:solidFill>
              <a:effectLst/>
              <a:latin typeface="Tahoma" pitchFamily="34" charset="0"/>
            </a:endParaRPr>
          </a:p>
        </p:txBody>
      </p:sp>
      <p:cxnSp>
        <p:nvCxnSpPr>
          <p:cNvPr id="49" name="Straight Arrow Connector 48"/>
          <p:cNvCxnSpPr/>
          <p:nvPr/>
        </p:nvCxnSpPr>
        <p:spPr bwMode="auto">
          <a:xfrm flipV="1">
            <a:off x="5280187" y="3709920"/>
            <a:ext cx="1041767" cy="927479"/>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cxnSp>
        <p:nvCxnSpPr>
          <p:cNvPr id="52" name="Straight Arrow Connector 51"/>
          <p:cNvCxnSpPr/>
          <p:nvPr/>
        </p:nvCxnSpPr>
        <p:spPr bwMode="auto">
          <a:xfrm flipH="1">
            <a:off x="5508521" y="3995298"/>
            <a:ext cx="856245" cy="813328"/>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sp>
        <p:nvSpPr>
          <p:cNvPr id="57" name="Flowchart: Magnetic Disk 11"/>
          <p:cNvSpPr/>
          <p:nvPr/>
        </p:nvSpPr>
        <p:spPr bwMode="auto">
          <a:xfrm>
            <a:off x="7806891" y="4418924"/>
            <a:ext cx="720763" cy="710005"/>
          </a:xfrm>
          <a:prstGeom prst="flowChartMagneticDisk">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cxnSp>
        <p:nvCxnSpPr>
          <p:cNvPr id="58" name="Straight Arrow Connector 57"/>
          <p:cNvCxnSpPr/>
          <p:nvPr/>
        </p:nvCxnSpPr>
        <p:spPr bwMode="auto">
          <a:xfrm flipH="1">
            <a:off x="8158306" y="3962202"/>
            <a:ext cx="14272" cy="542219"/>
          </a:xfrm>
          <a:prstGeom prst="straightConnector1">
            <a:avLst/>
          </a:prstGeom>
          <a:solidFill>
            <a:schemeClr val="accent1"/>
          </a:solidFill>
          <a:ln w="28575" cap="flat" cmpd="sng" algn="ctr">
            <a:solidFill>
              <a:srgbClr val="00B050"/>
            </a:solidFill>
            <a:prstDash val="solid"/>
            <a:round/>
            <a:headEnd type="arrow" w="med" len="med"/>
            <a:tailEnd type="none" w="med" len="med"/>
          </a:ln>
          <a:effectLst/>
        </p:spPr>
      </p:cxnSp>
      <p:sp>
        <p:nvSpPr>
          <p:cNvPr id="60" name="Flowchart: Magnetic Disk 4"/>
          <p:cNvSpPr/>
          <p:nvPr/>
        </p:nvSpPr>
        <p:spPr bwMode="auto">
          <a:xfrm>
            <a:off x="1024442" y="4897042"/>
            <a:ext cx="720763" cy="710005"/>
          </a:xfrm>
          <a:prstGeom prst="flowChartMagneticDisk">
            <a:avLst/>
          </a:prstGeom>
          <a:solidFill>
            <a:schemeClr val="accent4">
              <a:lumMod val="10000"/>
              <a:lumOff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cxnSp>
        <p:nvCxnSpPr>
          <p:cNvPr id="61" name="Straight Arrow Connector 60"/>
          <p:cNvCxnSpPr>
            <a:endCxn id="60" idx="1"/>
          </p:cNvCxnSpPr>
          <p:nvPr/>
        </p:nvCxnSpPr>
        <p:spPr bwMode="auto">
          <a:xfrm>
            <a:off x="1369995" y="4437634"/>
            <a:ext cx="14829" cy="459408"/>
          </a:xfrm>
          <a:prstGeom prst="straightConnector1">
            <a:avLst/>
          </a:prstGeom>
          <a:solidFill>
            <a:schemeClr val="accent1"/>
          </a:solidFill>
          <a:ln w="28575" cap="flat" cmpd="sng" algn="ctr">
            <a:solidFill>
              <a:srgbClr val="00B050"/>
            </a:solidFill>
            <a:prstDash val="solid"/>
            <a:round/>
            <a:headEnd type="arrow" w="med" len="med"/>
            <a:tailEnd type="none" w="med" len="med"/>
          </a:ln>
          <a:effectLst/>
        </p:spPr>
      </p:cxnSp>
      <p:sp>
        <p:nvSpPr>
          <p:cNvPr id="70" name="TextBox 69"/>
          <p:cNvSpPr txBox="1"/>
          <p:nvPr/>
        </p:nvSpPr>
        <p:spPr>
          <a:xfrm>
            <a:off x="5761825" y="5293901"/>
            <a:ext cx="3214493" cy="1323439"/>
          </a:xfrm>
          <a:prstGeom prst="rect">
            <a:avLst/>
          </a:prstGeom>
          <a:noFill/>
        </p:spPr>
        <p:txBody>
          <a:bodyPr wrap="square" rtlCol="0">
            <a:spAutoFit/>
          </a:bodyPr>
          <a:lstStyle/>
          <a:p>
            <a:r>
              <a:rPr lang="en-GB" sz="1600" dirty="0">
                <a:solidFill>
                  <a:srgbClr val="00B050"/>
                </a:solidFill>
              </a:rPr>
              <a:t>Non-European Partners </a:t>
            </a:r>
          </a:p>
          <a:p>
            <a:r>
              <a:rPr lang="en-GB" sz="1600" dirty="0">
                <a:solidFill>
                  <a:srgbClr val="00B050"/>
                </a:solidFill>
              </a:rPr>
              <a:t>product catalogues:</a:t>
            </a:r>
          </a:p>
          <a:p>
            <a:pPr marL="285750" indent="-285750">
              <a:buFont typeface="Arial"/>
              <a:buChar char="•"/>
            </a:pPr>
            <a:r>
              <a:rPr lang="en-GB" sz="1600" dirty="0">
                <a:solidFill>
                  <a:srgbClr val="00B050"/>
                </a:solidFill>
              </a:rPr>
              <a:t>USGS, NASA, ISRO, </a:t>
            </a:r>
            <a:r>
              <a:rPr lang="en-GB" sz="1600" dirty="0" smtClean="0">
                <a:solidFill>
                  <a:srgbClr val="00B050"/>
                </a:solidFill>
              </a:rPr>
              <a:t>NOAA,  NOAA</a:t>
            </a:r>
            <a:r>
              <a:rPr lang="en-GB" sz="1600" dirty="0">
                <a:solidFill>
                  <a:srgbClr val="00B050"/>
                </a:solidFill>
              </a:rPr>
              <a:t>/GHRSST, INPE, AOE</a:t>
            </a:r>
            <a:r>
              <a:rPr lang="en-GB" sz="1600" dirty="0" smtClean="0">
                <a:solidFill>
                  <a:srgbClr val="00B050"/>
                </a:solidFill>
              </a:rPr>
              <a:t>, CCMEO</a:t>
            </a:r>
            <a:endParaRPr lang="en-GB" sz="1600" dirty="0">
              <a:solidFill>
                <a:srgbClr val="00B050"/>
              </a:solidFill>
            </a:endParaRPr>
          </a:p>
        </p:txBody>
      </p:sp>
      <p:sp>
        <p:nvSpPr>
          <p:cNvPr id="75" name="TextBox 74"/>
          <p:cNvSpPr txBox="1"/>
          <p:nvPr/>
        </p:nvSpPr>
        <p:spPr>
          <a:xfrm>
            <a:off x="5265917" y="4095180"/>
            <a:ext cx="1384265" cy="276999"/>
          </a:xfrm>
          <a:prstGeom prst="rect">
            <a:avLst/>
          </a:prstGeom>
          <a:noFill/>
        </p:spPr>
        <p:txBody>
          <a:bodyPr wrap="square" rtlCol="0">
            <a:spAutoFit/>
          </a:bodyPr>
          <a:lstStyle/>
          <a:p>
            <a:r>
              <a:rPr lang="en-US" sz="1200" dirty="0" smtClean="0"/>
              <a:t>Search (1</a:t>
            </a:r>
            <a:r>
              <a:rPr lang="en-US" sz="1200" baseline="30000" dirty="0" smtClean="0"/>
              <a:t>st</a:t>
            </a:r>
            <a:r>
              <a:rPr lang="en-US" sz="1200" dirty="0" smtClean="0"/>
              <a:t> step)</a:t>
            </a:r>
            <a:endParaRPr lang="en-US" sz="1200" dirty="0"/>
          </a:p>
        </p:txBody>
      </p:sp>
      <p:sp>
        <p:nvSpPr>
          <p:cNvPr id="76" name="TextBox 75"/>
          <p:cNvSpPr txBox="1"/>
          <p:nvPr/>
        </p:nvSpPr>
        <p:spPr>
          <a:xfrm>
            <a:off x="2735409" y="4119160"/>
            <a:ext cx="1160511" cy="830997"/>
          </a:xfrm>
          <a:prstGeom prst="rect">
            <a:avLst/>
          </a:prstGeom>
          <a:noFill/>
        </p:spPr>
        <p:txBody>
          <a:bodyPr wrap="square" rtlCol="0">
            <a:spAutoFit/>
          </a:bodyPr>
          <a:lstStyle/>
          <a:p>
            <a:r>
              <a:rPr lang="en-US" sz="1200" dirty="0" smtClean="0"/>
              <a:t>Collection metadata population &amp; harvesting</a:t>
            </a:r>
            <a:endParaRPr lang="en-US" sz="1200" dirty="0"/>
          </a:p>
        </p:txBody>
      </p:sp>
      <p:cxnSp>
        <p:nvCxnSpPr>
          <p:cNvPr id="77" name="Straight Arrow Connector 76"/>
          <p:cNvCxnSpPr/>
          <p:nvPr/>
        </p:nvCxnSpPr>
        <p:spPr bwMode="auto">
          <a:xfrm flipV="1">
            <a:off x="2711448" y="3381734"/>
            <a:ext cx="3496340" cy="28539"/>
          </a:xfrm>
          <a:prstGeom prst="straightConnector1">
            <a:avLst/>
          </a:prstGeom>
          <a:solidFill>
            <a:schemeClr val="accent1"/>
          </a:solidFill>
          <a:ln w="28575" cap="flat" cmpd="sng" algn="ctr">
            <a:solidFill>
              <a:srgbClr val="00B050"/>
            </a:solidFill>
            <a:prstDash val="solid"/>
            <a:round/>
            <a:headEnd type="arrow" w="med" len="med"/>
            <a:tailEnd type="arrow"/>
          </a:ln>
          <a:effectLst/>
        </p:spPr>
      </p:cxnSp>
    </p:spTree>
    <p:extLst>
      <p:ext uri="{BB962C8B-B14F-4D97-AF65-F5344CB8AC3E}">
        <p14:creationId xmlns:p14="http://schemas.microsoft.com/office/powerpoint/2010/main" val="58142836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solidFill>
                  <a:srgbClr val="C00000"/>
                </a:solidFill>
                <a:effectLst>
                  <a:outerShdw blurRad="38100" dist="38100" dir="2700000" algn="tl">
                    <a:srgbClr val="000000">
                      <a:alpha val="43137"/>
                    </a:srgbClr>
                  </a:outerShdw>
                </a:effectLst>
              </a:rPr>
              <a:t>Discovering and Accessing data in Future Architectures</a:t>
            </a:r>
          </a:p>
          <a:p>
            <a:r>
              <a:rPr lang="en-US" dirty="0" smtClean="0">
                <a:solidFill>
                  <a:srgbClr val="C00000"/>
                </a:solidFill>
                <a:effectLst>
                  <a:outerShdw blurRad="38100" dist="38100" dir="2700000" algn="tl">
                    <a:srgbClr val="000000">
                      <a:alpha val="43137"/>
                    </a:srgbClr>
                  </a:outerShdw>
                </a:effectLst>
              </a:rPr>
              <a:t>Geospatial Applications Workshop on the use of CEOS data</a:t>
            </a:r>
          </a:p>
          <a:p>
            <a:r>
              <a:rPr lang="en-US" dirty="0" smtClean="0">
                <a:solidFill>
                  <a:srgbClr val="C00000"/>
                </a:solidFill>
                <a:effectLst>
                  <a:outerShdw blurRad="38100" dist="38100" dir="2700000" algn="tl">
                    <a:srgbClr val="000000">
                      <a:alpha val="43137"/>
                    </a:srgbClr>
                  </a:outerShdw>
                </a:effectLst>
              </a:rPr>
              <a:t>Metadata Interoperability </a:t>
            </a:r>
          </a:p>
          <a:p>
            <a:r>
              <a:rPr lang="en-US" dirty="0" smtClean="0">
                <a:solidFill>
                  <a:srgbClr val="C00000"/>
                </a:solidFill>
                <a:effectLst>
                  <a:outerShdw blurRad="38100" dist="38100" dir="2700000" algn="tl">
                    <a:srgbClr val="000000">
                      <a:alpha val="43137"/>
                    </a:srgbClr>
                  </a:outerShdw>
                </a:effectLst>
              </a:rPr>
              <a:t>User Authentication Interoperability </a:t>
            </a:r>
          </a:p>
          <a:p>
            <a:r>
              <a:rPr lang="en-US" dirty="0" smtClean="0">
                <a:solidFill>
                  <a:srgbClr val="C00000"/>
                </a:solidFill>
                <a:effectLst>
                  <a:outerShdw blurRad="38100" dist="38100" dir="2700000" algn="tl">
                    <a:srgbClr val="000000">
                      <a:alpha val="43137"/>
                    </a:srgbClr>
                  </a:outerShdw>
                </a:effectLst>
              </a:rPr>
              <a:t>Hack-a-thon on client development (or API use) to access CEOS data</a:t>
            </a:r>
          </a:p>
          <a:p>
            <a:endParaRPr lang="en-US" dirty="0"/>
          </a:p>
          <a:p>
            <a:r>
              <a:rPr lang="en-US" dirty="0" smtClean="0"/>
              <a:t>Andy will present at the first webinar in December 2016</a:t>
            </a:r>
          </a:p>
          <a:p>
            <a:endParaRPr lang="en-US" dirty="0"/>
          </a:p>
          <a:p>
            <a:r>
              <a:rPr lang="en-US" dirty="0" smtClean="0"/>
              <a:t>Continue our discussions on Cloud Computing</a:t>
            </a:r>
            <a:endParaRPr lang="en-US" dirty="0"/>
          </a:p>
        </p:txBody>
      </p:sp>
      <p:sp>
        <p:nvSpPr>
          <p:cNvPr id="3" name="Title 2"/>
          <p:cNvSpPr>
            <a:spLocks noGrp="1"/>
          </p:cNvSpPr>
          <p:nvPr>
            <p:ph type="title"/>
          </p:nvPr>
        </p:nvSpPr>
        <p:spPr/>
        <p:txBody>
          <a:bodyPr/>
          <a:lstStyle/>
          <a:p>
            <a:pPr algn="l"/>
            <a:r>
              <a:rPr lang="en-US" dirty="0" smtClean="0"/>
              <a:t>Technology Exploration </a:t>
            </a:r>
            <a:br>
              <a:rPr lang="en-US" dirty="0" smtClean="0"/>
            </a:br>
            <a:r>
              <a:rPr lang="en-US" dirty="0" smtClean="0"/>
              <a:t>Future </a:t>
            </a:r>
            <a:r>
              <a:rPr lang="en-US" dirty="0"/>
              <a:t>T</a:t>
            </a:r>
            <a:r>
              <a:rPr lang="en-US" dirty="0" smtClean="0"/>
              <a:t>opics </a:t>
            </a:r>
            <a:endParaRPr lang="en-US" dirty="0"/>
          </a:p>
        </p:txBody>
      </p:sp>
    </p:spTree>
    <p:extLst>
      <p:ext uri="{BB962C8B-B14F-4D97-AF65-F5344CB8AC3E}">
        <p14:creationId xmlns:p14="http://schemas.microsoft.com/office/powerpoint/2010/main" val="155031090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3" y="89475"/>
            <a:ext cx="8812916" cy="1107996"/>
          </a:xfrm>
          <a:noFill/>
          <a:ln>
            <a:noFill/>
          </a:ln>
        </p:spPr>
        <p:txBody>
          <a:bodyPr vert="horz" wrap="square" lIns="91440" tIns="45720" rIns="91440" bIns="45720" numCol="1" anchor="ctr" anchorCtr="0" compatLnSpc="1">
            <a:prstTxWarp prst="textNoShape">
              <a:avLst/>
            </a:prstTxWarp>
            <a:normAutofit/>
          </a:bodyPr>
          <a:lstStyle/>
          <a:p>
            <a:r>
              <a:rPr lang="en-US" sz="2400" kern="1200" dirty="0"/>
              <a:t>Scientific Data Stewardship Maturity Matrix </a:t>
            </a:r>
          </a:p>
        </p:txBody>
      </p:sp>
      <p:sp>
        <p:nvSpPr>
          <p:cNvPr id="4" name="Footer Placeholder 3"/>
          <p:cNvSpPr>
            <a:spLocks noGrp="1"/>
          </p:cNvSpPr>
          <p:nvPr>
            <p:ph type="ftr" sz="quarter" idx="10"/>
          </p:nvPr>
        </p:nvSpPr>
        <p:spPr/>
        <p:txBody>
          <a:bodyPr/>
          <a:lstStyle/>
          <a:p>
            <a:pPr>
              <a:defRPr/>
            </a:pPr>
            <a:r>
              <a:rPr lang="en-GB" smtClean="0">
                <a:solidFill>
                  <a:srgbClr val="000000"/>
                </a:solidFill>
              </a:rPr>
              <a:t>ESA UNCLASSIFIED – For Official Use</a:t>
            </a:r>
            <a:endParaRPr lang="en-GB">
              <a:solidFill>
                <a:srgbClr val="000000"/>
              </a:solidFill>
            </a:endParaRPr>
          </a:p>
        </p:txBody>
      </p:sp>
      <p:pic>
        <p:nvPicPr>
          <p:cNvPr id="3" name="Picture 2"/>
          <p:cNvPicPr>
            <a:picLocks noChangeAspect="1"/>
          </p:cNvPicPr>
          <p:nvPr/>
        </p:nvPicPr>
        <p:blipFill>
          <a:blip r:embed="rId3"/>
          <a:stretch>
            <a:fillRect/>
          </a:stretch>
        </p:blipFill>
        <p:spPr>
          <a:xfrm>
            <a:off x="0" y="1158028"/>
            <a:ext cx="9144000" cy="4981433"/>
          </a:xfrm>
          <a:prstGeom prst="rect">
            <a:avLst/>
          </a:prstGeom>
        </p:spPr>
      </p:pic>
      <p:sp>
        <p:nvSpPr>
          <p:cNvPr id="5" name="Rectangle 4"/>
          <p:cNvSpPr/>
          <p:nvPr/>
        </p:nvSpPr>
        <p:spPr>
          <a:xfrm>
            <a:off x="176417" y="2967335"/>
            <a:ext cx="8791189" cy="1200329"/>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marL="457200" indent="-457200" algn="ctr">
              <a:buFont typeface="Wingdings" panose="05000000000000000000" pitchFamily="2" charset="2"/>
              <a:buChar char="v"/>
            </a:pPr>
            <a:r>
              <a:rPr lang="en-US" sz="2400" b="1" i="1" cap="none" spc="0" dirty="0" smtClean="0">
                <a:ln w="0"/>
                <a:solidFill>
                  <a:srgbClr val="C00000"/>
                </a:solidFill>
                <a:effectLst>
                  <a:outerShdw blurRad="38100" dist="25400" dir="5400000" algn="ctr" rotWithShape="0">
                    <a:srgbClr val="6E747A">
                      <a:alpha val="43000"/>
                    </a:srgbClr>
                  </a:outerShdw>
                </a:effectLst>
              </a:rPr>
              <a:t>Coordination with Data Management Principles</a:t>
            </a:r>
          </a:p>
          <a:p>
            <a:pPr marL="457200" indent="-457200" algn="ctr">
              <a:buFont typeface="Wingdings" panose="05000000000000000000" pitchFamily="2" charset="2"/>
              <a:buChar char="v"/>
            </a:pPr>
            <a:endParaRPr lang="en-US" sz="2400" b="1" i="1" cap="none" spc="0" dirty="0" smtClean="0">
              <a:ln w="0"/>
              <a:solidFill>
                <a:srgbClr val="C00000"/>
              </a:solidFill>
              <a:effectLst>
                <a:outerShdw blurRad="38100" dist="25400" dir="5400000" algn="ctr" rotWithShape="0">
                  <a:srgbClr val="6E747A">
                    <a:alpha val="43000"/>
                  </a:srgbClr>
                </a:outerShdw>
              </a:effectLst>
            </a:endParaRPr>
          </a:p>
          <a:p>
            <a:pPr marL="457200" indent="-457200" algn="ctr">
              <a:buFont typeface="Wingdings" panose="05000000000000000000" pitchFamily="2" charset="2"/>
              <a:buChar char="v"/>
            </a:pPr>
            <a:r>
              <a:rPr lang="en-US" sz="2400" b="1" i="1" dirty="0" smtClean="0">
                <a:ln w="0"/>
                <a:solidFill>
                  <a:srgbClr val="C00000"/>
                </a:solidFill>
                <a:effectLst>
                  <a:outerShdw blurRad="38100" dist="25400" dir="5400000" algn="ctr" rotWithShape="0">
                    <a:srgbClr val="6E747A">
                      <a:alpha val="43000"/>
                    </a:srgbClr>
                  </a:outerShdw>
                </a:effectLst>
              </a:rPr>
              <a:t>Align with LTDP Recommendations</a:t>
            </a:r>
            <a:r>
              <a:rPr lang="en-US" sz="2400" b="1" i="1" cap="none" spc="0" dirty="0" smtClean="0">
                <a:ln w="0"/>
                <a:solidFill>
                  <a:srgbClr val="C00000"/>
                </a:solidFill>
                <a:effectLst>
                  <a:outerShdw blurRad="38100" dist="25400" dir="5400000" algn="ctr" rotWithShape="0">
                    <a:srgbClr val="6E747A">
                      <a:alpha val="43000"/>
                    </a:srgbClr>
                  </a:outerShdw>
                </a:effectLst>
              </a:rPr>
              <a:t> </a:t>
            </a:r>
            <a:endParaRPr lang="en-US" sz="2400" b="1" i="1" cap="none" spc="0" dirty="0">
              <a:ln w="0"/>
              <a:solidFill>
                <a:srgbClr val="C0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24716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endParaRPr lang="en-US" dirty="0" smtClean="0"/>
          </a:p>
          <a:p>
            <a:pPr>
              <a:buFont typeface="Wingdings" panose="05000000000000000000" pitchFamily="2" charset="2"/>
              <a:buChar char="ü"/>
            </a:pPr>
            <a:r>
              <a:rPr lang="en-US" dirty="0" smtClean="0"/>
              <a:t>CEOS OpenSearch Best Practices </a:t>
            </a:r>
            <a:endParaRPr lang="en-US" dirty="0"/>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Data Purge Alert</a:t>
            </a:r>
          </a:p>
          <a:p>
            <a:endParaRPr lang="en-US" dirty="0"/>
          </a:p>
          <a:p>
            <a:pPr>
              <a:buFont typeface="Wingdings" panose="05000000000000000000" pitchFamily="2" charset="2"/>
              <a:buChar char="q"/>
            </a:pPr>
            <a:r>
              <a:rPr lang="en-GB" dirty="0"/>
              <a:t>Associated Knowledge </a:t>
            </a:r>
            <a:endParaRPr lang="en-GB" dirty="0" smtClean="0"/>
          </a:p>
          <a:p>
            <a:pPr marL="0" indent="0">
              <a:buNone/>
            </a:pPr>
            <a:r>
              <a:rPr lang="en-GB" dirty="0" smtClean="0"/>
              <a:t>Preservation </a:t>
            </a:r>
            <a:r>
              <a:rPr lang="en-GB" dirty="0"/>
              <a:t>Best Practices</a:t>
            </a:r>
          </a:p>
          <a:p>
            <a:pPr>
              <a:buFont typeface="Wingdings" panose="05000000000000000000" pitchFamily="2" charset="2"/>
              <a:buChar char="q"/>
            </a:pPr>
            <a:endParaRPr lang="en-US" dirty="0" smtClean="0"/>
          </a:p>
          <a:p>
            <a:pPr>
              <a:buFont typeface="Wingdings" panose="05000000000000000000" pitchFamily="2" charset="2"/>
              <a:buChar char="q"/>
            </a:pPr>
            <a:r>
              <a:rPr lang="en-GB" dirty="0"/>
              <a:t>CEOS Maturity Matrix</a:t>
            </a:r>
          </a:p>
          <a:p>
            <a:endParaRPr lang="en-US" dirty="0"/>
          </a:p>
        </p:txBody>
      </p:sp>
      <p:sp>
        <p:nvSpPr>
          <p:cNvPr id="3" name="Title 2"/>
          <p:cNvSpPr>
            <a:spLocks noGrp="1"/>
          </p:cNvSpPr>
          <p:nvPr>
            <p:ph type="title"/>
          </p:nvPr>
        </p:nvSpPr>
        <p:spPr/>
        <p:txBody>
          <a:bodyPr/>
          <a:lstStyle/>
          <a:p>
            <a:r>
              <a:rPr lang="en-US" dirty="0" smtClean="0"/>
              <a:t>Document Adoption</a:t>
            </a:r>
            <a:endParaRPr lang="en-US" dirty="0"/>
          </a:p>
        </p:txBody>
      </p:sp>
      <p:pic>
        <p:nvPicPr>
          <p:cNvPr id="2052" name="Picture 4" descr="Image result for docu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942" y="259080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52758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14359650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Grazie</a:t>
            </a:r>
            <a:endParaRPr lang="en-US" dirty="0"/>
          </a:p>
        </p:txBody>
      </p:sp>
      <p:pic>
        <p:nvPicPr>
          <p:cNvPr id="4" name="Picture 8" descr="http://thegledaproject.com/wp-content/uploads/Thanks.png"/>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273313" y="1584921"/>
            <a:ext cx="4560976" cy="2852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079" y="4437565"/>
            <a:ext cx="8499443" cy="1446550"/>
          </a:xfrm>
          <a:prstGeom prst="rect">
            <a:avLst/>
          </a:prstGeom>
          <a:noFill/>
        </p:spPr>
        <p:txBody>
          <a:bodyPr wrap="none" lIns="91440" tIns="45720" rIns="91440" bIns="45720">
            <a:spAutoFit/>
          </a:bodyPr>
          <a:lstStyle/>
          <a:p>
            <a:pPr algn="ctr"/>
            <a:r>
              <a:rPr lang="en-US"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Especially to </a:t>
            </a:r>
          </a:p>
          <a:p>
            <a:pPr algn="ctr"/>
            <a:r>
              <a:rPr lang="en-US" sz="4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Mirko</a:t>
            </a:r>
            <a:r>
              <a:rPr lang="en-US" sz="4400" b="1" dirty="0">
                <a:ln w="9525">
                  <a:solidFill>
                    <a:schemeClr val="bg1"/>
                  </a:solidFill>
                  <a:prstDash val="solid"/>
                </a:ln>
                <a:effectLst>
                  <a:outerShdw blurRad="12700" dist="38100" dir="2700000" algn="tl" rotWithShape="0">
                    <a:schemeClr val="bg1">
                      <a:lumMod val="50000"/>
                    </a:schemeClr>
                  </a:outerShdw>
                </a:effectLst>
              </a:rPr>
              <a:t>, </a:t>
            </a:r>
            <a:r>
              <a:rPr lang="en-US" sz="4400" b="1" dirty="0" err="1" smtClean="0">
                <a:ln w="9525">
                  <a:solidFill>
                    <a:schemeClr val="bg1"/>
                  </a:solidFill>
                  <a:prstDash val="solid"/>
                </a:ln>
                <a:effectLst>
                  <a:outerShdw blurRad="12700" dist="38100" dir="2700000" algn="tl" rotWithShape="0">
                    <a:schemeClr val="bg1">
                      <a:lumMod val="50000"/>
                    </a:schemeClr>
                  </a:outerShdw>
                </a:effectLst>
              </a:rPr>
              <a:t>Iolanda</a:t>
            </a:r>
            <a:r>
              <a:rPr lang="en-US" sz="4400" b="1" dirty="0" smtClean="0">
                <a:ln w="9525">
                  <a:solidFill>
                    <a:schemeClr val="bg1"/>
                  </a:solidFill>
                  <a:prstDash val="solid"/>
                </a:ln>
                <a:effectLst>
                  <a:outerShdw blurRad="12700" dist="38100" dir="2700000" algn="tl" rotWithShape="0">
                    <a:schemeClr val="bg1">
                      <a:lumMod val="50000"/>
                    </a:schemeClr>
                  </a:outerShdw>
                </a:effectLst>
              </a:rPr>
              <a:t>, </a:t>
            </a:r>
            <a:r>
              <a:rPr lang="en-US" sz="4400" b="1" dirty="0" err="1" smtClean="0">
                <a:ln w="9525">
                  <a:solidFill>
                    <a:schemeClr val="bg1"/>
                  </a:solidFill>
                  <a:prstDash val="solid"/>
                </a:ln>
                <a:effectLst>
                  <a:outerShdw blurRad="12700" dist="38100" dir="2700000" algn="tl" rotWithShape="0">
                    <a:schemeClr val="bg1">
                      <a:lumMod val="50000"/>
                    </a:schemeClr>
                  </a:outerShdw>
                </a:effectLst>
              </a:rPr>
              <a:t>Razvan</a:t>
            </a:r>
            <a:r>
              <a:rPr lang="en-US" sz="4400" b="1" dirty="0">
                <a:ln w="9525">
                  <a:solidFill>
                    <a:schemeClr val="bg1"/>
                  </a:solidFill>
                  <a:prstDash val="solid"/>
                </a:ln>
                <a:effectLst>
                  <a:outerShdw blurRad="12700" dist="38100" dir="2700000" algn="tl" rotWithShape="0">
                    <a:schemeClr val="bg1">
                      <a:lumMod val="50000"/>
                    </a:schemeClr>
                  </a:outerShdw>
                </a:effectLst>
              </a:rPr>
              <a:t>, Chiara </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8985086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2"/>
          <p:cNvSpPr/>
          <p:nvPr/>
        </p:nvSpPr>
        <p:spPr>
          <a:xfrm>
            <a:off x="500842" y="5092559"/>
            <a:ext cx="8643158" cy="701731"/>
          </a:xfrm>
          <a:prstGeom prst="rect">
            <a:avLst/>
          </a:prstGeom>
        </p:spPr>
        <p:txBody>
          <a:bodyPr wrap="square">
            <a:spAutoFit/>
          </a:bodyPr>
          <a:lstStyle/>
          <a:p>
            <a:pPr algn="ctr">
              <a:lnSpc>
                <a:spcPct val="120000"/>
              </a:lnSpc>
              <a:defRPr/>
            </a:pPr>
            <a:r>
              <a:rPr lang="en-US" sz="3300" b="1" dirty="0">
                <a:effectLst>
                  <a:outerShdw blurRad="38100" dist="38100" dir="2700000" algn="tl">
                    <a:srgbClr val="000000">
                      <a:alpha val="43137"/>
                    </a:srgbClr>
                  </a:outerShdw>
                </a:effectLst>
                <a:latin typeface="Arial" pitchFamily="34" charset="0"/>
                <a:cs typeface="Arial" pitchFamily="34" charset="0"/>
              </a:rPr>
              <a:t>See you all at WGISS-43 in Annapolis! </a:t>
            </a:r>
          </a:p>
        </p:txBody>
      </p:sp>
      <p:pic>
        <p:nvPicPr>
          <p:cNvPr id="5" name="Picture 2" descr="Image result for annapolis mary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45" y="1750958"/>
            <a:ext cx="7668715" cy="309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16644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
        <p:nvSpPr>
          <p:cNvPr id="6" name="Shape 11"/>
          <p:cNvSpPr/>
          <p:nvPr/>
        </p:nvSpPr>
        <p:spPr>
          <a:xfrm>
            <a:off x="3912836" y="831610"/>
            <a:ext cx="4810858" cy="14150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pic>
        <p:nvPicPr>
          <p:cNvPr id="1026" name="Picture 2" descr="http://ceos.org/document_management/Working_Groups/WGISS/Meetings/WGISS-42/WGISS_42_Group_Photo.jpg"/>
          <p:cNvPicPr>
            <a:picLocks noChangeAspect="1" noChangeArrowheads="1"/>
          </p:cNvPicPr>
          <p:nvPr/>
        </p:nvPicPr>
        <p:blipFill rotWithShape="1">
          <a:blip r:embed="rId3">
            <a:extLst>
              <a:ext uri="{28A0092B-C50C-407E-A947-70E740481C1C}">
                <a14:useLocalDpi xmlns:a14="http://schemas.microsoft.com/office/drawing/2010/main" val="0"/>
              </a:ext>
            </a:extLst>
          </a:blip>
          <a:srcRect t="31601" b="20890"/>
          <a:stretch/>
        </p:blipFill>
        <p:spPr bwMode="auto">
          <a:xfrm>
            <a:off x="80685" y="2492914"/>
            <a:ext cx="9002695" cy="285005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4303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95536" y="764704"/>
            <a:ext cx="8352928" cy="718592"/>
          </a:xfrm>
        </p:spPr>
        <p:txBody>
          <a:bodyPr/>
          <a:lstStyle/>
          <a:p>
            <a:pPr algn="ctr"/>
            <a:r>
              <a:rPr kumimoji="1" lang="en-US" altLang="ja-JP" sz="2400" dirty="0" smtClean="0"/>
              <a:t>Foundational</a:t>
            </a:r>
            <a:r>
              <a:rPr kumimoji="1" lang="ja-JP" altLang="en-US" sz="2400" dirty="0" smtClean="0"/>
              <a:t> </a:t>
            </a:r>
            <a:r>
              <a:rPr kumimoji="1" lang="en-US" altLang="ja-JP" sz="2400" dirty="0" smtClean="0"/>
              <a:t>Task</a:t>
            </a:r>
            <a:r>
              <a:rPr kumimoji="1" lang="ja-JP" altLang="en-US" sz="2400" dirty="0" smtClean="0"/>
              <a:t> </a:t>
            </a:r>
            <a:r>
              <a:rPr kumimoji="1" lang="en-US" altLang="ja-JP" sz="2400" dirty="0" smtClean="0"/>
              <a:t>prioritization</a:t>
            </a:r>
            <a:r>
              <a:rPr kumimoji="1" lang="ja-JP" altLang="en-US" sz="2400" dirty="0" smtClean="0"/>
              <a:t> </a:t>
            </a:r>
            <a:r>
              <a:rPr kumimoji="1" lang="en-US" altLang="ja-JP" sz="2400" dirty="0" smtClean="0"/>
              <a:t>by</a:t>
            </a:r>
            <a:r>
              <a:rPr kumimoji="1" lang="ja-JP" altLang="en-US" sz="2400" dirty="0" smtClean="0"/>
              <a:t> </a:t>
            </a:r>
            <a:r>
              <a:rPr kumimoji="1" lang="en-US" altLang="ja-JP" sz="2400" dirty="0" smtClean="0"/>
              <a:t>GEO</a:t>
            </a:r>
            <a:r>
              <a:rPr kumimoji="1" lang="ja-JP" altLang="en-US" sz="2400" dirty="0"/>
              <a:t> </a:t>
            </a:r>
            <a:r>
              <a:rPr kumimoji="1" lang="en-US" altLang="ja-JP" sz="2400" dirty="0" smtClean="0"/>
              <a:t>Program</a:t>
            </a:r>
            <a:r>
              <a:rPr kumimoji="1" lang="ja-JP" altLang="en-US" sz="2400" dirty="0" smtClean="0"/>
              <a:t> </a:t>
            </a:r>
            <a:r>
              <a:rPr kumimoji="1" lang="en-US" altLang="ja-JP" sz="2400" dirty="0" smtClean="0"/>
              <a:t>Board</a:t>
            </a:r>
            <a:endParaRPr kumimoji="1" lang="ja-JP" altLang="en-US" sz="2400" dirty="0"/>
          </a:p>
        </p:txBody>
      </p:sp>
      <p:sp>
        <p:nvSpPr>
          <p:cNvPr id="2" name="コンテンツ プレースホルダー 1"/>
          <p:cNvSpPr>
            <a:spLocks noGrp="1"/>
          </p:cNvSpPr>
          <p:nvPr>
            <p:ph idx="1"/>
          </p:nvPr>
        </p:nvSpPr>
        <p:spPr>
          <a:xfrm>
            <a:off x="0" y="1628800"/>
            <a:ext cx="9144000" cy="4752528"/>
          </a:xfrm>
        </p:spPr>
        <p:txBody>
          <a:bodyPr/>
          <a:lstStyle/>
          <a:p>
            <a:r>
              <a:rPr kumimoji="1" lang="en-US" altLang="ja-JP" sz="2000" dirty="0" smtClean="0"/>
              <a:t>GCI</a:t>
            </a:r>
            <a:r>
              <a:rPr kumimoji="1" lang="ja-JP" altLang="en-US" sz="2000" dirty="0" smtClean="0"/>
              <a:t> </a:t>
            </a:r>
            <a:r>
              <a:rPr kumimoji="1" lang="en-US" altLang="ja-JP" sz="2000" dirty="0" smtClean="0"/>
              <a:t>Operation</a:t>
            </a:r>
            <a:r>
              <a:rPr kumimoji="1" lang="ja-JP" altLang="en-US" sz="2000" dirty="0" smtClean="0"/>
              <a:t> </a:t>
            </a:r>
            <a:r>
              <a:rPr kumimoji="1" lang="en-US" altLang="ja-JP" sz="2000" dirty="0" smtClean="0"/>
              <a:t>(GD02)</a:t>
            </a:r>
            <a:r>
              <a:rPr kumimoji="1" lang="ja-JP" altLang="en-US" sz="2000" dirty="0" smtClean="0"/>
              <a:t> </a:t>
            </a:r>
            <a:r>
              <a:rPr kumimoji="1" lang="ja-JP" altLang="ja-JP" sz="2000" dirty="0" smtClean="0"/>
              <a:t>w</a:t>
            </a:r>
            <a:r>
              <a:rPr kumimoji="1" lang="en-US" altLang="ja-JP" sz="2000" dirty="0" smtClean="0"/>
              <a:t>ill</a:t>
            </a:r>
            <a:r>
              <a:rPr kumimoji="1" lang="ja-JP" altLang="en-US" sz="2000" dirty="0" smtClean="0"/>
              <a:t> </a:t>
            </a:r>
            <a:r>
              <a:rPr kumimoji="1" lang="en-US" altLang="ja-JP" sz="2000" dirty="0" smtClean="0"/>
              <a:t>remain</a:t>
            </a:r>
            <a:r>
              <a:rPr kumimoji="1" lang="ja-JP" altLang="en-US" sz="2000" dirty="0" smtClean="0"/>
              <a:t> </a:t>
            </a:r>
            <a:r>
              <a:rPr kumimoji="1" lang="en-US" altLang="ja-JP" sz="2000" dirty="0" smtClean="0"/>
              <a:t>the</a:t>
            </a:r>
            <a:r>
              <a:rPr kumimoji="1" lang="ja-JP" altLang="en-US" sz="2000" dirty="0" smtClean="0"/>
              <a:t> </a:t>
            </a:r>
            <a:r>
              <a:rPr kumimoji="1" lang="en-US" altLang="ja-JP" sz="2000" dirty="0" smtClean="0"/>
              <a:t>Foundational</a:t>
            </a:r>
            <a:r>
              <a:rPr kumimoji="1" lang="ja-JP" altLang="en-US" sz="2000" dirty="0" smtClean="0"/>
              <a:t> </a:t>
            </a:r>
            <a:r>
              <a:rPr kumimoji="1" lang="en-US" altLang="ja-JP" sz="2000" dirty="0" smtClean="0"/>
              <a:t>Task.</a:t>
            </a:r>
          </a:p>
          <a:p>
            <a:pPr lvl="1"/>
            <a:r>
              <a:rPr kumimoji="1" lang="en-US" altLang="ja-JP" sz="1400" dirty="0" smtClean="0"/>
              <a:t>Perform </a:t>
            </a:r>
            <a:r>
              <a:rPr kumimoji="1" lang="en-US" altLang="ja-JP" sz="1400" dirty="0"/>
              <a:t>GCI Components </a:t>
            </a:r>
            <a:r>
              <a:rPr kumimoji="1" lang="en-US" altLang="ja-JP" sz="1400" dirty="0" smtClean="0"/>
              <a:t>operations (GEOSS Portal, GEO DAB, Registries)</a:t>
            </a:r>
            <a:endParaRPr kumimoji="1" lang="en-US" altLang="ja-JP" sz="1400" dirty="0"/>
          </a:p>
          <a:p>
            <a:pPr lvl="1"/>
            <a:r>
              <a:rPr kumimoji="1" lang="en-US" altLang="ja-JP" sz="1400" dirty="0"/>
              <a:t>Maintain partnership with Data and Service Providers and improve these Providers discoverable and accessible </a:t>
            </a:r>
          </a:p>
          <a:p>
            <a:pPr lvl="1"/>
            <a:r>
              <a:rPr kumimoji="1" lang="en-US" altLang="ja-JP" sz="1400" dirty="0" smtClean="0"/>
              <a:t>Connect </a:t>
            </a:r>
            <a:r>
              <a:rPr kumimoji="1" lang="en-US" altLang="ja-JP" sz="1400" dirty="0"/>
              <a:t>new providers which are relevant to Flagships and key members and participating organizations</a:t>
            </a:r>
          </a:p>
          <a:p>
            <a:pPr lvl="1"/>
            <a:r>
              <a:rPr kumimoji="1" lang="en-US" altLang="ja-JP" sz="1400" dirty="0"/>
              <a:t>Collect requirements and feedback from User Communities and </a:t>
            </a:r>
            <a:r>
              <a:rPr kumimoji="1" lang="en-US" altLang="ja-JP" sz="1400" dirty="0" smtClean="0"/>
              <a:t>Stakeholders</a:t>
            </a:r>
          </a:p>
          <a:p>
            <a:r>
              <a:rPr kumimoji="1" lang="ja-JP" altLang="ja-JP" sz="2000" dirty="0" smtClean="0"/>
              <a:t>G</a:t>
            </a:r>
            <a:r>
              <a:rPr kumimoji="1" lang="en-US" altLang="ja-JP" sz="2000" dirty="0" smtClean="0"/>
              <a:t>CI</a:t>
            </a:r>
            <a:r>
              <a:rPr kumimoji="1" lang="ja-JP" altLang="en-US" sz="2000" dirty="0" smtClean="0"/>
              <a:t> </a:t>
            </a:r>
            <a:r>
              <a:rPr kumimoji="1" lang="en-US" altLang="ja-JP" sz="2000" dirty="0" smtClean="0"/>
              <a:t>Development</a:t>
            </a:r>
            <a:r>
              <a:rPr kumimoji="1" lang="ja-JP" altLang="en-US" sz="2000" dirty="0" smtClean="0"/>
              <a:t> </a:t>
            </a:r>
            <a:r>
              <a:rPr kumimoji="1" lang="en-US" altLang="ja-JP" sz="2000" dirty="0" smtClean="0"/>
              <a:t>(GD07)</a:t>
            </a:r>
            <a:r>
              <a:rPr kumimoji="1" lang="en-US" altLang="en-US" sz="2000" dirty="0"/>
              <a:t> </a:t>
            </a:r>
            <a:r>
              <a:rPr kumimoji="1" lang="en-US" altLang="en-US" sz="2000" dirty="0" smtClean="0"/>
              <a:t>will likely be moved to an Initiative.</a:t>
            </a:r>
          </a:p>
          <a:p>
            <a:pPr lvl="1"/>
            <a:r>
              <a:rPr kumimoji="1" lang="en-US" altLang="ja-JP" sz="1600" dirty="0"/>
              <a:t>Develop a GEOSS Architecture based on documented and emerging user </a:t>
            </a:r>
            <a:r>
              <a:rPr kumimoji="1" lang="en-US" altLang="ja-JP" sz="1600" dirty="0" smtClean="0"/>
              <a:t>requirements</a:t>
            </a:r>
            <a:endParaRPr kumimoji="1" lang="en-US" altLang="ja-JP" sz="1600" dirty="0"/>
          </a:p>
          <a:p>
            <a:pPr lvl="1"/>
            <a:r>
              <a:rPr kumimoji="1" lang="en-US" altLang="ja-JP" sz="1600" dirty="0"/>
              <a:t>Develop and test new GCI functionalities, solutions, and components</a:t>
            </a:r>
          </a:p>
          <a:p>
            <a:pPr lvl="1"/>
            <a:r>
              <a:rPr kumimoji="1" lang="en-US" altLang="ja-JP" sz="1600" dirty="0" smtClean="0"/>
              <a:t>Develop </a:t>
            </a:r>
            <a:r>
              <a:rPr kumimoji="1" lang="en-US" altLang="ja-JP" sz="1600" dirty="0"/>
              <a:t>a process to implement the Data Management </a:t>
            </a:r>
            <a:r>
              <a:rPr kumimoji="1" lang="en-US" altLang="ja-JP" sz="1600" dirty="0" smtClean="0"/>
              <a:t>Principles Guidelines </a:t>
            </a:r>
            <a:r>
              <a:rPr kumimoji="1" lang="en-US" altLang="ja-JP" sz="1600" dirty="0"/>
              <a:t>for </a:t>
            </a:r>
            <a:r>
              <a:rPr kumimoji="1" lang="en-US" altLang="ja-JP" sz="1600" dirty="0" smtClean="0"/>
              <a:t>providers</a:t>
            </a:r>
          </a:p>
          <a:p>
            <a:pPr lvl="2"/>
            <a:r>
              <a:rPr kumimoji="1" lang="en-US" altLang="ja-JP" sz="1600" b="1" dirty="0" smtClean="0">
                <a:solidFill>
                  <a:srgbClr val="C00000"/>
                </a:solidFill>
                <a:effectLst>
                  <a:outerShdw blurRad="38100" dist="38100" dir="2700000" algn="tl">
                    <a:srgbClr val="000000">
                      <a:alpha val="43137"/>
                    </a:srgbClr>
                  </a:outerShdw>
                </a:effectLst>
              </a:rPr>
              <a:t>WGISS made recommendations to move this to Data Sharing task</a:t>
            </a:r>
            <a:r>
              <a:rPr kumimoji="1" lang="en-US" altLang="ja-JP" sz="1600" dirty="0" smtClean="0"/>
              <a:t> </a:t>
            </a:r>
            <a:endParaRPr kumimoji="1" lang="en-US" altLang="ja-JP" sz="1600" dirty="0" smtClean="0"/>
          </a:p>
          <a:p>
            <a:pPr lvl="1"/>
            <a:r>
              <a:rPr kumimoji="1" lang="en-US" altLang="ja-JP" sz="1600" dirty="0" smtClean="0"/>
              <a:t>Promote </a:t>
            </a:r>
            <a:r>
              <a:rPr kumimoji="1" lang="en-US" altLang="ja-JP" sz="1600" dirty="0"/>
              <a:t>the advancement of GEOSS interoperability through the Standards and Interoperability Forum (SIF)</a:t>
            </a:r>
          </a:p>
          <a:p>
            <a:pPr lvl="1"/>
            <a:r>
              <a:rPr kumimoji="1" lang="en-US" altLang="ja-JP" sz="1600" dirty="0"/>
              <a:t>D</a:t>
            </a:r>
            <a:r>
              <a:rPr kumimoji="1" lang="en-US" altLang="ja-JP" sz="1600" dirty="0" smtClean="0"/>
              <a:t>evelop </a:t>
            </a:r>
            <a:r>
              <a:rPr kumimoji="1" lang="en-US" altLang="ja-JP" sz="1600" dirty="0"/>
              <a:t>the Community Portal </a:t>
            </a:r>
            <a:r>
              <a:rPr kumimoji="1" lang="en-US" altLang="ja-JP" sz="1600" dirty="0" smtClean="0"/>
              <a:t>Recommendations</a:t>
            </a:r>
            <a:endParaRPr kumimoji="1" lang="ja-JP" altLang="en-US" sz="2000" dirty="0"/>
          </a:p>
        </p:txBody>
      </p:sp>
    </p:spTree>
    <p:extLst>
      <p:ext uri="{BB962C8B-B14F-4D97-AF65-F5344CB8AC3E}">
        <p14:creationId xmlns:p14="http://schemas.microsoft.com/office/powerpoint/2010/main" val="6908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2176"/>
            <a:ext cx="8352928" cy="718592"/>
          </a:xfrm>
        </p:spPr>
        <p:txBody>
          <a:bodyPr/>
          <a:lstStyle/>
          <a:p>
            <a:pPr algn="ctr"/>
            <a:r>
              <a:rPr kumimoji="1" lang="en-US" altLang="ja-JP" dirty="0" smtClean="0"/>
              <a:t>Proposal to work further</a:t>
            </a:r>
            <a:endParaRPr kumimoji="1" lang="ja-JP" altLang="en-US" dirty="0"/>
          </a:p>
        </p:txBody>
      </p:sp>
      <p:sp>
        <p:nvSpPr>
          <p:cNvPr id="3" name="コンテンツ プレースホルダー 2"/>
          <p:cNvSpPr>
            <a:spLocks noGrp="1"/>
          </p:cNvSpPr>
          <p:nvPr>
            <p:ph idx="1"/>
          </p:nvPr>
        </p:nvSpPr>
        <p:spPr>
          <a:xfrm>
            <a:off x="395536" y="1340768"/>
            <a:ext cx="8352928" cy="4752528"/>
          </a:xfrm>
        </p:spPr>
        <p:txBody>
          <a:bodyPr/>
          <a:lstStyle/>
          <a:p>
            <a:r>
              <a:rPr kumimoji="1" lang="en-US" altLang="ja-JP" sz="1800" dirty="0" smtClean="0"/>
              <a:t>CEOS WGISS to identify a </a:t>
            </a:r>
            <a:r>
              <a:rPr kumimoji="1" lang="en-US" altLang="ja-JP" sz="1800" dirty="0" err="1" smtClean="0"/>
              <a:t>PoC</a:t>
            </a:r>
            <a:r>
              <a:rPr kumimoji="1" lang="en-US" altLang="ja-JP" sz="1800" dirty="0" smtClean="0"/>
              <a:t> to discuss further for improving CEOS agencies assets discoverable and accessible through IDN, CWIC and </a:t>
            </a:r>
            <a:r>
              <a:rPr kumimoji="1" lang="en-US" altLang="ja-JP" sz="1800" dirty="0" err="1" smtClean="0"/>
              <a:t>FedEO</a:t>
            </a:r>
            <a:endParaRPr kumimoji="1" lang="en-US" altLang="ja-JP" sz="1800" dirty="0" smtClean="0"/>
          </a:p>
          <a:p>
            <a:pPr lvl="1"/>
            <a:r>
              <a:rPr kumimoji="1" lang="en-US" altLang="ja-JP" sz="1800" b="1" dirty="0" smtClean="0">
                <a:solidFill>
                  <a:srgbClr val="C00000"/>
                </a:solidFill>
                <a:effectLst>
                  <a:outerShdw blurRad="38100" dist="38100" dir="2700000" algn="tl">
                    <a:srgbClr val="000000">
                      <a:alpha val="43137"/>
                    </a:srgbClr>
                  </a:outerShdw>
                </a:effectLst>
              </a:rPr>
              <a:t>WGISS identified the NEW System Level Team</a:t>
            </a:r>
            <a:endParaRPr kumimoji="1" lang="en-US" altLang="ja-JP" sz="1800" b="1" dirty="0" smtClean="0">
              <a:solidFill>
                <a:srgbClr val="C00000"/>
              </a:solidFill>
              <a:effectLst>
                <a:outerShdw blurRad="38100" dist="38100" dir="2700000" algn="tl">
                  <a:srgbClr val="000000">
                    <a:alpha val="43137"/>
                  </a:srgbClr>
                </a:outerShdw>
              </a:effectLst>
            </a:endParaRPr>
          </a:p>
          <a:p>
            <a:r>
              <a:rPr kumimoji="1" lang="en-US" altLang="ja-JP" sz="1800" dirty="0" smtClean="0"/>
              <a:t>The GEO Sec, GEOSS Portal and DAB team </a:t>
            </a:r>
            <a:r>
              <a:rPr kumimoji="1" lang="en-US" altLang="ja-JP" sz="1800" dirty="0" err="1" smtClean="0"/>
              <a:t>PoCs</a:t>
            </a:r>
            <a:r>
              <a:rPr kumimoji="1" lang="en-US" altLang="ja-JP" sz="1800" dirty="0" smtClean="0"/>
              <a:t> are following:</a:t>
            </a:r>
          </a:p>
          <a:p>
            <a:pPr lvl="1"/>
            <a:r>
              <a:rPr kumimoji="1" lang="en-US" altLang="ja-JP" sz="1800" dirty="0" smtClean="0"/>
              <a:t>GEO Secretariat</a:t>
            </a:r>
          </a:p>
          <a:p>
            <a:pPr lvl="2"/>
            <a:r>
              <a:rPr kumimoji="1" lang="en-US" altLang="ja-JP" sz="1600" dirty="0" smtClean="0"/>
              <a:t>Paola De Salvo</a:t>
            </a:r>
            <a:r>
              <a:rPr kumimoji="1" lang="en-US" altLang="ja-JP" sz="1600" dirty="0"/>
              <a:t>, </a:t>
            </a:r>
            <a:r>
              <a:rPr kumimoji="1" lang="en-US" altLang="ja-JP" sz="1600" dirty="0" err="1"/>
              <a:t>pdesalvo@geosec.org</a:t>
            </a:r>
            <a:r>
              <a:rPr kumimoji="1" lang="en-US" altLang="ja-JP" sz="1600" dirty="0"/>
              <a:t> </a:t>
            </a:r>
            <a:endParaRPr kumimoji="1" lang="en-US" altLang="ja-JP" sz="1600" dirty="0" smtClean="0"/>
          </a:p>
          <a:p>
            <a:pPr lvl="2"/>
            <a:r>
              <a:rPr kumimoji="1" lang="en-US" altLang="ja-JP" sz="1600" dirty="0" smtClean="0"/>
              <a:t>Osamu Ochiai, </a:t>
            </a:r>
            <a:r>
              <a:rPr kumimoji="1" lang="en-US" altLang="ja-JP" sz="1600" dirty="0" err="1" smtClean="0"/>
              <a:t>oochiai@geosec.org</a:t>
            </a:r>
            <a:endParaRPr kumimoji="1" lang="en-US" altLang="ja-JP" sz="1800" dirty="0" smtClean="0"/>
          </a:p>
          <a:p>
            <a:pPr lvl="1"/>
            <a:r>
              <a:rPr kumimoji="1" lang="en-US" altLang="ja-JP" sz="1800" dirty="0" smtClean="0"/>
              <a:t>GEOSS Portal</a:t>
            </a:r>
          </a:p>
          <a:p>
            <a:pPr lvl="2"/>
            <a:r>
              <a:rPr kumimoji="1" lang="en-US" altLang="ja-JP" sz="1600" dirty="0" err="1" smtClean="0"/>
              <a:t>Joost</a:t>
            </a:r>
            <a:r>
              <a:rPr kumimoji="1" lang="en-US" altLang="ja-JP" sz="1600" dirty="0" smtClean="0"/>
              <a:t> Van </a:t>
            </a:r>
            <a:r>
              <a:rPr kumimoji="1" lang="en-US" altLang="ja-JP" sz="1600" dirty="0" err="1" smtClean="0"/>
              <a:t>Bemmelen</a:t>
            </a:r>
            <a:r>
              <a:rPr kumimoji="1" lang="en-US" altLang="ja-JP" sz="1600" dirty="0"/>
              <a:t>, </a:t>
            </a:r>
            <a:r>
              <a:rPr kumimoji="1" lang="en-US" altLang="ja-JP" sz="1600" dirty="0" err="1"/>
              <a:t>Joost.van.Bemmelen@esa.int</a:t>
            </a:r>
            <a:endParaRPr kumimoji="1" lang="en-US" altLang="ja-JP" sz="1600" dirty="0" smtClean="0"/>
          </a:p>
          <a:p>
            <a:pPr lvl="2"/>
            <a:r>
              <a:rPr kumimoji="1" lang="en-US" altLang="ja-JP" sz="1600" dirty="0" smtClean="0"/>
              <a:t>Guido </a:t>
            </a:r>
            <a:r>
              <a:rPr kumimoji="1" lang="en-US" altLang="ja-JP" sz="1600" dirty="0" err="1" smtClean="0"/>
              <a:t>Colangeri</a:t>
            </a:r>
            <a:r>
              <a:rPr kumimoji="1" lang="en-US" altLang="ja-JP" sz="1600" dirty="0"/>
              <a:t>, </a:t>
            </a:r>
            <a:r>
              <a:rPr kumimoji="1" lang="en-US" altLang="ja-JP" sz="1600" dirty="0" err="1"/>
              <a:t>g.colangeli@rheagroup.com</a:t>
            </a:r>
            <a:endParaRPr kumimoji="1" lang="en-US" altLang="ja-JP" sz="1600" dirty="0" smtClean="0"/>
          </a:p>
          <a:p>
            <a:pPr lvl="1"/>
            <a:r>
              <a:rPr kumimoji="1" lang="en-US" altLang="ja-JP" sz="1800" dirty="0" smtClean="0"/>
              <a:t>DAB team</a:t>
            </a:r>
          </a:p>
          <a:p>
            <a:pPr lvl="2"/>
            <a:r>
              <a:rPr kumimoji="1" lang="en-US" altLang="ja-JP" sz="1600" dirty="0" smtClean="0"/>
              <a:t>Stefano </a:t>
            </a:r>
            <a:r>
              <a:rPr kumimoji="1" lang="en-US" altLang="ja-JP" sz="1600" dirty="0" err="1" smtClean="0"/>
              <a:t>Nativi</a:t>
            </a:r>
            <a:r>
              <a:rPr kumimoji="1" lang="en-US" altLang="ja-JP" sz="1600" dirty="0"/>
              <a:t>, </a:t>
            </a:r>
            <a:r>
              <a:rPr kumimoji="1" lang="en-US" altLang="ja-JP" sz="1600" dirty="0" err="1"/>
              <a:t>stefano.nativi@cnr.it</a:t>
            </a:r>
            <a:endParaRPr kumimoji="1" lang="en-US" altLang="ja-JP" sz="1600" dirty="0" smtClean="0"/>
          </a:p>
          <a:p>
            <a:pPr lvl="2"/>
            <a:r>
              <a:rPr kumimoji="1" lang="en-US" altLang="ja-JP" sz="1600" dirty="0" err="1" smtClean="0"/>
              <a:t>Mattia</a:t>
            </a:r>
            <a:r>
              <a:rPr kumimoji="1" lang="en-US" altLang="ja-JP" sz="1600" dirty="0"/>
              <a:t> Santoro, </a:t>
            </a:r>
            <a:r>
              <a:rPr kumimoji="1" lang="en-US" altLang="ja-JP" sz="1600" dirty="0" err="1"/>
              <a:t>mattia.santoro@cnr.it</a:t>
            </a:r>
            <a:r>
              <a:rPr kumimoji="1" lang="en-US" altLang="ja-JP" sz="1600" dirty="0"/>
              <a:t> </a:t>
            </a:r>
            <a:endParaRPr kumimoji="1" lang="ja-JP" altLang="en-US" sz="1600" dirty="0"/>
          </a:p>
        </p:txBody>
      </p:sp>
    </p:spTree>
    <p:extLst>
      <p:ext uri="{BB962C8B-B14F-4D97-AF65-F5344CB8AC3E}">
        <p14:creationId xmlns:p14="http://schemas.microsoft.com/office/powerpoint/2010/main" val="323649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92696"/>
            <a:ext cx="8568952" cy="718592"/>
          </a:xfrm>
        </p:spPr>
        <p:txBody>
          <a:bodyPr/>
          <a:lstStyle/>
          <a:p>
            <a:pPr algn="ctr"/>
            <a:r>
              <a:rPr kumimoji="1" lang="en-US" altLang="ja-JP" dirty="0" smtClean="0"/>
              <a:t>Data</a:t>
            </a:r>
            <a:r>
              <a:rPr kumimoji="1" lang="ja-JP" altLang="en-US" dirty="0" smtClean="0"/>
              <a:t> </a:t>
            </a:r>
            <a:r>
              <a:rPr kumimoji="1" lang="en-US" altLang="ja-JP" dirty="0" smtClean="0"/>
              <a:t>Providers</a:t>
            </a:r>
            <a:r>
              <a:rPr kumimoji="1" lang="ja-JP" altLang="en-US" dirty="0" smtClean="0"/>
              <a:t> </a:t>
            </a:r>
            <a:r>
              <a:rPr kumimoji="1" lang="en-US" altLang="ja-JP" dirty="0" smtClean="0"/>
              <a:t>Side</a:t>
            </a:r>
            <a:r>
              <a:rPr kumimoji="1" lang="ja-JP" altLang="en-US" dirty="0" smtClean="0"/>
              <a:t> </a:t>
            </a:r>
            <a:r>
              <a:rPr kumimoji="1" lang="en-US" altLang="ja-JP" dirty="0" smtClean="0"/>
              <a:t>event</a:t>
            </a:r>
            <a:r>
              <a:rPr kumimoji="1" lang="ja-JP" altLang="en-US" dirty="0" smtClean="0"/>
              <a:t> </a:t>
            </a:r>
            <a:r>
              <a:rPr kumimoji="1" lang="en-US" altLang="ja-JP" dirty="0"/>
              <a:t>i</a:t>
            </a:r>
            <a:r>
              <a:rPr kumimoji="1" lang="en-US" altLang="ja-JP" dirty="0" smtClean="0"/>
              <a:t>n</a:t>
            </a:r>
            <a:r>
              <a:rPr kumimoji="1" lang="ja-JP" altLang="en-US" dirty="0" smtClean="0"/>
              <a:t> </a:t>
            </a:r>
            <a:r>
              <a:rPr kumimoji="1" lang="en-US" altLang="ja-JP" dirty="0" smtClean="0"/>
              <a:t>the</a:t>
            </a:r>
            <a:r>
              <a:rPr kumimoji="1" lang="ja-JP" altLang="en-US" dirty="0" smtClean="0"/>
              <a:t> </a:t>
            </a:r>
            <a:r>
              <a:rPr kumimoji="1" lang="en-US" altLang="ja-JP" dirty="0" smtClean="0"/>
              <a:t>GEO-XIII</a:t>
            </a:r>
            <a:r>
              <a:rPr kumimoji="1" lang="ja-JP" altLang="en-US" dirty="0" smtClean="0"/>
              <a:t> </a:t>
            </a:r>
            <a:r>
              <a:rPr kumimoji="1" lang="en-US" altLang="ja-JP" dirty="0" smtClean="0"/>
              <a:t>Plenary</a:t>
            </a:r>
            <a:endParaRPr kumimoji="1" lang="ja-JP" altLang="en-US" dirty="0"/>
          </a:p>
        </p:txBody>
      </p:sp>
      <p:sp>
        <p:nvSpPr>
          <p:cNvPr id="3" name="コンテンツ プレースホルダー 2"/>
          <p:cNvSpPr>
            <a:spLocks noGrp="1"/>
          </p:cNvSpPr>
          <p:nvPr>
            <p:ph idx="1"/>
          </p:nvPr>
        </p:nvSpPr>
        <p:spPr>
          <a:xfrm>
            <a:off x="107504" y="1268760"/>
            <a:ext cx="8928992" cy="4752528"/>
          </a:xfrm>
        </p:spPr>
        <p:txBody>
          <a:bodyPr/>
          <a:lstStyle/>
          <a:p>
            <a:r>
              <a:rPr kumimoji="1" lang="en-US" altLang="ja-JP" dirty="0" smtClean="0"/>
              <a:t>November 7</a:t>
            </a:r>
            <a:r>
              <a:rPr kumimoji="1" lang="en-US" altLang="ja-JP" baseline="30000" dirty="0" smtClean="0"/>
              <a:t>th</a:t>
            </a:r>
            <a:r>
              <a:rPr kumimoji="1" lang="en-US" altLang="ja-JP" dirty="0" smtClean="0"/>
              <a:t> 2016 </a:t>
            </a:r>
            <a:endParaRPr kumimoji="1" lang="en-US" altLang="ja-JP" dirty="0"/>
          </a:p>
          <a:p>
            <a:r>
              <a:rPr kumimoji="1" lang="en-US" altLang="ja-JP" dirty="0" smtClean="0"/>
              <a:t>GEO-XIII Plenary venue, St. Petersburg, Russia</a:t>
            </a:r>
          </a:p>
          <a:p>
            <a:r>
              <a:rPr kumimoji="1" lang="en-US" altLang="ja-JP" dirty="0" smtClean="0"/>
              <a:t>Objectives</a:t>
            </a:r>
          </a:p>
          <a:p>
            <a:pPr lvl="1"/>
            <a:r>
              <a:rPr kumimoji="1" lang="en-US" altLang="ja-JP" sz="2000" dirty="0"/>
              <a:t>E</a:t>
            </a:r>
            <a:r>
              <a:rPr kumimoji="1" lang="en-US" altLang="ja-JP" sz="2000" dirty="0" smtClean="0"/>
              <a:t>stablishing </a:t>
            </a:r>
            <a:r>
              <a:rPr kumimoji="1" lang="en-US" altLang="ja-JP" sz="2000" dirty="0"/>
              <a:t>a two-ways dialogue with data providers to improve the discoverability, accessibility and usability of GEOSS resources.</a:t>
            </a:r>
          </a:p>
          <a:p>
            <a:pPr lvl="1"/>
            <a:r>
              <a:rPr kumimoji="1" lang="en-US" altLang="ja-JP" sz="2000" dirty="0"/>
              <a:t>Data providers already contributing to GEOSS and new data providers, flagships and initiatives and users are invited and encouraged to participate to ensure that the key objectives of the workshop are met</a:t>
            </a:r>
            <a:r>
              <a:rPr kumimoji="1" lang="en-US" altLang="ja-JP" sz="2000" dirty="0" smtClean="0"/>
              <a:t>.</a:t>
            </a:r>
            <a:endParaRPr kumimoji="1" lang="en-US" altLang="ja-JP" sz="2000" dirty="0"/>
          </a:p>
          <a:p>
            <a:pPr lvl="1"/>
            <a:r>
              <a:rPr kumimoji="1" lang="en-US" altLang="ja-JP" sz="2000" dirty="0"/>
              <a:t>H</a:t>
            </a:r>
            <a:r>
              <a:rPr kumimoji="1" lang="en-US" altLang="ja-JP" sz="2000" dirty="0" smtClean="0"/>
              <a:t>elp </a:t>
            </a:r>
            <a:r>
              <a:rPr kumimoji="1" lang="en-US" altLang="ja-JP" sz="2000" dirty="0"/>
              <a:t>the GEO community define priorities and shape the agenda of a more comprehensive event to be held in early 2017</a:t>
            </a:r>
            <a:r>
              <a:rPr kumimoji="1" lang="en-US" altLang="ja-JP" sz="2000" dirty="0" smtClean="0"/>
              <a:t>.</a:t>
            </a:r>
            <a:endParaRPr kumimoji="1" lang="en-US" altLang="ja-JP" sz="1800" dirty="0"/>
          </a:p>
          <a:p>
            <a:r>
              <a:rPr kumimoji="1" lang="en-US" altLang="ja-JP" dirty="0" smtClean="0"/>
              <a:t>Draft agenda</a:t>
            </a:r>
          </a:p>
          <a:p>
            <a:pPr lvl="1"/>
            <a:r>
              <a:rPr kumimoji="1" lang="en-US" altLang="ja-JP" sz="2000" dirty="0" smtClean="0"/>
              <a:t>Implementing the GEO Data Management Principles</a:t>
            </a:r>
          </a:p>
          <a:p>
            <a:pPr lvl="1"/>
            <a:r>
              <a:rPr kumimoji="1" lang="en-US" altLang="ja-JP" sz="2000" dirty="0"/>
              <a:t>Options and procedures for certification of data </a:t>
            </a:r>
            <a:r>
              <a:rPr kumimoji="1" lang="en-US" altLang="ja-JP" sz="2000" dirty="0" smtClean="0"/>
              <a:t>providers</a:t>
            </a:r>
          </a:p>
          <a:p>
            <a:pPr lvl="1"/>
            <a:r>
              <a:rPr kumimoji="1" lang="en-US" altLang="ja-JP" sz="2000" dirty="0"/>
              <a:t>Process  for new data providers to engage with </a:t>
            </a:r>
            <a:r>
              <a:rPr kumimoji="1" lang="en-US" altLang="ja-JP" sz="2000" dirty="0" smtClean="0"/>
              <a:t>GEO</a:t>
            </a:r>
          </a:p>
          <a:p>
            <a:pPr lvl="1"/>
            <a:r>
              <a:rPr kumimoji="1" lang="en-US" altLang="ja-JP" sz="2000" dirty="0" smtClean="0"/>
              <a:t>Discussion and way forward</a:t>
            </a:r>
          </a:p>
          <a:p>
            <a:endParaRPr kumimoji="1" lang="ja-JP" altLang="en-US" dirty="0"/>
          </a:p>
        </p:txBody>
      </p:sp>
    </p:spTree>
    <p:extLst>
      <p:ext uri="{BB962C8B-B14F-4D97-AF65-F5344CB8AC3E}">
        <p14:creationId xmlns:p14="http://schemas.microsoft.com/office/powerpoint/2010/main" val="10603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736" y="1371596"/>
            <a:ext cx="8636146" cy="4213416"/>
          </a:xfrm>
          <a:prstGeom prst="rect">
            <a:avLst/>
          </a:prstGeom>
        </p:spPr>
      </p:pic>
      <p:pic>
        <p:nvPicPr>
          <p:cNvPr id="3" name="Picture 2"/>
          <p:cNvPicPr>
            <a:picLocks noChangeAspect="1"/>
          </p:cNvPicPr>
          <p:nvPr/>
        </p:nvPicPr>
        <p:blipFill>
          <a:blip r:embed="rId3"/>
          <a:stretch>
            <a:fillRect/>
          </a:stretch>
        </p:blipFill>
        <p:spPr>
          <a:xfrm>
            <a:off x="2052918" y="5669301"/>
            <a:ext cx="5460066" cy="1163527"/>
          </a:xfrm>
          <a:prstGeom prst="rect">
            <a:avLst/>
          </a:prstGeom>
          <a:ln>
            <a:solidFill>
              <a:srgbClr val="000000"/>
            </a:solidFill>
          </a:ln>
        </p:spPr>
      </p:pic>
      <p:sp>
        <p:nvSpPr>
          <p:cNvPr id="4"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Virtual </a:t>
            </a:r>
            <a:r>
              <a:rPr lang="en-US" sz="3200" b="1" kern="0" noProof="0" dirty="0" err="1" smtClean="0">
                <a:solidFill>
                  <a:schemeClr val="bg1"/>
                </a:solidFill>
                <a:latin typeface="Tahoma" pitchFamily="-106" charset="0"/>
                <a:cs typeface="Tahoma" pitchFamily="-106" charset="0"/>
              </a:rPr>
              <a:t>Worksho</a:t>
            </a:r>
            <a:r>
              <a:rPr lang="en-US" sz="3200" b="1" kern="0" dirty="0" smtClean="0">
                <a:solidFill>
                  <a:schemeClr val="bg1"/>
                </a:solidFill>
                <a:latin typeface="Tahoma" pitchFamily="-106" charset="0"/>
                <a:cs typeface="Tahoma" pitchFamily="-106" charset="0"/>
              </a:rPr>
              <a:t>p </a:t>
            </a:r>
            <a:r>
              <a:rPr lang="en-US" sz="3200" b="1" kern="0" noProof="0" dirty="0" smtClean="0">
                <a:solidFill>
                  <a:schemeClr val="bg1"/>
                </a:solidFill>
                <a:latin typeface="Tahoma" pitchFamily="-106" charset="0"/>
                <a:cs typeface="Tahoma" pitchFamily="-106" charset="0"/>
              </a:rPr>
              <a:t>GEO DAB API’s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356814161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5"/>
          <p:cNvSpPr/>
          <p:nvPr/>
        </p:nvSpPr>
        <p:spPr>
          <a:xfrm>
            <a:off x="228600" y="1371600"/>
            <a:ext cx="8686800" cy="512447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57200" indent="-457200" fontAlgn="auto">
              <a:spcBef>
                <a:spcPts val="0"/>
              </a:spcBef>
              <a:spcAft>
                <a:spcPts val="600"/>
              </a:spcAft>
              <a:buSzPct val="100000"/>
              <a:buFont typeface="Wingdings" charset="2"/>
              <a:buChar char="§"/>
              <a:defRPr>
                <a:solidFill>
                  <a:srgbClr val="000000"/>
                </a:solidFill>
              </a:defRPr>
            </a:pPr>
            <a:r>
              <a:rPr lang="en-US" sz="2400" kern="0" dirty="0">
                <a:solidFill>
                  <a:srgbClr val="000000"/>
                </a:solidFill>
                <a:latin typeface="Arial"/>
                <a:ea typeface="Arial"/>
                <a:cs typeface="Arial"/>
                <a:sym typeface="Arial"/>
              </a:rPr>
              <a:t>Continue support to expand the connections from mission archives to the </a:t>
            </a:r>
            <a:r>
              <a:rPr lang="en-US" sz="2400" b="1" kern="0" dirty="0">
                <a:solidFill>
                  <a:srgbClr val="000000"/>
                </a:solidFill>
                <a:latin typeface="Arial"/>
                <a:ea typeface="Arial"/>
                <a:cs typeface="Arial"/>
                <a:sym typeface="Arial"/>
              </a:rPr>
              <a:t>COVE tool</a:t>
            </a:r>
            <a:r>
              <a:rPr lang="en-US" sz="2400" kern="0" dirty="0">
                <a:solidFill>
                  <a:srgbClr val="000000"/>
                </a:solidFill>
                <a:latin typeface="Arial"/>
                <a:ea typeface="Arial"/>
                <a:cs typeface="Arial"/>
                <a:sym typeface="Arial"/>
              </a:rPr>
              <a:t>. Here are some future targets: Sentinel-2 and CBERS-4.</a:t>
            </a:r>
          </a:p>
          <a:p>
            <a:pPr marL="457200" indent="-457200" fontAlgn="auto">
              <a:spcBef>
                <a:spcPts val="0"/>
              </a:spcBef>
              <a:spcAft>
                <a:spcPts val="600"/>
              </a:spcAft>
              <a:buSzPct val="100000"/>
              <a:buFont typeface="Wingdings" charset="2"/>
              <a:buChar char="§"/>
              <a:defRPr>
                <a:solidFill>
                  <a:srgbClr val="000000"/>
                </a:solidFill>
              </a:defRPr>
            </a:pPr>
            <a:r>
              <a:rPr lang="en-US" sz="2400" kern="0" dirty="0">
                <a:solidFill>
                  <a:srgbClr val="000000"/>
                </a:solidFill>
                <a:latin typeface="Arial"/>
                <a:ea typeface="Arial"/>
                <a:cs typeface="Arial"/>
                <a:sym typeface="Arial"/>
              </a:rPr>
              <a:t>We need to find an approach for automated discovery, processing, downloading and ingesting of data to support users with </a:t>
            </a:r>
            <a:r>
              <a:rPr lang="en-US" sz="2400" b="1" kern="0" dirty="0">
                <a:solidFill>
                  <a:srgbClr val="000000"/>
                </a:solidFill>
                <a:latin typeface="Arial"/>
                <a:ea typeface="Arial"/>
                <a:cs typeface="Arial"/>
                <a:sym typeface="Arial"/>
              </a:rPr>
              <a:t>Data Cubes</a:t>
            </a:r>
            <a:r>
              <a:rPr lang="en-US" sz="2400" kern="0" dirty="0">
                <a:solidFill>
                  <a:srgbClr val="000000"/>
                </a:solidFill>
                <a:latin typeface="Arial"/>
                <a:ea typeface="Arial"/>
                <a:cs typeface="Arial"/>
                <a:sym typeface="Arial"/>
              </a:rPr>
              <a:t>. WGISS may be able to help ...</a:t>
            </a:r>
          </a:p>
          <a:p>
            <a:pPr marL="457200" indent="-457200" fontAlgn="auto">
              <a:spcBef>
                <a:spcPts val="0"/>
              </a:spcBef>
              <a:spcAft>
                <a:spcPts val="600"/>
              </a:spcAft>
              <a:buSzPct val="100000"/>
              <a:buFont typeface="Wingdings" charset="2"/>
              <a:buChar char="§"/>
              <a:defRPr>
                <a:solidFill>
                  <a:srgbClr val="000000"/>
                </a:solidFill>
              </a:defRPr>
            </a:pPr>
            <a:r>
              <a:rPr lang="en-US" sz="2400" kern="0" dirty="0">
                <a:solidFill>
                  <a:srgbClr val="000000"/>
                </a:solidFill>
                <a:latin typeface="Arial"/>
                <a:ea typeface="Arial"/>
                <a:cs typeface="Arial"/>
                <a:sym typeface="Arial"/>
              </a:rPr>
              <a:t>If any members of the WGISS team have used one or more of the CEOS Systems Analysis Tools (e.g. MIM Database, COVE, Data Policy Portal), please give your feedback to CEOS in the following </a:t>
            </a:r>
            <a:r>
              <a:rPr lang="en-US" sz="2400" b="1" kern="0" dirty="0">
                <a:solidFill>
                  <a:srgbClr val="000000"/>
                </a:solidFill>
                <a:latin typeface="Arial"/>
                <a:ea typeface="Arial"/>
                <a:cs typeface="Arial"/>
                <a:sym typeface="Arial"/>
              </a:rPr>
              <a:t>Survey</a:t>
            </a:r>
            <a:r>
              <a:rPr lang="en-US" sz="2400" kern="0" dirty="0">
                <a:solidFill>
                  <a:srgbClr val="000000"/>
                </a:solidFill>
                <a:latin typeface="Arial"/>
                <a:ea typeface="Arial"/>
                <a:cs typeface="Arial"/>
                <a:sym typeface="Arial"/>
              </a:rPr>
              <a:t>: </a:t>
            </a:r>
            <a:br>
              <a:rPr lang="en-US" sz="2400" kern="0" dirty="0">
                <a:solidFill>
                  <a:srgbClr val="000000"/>
                </a:solidFill>
                <a:latin typeface="Arial"/>
                <a:ea typeface="Arial"/>
                <a:cs typeface="Arial"/>
                <a:sym typeface="Arial"/>
              </a:rPr>
            </a:br>
            <a:r>
              <a:rPr lang="en-US" sz="2400" kern="0" dirty="0">
                <a:solidFill>
                  <a:srgbClr val="000000"/>
                </a:solidFill>
                <a:latin typeface="Arial"/>
                <a:ea typeface="Arial"/>
                <a:cs typeface="Arial"/>
                <a:sym typeface="Arial"/>
              </a:rPr>
              <a:t/>
            </a:r>
            <a:br>
              <a:rPr lang="en-US" sz="2400" kern="0" dirty="0">
                <a:solidFill>
                  <a:srgbClr val="000000"/>
                </a:solidFill>
                <a:latin typeface="Arial"/>
                <a:ea typeface="Arial"/>
                <a:cs typeface="Arial"/>
                <a:sym typeface="Arial"/>
              </a:rPr>
            </a:br>
            <a:r>
              <a:rPr lang="en-US" sz="2400" kern="0" dirty="0">
                <a:solidFill>
                  <a:srgbClr val="000000"/>
                </a:solidFill>
                <a:latin typeface="Arial"/>
                <a:ea typeface="Arial"/>
                <a:cs typeface="Arial"/>
                <a:sym typeface="Arial"/>
                <a:hlinkClick r:id="rId2"/>
              </a:rPr>
              <a:t>https://www.surveymonkey.com/r/ceos-info-systems</a:t>
            </a:r>
            <a:endParaRPr lang="en-US" sz="2400" kern="0" dirty="0">
              <a:solidFill>
                <a:srgbClr val="000000"/>
              </a:solidFill>
              <a:latin typeface="Arial"/>
              <a:ea typeface="Arial"/>
              <a:cs typeface="Arial"/>
              <a:sym typeface="Arial"/>
            </a:endParaRPr>
          </a:p>
          <a:p>
            <a:pPr marL="457200" indent="-457200" fontAlgn="auto">
              <a:spcBef>
                <a:spcPts val="0"/>
              </a:spcBef>
              <a:spcAft>
                <a:spcPts val="600"/>
              </a:spcAft>
              <a:buSzPct val="100000"/>
              <a:buFont typeface="Wingdings" charset="2"/>
              <a:buChar char="§"/>
              <a:defRPr>
                <a:solidFill>
                  <a:srgbClr val="000000"/>
                </a:solidFill>
              </a:defRPr>
            </a:pPr>
            <a:endParaRPr lang="en-US" sz="2400" kern="0" dirty="0">
              <a:solidFill>
                <a:srgbClr val="000000"/>
              </a:solidFill>
              <a:latin typeface="Arial"/>
              <a:ea typeface="Arial"/>
              <a:cs typeface="Arial"/>
              <a:sym typeface="Arial"/>
            </a:endParaRPr>
          </a:p>
        </p:txBody>
      </p:sp>
      <p:sp>
        <p:nvSpPr>
          <p:cNvPr id="5" name="Shape 3"/>
          <p:cNvSpPr/>
          <p:nvPr/>
        </p:nvSpPr>
        <p:spPr>
          <a:xfrm>
            <a:off x="2057400" y="304800"/>
            <a:ext cx="5336729"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914400" fontAlgn="auto">
              <a:spcBef>
                <a:spcPts val="0"/>
              </a:spcBef>
              <a:spcAft>
                <a:spcPts val="0"/>
              </a:spcAft>
              <a:defRPr>
                <a:solidFill>
                  <a:srgbClr val="000000"/>
                </a:solidFill>
              </a:defRPr>
            </a:pPr>
            <a:r>
              <a:rPr lang="en-US" sz="3200" b="1" kern="0" dirty="0" smtClean="0">
                <a:solidFill>
                  <a:srgbClr val="FFFF00"/>
                </a:solidFill>
                <a:latin typeface="Proxima Nova Regular"/>
                <a:ea typeface="Proxima Nova Regular"/>
                <a:cs typeface="Proxima Nova Regular"/>
                <a:sym typeface="Proxima Nova Regular"/>
              </a:rPr>
              <a:t>SEO Proposed </a:t>
            </a:r>
            <a:r>
              <a:rPr lang="en-US" sz="2000" b="1" kern="0" dirty="0">
                <a:solidFill>
                  <a:srgbClr val="FFFFFF"/>
                </a:solidFill>
                <a:latin typeface="Proxima Nova Regular"/>
                <a:ea typeface="Proxima Nova Regular"/>
                <a:cs typeface="Proxima Nova Regular"/>
                <a:sym typeface="Proxima Nova Regular"/>
              </a:rPr>
              <a:t>WGISS </a:t>
            </a:r>
            <a:r>
              <a:rPr lang="en-US" sz="2000" b="1" kern="0" dirty="0" smtClean="0">
                <a:solidFill>
                  <a:srgbClr val="FFFFFF"/>
                </a:solidFill>
                <a:latin typeface="Proxima Nova Regular"/>
                <a:ea typeface="Proxima Nova Regular"/>
                <a:cs typeface="Proxima Nova Regular"/>
                <a:sym typeface="Proxima Nova Regular"/>
              </a:rPr>
              <a:t>Support</a:t>
            </a:r>
            <a:endParaRPr sz="2000" b="1" kern="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294854101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r>
              <a:rPr lang="en-US" sz="2000" dirty="0" smtClean="0"/>
              <a:t>CGMS </a:t>
            </a:r>
            <a:r>
              <a:rPr lang="en-US" sz="2000" dirty="0"/>
              <a:t>WG IV provides a regular forum for CGMS agencies to address topics of interest in areas related to data access in general and the contribution to the WMO Information System (WIS). </a:t>
            </a:r>
            <a:r>
              <a:rPr lang="en-US" sz="2000" dirty="0" smtClean="0"/>
              <a:t>The </a:t>
            </a:r>
            <a:r>
              <a:rPr lang="en-US" sz="2000" dirty="0"/>
              <a:t>Working Group addresses issues related to data dissemination systems, data formats and metadata exchange, and it also deals with the user interfaces and data access. </a:t>
            </a:r>
            <a:endParaRPr lang="en-US" sz="2000" dirty="0" smtClean="0"/>
          </a:p>
          <a:p>
            <a:pPr marL="0" indent="0">
              <a:buNone/>
            </a:pPr>
            <a:endParaRPr lang="en-US" dirty="0"/>
          </a:p>
          <a:p>
            <a:r>
              <a:rPr lang="en-US" sz="1800" dirty="0" smtClean="0">
                <a:solidFill>
                  <a:srgbClr val="C00000"/>
                </a:solidFill>
                <a:effectLst>
                  <a:outerShdw blurRad="38100" dist="38100" dir="2700000" algn="tl">
                    <a:srgbClr val="000000">
                      <a:alpha val="43137"/>
                    </a:srgbClr>
                  </a:outerShdw>
                </a:effectLst>
              </a:rPr>
              <a:t>Many common tasks.</a:t>
            </a:r>
          </a:p>
          <a:p>
            <a:r>
              <a:rPr lang="en-US" sz="1800" dirty="0" smtClean="0">
                <a:solidFill>
                  <a:srgbClr val="C00000"/>
                </a:solidFill>
                <a:effectLst>
                  <a:outerShdw blurRad="38100" dist="38100" dir="2700000" algn="tl">
                    <a:srgbClr val="000000">
                      <a:alpha val="43137"/>
                    </a:srgbClr>
                  </a:outerShdw>
                </a:effectLst>
              </a:rPr>
              <a:t>WGISS can/should support action items of WGIV to enable interoperability </a:t>
            </a:r>
            <a:endParaRPr lang="en-US" sz="1800" dirty="0" smtClean="0">
              <a:solidFill>
                <a:srgbClr val="C00000"/>
              </a:solidFill>
              <a:effectLst>
                <a:outerShdw blurRad="38100" dist="38100" dir="2700000" algn="tl">
                  <a:srgbClr val="000000">
                    <a:alpha val="43137"/>
                  </a:srgbClr>
                </a:outerShdw>
              </a:effectLst>
            </a:endParaRPr>
          </a:p>
          <a:p>
            <a:r>
              <a:rPr lang="en-US" sz="1800" dirty="0" smtClean="0">
                <a:solidFill>
                  <a:srgbClr val="C00000"/>
                </a:solidFill>
                <a:effectLst>
                  <a:outerShdw blurRad="38100" dist="38100" dir="2700000" algn="tl">
                    <a:srgbClr val="000000">
                      <a:alpha val="43137"/>
                    </a:srgbClr>
                  </a:outerShdw>
                </a:effectLst>
              </a:rPr>
              <a:t>Invite WG IV members to WGISS – 43 </a:t>
            </a:r>
            <a:endParaRPr lang="en-US" dirty="0" smtClean="0">
              <a:solidFill>
                <a:srgbClr val="C00000"/>
              </a:solidFill>
              <a:effectLst>
                <a:outerShdw blurRad="38100" dist="38100" dir="2700000" algn="tl">
                  <a:srgbClr val="000000">
                    <a:alpha val="43137"/>
                  </a:srgbClr>
                </a:outerShdw>
              </a:effectLst>
            </a:endParaRPr>
          </a:p>
          <a:p>
            <a:pPr marL="0" indent="0">
              <a:buNone/>
            </a:pPr>
            <a:endParaRPr lang="en-US" dirty="0">
              <a:solidFill>
                <a:srgbClr val="C0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1810871" y="215808"/>
            <a:ext cx="7265894" cy="501650"/>
          </a:xfrm>
        </p:spPr>
        <p:txBody>
          <a:bodyPr/>
          <a:lstStyle/>
          <a:p>
            <a:pPr algn="l"/>
            <a:r>
              <a:rPr lang="en-US" sz="2800" dirty="0" smtClean="0"/>
              <a:t>CGMS: </a:t>
            </a:r>
            <a:r>
              <a:rPr lang="en-US" sz="2800" dirty="0"/>
              <a:t>Global </a:t>
            </a:r>
            <a:r>
              <a:rPr lang="en-US" sz="2800" dirty="0" smtClean="0"/>
              <a:t>Data Dissemination</a:t>
            </a:r>
            <a:br>
              <a:rPr lang="en-US" sz="2800" dirty="0" smtClean="0"/>
            </a:br>
            <a:r>
              <a:rPr lang="en-US" sz="2800" dirty="0" smtClean="0"/>
              <a:t>(WG IV)</a:t>
            </a:r>
            <a:endParaRPr lang="en-US" sz="2800" dirty="0"/>
          </a:p>
        </p:txBody>
      </p:sp>
      <p:pic>
        <p:nvPicPr>
          <p:cNvPr id="4" name="Picture 3"/>
          <p:cNvPicPr>
            <a:picLocks noChangeAspect="1"/>
          </p:cNvPicPr>
          <p:nvPr/>
        </p:nvPicPr>
        <p:blipFill>
          <a:blip r:embed="rId2"/>
          <a:stretch>
            <a:fillRect/>
          </a:stretch>
        </p:blipFill>
        <p:spPr>
          <a:xfrm>
            <a:off x="5109882" y="5145621"/>
            <a:ext cx="3817060" cy="898132"/>
          </a:xfrm>
          <a:prstGeom prst="rect">
            <a:avLst/>
          </a:prstGeom>
        </p:spPr>
      </p:pic>
      <p:pic>
        <p:nvPicPr>
          <p:cNvPr id="5" name="Picture 4"/>
          <p:cNvPicPr>
            <a:picLocks noChangeAspect="1"/>
          </p:cNvPicPr>
          <p:nvPr/>
        </p:nvPicPr>
        <p:blipFill>
          <a:blip r:embed="rId3"/>
          <a:stretch>
            <a:fillRect/>
          </a:stretch>
        </p:blipFill>
        <p:spPr>
          <a:xfrm>
            <a:off x="609600" y="6211227"/>
            <a:ext cx="8077199" cy="646773"/>
          </a:xfrm>
          <a:prstGeom prst="rect">
            <a:avLst/>
          </a:prstGeom>
        </p:spPr>
      </p:pic>
    </p:spTree>
    <p:extLst>
      <p:ext uri="{BB962C8B-B14F-4D97-AF65-F5344CB8AC3E}">
        <p14:creationId xmlns:p14="http://schemas.microsoft.com/office/powerpoint/2010/main" val="383719005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r>
              <a:rPr lang="en-US" sz="1600" dirty="0" smtClean="0">
                <a:sym typeface="Wingdings" panose="05000000000000000000" pitchFamily="2" charset="2"/>
              </a:rPr>
              <a:t>WGISS is asked to review the latest FDA Report</a:t>
            </a:r>
          </a:p>
          <a:p>
            <a:pPr marL="0" indent="0">
              <a:buNone/>
            </a:pPr>
            <a:endParaRPr lang="en-US" sz="1600" dirty="0" smtClean="0">
              <a:sym typeface="Wingdings" panose="05000000000000000000" pitchFamily="2" charset="2"/>
            </a:endParaRPr>
          </a:p>
          <a:p>
            <a:pPr marL="0" indent="0">
              <a:buNone/>
            </a:pPr>
            <a:r>
              <a:rPr lang="en-US" sz="1600" dirty="0" smtClean="0">
                <a:sym typeface="Wingdings" panose="05000000000000000000" pitchFamily="2" charset="2"/>
              </a:rPr>
              <a:t>Comments during discussion:</a:t>
            </a:r>
          </a:p>
          <a:p>
            <a:pPr marL="0" indent="0">
              <a:buNone/>
            </a:pPr>
            <a:endParaRPr lang="en-US" sz="1600" dirty="0" smtClean="0">
              <a:sym typeface="Wingdings" panose="05000000000000000000" pitchFamily="2" charset="2"/>
            </a:endParaRPr>
          </a:p>
          <a:p>
            <a:pPr marL="0" indent="0" algn="ctr">
              <a:buNone/>
            </a:pPr>
            <a:r>
              <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rPr>
              <a:t>“Current report doesn’t focus on access although it did mention it”</a:t>
            </a:r>
          </a:p>
          <a:p>
            <a:pPr marL="0" indent="0" algn="ctr">
              <a:buNone/>
            </a:pPr>
            <a:endPar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endParaRPr>
          </a:p>
          <a:p>
            <a:pPr marL="0" indent="0" algn="ctr">
              <a:buNone/>
            </a:pPr>
            <a:r>
              <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rPr>
              <a:t>“Need to add a user needs section”</a:t>
            </a:r>
          </a:p>
          <a:p>
            <a:pPr marL="0" indent="0" algn="ctr">
              <a:buNone/>
            </a:pPr>
            <a:endPar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endParaRPr>
          </a:p>
          <a:p>
            <a:pPr marL="0" indent="0" algn="ctr">
              <a:buNone/>
            </a:pPr>
            <a:r>
              <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rPr>
              <a:t>“The report is focused on new users needs and not the current users needs”</a:t>
            </a:r>
          </a:p>
          <a:p>
            <a:pPr marL="0" indent="0" algn="ctr">
              <a:buNone/>
            </a:pPr>
            <a:endPar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endParaRPr>
          </a:p>
          <a:p>
            <a:pPr marL="0" indent="0" algn="ctr">
              <a:buNone/>
            </a:pPr>
            <a:r>
              <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rPr>
              <a:t>“Current trends focus on data cubes and not web processing”</a:t>
            </a:r>
          </a:p>
          <a:p>
            <a:pPr marL="0" indent="0" algn="ctr">
              <a:buNone/>
            </a:pPr>
            <a:endPar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endParaRPr>
          </a:p>
          <a:p>
            <a:pPr marL="0" indent="0" algn="ctr">
              <a:buNone/>
            </a:pPr>
            <a:r>
              <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rPr>
              <a:t>“Need to clarify statements that say we should make data free but then say users will need to pay for access in the cloud”</a:t>
            </a:r>
          </a:p>
          <a:p>
            <a:pPr marL="0" indent="0" algn="ctr">
              <a:buNone/>
            </a:pPr>
            <a:endPar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endParaRPr>
          </a:p>
          <a:p>
            <a:pPr marL="0" indent="0" algn="ctr">
              <a:buNone/>
            </a:pPr>
            <a:r>
              <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rPr>
              <a:t>“Need to clarify and expand on cloud costs”</a:t>
            </a:r>
          </a:p>
          <a:p>
            <a:pPr marL="0" indent="0" algn="ctr">
              <a:buNone/>
            </a:pPr>
            <a:endPar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endParaRPr>
          </a:p>
          <a:p>
            <a:pPr marL="0" indent="0" algn="ctr">
              <a:buNone/>
            </a:pPr>
            <a:r>
              <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rPr>
              <a:t>“There needs to be more context on data standards”</a:t>
            </a:r>
          </a:p>
          <a:p>
            <a:pPr marL="0" indent="0" algn="ctr">
              <a:buNone/>
            </a:pPr>
            <a:endPar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endParaRPr>
          </a:p>
          <a:p>
            <a:pPr marL="0" indent="0" algn="ctr">
              <a:buNone/>
            </a:pPr>
            <a:r>
              <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rPr>
              <a:t>“The lack of an executive summary makes the applicability hard to understand”</a:t>
            </a:r>
          </a:p>
          <a:p>
            <a:pPr marL="0" indent="0" algn="ctr">
              <a:buNone/>
            </a:pPr>
            <a:endParaRPr lang="en-US" sz="1400" dirty="0" smtClean="0">
              <a:solidFill>
                <a:srgbClr val="C00000"/>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endParaRPr>
          </a:p>
          <a:p>
            <a:pPr lvl="1"/>
            <a:endParaRPr lang="en-US" sz="1400" dirty="0" smtClean="0"/>
          </a:p>
          <a:p>
            <a:pPr lvl="1"/>
            <a:endParaRPr lang="en-US" sz="1400" dirty="0"/>
          </a:p>
        </p:txBody>
      </p:sp>
      <p:sp>
        <p:nvSpPr>
          <p:cNvPr id="3" name="Title 2"/>
          <p:cNvSpPr>
            <a:spLocks noGrp="1"/>
          </p:cNvSpPr>
          <p:nvPr>
            <p:ph type="title"/>
          </p:nvPr>
        </p:nvSpPr>
        <p:spPr/>
        <p:txBody>
          <a:bodyPr/>
          <a:lstStyle/>
          <a:p>
            <a:r>
              <a:rPr lang="en-US" dirty="0" smtClean="0"/>
              <a:t>CEOS Future Data Architecture </a:t>
            </a:r>
            <a:endParaRPr lang="en-US" dirty="0"/>
          </a:p>
        </p:txBody>
      </p:sp>
    </p:spTree>
    <p:extLst>
      <p:ext uri="{BB962C8B-B14F-4D97-AF65-F5344CB8AC3E}">
        <p14:creationId xmlns:p14="http://schemas.microsoft.com/office/powerpoint/2010/main" val="269427293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5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17071</TotalTime>
  <Words>1646</Words>
  <Application>Microsoft Office PowerPoint</Application>
  <PresentationFormat>On-screen Show (4:3)</PresentationFormat>
  <Paragraphs>167</Paragraphs>
  <Slides>18</Slides>
  <Notes>1</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18</vt:i4>
      </vt:variant>
    </vt:vector>
  </HeadingPairs>
  <TitlesOfParts>
    <vt:vector size="39" baseType="lpstr">
      <vt:lpstr>Arial Unicode MS</vt:lpstr>
      <vt:lpstr>MS PGothic</vt:lpstr>
      <vt:lpstr>Arial</vt:lpstr>
      <vt:lpstr>Arial Bold</vt:lpstr>
      <vt:lpstr>Avenir Roman</vt:lpstr>
      <vt:lpstr>Calibri</vt:lpstr>
      <vt:lpstr>Century Gothic</vt:lpstr>
      <vt:lpstr>Courier New</vt:lpstr>
      <vt:lpstr>Droid Serif</vt:lpstr>
      <vt:lpstr>Kristen ITC</vt:lpstr>
      <vt:lpstr>Proxima Nova Regular</vt:lpstr>
      <vt:lpstr>Tahoma</vt:lpstr>
      <vt:lpstr>Times</vt:lpstr>
      <vt:lpstr>Times New Roman</vt:lpstr>
      <vt:lpstr>Verdana</vt:lpstr>
      <vt:lpstr>Wingdings</vt:lpstr>
      <vt:lpstr>4_EUM_template_v03</vt:lpstr>
      <vt:lpstr>Blank Presentation</vt:lpstr>
      <vt:lpstr>Default</vt:lpstr>
      <vt:lpstr>5_EUM_template_v03</vt:lpstr>
      <vt:lpstr>ESA Presentation</vt:lpstr>
      <vt:lpstr>WGISS Working Group for Information Systems &amp; Services</vt:lpstr>
      <vt:lpstr>PowerPoint Presentation</vt:lpstr>
      <vt:lpstr>Foundational Task prioritization by GEO Program Board</vt:lpstr>
      <vt:lpstr>Proposal to work further</vt:lpstr>
      <vt:lpstr>Data Providers Side event in the GEO-XIII Plenary</vt:lpstr>
      <vt:lpstr>PowerPoint Presentation</vt:lpstr>
      <vt:lpstr>PowerPoint Presentation</vt:lpstr>
      <vt:lpstr>CGMS: Global Data Dissemination (WG IV)</vt:lpstr>
      <vt:lpstr>CEOS Future Data Architecture </vt:lpstr>
      <vt:lpstr>Cloud Computing Workshop</vt:lpstr>
      <vt:lpstr>Cloud Computing Workshop Discussion</vt:lpstr>
      <vt:lpstr>PHASE 1: Current Architecture Consolidation Approach</vt:lpstr>
      <vt:lpstr>Technology Exploration  Future Topics </vt:lpstr>
      <vt:lpstr>Scientific Data Stewardship Maturity Matrix </vt:lpstr>
      <vt:lpstr>Document Adoption</vt:lpstr>
      <vt:lpstr>PowerPoint Presentation</vt:lpstr>
      <vt:lpstr>Grazie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Mitchell, Andrew E. (GSFC-4230)</cp:lastModifiedBy>
  <cp:revision>408</cp:revision>
  <dcterms:created xsi:type="dcterms:W3CDTF">2012-08-31T01:11:17Z</dcterms:created>
  <dcterms:modified xsi:type="dcterms:W3CDTF">2016-09-22T09:12:14Z</dcterms:modified>
</cp:coreProperties>
</file>