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02" r:id="rId3"/>
    <p:sldId id="632" r:id="rId4"/>
    <p:sldId id="636" r:id="rId5"/>
    <p:sldId id="643" r:id="rId6"/>
    <p:sldId id="642" r:id="rId7"/>
    <p:sldId id="641" r:id="rId8"/>
    <p:sldId id="633" r:id="rId9"/>
    <p:sldId id="639" r:id="rId10"/>
    <p:sldId id="634" r:id="rId11"/>
    <p:sldId id="640" r:id="rId12"/>
    <p:sldId id="635" r:id="rId13"/>
    <p:sldId id="445" r:id="rId14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landa" initials="I" lastIdx="25" clrIdx="0"/>
  <p:cmAuthor id="1" name="Rosemarie Leone" initials="" lastIdx="1" clrIdx="1"/>
  <p:cmAuthor id="2" name="Iolanda Maggio" initials="IM" lastIdx="7" clrIdx="2"/>
  <p:cmAuthor id="3" name="Mirko Albani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4A"/>
    <a:srgbClr val="FDC82F"/>
    <a:srgbClr val="E37222"/>
    <a:srgbClr val="99CF64"/>
    <a:srgbClr val="9CCF1F"/>
    <a:srgbClr val="00CF00"/>
    <a:srgbClr val="0098DB"/>
    <a:srgbClr val="00549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84982" autoAdjust="0"/>
  </p:normalViewPr>
  <p:slideViewPr>
    <p:cSldViewPr snapToGrid="0">
      <p:cViewPr varScale="1">
        <p:scale>
          <a:sx n="80" d="100"/>
          <a:sy n="80" d="100"/>
        </p:scale>
        <p:origin x="-2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776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776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33B368F-7390-407E-A166-C3FF4AEA63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8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351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4710" y="1"/>
            <a:ext cx="2923350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CF29402C-3E51-426F-A9D1-4184FC0D9C3E}" type="datetimeFigureOut">
              <a:rPr lang="en-US"/>
              <a:pPr>
                <a:defRPr/>
              </a:pPr>
              <a:t>22/09/16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467" y="4737275"/>
            <a:ext cx="5043126" cy="44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4551"/>
            <a:ext cx="2923351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4710" y="9474551"/>
            <a:ext cx="2923350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7CDE6C7F-2D6A-43CA-B515-688D5488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15963" y="6405563"/>
            <a:ext cx="521652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832074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7177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381000"/>
            <a:ext cx="1912938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381000"/>
            <a:ext cx="5588000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846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8025" y="16732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8025" y="39084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9496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7652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5950" y="1673225"/>
            <a:ext cx="7653338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7700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5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4162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4001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845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356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134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452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894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 descr="signatur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963" y="6405563"/>
            <a:ext cx="65262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  <p:sp>
        <p:nvSpPr>
          <p:cNvPr id="1032" name="Text Box 34" hidden="1"/>
          <p:cNvSpPr txBox="1">
            <a:spLocks noChangeAspect="1" noChangeArrowheads="1"/>
          </p:cNvSpPr>
          <p:nvPr/>
        </p:nvSpPr>
        <p:spPr bwMode="auto">
          <a:xfrm>
            <a:off x="620713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smtClean="0">
                <a:solidFill>
                  <a:schemeClr val="bg2"/>
                </a:solidFill>
              </a:rPr>
              <a:t>Mission sheets | Paulo Sacramento | 06/09/2011 | EOP | Slide </a:t>
            </a:r>
            <a:fld id="{ACB2B019-2B1F-4020-8785-E12D3DCABE62}" type="slidenum">
              <a:rPr sz="800" noProof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800" noProof="1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d-alliance.org/groups/vocabulary-services-interest-group.html" TargetMode="External"/><Relationship Id="rId4" Type="http://schemas.openxmlformats.org/officeDocument/2006/relationships/hyperlink" Target="http://id.loc.gov/search/?q=cs:http://id.loc.gov/vocabulary/preservation&amp;start=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98182" y="2104794"/>
            <a:ext cx="8640762" cy="27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b="1" dirty="0" smtClean="0"/>
              <a:t>“PRESERVATION DOMAIN”</a:t>
            </a:r>
          </a:p>
          <a:p>
            <a:pPr eaLnBrk="1" hangingPunct="1">
              <a:lnSpc>
                <a:spcPct val="80000"/>
              </a:lnSpc>
            </a:pPr>
            <a:endParaRPr lang="en-GB" altLang="en-US" b="1" dirty="0"/>
          </a:p>
          <a:p>
            <a:pPr eaLnBrk="1" hangingPunct="1">
              <a:lnSpc>
                <a:spcPct val="80000"/>
              </a:lnSpc>
            </a:pPr>
            <a:r>
              <a:rPr lang="en-GB" altLang="en-US" b="1" dirty="0" smtClean="0"/>
              <a:t>Preservation Discussion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GB" altLang="en-US" sz="2400" b="1" dirty="0" smtClean="0"/>
          </a:p>
          <a:p>
            <a:r>
              <a:rPr lang="en-GB" sz="2400" dirty="0" smtClean="0"/>
              <a:t>  </a:t>
            </a:r>
            <a:r>
              <a:rPr lang="en-GB" altLang="en-US" sz="2400" dirty="0"/>
              <a:t>WGISS-</a:t>
            </a:r>
            <a:r>
              <a:rPr lang="en-GB" altLang="en-US" sz="2400" dirty="0" smtClean="0"/>
              <a:t>42 Meeting – ESA-</a:t>
            </a:r>
            <a:r>
              <a:rPr lang="en-GB" sz="2400" dirty="0" smtClean="0"/>
              <a:t>ESRIN, </a:t>
            </a:r>
            <a:r>
              <a:rPr lang="en-GB" sz="2400" dirty="0" err="1" smtClean="0"/>
              <a:t>Frascati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19–22 September</a:t>
            </a:r>
            <a:r>
              <a:rPr lang="en-GB" sz="2400" dirty="0" smtClean="0">
                <a:latin typeface="Arial" charset="0"/>
              </a:rPr>
              <a:t>, 2016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Arial" charset="0"/>
              </a:rPr>
              <a:t>Mirko Albani, European Space Agency</a:t>
            </a:r>
          </a:p>
          <a:p>
            <a:pPr eaLnBrk="1" hangingPunct="1">
              <a:lnSpc>
                <a:spcPct val="80000"/>
              </a:lnSpc>
            </a:pPr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52700"/>
            <a:ext cx="9144000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Preservation Topics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362" y="902435"/>
            <a:ext cx="8780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Landing Page &amp; DOI for Associated Knowledge 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Glossary Extension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Transcription </a:t>
            </a:r>
            <a:r>
              <a:rPr lang="en-US" sz="2400" dirty="0" smtClean="0"/>
              <a:t>Chains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Thesaurus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43944"/>
            <a:ext cx="4495800" cy="27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35199"/>
            <a:ext cx="7204075" cy="769441"/>
          </a:xfrm>
        </p:spPr>
        <p:txBody>
          <a:bodyPr/>
          <a:lstStyle/>
          <a:p>
            <a:r>
              <a:rPr lang="en-US" dirty="0" smtClean="0"/>
              <a:t>Possible Activity on Heritage Media Transcription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231900"/>
            <a:ext cx="8807450" cy="54038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Issue: </a:t>
            </a:r>
            <a:r>
              <a:rPr lang="en-US" dirty="0" smtClean="0"/>
              <a:t>Recovery </a:t>
            </a:r>
            <a:r>
              <a:rPr lang="en-US" dirty="0"/>
              <a:t>of unique data still on heritage media via dedicated transcriptions or to fill identified gaps in master </a:t>
            </a:r>
            <a:r>
              <a:rPr lang="en-US" dirty="0" smtClean="0"/>
              <a:t>datasets is a recurrent need in many space agencies.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maintain heritage media transcription chains up and running: cost, difficulties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Worth to coordinate and join efforts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Possible Activity for Discussion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Coordination of </a:t>
            </a:r>
            <a:r>
              <a:rPr lang="en-US" dirty="0"/>
              <a:t>set-up and maintenance of </a:t>
            </a:r>
            <a:r>
              <a:rPr lang="en-US" dirty="0" smtClean="0"/>
              <a:t>heritage media transcription </a:t>
            </a:r>
            <a:r>
              <a:rPr lang="en-US" dirty="0"/>
              <a:t>chains at different organization for possible mutual </a:t>
            </a:r>
            <a:r>
              <a:rPr lang="en-US" dirty="0" smtClean="0"/>
              <a:t>support.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Possible Next Steps</a:t>
            </a:r>
            <a:r>
              <a:rPr lang="en-US" dirty="0" smtClean="0"/>
              <a:t>:</a:t>
            </a:r>
          </a:p>
          <a:p>
            <a:pPr marL="1169988" lvl="1" indent="-285750">
              <a:buFont typeface="Wingdings" charset="2"/>
              <a:buChar char="ü"/>
            </a:pPr>
            <a:r>
              <a:rPr lang="en-US" dirty="0" smtClean="0"/>
              <a:t>Definition of “Transcription Chains” metadata to build an inventory; “Transcription Chains” information survey in CEOS agencies; Creation of </a:t>
            </a:r>
            <a:r>
              <a:rPr lang="en-US" dirty="0"/>
              <a:t>a common </a:t>
            </a:r>
            <a:r>
              <a:rPr lang="en-US" dirty="0" smtClean="0"/>
              <a:t>inventory.</a:t>
            </a:r>
          </a:p>
          <a:p>
            <a:pPr marL="1169988" lvl="1" indent="-285750">
              <a:buFont typeface="Wingdings" charset="2"/>
              <a:buChar char="ü"/>
            </a:pPr>
            <a:r>
              <a:rPr lang="en-US" dirty="0" smtClean="0"/>
              <a:t>Definition of further coordination and cooperation steps.</a:t>
            </a:r>
          </a:p>
        </p:txBody>
      </p:sp>
    </p:spTree>
    <p:extLst>
      <p:ext uri="{BB962C8B-B14F-4D97-AF65-F5344CB8AC3E}">
        <p14:creationId xmlns:p14="http://schemas.microsoft.com/office/powerpoint/2010/main" val="171394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035" y="4152900"/>
            <a:ext cx="4480966" cy="270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416300"/>
            <a:ext cx="9144000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Preservation Topics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362" y="940535"/>
            <a:ext cx="8806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Landing Page &amp; DOI for Associated Knowledge 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Glossary Extension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Transcription </a:t>
            </a:r>
            <a:r>
              <a:rPr lang="en-US" sz="2400" dirty="0" smtClean="0"/>
              <a:t>Chains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Thesaurus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3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91356" y="30301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3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Discussion</a:t>
            </a:r>
            <a:endParaRPr lang="en-GB" altLang="en-US" sz="3200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15131" y="245706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4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Thesaurus</a:t>
            </a:r>
            <a:endParaRPr lang="en-GB" altLang="en-US" sz="40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Discussion Topics: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62" y="902435"/>
            <a:ext cx="8831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Landing </a:t>
            </a:r>
            <a:r>
              <a:rPr lang="en-US" sz="2400" dirty="0"/>
              <a:t>Page &amp; DOI for </a:t>
            </a:r>
            <a:r>
              <a:rPr lang="en-US" sz="2400" dirty="0" smtClean="0"/>
              <a:t>Associated Knowledge 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Glossary Extension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Transcription </a:t>
            </a:r>
            <a:r>
              <a:rPr lang="en-US" sz="2400" dirty="0" smtClean="0"/>
              <a:t>Chains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Thesaurus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96" y="4140200"/>
            <a:ext cx="4502004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81100"/>
            <a:ext cx="9144000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Preservation Topics: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362" y="902435"/>
            <a:ext cx="8793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Landing Page &amp; DOI for Associated Knowledge 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Glossary Extension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Transcription </a:t>
            </a:r>
            <a:r>
              <a:rPr lang="en-US" sz="2400" dirty="0" smtClean="0"/>
              <a:t>Chains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Thesaurus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033" y="4152900"/>
            <a:ext cx="4480967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79076"/>
            <a:ext cx="6978650" cy="430887"/>
          </a:xfrm>
        </p:spPr>
        <p:txBody>
          <a:bodyPr/>
          <a:lstStyle/>
          <a:p>
            <a:r>
              <a:rPr lang="en-US" dirty="0" smtClean="0"/>
              <a:t>Landing Page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295400"/>
            <a:ext cx="8810625" cy="4318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DEFINITION</a:t>
            </a:r>
            <a:r>
              <a:rPr lang="en-US" sz="1800" dirty="0" smtClean="0">
                <a:solidFill>
                  <a:schemeClr val="tx1"/>
                </a:solidFill>
              </a:rPr>
              <a:t>: a persistent webpage which shows all </a:t>
            </a:r>
            <a:r>
              <a:rPr lang="en-US" sz="1800" dirty="0">
                <a:solidFill>
                  <a:schemeClr val="tx1"/>
                </a:solidFill>
              </a:rPr>
              <a:t>of the relevant information about a data </a:t>
            </a:r>
            <a:r>
              <a:rPr lang="en-US" sz="1800" dirty="0" smtClean="0">
                <a:solidFill>
                  <a:schemeClr val="tx1"/>
                </a:solidFill>
              </a:rPr>
              <a:t>set (e.g. data information, metadata, associated information and related links, re</a:t>
            </a:r>
            <a:r>
              <a:rPr lang="en-US" sz="1800" dirty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processing activities, spacecraft status, link to data access systems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publications </a:t>
            </a:r>
            <a:r>
              <a:rPr lang="en-US" sz="1800" dirty="0">
                <a:solidFill>
                  <a:schemeClr val="tx1"/>
                </a:solidFill>
              </a:rPr>
              <a:t>that have used the dataset, citation recommendations, data </a:t>
            </a:r>
            <a:r>
              <a:rPr lang="en-US" sz="1800" dirty="0" smtClean="0">
                <a:solidFill>
                  <a:schemeClr val="tx1"/>
                </a:solidFill>
              </a:rPr>
              <a:t>policy, etc.).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be reached upon Persistent Identifiers (PID) resolving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hould </a:t>
            </a:r>
            <a:r>
              <a:rPr lang="en-US" dirty="0">
                <a:solidFill>
                  <a:schemeClr val="tx1"/>
                </a:solidFill>
              </a:rPr>
              <a:t>be actively updated and </a:t>
            </a:r>
            <a:r>
              <a:rPr lang="en-US" dirty="0" smtClean="0">
                <a:solidFill>
                  <a:schemeClr val="tx1"/>
                </a:solidFill>
              </a:rPr>
              <a:t>maintained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by data provider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Landing Pages widely </a:t>
            </a:r>
            <a:r>
              <a:rPr lang="en-US" sz="2000" dirty="0" smtClean="0">
                <a:solidFill>
                  <a:srgbClr val="000000"/>
                </a:solidFill>
              </a:rPr>
              <a:t>covered </a:t>
            </a:r>
            <a:r>
              <a:rPr lang="en-US" sz="2000" dirty="0">
                <a:solidFill>
                  <a:srgbClr val="000000"/>
                </a:solidFill>
              </a:rPr>
              <a:t>by the CEOS Persistent Identifiers Best Practices document v 1.1: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Procedure for Landing page maintenance (update &amp; change location);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PID numbering: use the landing page for versioning problem. [REC_04];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Permanence of landing page. [REC_06], [REC_12], [REC_13], [REC_14];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Resolving and provenance [REC_16], [REC_17], [REC_18];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Documentation [REC_26</a:t>
            </a:r>
            <a:r>
              <a:rPr lang="en-US" dirty="0" smtClean="0">
                <a:solidFill>
                  <a:srgbClr val="000000"/>
                </a:solidFill>
              </a:rPr>
              <a:t>] and Interoperability </a:t>
            </a:r>
            <a:r>
              <a:rPr lang="en-US" dirty="0">
                <a:solidFill>
                  <a:srgbClr val="000000"/>
                </a:solidFill>
              </a:rPr>
              <a:t>[REC_29];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Use case scenarios </a:t>
            </a:r>
            <a:r>
              <a:rPr lang="en-US" dirty="0" smtClean="0">
                <a:solidFill>
                  <a:srgbClr val="000000"/>
                </a:solidFill>
              </a:rPr>
              <a:t>described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ANNEX </a:t>
            </a:r>
            <a:r>
              <a:rPr lang="en-US" dirty="0">
                <a:solidFill>
                  <a:srgbClr val="000000"/>
                </a:solidFill>
              </a:rPr>
              <a:t>B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5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79076"/>
            <a:ext cx="6978650" cy="430887"/>
          </a:xfrm>
        </p:spPr>
        <p:txBody>
          <a:bodyPr/>
          <a:lstStyle/>
          <a:p>
            <a:r>
              <a:rPr lang="en-US" dirty="0" smtClean="0"/>
              <a:t>Landing Page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825"/>
            <a:ext cx="9144000" cy="42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79076"/>
            <a:ext cx="6978650" cy="430887"/>
          </a:xfrm>
        </p:spPr>
        <p:txBody>
          <a:bodyPr/>
          <a:lstStyle/>
          <a:p>
            <a:r>
              <a:rPr lang="en-US" dirty="0" smtClean="0"/>
              <a:t>Landing Page: open 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263650"/>
            <a:ext cx="8810625" cy="431800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Refer to the associated knowledge of a data set series via the landing </a:t>
            </a:r>
            <a:r>
              <a:rPr lang="en-US" sz="1800" dirty="0" smtClean="0">
                <a:solidFill>
                  <a:srgbClr val="000000"/>
                </a:solidFill>
              </a:rPr>
              <a:t>page? 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Dataset PID Landing page format – would it make sense to identify a minimum set of information which should be contained in there ?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Updating </a:t>
            </a:r>
            <a:r>
              <a:rPr lang="en-US" sz="1800" dirty="0">
                <a:solidFill>
                  <a:srgbClr val="000000"/>
                </a:solidFill>
              </a:rPr>
              <a:t>CEOS PID Best </a:t>
            </a:r>
            <a:r>
              <a:rPr lang="en-US" sz="1800" dirty="0" smtClean="0">
                <a:solidFill>
                  <a:srgbClr val="000000"/>
                </a:solidFill>
              </a:rPr>
              <a:t>Practice with recommendations on landing </a:t>
            </a:r>
            <a:r>
              <a:rPr lang="en-US" sz="1800" dirty="0">
                <a:solidFill>
                  <a:srgbClr val="000000"/>
                </a:solidFill>
              </a:rPr>
              <a:t>page format and management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WGISS#41: “Effort </a:t>
            </a:r>
            <a:r>
              <a:rPr lang="en-US" sz="1800" dirty="0">
                <a:solidFill>
                  <a:srgbClr val="000000"/>
                </a:solidFill>
              </a:rPr>
              <a:t>is underway for the new metadata repository to have a generator to automatically produce the landing </a:t>
            </a:r>
            <a:r>
              <a:rPr lang="en-US" sz="1800" dirty="0" smtClean="0">
                <a:solidFill>
                  <a:srgbClr val="000000"/>
                </a:solidFill>
              </a:rPr>
              <a:t>page”.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Can we elaborate more on this point? Any WGISS activity?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7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3025"/>
            <a:ext cx="8439150" cy="4318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Definition in CEOS </a:t>
            </a:r>
            <a:r>
              <a:rPr lang="en-US" sz="1800" dirty="0"/>
              <a:t>Persistent Identifiers Best Practices document v 1.1:</a:t>
            </a:r>
          </a:p>
          <a:p>
            <a:pPr marL="0" indent="0">
              <a:buNone/>
            </a:pPr>
            <a:r>
              <a:rPr lang="en-US" sz="1800" b="1" dirty="0"/>
              <a:t>[REC_26</a:t>
            </a:r>
            <a:r>
              <a:rPr lang="en-US" sz="1800" b="1" dirty="0" smtClean="0"/>
              <a:t>]: </a:t>
            </a:r>
            <a:r>
              <a:rPr lang="en-US" sz="1800" i="1" dirty="0" smtClean="0"/>
              <a:t>Documents </a:t>
            </a:r>
            <a:r>
              <a:rPr lang="en-US" sz="1800" i="1" dirty="0"/>
              <a:t>related to a data set should be linked on the landing page, not as subset PIDs.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Open points for discussion</a:t>
            </a:r>
            <a:r>
              <a:rPr lang="en-US" sz="18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Assign PIDs to data associated knowledge (e.g. documents)?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Assign a PID only to the associated knowledge permanently archived?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5950" y="209799"/>
            <a:ext cx="6978650" cy="769441"/>
          </a:xfrm>
        </p:spPr>
        <p:txBody>
          <a:bodyPr/>
          <a:lstStyle/>
          <a:p>
            <a:r>
              <a:rPr lang="en-US" dirty="0" smtClean="0"/>
              <a:t>Persistent Identifiers (PIDs) for Associated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9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866900"/>
            <a:ext cx="9144000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Preservation Topics: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362" y="877035"/>
            <a:ext cx="8780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Landing Page &amp; DOI for Associated Knowledge 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Glossary Extension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Transcription </a:t>
            </a:r>
            <a:r>
              <a:rPr lang="en-US" sz="2400" dirty="0" smtClean="0"/>
              <a:t>Chains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Thesaurus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43944"/>
            <a:ext cx="4495800" cy="27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1699"/>
            <a:ext cx="6105525" cy="769441"/>
          </a:xfrm>
        </p:spPr>
        <p:txBody>
          <a:bodyPr/>
          <a:lstStyle/>
          <a:p>
            <a:r>
              <a:rPr lang="en-US" dirty="0" smtClean="0"/>
              <a:t>Glossary of Acronyms and Terms: Points of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59145"/>
            <a:ext cx="4709412" cy="1868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36054">
            <a:off x="3987727" y="1882637"/>
            <a:ext cx="49763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Final version </a:t>
            </a:r>
            <a:r>
              <a:rPr lang="en-GB" sz="1400" b="1" dirty="0" smtClean="0"/>
              <a:t>(V1.1) circulated </a:t>
            </a:r>
            <a:r>
              <a:rPr lang="en-GB" sz="1400" b="1" dirty="0"/>
              <a:t>to WGISS-all</a:t>
            </a:r>
            <a:r>
              <a:rPr lang="en-GB" sz="1400" b="1" dirty="0" smtClean="0"/>
              <a:t>.</a:t>
            </a:r>
          </a:p>
          <a:p>
            <a:pPr algn="ctr"/>
            <a:r>
              <a:rPr lang="en-US" sz="1400" b="1" dirty="0"/>
              <a:t>The document </a:t>
            </a:r>
            <a:r>
              <a:rPr lang="en-US" sz="1400" b="1" dirty="0" smtClean="0"/>
              <a:t>is officially </a:t>
            </a:r>
            <a:r>
              <a:rPr lang="en-US" sz="1400" b="1" dirty="0"/>
              <a:t>adopted </a:t>
            </a: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06916" y="3281069"/>
            <a:ext cx="8226778" cy="344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Points for Discussion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Should be extended to include </a:t>
            </a:r>
            <a:r>
              <a:rPr lang="en-US" sz="2000" dirty="0"/>
              <a:t>Glossary of Science </a:t>
            </a:r>
            <a:r>
              <a:rPr lang="en-US" sz="2000" dirty="0" smtClean="0"/>
              <a:t>Keywords?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Should we ensure </a:t>
            </a:r>
            <a:r>
              <a:rPr lang="en-US" sz="2000" dirty="0" err="1" smtClean="0"/>
              <a:t>harmonisation</a:t>
            </a:r>
            <a:r>
              <a:rPr lang="en-US" sz="2000" dirty="0" smtClean="0"/>
              <a:t> with other organizations like: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Vocabulary Services Interest </a:t>
            </a:r>
            <a:r>
              <a:rPr lang="en-US" sz="1600" dirty="0" smtClean="0"/>
              <a:t>Group of RDA </a:t>
            </a:r>
            <a:r>
              <a:rPr lang="en-US" sz="1600" u="sng" dirty="0">
                <a:hlinkClick r:id="rId3"/>
              </a:rPr>
              <a:t>https://rd-alliance.org/groups/vocabulary-services-interest-group.html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Digital </a:t>
            </a:r>
            <a:r>
              <a:rPr lang="en-US" sz="1600" dirty="0"/>
              <a:t>preservation </a:t>
            </a:r>
            <a:r>
              <a:rPr lang="en-US" sz="1600" dirty="0" smtClean="0"/>
              <a:t>vocabularies of PREMIS </a:t>
            </a:r>
            <a:r>
              <a:rPr lang="en-US" sz="1600" dirty="0"/>
              <a:t>Editorial </a:t>
            </a:r>
            <a:r>
              <a:rPr lang="en-US" sz="1600" dirty="0" smtClean="0"/>
              <a:t>Committee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://id.loc.gov/search/?q=cs:http://id.loc.gov/vocabulary/preservation&amp;start=1</a:t>
            </a:r>
            <a:endParaRPr lang="en-US" sz="16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Should some new identified terms be included?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GEOSS </a:t>
            </a:r>
            <a:r>
              <a:rPr lang="en-US" dirty="0"/>
              <a:t>Data-</a:t>
            </a:r>
            <a:r>
              <a:rPr lang="en-US" dirty="0" smtClean="0"/>
              <a:t>CORE, </a:t>
            </a:r>
            <a:r>
              <a:rPr lang="en-US" dirty="0"/>
              <a:t>Open </a:t>
            </a:r>
            <a:r>
              <a:rPr lang="en-US" dirty="0" smtClean="0"/>
              <a:t>Data, Full </a:t>
            </a:r>
            <a:r>
              <a:rPr lang="en-US" dirty="0"/>
              <a:t>data </a:t>
            </a:r>
            <a:r>
              <a:rPr lang="en-US" dirty="0" smtClean="0"/>
              <a:t>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21052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5265</TotalTime>
  <Words>690</Words>
  <Application>Microsoft Macintosh PowerPoint</Application>
  <PresentationFormat>On-screen Show (4:3)</PresentationFormat>
  <Paragraphs>115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ESA Presentation</vt:lpstr>
      <vt:lpstr>PowerPoint Presentation</vt:lpstr>
      <vt:lpstr>PowerPoint Presentation</vt:lpstr>
      <vt:lpstr>PowerPoint Presentation</vt:lpstr>
      <vt:lpstr>Landing Page definition</vt:lpstr>
      <vt:lpstr>Landing Page Example</vt:lpstr>
      <vt:lpstr>Landing Page: open points for discussion</vt:lpstr>
      <vt:lpstr>Persistent Identifiers (PIDs) for Associated Knowledge</vt:lpstr>
      <vt:lpstr>PowerPoint Presentation</vt:lpstr>
      <vt:lpstr>Glossary of Acronyms and Terms: Points of discussion</vt:lpstr>
      <vt:lpstr>PowerPoint Presentation</vt:lpstr>
      <vt:lpstr>Possible Activity on Heritage Media Transcription Chains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sheets for TPM Steering Group</dc:title>
  <dc:creator>Paulo Sacramento</dc:creator>
  <cp:lastModifiedBy>Mirko Albani</cp:lastModifiedBy>
  <cp:revision>1142</cp:revision>
  <cp:lastPrinted>2012-06-25T10:16:38Z</cp:lastPrinted>
  <dcterms:created xsi:type="dcterms:W3CDTF">2011-09-06T09:08:01Z</dcterms:created>
  <dcterms:modified xsi:type="dcterms:W3CDTF">2016-09-22T09:54:48Z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Mission sheets for TPM Steering Group</vt:lpwstr>
  </property>
  <property fmtid="{D5CDD505-2E9C-101B-9397-08002B2CF9AE}" pid="4" name="PSubtitle">
    <vt:lpwstr>Mission sheets</vt:lpwstr>
  </property>
  <property fmtid="{D5CDD505-2E9C-101B-9397-08002B2CF9AE}" pid="5" name="PAuthor">
    <vt:lpwstr>Paulo Sacramento</vt:lpwstr>
  </property>
  <property fmtid="{D5CDD505-2E9C-101B-9397-08002B2CF9AE}" pid="6" name="PPlace">
    <vt:lpwstr/>
  </property>
  <property fmtid="{D5CDD505-2E9C-101B-9397-08002B2CF9AE}" pid="7" name="PDate">
    <vt:lpwstr>06/09/2011</vt:lpwstr>
  </property>
  <property fmtid="{D5CDD505-2E9C-101B-9397-08002B2CF9AE}" pid="8" name="PProgramme">
    <vt:lpwstr>EOP</vt:lpwstr>
  </property>
  <property fmtid="{D5CDD505-2E9C-101B-9397-08002B2CF9AE}" pid="9" name="PEmail">
    <vt:lpwstr/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