
<file path=[Content_Types].xml><?xml version="1.0" encoding="utf-8"?>
<Types xmlns="http://schemas.openxmlformats.org/package/2006/content-types">
  <Default Extension="xml" ContentType="application/xml"/>
  <Default Extension="docx" ContentType="application/vnd.openxmlformats-officedocument.wordprocessingml.document"/>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1"/>
  </p:sldMasterIdLst>
  <p:notesMasterIdLst>
    <p:notesMasterId r:id="rId33"/>
  </p:notesMasterIdLst>
  <p:handoutMasterIdLst>
    <p:handoutMasterId r:id="rId34"/>
  </p:handoutMasterIdLst>
  <p:sldIdLst>
    <p:sldId id="256" r:id="rId2"/>
    <p:sldId id="590" r:id="rId3"/>
    <p:sldId id="609" r:id="rId4"/>
    <p:sldId id="592" r:id="rId5"/>
    <p:sldId id="476" r:id="rId6"/>
    <p:sldId id="598" r:id="rId7"/>
    <p:sldId id="606" r:id="rId8"/>
    <p:sldId id="507" r:id="rId9"/>
    <p:sldId id="596" r:id="rId10"/>
    <p:sldId id="599" r:id="rId11"/>
    <p:sldId id="597" r:id="rId12"/>
    <p:sldId id="604" r:id="rId13"/>
    <p:sldId id="607" r:id="rId14"/>
    <p:sldId id="608" r:id="rId15"/>
    <p:sldId id="605" r:id="rId16"/>
    <p:sldId id="595" r:id="rId17"/>
    <p:sldId id="602" r:id="rId18"/>
    <p:sldId id="495" r:id="rId19"/>
    <p:sldId id="580" r:id="rId20"/>
    <p:sldId id="581" r:id="rId21"/>
    <p:sldId id="582" r:id="rId22"/>
    <p:sldId id="583" r:id="rId23"/>
    <p:sldId id="510" r:id="rId24"/>
    <p:sldId id="557" r:id="rId25"/>
    <p:sldId id="558" r:id="rId26"/>
    <p:sldId id="559" r:id="rId27"/>
    <p:sldId id="560" r:id="rId28"/>
    <p:sldId id="561" r:id="rId29"/>
    <p:sldId id="562" r:id="rId30"/>
    <p:sldId id="564" r:id="rId31"/>
    <p:sldId id="594" r:id="rId32"/>
  </p:sldIdLst>
  <p:sldSz cx="9144000" cy="6858000" type="screen4x3"/>
  <p:notesSz cx="6810375" cy="9942513"/>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ollanda" initials="I" lastIdx="25" clrIdx="0"/>
  <p:cmAuthor id="1" name="Rosemarie Leone" initials="" lastIdx="1" clrIdx="1"/>
  <p:cmAuthor id="2" name="Iolanda Maggio" initials="IM" lastIdx="5"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A2E3"/>
    <a:srgbClr val="42A0E3"/>
    <a:srgbClr val="419CDC"/>
    <a:srgbClr val="5AC8F2"/>
    <a:srgbClr val="91CF4A"/>
    <a:srgbClr val="FDC82F"/>
    <a:srgbClr val="E37222"/>
    <a:srgbClr val="99CF64"/>
    <a:srgbClr val="9CCF1F"/>
    <a:srgbClr val="00C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41" autoAdjust="0"/>
    <p:restoredTop sz="92343" autoAdjust="0"/>
  </p:normalViewPr>
  <p:slideViewPr>
    <p:cSldViewPr snapToGrid="0">
      <p:cViewPr varScale="1">
        <p:scale>
          <a:sx n="97" d="100"/>
          <a:sy n="97" d="100"/>
        </p:scale>
        <p:origin x="-120" y="-616"/>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4764"/>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commentAuthors" Target="commentAuthor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2951060" cy="496787"/>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a:latin typeface="Arial" pitchFamily="34" charset="0"/>
              </a:defRPr>
            </a:lvl1pPr>
          </a:lstStyle>
          <a:p>
            <a:pPr>
              <a:defRPr/>
            </a:pPr>
            <a:endParaRPr lang="it-IT"/>
          </a:p>
        </p:txBody>
      </p:sp>
      <p:sp>
        <p:nvSpPr>
          <p:cNvPr id="628739" name="Rectangle 3"/>
          <p:cNvSpPr>
            <a:spLocks noGrp="1" noChangeArrowheads="1"/>
          </p:cNvSpPr>
          <p:nvPr>
            <p:ph type="dt" sz="quarter" idx="1"/>
          </p:nvPr>
        </p:nvSpPr>
        <p:spPr bwMode="auto">
          <a:xfrm>
            <a:off x="3857776" y="0"/>
            <a:ext cx="2951060" cy="496787"/>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a:latin typeface="Arial" pitchFamily="34" charset="0"/>
              </a:defRPr>
            </a:lvl1pPr>
          </a:lstStyle>
          <a:p>
            <a:pPr>
              <a:defRPr/>
            </a:pPr>
            <a:endParaRPr lang="it-IT"/>
          </a:p>
        </p:txBody>
      </p:sp>
      <p:sp>
        <p:nvSpPr>
          <p:cNvPr id="628740" name="Rectangle 4"/>
          <p:cNvSpPr>
            <a:spLocks noGrp="1" noChangeArrowheads="1"/>
          </p:cNvSpPr>
          <p:nvPr>
            <p:ph type="ftr" sz="quarter" idx="2"/>
          </p:nvPr>
        </p:nvSpPr>
        <p:spPr bwMode="auto">
          <a:xfrm>
            <a:off x="0" y="9444031"/>
            <a:ext cx="2951060" cy="496787"/>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a:latin typeface="Arial" pitchFamily="34" charset="0"/>
              </a:defRPr>
            </a:lvl1pPr>
          </a:lstStyle>
          <a:p>
            <a:pPr>
              <a:defRPr/>
            </a:pPr>
            <a:endParaRPr lang="it-IT"/>
          </a:p>
        </p:txBody>
      </p:sp>
      <p:sp>
        <p:nvSpPr>
          <p:cNvPr id="628741" name="Rectangle 5"/>
          <p:cNvSpPr>
            <a:spLocks noGrp="1" noChangeArrowheads="1"/>
          </p:cNvSpPr>
          <p:nvPr>
            <p:ph type="sldNum" sz="quarter" idx="3"/>
          </p:nvPr>
        </p:nvSpPr>
        <p:spPr bwMode="auto">
          <a:xfrm>
            <a:off x="3857776" y="9444031"/>
            <a:ext cx="2951060" cy="496787"/>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a:latin typeface="Arial" pitchFamily="34" charset="0"/>
              </a:defRPr>
            </a:lvl1pPr>
          </a:lstStyle>
          <a:p>
            <a:pPr>
              <a:defRPr/>
            </a:pPr>
            <a:fld id="{933B368F-7390-407E-A166-C3FF4AEA6310}" type="slidenum">
              <a:rPr lang="it-IT"/>
              <a:pPr>
                <a:defRPr/>
              </a:pPr>
              <a:t>‹#›</a:t>
            </a:fld>
            <a:endParaRPr lang="it-IT"/>
          </a:p>
        </p:txBody>
      </p:sp>
    </p:spTree>
    <p:extLst>
      <p:ext uri="{BB962C8B-B14F-4D97-AF65-F5344CB8AC3E}">
        <p14:creationId xmlns:p14="http://schemas.microsoft.com/office/powerpoint/2010/main" val="1696080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1"/>
            <a:ext cx="2923351" cy="518828"/>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a:lvl1pPr>
          </a:lstStyle>
          <a:p>
            <a:pPr>
              <a:defRPr/>
            </a:pPr>
            <a:endParaRPr lang="en-US"/>
          </a:p>
        </p:txBody>
      </p:sp>
      <p:sp>
        <p:nvSpPr>
          <p:cNvPr id="58371" name="Rectangle 3"/>
          <p:cNvSpPr>
            <a:spLocks noGrp="1" noChangeArrowheads="1"/>
          </p:cNvSpPr>
          <p:nvPr>
            <p:ph type="dt" idx="1"/>
          </p:nvPr>
        </p:nvSpPr>
        <p:spPr bwMode="auto">
          <a:xfrm>
            <a:off x="3874710" y="1"/>
            <a:ext cx="2923350" cy="518828"/>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a:lvl1pPr>
          </a:lstStyle>
          <a:p>
            <a:pPr>
              <a:defRPr/>
            </a:pPr>
            <a:fld id="{CF29402C-3E51-426F-A9D1-4184FC0D9C3E}" type="datetimeFigureOut">
              <a:rPr lang="en-US"/>
              <a:pPr>
                <a:defRPr/>
              </a:pPr>
              <a:t>16/09/16</a:t>
            </a:fld>
            <a:endParaRPr lang="en-US"/>
          </a:p>
        </p:txBody>
      </p:sp>
      <p:sp>
        <p:nvSpPr>
          <p:cNvPr id="22532" name="Rectangle 4"/>
          <p:cNvSpPr>
            <a:spLocks noGrp="1" noRot="1" noChangeAspect="1" noChangeArrowheads="1" noTextEdit="1"/>
          </p:cNvSpPr>
          <p:nvPr>
            <p:ph type="sldImg" idx="2"/>
          </p:nvPr>
        </p:nvSpPr>
        <p:spPr bwMode="auto">
          <a:xfrm>
            <a:off x="968375" y="741363"/>
            <a:ext cx="4932363" cy="3700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877467" y="4737275"/>
            <a:ext cx="5043126" cy="444225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8374" name="Rectangle 6"/>
          <p:cNvSpPr>
            <a:spLocks noGrp="1" noChangeArrowheads="1"/>
          </p:cNvSpPr>
          <p:nvPr>
            <p:ph type="ftr" sz="quarter" idx="4"/>
          </p:nvPr>
        </p:nvSpPr>
        <p:spPr bwMode="auto">
          <a:xfrm>
            <a:off x="0" y="9474551"/>
            <a:ext cx="2923351" cy="444226"/>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a:lvl1pPr>
          </a:lstStyle>
          <a:p>
            <a:pPr>
              <a:defRPr/>
            </a:pPr>
            <a:endParaRPr lang="en-US"/>
          </a:p>
        </p:txBody>
      </p:sp>
      <p:sp>
        <p:nvSpPr>
          <p:cNvPr id="58375" name="Rectangle 7"/>
          <p:cNvSpPr>
            <a:spLocks noGrp="1" noChangeArrowheads="1"/>
          </p:cNvSpPr>
          <p:nvPr>
            <p:ph type="sldNum" sz="quarter" idx="5"/>
          </p:nvPr>
        </p:nvSpPr>
        <p:spPr bwMode="auto">
          <a:xfrm>
            <a:off x="3874710" y="9474551"/>
            <a:ext cx="2923350" cy="444226"/>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a:lvl1pPr>
          </a:lstStyle>
          <a:p>
            <a:pPr>
              <a:defRPr/>
            </a:pPr>
            <a:fld id="{7CDE6C7F-2D6A-43CA-B515-688D5488897A}" type="slidenum">
              <a:rPr lang="en-US"/>
              <a:pPr>
                <a:defRPr/>
              </a:pPr>
              <a:t>‹#›</a:t>
            </a:fld>
            <a:endParaRPr lang="en-US"/>
          </a:p>
        </p:txBody>
      </p:sp>
    </p:spTree>
    <p:extLst>
      <p:ext uri="{BB962C8B-B14F-4D97-AF65-F5344CB8AC3E}">
        <p14:creationId xmlns:p14="http://schemas.microsoft.com/office/powerpoint/2010/main" val="1592994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Calibri" pitchFamily="34" charset="0"/>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1</a:t>
            </a:fld>
            <a:endParaRPr lang="en-US"/>
          </a:p>
        </p:txBody>
      </p:sp>
    </p:spTree>
    <p:extLst>
      <p:ext uri="{BB962C8B-B14F-4D97-AF65-F5344CB8AC3E}">
        <p14:creationId xmlns:p14="http://schemas.microsoft.com/office/powerpoint/2010/main" val="3972256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24</a:t>
            </a:fld>
            <a:endParaRPr lang="en-US"/>
          </a:p>
        </p:txBody>
      </p:sp>
    </p:spTree>
    <p:extLst>
      <p:ext uri="{BB962C8B-B14F-4D97-AF65-F5344CB8AC3E}">
        <p14:creationId xmlns:p14="http://schemas.microsoft.com/office/powerpoint/2010/main" val="3457383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30</a:t>
            </a:fld>
            <a:endParaRPr lang="en-US"/>
          </a:p>
        </p:txBody>
      </p:sp>
    </p:spTree>
    <p:extLst>
      <p:ext uri="{BB962C8B-B14F-4D97-AF65-F5344CB8AC3E}">
        <p14:creationId xmlns:p14="http://schemas.microsoft.com/office/powerpoint/2010/main" val="901727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2" descr="signature"/>
          <p:cNvPicPr>
            <a:picLocks noChangeAspect="1" noChangeArrowheads="1"/>
          </p:cNvPicPr>
          <p:nvPr/>
        </p:nvPicPr>
        <p:blipFill>
          <a:blip r:embed="rId2">
            <a:extLst>
              <a:ext uri="{28A0092B-C50C-407E-A947-70E740481C1C}">
                <a14:useLocalDpi xmlns:a14="http://schemas.microsoft.com/office/drawing/2010/main" val="0"/>
              </a:ext>
            </a:extLst>
          </a:blip>
          <a:srcRect l="84271" t="-8163"/>
          <a:stretch>
            <a:fillRect/>
          </a:stretch>
        </p:blipFill>
        <p:spPr bwMode="auto">
          <a:xfrm>
            <a:off x="7705725" y="6202363"/>
            <a:ext cx="14382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5" descr="PPT_Heade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2"/>
          <p:cNvSpPr>
            <a:spLocks noGrp="1" noChangeArrowheads="1"/>
          </p:cNvSpPr>
          <p:nvPr>
            <p:ph type="subTitle" idx="1"/>
          </p:nvPr>
        </p:nvSpPr>
        <p:spPr>
          <a:xfrm>
            <a:off x="614363" y="3886200"/>
            <a:ext cx="7772400" cy="419100"/>
          </a:xfrm>
        </p:spPr>
        <p:txBody>
          <a:bodyPr>
            <a:spAutoFit/>
          </a:bodyPr>
          <a:lstStyle>
            <a:lvl1pPr marL="0" indent="0">
              <a:buFont typeface="Verdana" pitchFamily="34" charset="0"/>
              <a:buNone/>
              <a:defRPr sz="1800"/>
            </a:lvl1pPr>
          </a:lstStyle>
          <a:p>
            <a:pPr lvl="0"/>
            <a:r>
              <a:rPr lang="en-GB" noProof="0" smtClean="0"/>
              <a:t>Click to edit Master subtitle style</a:t>
            </a:r>
          </a:p>
        </p:txBody>
      </p:sp>
      <p:sp>
        <p:nvSpPr>
          <p:cNvPr id="56325" name="Rectangle 6"/>
          <p:cNvSpPr>
            <a:spLocks noGrp="1" noChangeArrowheads="1"/>
          </p:cNvSpPr>
          <p:nvPr>
            <p:ph type="ctrTitle"/>
          </p:nvPr>
        </p:nvSpPr>
        <p:spPr>
          <a:xfrm>
            <a:off x="587375" y="2574925"/>
            <a:ext cx="7772400" cy="579438"/>
          </a:xfrm>
        </p:spPr>
        <p:txBody>
          <a:bodyPr/>
          <a:lstStyle>
            <a:lvl1pPr>
              <a:defRPr sz="3200">
                <a:solidFill>
                  <a:schemeClr val="accent1"/>
                </a:solidFill>
              </a:defRPr>
            </a:lvl1pPr>
          </a:lstStyle>
          <a:p>
            <a:pPr lvl="0"/>
            <a:r>
              <a:rPr lang="en-GB" noProof="0" smtClean="0"/>
              <a:t>Click to edit Master title style</a:t>
            </a:r>
          </a:p>
        </p:txBody>
      </p:sp>
      <p:sp>
        <p:nvSpPr>
          <p:cNvPr id="7" name="Rectangle 8"/>
          <p:cNvSpPr>
            <a:spLocks noGrp="1" noChangeArrowheads="1"/>
          </p:cNvSpPr>
          <p:nvPr>
            <p:ph type="ftr" sz="quarter" idx="10"/>
          </p:nvPr>
        </p:nvSpPr>
        <p:spPr>
          <a:xfrm>
            <a:off x="715963" y="6405563"/>
            <a:ext cx="5216525" cy="230187"/>
          </a:xfrm>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383207485"/>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717735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350" y="381000"/>
            <a:ext cx="1912938" cy="56102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5950" y="381000"/>
            <a:ext cx="5588000" cy="5610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884601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5950" y="1673225"/>
            <a:ext cx="3749675"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18025" y="1673225"/>
            <a:ext cx="3751263"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18025" y="3908425"/>
            <a:ext cx="3751263"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949679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5950" y="1673225"/>
            <a:ext cx="3749675"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18025" y="1673225"/>
            <a:ext cx="3751263"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976528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15950" y="1673225"/>
            <a:ext cx="7653338" cy="4318000"/>
          </a:xfrm>
        </p:spPr>
        <p:txBody>
          <a:bodyPr/>
          <a:lstStyle/>
          <a:p>
            <a:pPr lvl="0"/>
            <a:endParaRPr lang="en-GB" noProof="0" smtClean="0"/>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77004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614504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416279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5950" y="1673225"/>
            <a:ext cx="3749675"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18025" y="1673225"/>
            <a:ext cx="3751263"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400145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684542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356774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01340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84524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894152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5" descr="PPT_Header02"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6" descr="PPT_Header0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22" descr="signature"/>
          <p:cNvPicPr>
            <a:picLocks noChangeAspect="1" noChangeArrowheads="1"/>
          </p:cNvPicPr>
          <p:nvPr/>
        </p:nvPicPr>
        <p:blipFill>
          <a:blip r:embed="rId18">
            <a:extLst>
              <a:ext uri="{28A0092B-C50C-407E-A947-70E740481C1C}">
                <a14:useLocalDpi xmlns:a14="http://schemas.microsoft.com/office/drawing/2010/main" val="0"/>
              </a:ext>
            </a:extLst>
          </a:blip>
          <a:srcRect l="84271" t="-8163"/>
          <a:stretch>
            <a:fillRect/>
          </a:stretch>
        </p:blipFill>
        <p:spPr bwMode="auto">
          <a:xfrm>
            <a:off x="7705725" y="6202363"/>
            <a:ext cx="14382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body" idx="1"/>
          </p:nvPr>
        </p:nvSpPr>
        <p:spPr bwMode="auto">
          <a:xfrm>
            <a:off x="615950" y="1673225"/>
            <a:ext cx="7653338"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0" name="Rectangle 6"/>
          <p:cNvSpPr>
            <a:spLocks noGrp="1" noChangeArrowheads="1"/>
          </p:cNvSpPr>
          <p:nvPr>
            <p:ph type="title"/>
          </p:nvPr>
        </p:nvSpPr>
        <p:spPr bwMode="auto">
          <a:xfrm>
            <a:off x="615950" y="381000"/>
            <a:ext cx="61055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GB" smtClean="0"/>
              <a:t>Click to edit Master title style</a:t>
            </a:r>
          </a:p>
        </p:txBody>
      </p:sp>
      <p:sp>
        <p:nvSpPr>
          <p:cNvPr id="326664" name="Rectangle 8"/>
          <p:cNvSpPr>
            <a:spLocks noGrp="1" noChangeArrowheads="1"/>
          </p:cNvSpPr>
          <p:nvPr>
            <p:ph type="ftr" sz="quarter" idx="3"/>
          </p:nvPr>
        </p:nvSpPr>
        <p:spPr bwMode="auto">
          <a:xfrm>
            <a:off x="715963" y="6405563"/>
            <a:ext cx="6526212" cy="231775"/>
          </a:xfrm>
          <a:prstGeom prst="rect">
            <a:avLst/>
          </a:prstGeom>
          <a:noFill/>
          <a:ln w="9525">
            <a:noFill/>
            <a:miter lim="800000"/>
            <a:headEnd/>
            <a:tailEnd/>
          </a:ln>
          <a:effectLst/>
        </p:spPr>
        <p:txBody>
          <a:bodyPr vert="horz" wrap="square" lIns="0" tIns="72000" rIns="0" bIns="0" numCol="1" anchor="t" anchorCtr="0" compatLnSpc="1">
            <a:prstTxWarp prst="textNoShape">
              <a:avLst/>
            </a:prstTxWarp>
          </a:bodyPr>
          <a:lstStyle>
            <a:lvl1pPr>
              <a:defRPr sz="800"/>
            </a:lvl1pPr>
          </a:lstStyle>
          <a:p>
            <a:pPr>
              <a:defRPr/>
            </a:pPr>
            <a:r>
              <a:rPr lang="en-GB"/>
              <a:t>ESA UNCLASSIFIED – For Official Use</a:t>
            </a:r>
          </a:p>
        </p:txBody>
      </p:sp>
      <p:sp>
        <p:nvSpPr>
          <p:cNvPr id="1032" name="Text Box 34" hidden="1"/>
          <p:cNvSpPr txBox="1">
            <a:spLocks noChangeAspect="1" noChangeArrowheads="1"/>
          </p:cNvSpPr>
          <p:nvPr/>
        </p:nvSpPr>
        <p:spPr bwMode="auto">
          <a:xfrm>
            <a:off x="620713" y="6197600"/>
            <a:ext cx="6977062"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defRPr/>
            </a:pPr>
            <a:r>
              <a:rPr lang="en-GB" sz="800" smtClean="0">
                <a:solidFill>
                  <a:schemeClr val="bg2"/>
                </a:solidFill>
              </a:rPr>
              <a:t>Mission sheets | Paulo Sacramento | 06/09/2011 | EOP | Slide </a:t>
            </a:r>
            <a:fld id="{ACB2B019-2B1F-4020-8785-E12D3DCABE62}" type="slidenum">
              <a:rPr sz="800" noProof="1" smtClean="0">
                <a:solidFill>
                  <a:schemeClr val="bg2"/>
                </a:solidFill>
              </a:rPr>
              <a:pPr eaLnBrk="1" hangingPunct="1">
                <a:spcBef>
                  <a:spcPct val="50000"/>
                </a:spcBef>
                <a:defRPr/>
              </a:pPr>
              <a:t>‹#›</a:t>
            </a:fld>
            <a:endParaRPr lang="en-GB" sz="800" noProof="1" smtClean="0">
              <a:solidFill>
                <a:schemeClr val="bg2"/>
              </a:solidFill>
            </a:endParaRPr>
          </a:p>
        </p:txBody>
      </p:sp>
    </p:spTree>
  </p:cSld>
  <p:clrMap bg1="lt1" tx1="dk1" bg2="lt2" tx2="dk2" accent1="accent1" accent2="accent2" accent3="accent3" accent4="accent4" accent5="accent5" accent6="accent6" hlink="hlink" folHlink="folHlink"/>
  <p:sldLayoutIdLst>
    <p:sldLayoutId id="2147484017"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Lst>
  <p:timing>
    <p:tnLst>
      <p:par>
        <p:cTn xmlns:p14="http://schemas.microsoft.com/office/powerpoint/2010/main" id="1" dur="indefinite" restart="never" nodeType="tmRoot"/>
      </p:par>
    </p:tnLst>
  </p:timing>
  <p:hf sldNum="0" hdr="0" dt="0"/>
  <p:txStyles>
    <p:titleStyle>
      <a:lvl1pPr algn="l" rtl="0" eaLnBrk="0" fontAlgn="base" hangingPunct="0">
        <a:spcBef>
          <a:spcPct val="0"/>
        </a:spcBef>
        <a:spcAft>
          <a:spcPct val="0"/>
        </a:spcAft>
        <a:defRPr sz="2200" b="1">
          <a:solidFill>
            <a:schemeClr val="bg1"/>
          </a:solidFill>
          <a:latin typeface="+mj-lt"/>
          <a:ea typeface="+mj-ea"/>
          <a:cs typeface="+mj-cs"/>
        </a:defRPr>
      </a:lvl1pPr>
      <a:lvl2pPr algn="l" rtl="0" eaLnBrk="0" fontAlgn="base" hangingPunct="0">
        <a:spcBef>
          <a:spcPct val="0"/>
        </a:spcBef>
        <a:spcAft>
          <a:spcPct val="0"/>
        </a:spcAft>
        <a:defRPr sz="2200" b="1">
          <a:solidFill>
            <a:schemeClr val="bg1"/>
          </a:solidFill>
          <a:latin typeface="Verdana" pitchFamily="34" charset="0"/>
        </a:defRPr>
      </a:lvl2pPr>
      <a:lvl3pPr algn="l" rtl="0" eaLnBrk="0" fontAlgn="base" hangingPunct="0">
        <a:spcBef>
          <a:spcPct val="0"/>
        </a:spcBef>
        <a:spcAft>
          <a:spcPct val="0"/>
        </a:spcAft>
        <a:defRPr sz="2200" b="1">
          <a:solidFill>
            <a:schemeClr val="bg1"/>
          </a:solidFill>
          <a:latin typeface="Verdana" pitchFamily="34" charset="0"/>
        </a:defRPr>
      </a:lvl3pPr>
      <a:lvl4pPr algn="l" rtl="0" eaLnBrk="0" fontAlgn="base" hangingPunct="0">
        <a:spcBef>
          <a:spcPct val="0"/>
        </a:spcBef>
        <a:spcAft>
          <a:spcPct val="0"/>
        </a:spcAft>
        <a:defRPr sz="2200" b="1">
          <a:solidFill>
            <a:schemeClr val="bg1"/>
          </a:solidFill>
          <a:latin typeface="Verdana" pitchFamily="34" charset="0"/>
        </a:defRPr>
      </a:lvl4pPr>
      <a:lvl5pPr algn="l" rtl="0" eaLnBrk="0" fontAlgn="base" hangingPunct="0">
        <a:spcBef>
          <a:spcPct val="0"/>
        </a:spcBef>
        <a:spcAft>
          <a:spcPct val="0"/>
        </a:spcAft>
        <a:defRPr sz="2200" b="1">
          <a:solidFill>
            <a:schemeClr val="bg1"/>
          </a:solidFill>
          <a:latin typeface="Verdana" pitchFamily="34" charset="0"/>
        </a:defRPr>
      </a:lvl5pPr>
      <a:lvl6pPr marL="457200" algn="l" rtl="0" fontAlgn="base">
        <a:spcBef>
          <a:spcPct val="0"/>
        </a:spcBef>
        <a:spcAft>
          <a:spcPct val="0"/>
        </a:spcAft>
        <a:defRPr sz="2200" b="1">
          <a:solidFill>
            <a:schemeClr val="bg1"/>
          </a:solidFill>
          <a:latin typeface="Verdana" pitchFamily="34" charset="0"/>
        </a:defRPr>
      </a:lvl6pPr>
      <a:lvl7pPr marL="914400" algn="l" rtl="0" fontAlgn="base">
        <a:spcBef>
          <a:spcPct val="0"/>
        </a:spcBef>
        <a:spcAft>
          <a:spcPct val="0"/>
        </a:spcAft>
        <a:defRPr sz="2200" b="1">
          <a:solidFill>
            <a:schemeClr val="bg1"/>
          </a:solidFill>
          <a:latin typeface="Verdana" pitchFamily="34" charset="0"/>
        </a:defRPr>
      </a:lvl7pPr>
      <a:lvl8pPr marL="1371600" algn="l" rtl="0" fontAlgn="base">
        <a:spcBef>
          <a:spcPct val="0"/>
        </a:spcBef>
        <a:spcAft>
          <a:spcPct val="0"/>
        </a:spcAft>
        <a:defRPr sz="2200" b="1">
          <a:solidFill>
            <a:schemeClr val="bg1"/>
          </a:solidFill>
          <a:latin typeface="Verdana" pitchFamily="34" charset="0"/>
        </a:defRPr>
      </a:lvl8pPr>
      <a:lvl9pPr marL="1828800" algn="l" rtl="0" fontAlgn="base">
        <a:spcBef>
          <a:spcPct val="0"/>
        </a:spcBef>
        <a:spcAft>
          <a:spcPct val="0"/>
        </a:spcAft>
        <a:defRPr sz="2200" b="1">
          <a:solidFill>
            <a:schemeClr val="bg1"/>
          </a:solidFill>
          <a:latin typeface="Verdana" pitchFamily="34" charset="0"/>
        </a:defRPr>
      </a:lvl9pPr>
    </p:titleStyle>
    <p:bodyStyle>
      <a:lvl1pPr marL="342900" indent="-342900" algn="l" rtl="0" eaLnBrk="0" fontAlgn="base" hangingPunct="0">
        <a:lnSpc>
          <a:spcPct val="119000"/>
        </a:lnSpc>
        <a:spcBef>
          <a:spcPct val="20000"/>
        </a:spcBef>
        <a:spcAft>
          <a:spcPct val="0"/>
        </a:spcAft>
        <a:buClr>
          <a:schemeClr val="accent1"/>
        </a:buClr>
        <a:buFont typeface="Verdana" pitchFamily="34" charset="0"/>
        <a:buAutoNum type="arabicPeriod"/>
        <a:defRPr sz="1600">
          <a:solidFill>
            <a:schemeClr val="bg2"/>
          </a:solidFill>
          <a:latin typeface="+mn-lt"/>
          <a:ea typeface="+mn-ea"/>
          <a:cs typeface="+mn-cs"/>
        </a:defRPr>
      </a:lvl1pPr>
      <a:lvl2pPr marL="1227138" indent="-419100" algn="l" rtl="0" eaLnBrk="0" fontAlgn="base" hangingPunct="0">
        <a:lnSpc>
          <a:spcPct val="119000"/>
        </a:lnSpc>
        <a:spcBef>
          <a:spcPct val="20000"/>
        </a:spcBef>
        <a:spcAft>
          <a:spcPct val="0"/>
        </a:spcAft>
        <a:buClr>
          <a:schemeClr val="accent1"/>
        </a:buClr>
        <a:buFont typeface="Verdana" pitchFamily="34" charset="0"/>
        <a:buAutoNum type="alphaLcPeriod"/>
        <a:defRPr sz="1600">
          <a:solidFill>
            <a:schemeClr val="bg2"/>
          </a:solidFill>
          <a:latin typeface="+mn-lt"/>
        </a:defRPr>
      </a:lvl2pPr>
      <a:lvl3pPr marL="1825625"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3pPr>
      <a:lvl4pPr marL="2424113"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4pPr>
      <a:lvl5pPr marL="3022600"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5pPr>
      <a:lvl6pPr marL="34798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dirty="0" smtClean="0"/>
              <a:t>ESA UNCLASSIFIED – For Official Use</a:t>
            </a:r>
          </a:p>
        </p:txBody>
      </p:sp>
      <p:sp>
        <p:nvSpPr>
          <p:cNvPr id="7" name="Rectangle 6"/>
          <p:cNvSpPr>
            <a:spLocks noGrp="1" noChangeArrowheads="1"/>
          </p:cNvSpPr>
          <p:nvPr/>
        </p:nvSpPr>
        <p:spPr bwMode="auto">
          <a:xfrm>
            <a:off x="0" y="2154006"/>
            <a:ext cx="9144000" cy="272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S PGothic" pitchFamily="34" charset="-128"/>
                <a:cs typeface="MS PGothic" charset="0"/>
              </a:defRPr>
            </a:lvl1pPr>
            <a:lvl2pPr marL="457200" indent="0" algn="ctr" rtl="0" eaLnBrk="0" fontAlgn="base" hangingPunct="0">
              <a:spcBef>
                <a:spcPct val="20000"/>
              </a:spcBef>
              <a:spcAft>
                <a:spcPct val="0"/>
              </a:spcAft>
              <a:buNone/>
              <a:defRPr sz="2800">
                <a:solidFill>
                  <a:schemeClr val="tx1"/>
                </a:solidFill>
                <a:latin typeface="+mn-lt"/>
                <a:ea typeface="MS PGothic" pitchFamily="34" charset="-128"/>
                <a:cs typeface="MS PGothic" charset="0"/>
              </a:defRPr>
            </a:lvl2pPr>
            <a:lvl3pPr marL="914400" indent="0" algn="ctr" rtl="0" eaLnBrk="0" fontAlgn="base" hangingPunct="0">
              <a:spcBef>
                <a:spcPct val="20000"/>
              </a:spcBef>
              <a:spcAft>
                <a:spcPct val="0"/>
              </a:spcAft>
              <a:buNone/>
              <a:defRPr sz="2400">
                <a:solidFill>
                  <a:schemeClr val="tx1"/>
                </a:solidFill>
                <a:latin typeface="+mn-lt"/>
                <a:ea typeface="MS PGothic" pitchFamily="34" charset="-128"/>
                <a:cs typeface="MS PGothic" charset="0"/>
              </a:defRPr>
            </a:lvl3pPr>
            <a:lvl4pPr marL="13716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4pPr>
            <a:lvl5pPr marL="18288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eaLnBrk="1" hangingPunct="1">
              <a:lnSpc>
                <a:spcPct val="80000"/>
              </a:lnSpc>
            </a:pPr>
            <a:r>
              <a:rPr lang="en-GB" altLang="en-US" b="1" dirty="0"/>
              <a:t>Data Stewardship Interest Group</a:t>
            </a:r>
            <a:br>
              <a:rPr lang="en-GB" altLang="en-US" b="1" dirty="0"/>
            </a:br>
            <a:r>
              <a:rPr lang="en-GB" altLang="en-US" b="1" dirty="0"/>
              <a:t> </a:t>
            </a:r>
            <a:r>
              <a:rPr lang="en-GB" altLang="en-US" sz="2400" b="1" dirty="0"/>
              <a:t>WGISS-42 Meeting</a:t>
            </a:r>
          </a:p>
          <a:p>
            <a:pPr eaLnBrk="1" hangingPunct="1">
              <a:lnSpc>
                <a:spcPct val="80000"/>
              </a:lnSpc>
            </a:pPr>
            <a:endParaRPr lang="en-GB" altLang="en-US" sz="2400" b="1" dirty="0" smtClean="0"/>
          </a:p>
          <a:p>
            <a:pPr eaLnBrk="1" hangingPunct="1">
              <a:lnSpc>
                <a:spcPct val="80000"/>
              </a:lnSpc>
            </a:pPr>
            <a:r>
              <a:rPr lang="en-GB" altLang="en-US" sz="2400" b="1" dirty="0" smtClean="0"/>
              <a:t>Associated </a:t>
            </a:r>
            <a:r>
              <a:rPr lang="en-GB" altLang="en-US" sz="2400" b="1" dirty="0"/>
              <a:t>Knowledge Preservation Best </a:t>
            </a:r>
            <a:r>
              <a:rPr lang="en-GB" altLang="en-US" sz="2400" b="1" dirty="0" smtClean="0"/>
              <a:t>Practice</a:t>
            </a:r>
            <a:endParaRPr lang="en-GB" altLang="en-US" sz="2400" b="1" dirty="0"/>
          </a:p>
          <a:p>
            <a:pPr eaLnBrk="1" hangingPunct="1">
              <a:lnSpc>
                <a:spcPct val="80000"/>
              </a:lnSpc>
            </a:pPr>
            <a:r>
              <a:rPr lang="en-GB" altLang="en-US" b="1" dirty="0"/>
              <a:t/>
            </a:r>
            <a:br>
              <a:rPr lang="en-GB" altLang="en-US" b="1" dirty="0"/>
            </a:br>
            <a:r>
              <a:rPr lang="en-GB" dirty="0" smtClean="0"/>
              <a:t>  </a:t>
            </a:r>
            <a:r>
              <a:rPr lang="en-GB" sz="2400" dirty="0"/>
              <a:t>ESA-ESRIN, </a:t>
            </a:r>
            <a:r>
              <a:rPr lang="en-GB" sz="2400" dirty="0" err="1"/>
              <a:t>Frascati</a:t>
            </a:r>
            <a:r>
              <a:rPr lang="en-GB" sz="2400" dirty="0"/>
              <a:t> 19-22 September</a:t>
            </a:r>
            <a:r>
              <a:rPr lang="en-GB" sz="2400" dirty="0">
                <a:latin typeface="Arial" charset="0"/>
              </a:rPr>
              <a:t>, </a:t>
            </a:r>
            <a:r>
              <a:rPr lang="en-GB" sz="2400" dirty="0" smtClean="0">
                <a:latin typeface="Arial" charset="0"/>
              </a:rPr>
              <a:t>2016</a:t>
            </a:r>
          </a:p>
          <a:p>
            <a:pPr eaLnBrk="1" hangingPunct="1">
              <a:lnSpc>
                <a:spcPct val="80000"/>
              </a:lnSpc>
            </a:pPr>
            <a:endParaRPr lang="en-GB" sz="2400" dirty="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1" indent="0" algn="ctr">
              <a:buNone/>
            </a:pPr>
            <a:endParaRPr lang="en-US" sz="3600" b="1" dirty="0"/>
          </a:p>
          <a:p>
            <a:pPr marL="0" lvl="1" indent="0" algn="ctr">
              <a:buNone/>
            </a:pPr>
            <a:r>
              <a:rPr lang="en-US" sz="3600" b="1" dirty="0" smtClean="0"/>
              <a:t>Software Preservation Recommendations</a:t>
            </a:r>
          </a:p>
          <a:p>
            <a:pPr marL="0" lvl="1" indent="0" algn="ctr">
              <a:buNone/>
            </a:pPr>
            <a:endParaRPr lang="en-US" sz="3600" b="1"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Tree>
    <p:extLst>
      <p:ext uri="{BB962C8B-B14F-4D97-AF65-F5344CB8AC3E}">
        <p14:creationId xmlns:p14="http://schemas.microsoft.com/office/powerpoint/2010/main" val="17029427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Title 1"/>
          <p:cNvSpPr>
            <a:spLocks noGrp="1"/>
          </p:cNvSpPr>
          <p:nvPr>
            <p:ph type="title"/>
          </p:nvPr>
        </p:nvSpPr>
        <p:spPr>
          <a:xfrm>
            <a:off x="167090" y="243060"/>
            <a:ext cx="7743196" cy="584776"/>
          </a:xfrm>
          <a:noFill/>
          <a:ln>
            <a:noFill/>
          </a:ln>
        </p:spPr>
        <p:txBody>
          <a:bodyPr vert="horz" wrap="square" lIns="91440" tIns="45720" rIns="91440" bIns="45720" numCol="1" anchor="ctr" anchorCtr="0" compatLnSpc="1">
            <a:prstTxWarp prst="textNoShape">
              <a:avLst/>
            </a:prstTxWarp>
            <a:spAutoFit/>
          </a:bodyPr>
          <a:lstStyle/>
          <a:p>
            <a:r>
              <a:rPr lang="en-US" sz="3200" kern="1200" dirty="0">
                <a:latin typeface="Calibri" charset="0"/>
                <a:ea typeface="ＭＳ Ｐゴシック" charset="0"/>
                <a:cs typeface="Calibri" charset="0"/>
              </a:rPr>
              <a:t>Software </a:t>
            </a:r>
            <a:r>
              <a:rPr lang="en-US" sz="3200" kern="1200" dirty="0" smtClean="0">
                <a:latin typeface="Calibri" charset="0"/>
                <a:ea typeface="ＭＳ Ｐゴシック" charset="0"/>
                <a:cs typeface="Calibri" charset="0"/>
              </a:rPr>
              <a:t>Preservation</a:t>
            </a:r>
            <a:endParaRPr lang="en-US" sz="3200" kern="1200" dirty="0">
              <a:latin typeface="Calibri" charset="0"/>
              <a:ea typeface="ＭＳ Ｐゴシック" charset="0"/>
              <a:cs typeface="Calibri" charset="0"/>
            </a:endParaRPr>
          </a:p>
        </p:txBody>
      </p:sp>
      <p:sp>
        <p:nvSpPr>
          <p:cNvPr id="2" name="TextBox 1"/>
          <p:cNvSpPr txBox="1"/>
          <p:nvPr/>
        </p:nvSpPr>
        <p:spPr>
          <a:xfrm>
            <a:off x="177583" y="1544537"/>
            <a:ext cx="8770763" cy="4139595"/>
          </a:xfrm>
          <a:prstGeom prst="rect">
            <a:avLst/>
          </a:prstGeom>
          <a:noFill/>
        </p:spPr>
        <p:txBody>
          <a:bodyPr wrap="square" rtlCol="0">
            <a:spAutoFit/>
          </a:bodyPr>
          <a:lstStyle/>
          <a:p>
            <a:pPr marL="342900" indent="-342900">
              <a:spcBef>
                <a:spcPts val="600"/>
              </a:spcBef>
              <a:buFont typeface="Arial"/>
              <a:buChar char="•"/>
            </a:pPr>
            <a:r>
              <a:rPr lang="en-US" sz="2400" dirty="0" smtClean="0"/>
              <a:t>During the </a:t>
            </a:r>
            <a:r>
              <a:rPr lang="en-US" sz="2400" i="1" dirty="0" smtClean="0"/>
              <a:t>initial dataset </a:t>
            </a:r>
            <a:r>
              <a:rPr lang="en-US" sz="2400" i="1" dirty="0"/>
              <a:t>appraisal </a:t>
            </a:r>
            <a:r>
              <a:rPr lang="en-US" sz="2400" dirty="0" smtClean="0"/>
              <a:t>a decision on the approach to be followed to handle and preserve the mission data, information and the related SW has to be taken. </a:t>
            </a:r>
          </a:p>
          <a:p>
            <a:pPr marL="800100" lvl="1" indent="-342900">
              <a:spcBef>
                <a:spcPts val="600"/>
              </a:spcBef>
              <a:buFont typeface="Wingdings" charset="2"/>
              <a:buChar char="Ø"/>
            </a:pPr>
            <a:r>
              <a:rPr lang="en-US" sz="2000" dirty="0" smtClean="0"/>
              <a:t>Decision depends on </a:t>
            </a:r>
            <a:r>
              <a:rPr lang="en-US" sz="2000" dirty="0"/>
              <a:t>mission </a:t>
            </a:r>
            <a:r>
              <a:rPr lang="en-US" sz="2000" dirty="0" smtClean="0"/>
              <a:t>relevance, </a:t>
            </a:r>
            <a:r>
              <a:rPr lang="en-US" sz="2000" dirty="0"/>
              <a:t>temporal and geographical coverage, size, storage media </a:t>
            </a:r>
            <a:r>
              <a:rPr lang="en-US" sz="2000" dirty="0" smtClean="0"/>
              <a:t>and archiving format, technical aspects and cost.</a:t>
            </a:r>
          </a:p>
          <a:p>
            <a:pPr lvl="1">
              <a:spcBef>
                <a:spcPts val="600"/>
              </a:spcBef>
            </a:pPr>
            <a:endParaRPr lang="en-US" sz="2000" dirty="0" smtClean="0"/>
          </a:p>
          <a:p>
            <a:pPr marL="342900" indent="-342900">
              <a:spcBef>
                <a:spcPts val="600"/>
              </a:spcBef>
              <a:buFont typeface="Arial"/>
              <a:buChar char="•"/>
            </a:pPr>
            <a:r>
              <a:rPr lang="en-GB" sz="2400" dirty="0" smtClean="0"/>
              <a:t>Software preservation </a:t>
            </a:r>
            <a:r>
              <a:rPr lang="en-GB" sz="2400" dirty="0"/>
              <a:t>approach </a:t>
            </a:r>
            <a:r>
              <a:rPr lang="en-GB" sz="2400" dirty="0" smtClean="0"/>
              <a:t>can be based on different strategies for different missions (</a:t>
            </a:r>
            <a:r>
              <a:rPr lang="en-GB" sz="2400" dirty="0"/>
              <a:t>e.g. </a:t>
            </a:r>
            <a:r>
              <a:rPr lang="en-GB" sz="2400" dirty="0" smtClean="0"/>
              <a:t>virtualization, periodic migrations, hibernation).</a:t>
            </a:r>
          </a:p>
        </p:txBody>
      </p:sp>
    </p:spTree>
    <p:extLst>
      <p:ext uri="{BB962C8B-B14F-4D97-AF65-F5344CB8AC3E}">
        <p14:creationId xmlns:p14="http://schemas.microsoft.com/office/powerpoint/2010/main" val="268038414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50" y="302132"/>
            <a:ext cx="7937187" cy="584776"/>
          </a:xfrm>
          <a:noFill/>
          <a:ln>
            <a:noFill/>
          </a:ln>
        </p:spPr>
        <p:txBody>
          <a:bodyPr vert="horz" wrap="square" lIns="91440" tIns="45720" rIns="91440" bIns="45720" numCol="1" anchor="ctr" anchorCtr="0" compatLnSpc="1">
            <a:prstTxWarp prst="textNoShape">
              <a:avLst/>
            </a:prstTxWarp>
            <a:spAutoFit/>
          </a:bodyPr>
          <a:lstStyle/>
          <a:p>
            <a:r>
              <a:rPr lang="en-US" sz="3200" kern="1200" dirty="0">
                <a:latin typeface="Calibri" charset="0"/>
                <a:ea typeface="ＭＳ Ｐゴシック" charset="0"/>
                <a:cs typeface="Calibri" charset="0"/>
              </a:rPr>
              <a:t>Software Preservation </a:t>
            </a:r>
            <a:r>
              <a:rPr lang="en-US" sz="3200" kern="1200" dirty="0" smtClean="0">
                <a:latin typeface="Calibri" charset="0"/>
                <a:ea typeface="ＭＳ Ｐゴシック" charset="0"/>
                <a:cs typeface="Calibri" charset="0"/>
              </a:rPr>
              <a:t>Recommendations</a:t>
            </a:r>
            <a:endParaRPr lang="en-US" sz="3200" kern="1200" dirty="0">
              <a:latin typeface="Calibri" charset="0"/>
              <a:ea typeface="ＭＳ Ｐゴシック" charset="0"/>
              <a:cs typeface="Calibri" charset="0"/>
            </a:endParaRPr>
          </a:p>
        </p:txBody>
      </p:sp>
      <p:sp>
        <p:nvSpPr>
          <p:cNvPr id="3" name="Content Placeholder 2"/>
          <p:cNvSpPr>
            <a:spLocks noGrp="1"/>
          </p:cNvSpPr>
          <p:nvPr>
            <p:ph idx="1"/>
          </p:nvPr>
        </p:nvSpPr>
        <p:spPr>
          <a:xfrm>
            <a:off x="177989" y="1101949"/>
            <a:ext cx="8966011" cy="5423918"/>
          </a:xfrm>
        </p:spPr>
        <p:txBody>
          <a:bodyPr/>
          <a:lstStyle/>
          <a:p>
            <a:pPr marL="0" indent="0">
              <a:buNone/>
            </a:pPr>
            <a:r>
              <a:rPr lang="en-US" b="1" dirty="0" smtClean="0"/>
              <a:t>Three options considered</a:t>
            </a:r>
            <a:r>
              <a:rPr lang="en-US" dirty="0" smtClean="0"/>
              <a:t>:</a:t>
            </a:r>
          </a:p>
          <a:p>
            <a:r>
              <a:rPr lang="en-US" sz="1400" b="1" u="sng" dirty="0" smtClean="0"/>
              <a:t>Future Missions</a:t>
            </a:r>
            <a:r>
              <a:rPr lang="en-US" sz="1400" dirty="0" smtClean="0"/>
              <a:t>: </a:t>
            </a:r>
          </a:p>
          <a:p>
            <a:pPr marL="0" indent="0">
              <a:buNone/>
            </a:pPr>
            <a:r>
              <a:rPr lang="en-US" sz="1400" dirty="0" smtClean="0"/>
              <a:t>Recommendations about software </a:t>
            </a:r>
            <a:r>
              <a:rPr lang="en-US" sz="1400" dirty="0"/>
              <a:t>engineering best practice such </a:t>
            </a:r>
            <a:r>
              <a:rPr lang="en-US" sz="1400" dirty="0" smtClean="0"/>
              <a:t>as: </a:t>
            </a:r>
            <a:r>
              <a:rPr lang="en-US" sz="1400" dirty="0"/>
              <a:t>clear licensing; clear documentation; use of commonly adopted and modern programming languages; modular design; revision management and change control; established software testing regime and validated results; separation between data and code; </a:t>
            </a:r>
            <a:r>
              <a:rPr lang="en-US" sz="1400" dirty="0" smtClean="0"/>
              <a:t>clear </a:t>
            </a:r>
            <a:r>
              <a:rPr lang="en-US" sz="1400" dirty="0"/>
              <a:t>understanding of </a:t>
            </a:r>
            <a:r>
              <a:rPr lang="en-US" sz="1400" dirty="0" smtClean="0"/>
              <a:t>dependencies. If the already existing Software Engineering Best Practices cover all preservation requirements, only a statement, with the standards references, could be highlighted.</a:t>
            </a:r>
          </a:p>
          <a:p>
            <a:pPr marL="0" indent="0">
              <a:buNone/>
            </a:pPr>
            <a:endParaRPr lang="en-US" sz="1400" dirty="0"/>
          </a:p>
          <a:p>
            <a:pPr>
              <a:buFont typeface="+mj-lt"/>
              <a:buAutoNum type="arabicPeriod" startAt="2"/>
            </a:pPr>
            <a:r>
              <a:rPr lang="en-US" sz="1400" b="1" u="sng" dirty="0"/>
              <a:t>Historical Missions:</a:t>
            </a:r>
          </a:p>
          <a:p>
            <a:pPr marL="0" indent="0">
              <a:buNone/>
            </a:pPr>
            <a:r>
              <a:rPr lang="en-US" sz="1400" dirty="0" smtClean="0">
                <a:solidFill>
                  <a:schemeClr val="tx1"/>
                </a:solidFill>
              </a:rPr>
              <a:t>Recommendations take into consideration different </a:t>
            </a:r>
            <a:r>
              <a:rPr lang="en-US" sz="1400" dirty="0" smtClean="0">
                <a:solidFill>
                  <a:schemeClr val="tx1"/>
                </a:solidFill>
              </a:rPr>
              <a:t>scenarios and the methodology to be implemented depend on:</a:t>
            </a:r>
          </a:p>
          <a:p>
            <a:pPr marL="1169988" lvl="1" indent="-285750">
              <a:buFont typeface="Wingdings" charset="2"/>
              <a:buChar char="ü"/>
            </a:pPr>
            <a:r>
              <a:rPr lang="en-US" sz="1400" dirty="0"/>
              <a:t>M</a:t>
            </a:r>
            <a:r>
              <a:rPr lang="en-US" sz="1400" dirty="0" smtClean="0"/>
              <a:t>ission relevancy; preservation scenarios; amount </a:t>
            </a:r>
            <a:r>
              <a:rPr lang="en-US" sz="1400" dirty="0"/>
              <a:t>of </a:t>
            </a:r>
            <a:r>
              <a:rPr lang="en-US" sz="1400" dirty="0" smtClean="0"/>
              <a:t>funding; </a:t>
            </a:r>
            <a:r>
              <a:rPr lang="en-US" sz="1400" dirty="0"/>
              <a:t>cost/benefit analysis, designed community </a:t>
            </a:r>
            <a:r>
              <a:rPr lang="en-US" sz="1400" dirty="0" smtClean="0"/>
              <a:t>requirements; </a:t>
            </a:r>
            <a:r>
              <a:rPr lang="en-US" sz="1400" dirty="0"/>
              <a:t>Intellectual Propriety Rights (IPRs</a:t>
            </a:r>
            <a:r>
              <a:rPr lang="en-US" sz="1400" dirty="0" smtClean="0"/>
              <a:t>); </a:t>
            </a:r>
            <a:r>
              <a:rPr lang="en-US" sz="1400" dirty="0"/>
              <a:t>and SW </a:t>
            </a:r>
            <a:r>
              <a:rPr lang="en-US" sz="1400" dirty="0" smtClean="0"/>
              <a:t>dependencies, etc. </a:t>
            </a:r>
          </a:p>
          <a:p>
            <a:pPr marL="1169988" lvl="1" indent="-285750">
              <a:buFont typeface="Wingdings" charset="2"/>
              <a:buChar char="ü"/>
            </a:pPr>
            <a:endParaRPr lang="en-US" sz="1400" dirty="0" smtClean="0"/>
          </a:p>
          <a:p>
            <a:pPr>
              <a:buFont typeface="+mj-lt"/>
              <a:buAutoNum type="arabicPeriod" startAt="3"/>
            </a:pPr>
            <a:r>
              <a:rPr lang="en-US" sz="1400" b="1" u="sng" dirty="0"/>
              <a:t>Current </a:t>
            </a:r>
            <a:r>
              <a:rPr lang="en-US" sz="1400" b="1" u="sng" dirty="0" smtClean="0"/>
              <a:t>Missions:</a:t>
            </a:r>
          </a:p>
          <a:p>
            <a:pPr marL="0" indent="0">
              <a:buNone/>
            </a:pPr>
            <a:r>
              <a:rPr lang="en-US" sz="1400" dirty="0" smtClean="0"/>
              <a:t>Mixed approach. For any new development, the Future Missions recommendations should be implemented, otherwise the approach to be followed is the Historical one.</a:t>
            </a:r>
            <a:endParaRPr lang="en-US" sz="1400" dirty="0"/>
          </a:p>
        </p:txBody>
      </p:sp>
      <p:sp>
        <p:nvSpPr>
          <p:cNvPr id="4" name="Footer Placeholder 3"/>
          <p:cNvSpPr>
            <a:spLocks noGrp="1"/>
          </p:cNvSpPr>
          <p:nvPr>
            <p:ph type="ftr" sz="quarter" idx="10"/>
          </p:nvPr>
        </p:nvSpPr>
        <p:spPr/>
        <p:txBody>
          <a:bodyPr/>
          <a:lstStyle/>
          <a:p>
            <a:pPr>
              <a:defRPr/>
            </a:pPr>
            <a:r>
              <a:rPr lang="en-GB" dirty="0" smtClean="0"/>
              <a:t>ESA UNCLASSIFIED – For Official Use</a:t>
            </a:r>
            <a:endParaRPr lang="en-GB" dirty="0"/>
          </a:p>
        </p:txBody>
      </p:sp>
    </p:spTree>
    <p:extLst>
      <p:ext uri="{BB962C8B-B14F-4D97-AF65-F5344CB8AC3E}">
        <p14:creationId xmlns:p14="http://schemas.microsoft.com/office/powerpoint/2010/main" val="5009800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606" y="220295"/>
            <a:ext cx="7192528" cy="769441"/>
          </a:xfrm>
        </p:spPr>
        <p:txBody>
          <a:bodyPr/>
          <a:lstStyle/>
          <a:p>
            <a:r>
              <a:rPr lang="en-US" dirty="0" smtClean="0"/>
              <a:t>Comments from WGISS#41 - Open points &amp; Actions</a:t>
            </a:r>
            <a:endParaRPr lang="en-US" dirty="0"/>
          </a:p>
        </p:txBody>
      </p:sp>
      <p:sp>
        <p:nvSpPr>
          <p:cNvPr id="3" name="Content Placeholder 2"/>
          <p:cNvSpPr>
            <a:spLocks noGrp="1"/>
          </p:cNvSpPr>
          <p:nvPr>
            <p:ph idx="1"/>
          </p:nvPr>
        </p:nvSpPr>
        <p:spPr>
          <a:xfrm>
            <a:off x="80692" y="1116925"/>
            <a:ext cx="8926449" cy="5102357"/>
          </a:xfrm>
        </p:spPr>
        <p:txBody>
          <a:bodyPr/>
          <a:lstStyle/>
          <a:p>
            <a:r>
              <a:rPr lang="en-US" b="1" dirty="0" smtClean="0"/>
              <a:t>Comm#1</a:t>
            </a:r>
            <a:r>
              <a:rPr lang="en-US" dirty="0" smtClean="0"/>
              <a:t>: Sustainment </a:t>
            </a:r>
            <a:r>
              <a:rPr lang="en-US" dirty="0"/>
              <a:t>of associated-knowledge should also be </a:t>
            </a:r>
            <a:r>
              <a:rPr lang="en-US" dirty="0" smtClean="0"/>
              <a:t>included (E.g. for </a:t>
            </a:r>
            <a:r>
              <a:rPr lang="en-US" dirty="0"/>
              <a:t>documents there is no guarantee that formats will </a:t>
            </a:r>
            <a:r>
              <a:rPr lang="en-US" dirty="0" smtClean="0"/>
              <a:t>persist). </a:t>
            </a:r>
          </a:p>
          <a:p>
            <a:pPr marL="884238" lvl="1" indent="0">
              <a:buNone/>
            </a:pPr>
            <a:r>
              <a:rPr lang="en-US" sz="1400" b="1" dirty="0" smtClean="0"/>
              <a:t>Clarification</a:t>
            </a:r>
            <a:r>
              <a:rPr lang="en-US" sz="1400" dirty="0" smtClean="0"/>
              <a:t>: </a:t>
            </a:r>
            <a:r>
              <a:rPr lang="en-GB" sz="1400" dirty="0"/>
              <a:t>[</a:t>
            </a:r>
            <a:r>
              <a:rPr lang="en-GB" sz="1400" dirty="0" smtClean="0"/>
              <a:t>REC_GEN_INF_01] In </a:t>
            </a:r>
            <a:r>
              <a:rPr lang="en-GB" sz="1400" dirty="0"/>
              <a:t>order to guarantee a reliable preservation of information, several formats are identified. </a:t>
            </a:r>
            <a:r>
              <a:rPr lang="en-GB" sz="1400" i="1" u="sng" dirty="0"/>
              <a:t>When a digital object is identified as mandatory, two different formats should be used</a:t>
            </a:r>
            <a:r>
              <a:rPr lang="en-GB" sz="1400" dirty="0"/>
              <a:t>. </a:t>
            </a:r>
            <a:endParaRPr lang="en-US" sz="1400" dirty="0"/>
          </a:p>
          <a:p>
            <a:r>
              <a:rPr lang="en-US" b="1" dirty="0" smtClean="0"/>
              <a:t>Comm#2</a:t>
            </a:r>
            <a:r>
              <a:rPr lang="en-US" dirty="0" smtClean="0"/>
              <a:t>: Check practices </a:t>
            </a:r>
            <a:r>
              <a:rPr lang="en-US" dirty="0"/>
              <a:t>at a more international </a:t>
            </a:r>
            <a:r>
              <a:rPr lang="en-US" dirty="0" smtClean="0"/>
              <a:t>level. </a:t>
            </a:r>
          </a:p>
          <a:p>
            <a:pPr marL="884238" lvl="1" indent="0">
              <a:buNone/>
            </a:pPr>
            <a:r>
              <a:rPr lang="en-US" sz="1400" b="1" dirty="0"/>
              <a:t>Clarification: </a:t>
            </a:r>
            <a:r>
              <a:rPr lang="en-GB" sz="1400" dirty="0" smtClean="0"/>
              <a:t>wide survey was performed in terms of specific and technical documentation and ad-hoc presentations.</a:t>
            </a:r>
          </a:p>
          <a:p>
            <a:pPr marL="884238" lvl="1" indent="0">
              <a:buNone/>
            </a:pPr>
            <a:r>
              <a:rPr lang="en-GB" sz="1400" b="1" dirty="0" smtClean="0">
                <a:solidFill>
                  <a:srgbClr val="FF0000"/>
                </a:solidFill>
              </a:rPr>
              <a:t>OPEN POINT</a:t>
            </a:r>
            <a:r>
              <a:rPr lang="en-GB" sz="1400" b="1" dirty="0" smtClean="0"/>
              <a:t>: </a:t>
            </a:r>
            <a:r>
              <a:rPr lang="en-GB" sz="1400" dirty="0" smtClean="0"/>
              <a:t>Possible collaboration with external organizations</a:t>
            </a:r>
            <a:r>
              <a:rPr lang="en-GB" sz="1400" dirty="0"/>
              <a:t>? Research Data </a:t>
            </a:r>
            <a:r>
              <a:rPr lang="en-GB" sz="1400" dirty="0" smtClean="0"/>
              <a:t>Alliance (RDA), Digital Curation Centre (DCC)…???</a:t>
            </a:r>
            <a:r>
              <a:rPr lang="en-GB" sz="1400" b="1" dirty="0" smtClean="0"/>
              <a:t> </a:t>
            </a:r>
            <a:endParaRPr lang="en-US" sz="1400" b="1" dirty="0"/>
          </a:p>
          <a:p>
            <a:r>
              <a:rPr lang="en-US" b="1" dirty="0" smtClean="0"/>
              <a:t>Comm#3</a:t>
            </a:r>
            <a:r>
              <a:rPr lang="en-US" dirty="0" smtClean="0"/>
              <a:t>: Inclusion of Open </a:t>
            </a:r>
            <a:r>
              <a:rPr lang="en-US" dirty="0"/>
              <a:t>S</a:t>
            </a:r>
            <a:r>
              <a:rPr lang="en-US" dirty="0" smtClean="0"/>
              <a:t>ource Software.</a:t>
            </a:r>
          </a:p>
          <a:p>
            <a:pPr marL="884238" lvl="1" indent="0">
              <a:buNone/>
            </a:pPr>
            <a:r>
              <a:rPr lang="en-US" sz="1400" b="1" dirty="0"/>
              <a:t>Clarification</a:t>
            </a:r>
            <a:r>
              <a:rPr lang="en-US" sz="1400" dirty="0"/>
              <a:t>: [REC_ SPEC_FUT_SW_01</a:t>
            </a:r>
            <a:r>
              <a:rPr lang="en-US" sz="1400" dirty="0" smtClean="0"/>
              <a:t>] Open </a:t>
            </a:r>
            <a:r>
              <a:rPr lang="en-US" sz="1400" dirty="0"/>
              <a:t>source software should be preferred for any development in future </a:t>
            </a:r>
            <a:r>
              <a:rPr lang="en-US" sz="1400" dirty="0" smtClean="0"/>
              <a:t>missions</a:t>
            </a:r>
            <a:r>
              <a:rPr lang="en-US" sz="1400" dirty="0"/>
              <a:t>.</a:t>
            </a:r>
            <a:endParaRPr lang="en-GB" sz="1400" dirty="0"/>
          </a:p>
          <a:p>
            <a:r>
              <a:rPr lang="en-US" b="1" dirty="0" smtClean="0"/>
              <a:t>Comm#4</a:t>
            </a:r>
            <a:r>
              <a:rPr lang="en-US" dirty="0" smtClean="0"/>
              <a:t>: Coverage of reproducibility </a:t>
            </a:r>
            <a:r>
              <a:rPr lang="en-US" dirty="0"/>
              <a:t>since different hardware may produce different results. </a:t>
            </a:r>
            <a:endParaRPr lang="en-US" dirty="0" smtClean="0"/>
          </a:p>
          <a:p>
            <a:pPr marL="808038" lvl="1" indent="0">
              <a:buNone/>
            </a:pPr>
            <a:r>
              <a:rPr lang="en-US" sz="1400" b="1" dirty="0" smtClean="0"/>
              <a:t>Clarification</a:t>
            </a:r>
            <a:r>
              <a:rPr lang="en-US" sz="1400" dirty="0" smtClean="0"/>
              <a:t>: the reproducibility concept was referred in different recommendations. </a:t>
            </a:r>
          </a:p>
          <a:p>
            <a:pPr marL="808038" lvl="1" indent="0">
              <a:buNone/>
            </a:pPr>
            <a:r>
              <a:rPr lang="en-US" sz="1400" b="1" dirty="0" smtClean="0">
                <a:solidFill>
                  <a:srgbClr val="FF0000"/>
                </a:solidFill>
              </a:rPr>
              <a:t>Action#1</a:t>
            </a:r>
            <a:r>
              <a:rPr lang="en-US" sz="1400" dirty="0" smtClean="0"/>
              <a:t>: Improve or add a new recommendation to cover this concept. </a:t>
            </a:r>
            <a:endParaRPr lang="en-US" sz="1400"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Tree>
    <p:extLst>
      <p:ext uri="{BB962C8B-B14F-4D97-AF65-F5344CB8AC3E}">
        <p14:creationId xmlns:p14="http://schemas.microsoft.com/office/powerpoint/2010/main" val="23388296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606" y="220295"/>
            <a:ext cx="7192528" cy="769441"/>
          </a:xfrm>
        </p:spPr>
        <p:txBody>
          <a:bodyPr/>
          <a:lstStyle/>
          <a:p>
            <a:r>
              <a:rPr lang="en-US" dirty="0" smtClean="0"/>
              <a:t>Comments from WGISS#41 - Open points &amp; Actions</a:t>
            </a:r>
            <a:endParaRPr lang="en-US" dirty="0"/>
          </a:p>
        </p:txBody>
      </p:sp>
      <p:sp>
        <p:nvSpPr>
          <p:cNvPr id="3" name="Content Placeholder 2"/>
          <p:cNvSpPr>
            <a:spLocks noGrp="1"/>
          </p:cNvSpPr>
          <p:nvPr>
            <p:ph idx="1"/>
          </p:nvPr>
        </p:nvSpPr>
        <p:spPr>
          <a:xfrm>
            <a:off x="80692" y="1116926"/>
            <a:ext cx="8672359" cy="3239026"/>
          </a:xfrm>
        </p:spPr>
        <p:txBody>
          <a:bodyPr/>
          <a:lstStyle/>
          <a:p>
            <a:pPr>
              <a:buFont typeface="+mj-lt"/>
              <a:buAutoNum type="arabicPeriod" startAt="5"/>
            </a:pPr>
            <a:r>
              <a:rPr lang="en-US" b="1" dirty="0" smtClean="0"/>
              <a:t>Comm#5</a:t>
            </a:r>
            <a:r>
              <a:rPr lang="en-US" dirty="0" smtClean="0"/>
              <a:t>: Need to document snapshot of SW/HW infrastructure used to process the data. Should keep information on compilers used, hardware etc. which might be needed to recreate. </a:t>
            </a:r>
          </a:p>
          <a:p>
            <a:pPr marL="884238" lvl="1" indent="0">
              <a:buNone/>
            </a:pPr>
            <a:r>
              <a:rPr lang="en-US" sz="1400" b="1" dirty="0" smtClean="0"/>
              <a:t>Clarification</a:t>
            </a:r>
            <a:r>
              <a:rPr lang="en-US" sz="1400" dirty="0" smtClean="0"/>
              <a:t>: this concept is defined in the overall best practices but no specific recommendation was created.</a:t>
            </a:r>
          </a:p>
          <a:p>
            <a:pPr marL="884238" lvl="1" indent="0">
              <a:buNone/>
            </a:pPr>
            <a:r>
              <a:rPr lang="en-US" sz="1400" b="1" dirty="0">
                <a:solidFill>
                  <a:srgbClr val="FF0000"/>
                </a:solidFill>
              </a:rPr>
              <a:t>Action</a:t>
            </a:r>
            <a:r>
              <a:rPr lang="en-US" sz="1400" b="1" dirty="0" smtClean="0">
                <a:solidFill>
                  <a:srgbClr val="FF0000"/>
                </a:solidFill>
              </a:rPr>
              <a:t>#2</a:t>
            </a:r>
            <a:r>
              <a:rPr lang="en-US" sz="1400" dirty="0" smtClean="0"/>
              <a:t>: </a:t>
            </a:r>
            <a:r>
              <a:rPr lang="en-US" sz="1400" dirty="0"/>
              <a:t>Improve or add a new recommendation to cover this concept. </a:t>
            </a:r>
          </a:p>
          <a:p>
            <a:pPr>
              <a:buAutoNum type="arabicPeriod" startAt="5"/>
            </a:pPr>
            <a:r>
              <a:rPr lang="en-US" b="1" dirty="0" smtClean="0"/>
              <a:t>Comm#6</a:t>
            </a:r>
            <a:r>
              <a:rPr lang="en-US" dirty="0" smtClean="0"/>
              <a:t>: Consider SAFE beside FITS. </a:t>
            </a:r>
          </a:p>
          <a:p>
            <a:pPr marL="884238" lvl="1" indent="0">
              <a:buNone/>
            </a:pPr>
            <a:r>
              <a:rPr lang="en-US" sz="1400" b="1" dirty="0"/>
              <a:t>Clarification: </a:t>
            </a:r>
            <a:r>
              <a:rPr lang="en-GB" sz="1400" dirty="0" smtClean="0"/>
              <a:t>SAFE format was not developed for the documentation archiving. It can not represent the structure of a document without any SAFE evolution. </a:t>
            </a: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Tree>
    <p:extLst>
      <p:ext uri="{BB962C8B-B14F-4D97-AF65-F5344CB8AC3E}">
        <p14:creationId xmlns:p14="http://schemas.microsoft.com/office/powerpoint/2010/main" val="220295138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506" y="302131"/>
            <a:ext cx="6927000" cy="584776"/>
          </a:xfrm>
          <a:noFill/>
          <a:ln>
            <a:noFill/>
          </a:ln>
        </p:spPr>
        <p:txBody>
          <a:bodyPr vert="horz" wrap="square" lIns="91440" tIns="45720" rIns="91440" bIns="45720" numCol="1" anchor="ctr" anchorCtr="0" compatLnSpc="1">
            <a:prstTxWarp prst="textNoShape">
              <a:avLst/>
            </a:prstTxWarp>
            <a:spAutoFit/>
          </a:bodyPr>
          <a:lstStyle/>
          <a:p>
            <a:r>
              <a:rPr lang="en-US" sz="3200" kern="1200" dirty="0">
                <a:latin typeface="Calibri" charset="0"/>
                <a:ea typeface="ＭＳ Ｐゴシック" charset="0"/>
                <a:cs typeface="Calibri" charset="0"/>
              </a:rPr>
              <a:t>Way Forward: </a:t>
            </a:r>
            <a:r>
              <a:rPr lang="en-US" sz="3200" kern="1200" dirty="0" smtClean="0">
                <a:latin typeface="Calibri" charset="0"/>
                <a:ea typeface="ＭＳ Ｐゴシック" charset="0"/>
                <a:cs typeface="Calibri" charset="0"/>
              </a:rPr>
              <a:t>Next </a:t>
            </a:r>
            <a:r>
              <a:rPr lang="en-US" sz="3200" kern="1200" dirty="0">
                <a:latin typeface="Calibri" charset="0"/>
                <a:ea typeface="ＭＳ Ｐゴシック" charset="0"/>
                <a:cs typeface="Calibri" charset="0"/>
              </a:rPr>
              <a:t>steps &amp; </a:t>
            </a:r>
            <a:r>
              <a:rPr lang="en-US" sz="3200" kern="1200" dirty="0" smtClean="0">
                <a:latin typeface="Calibri" charset="0"/>
                <a:ea typeface="ＭＳ Ｐゴシック" charset="0"/>
                <a:cs typeface="Calibri" charset="0"/>
              </a:rPr>
              <a:t>Due </a:t>
            </a:r>
            <a:r>
              <a:rPr lang="en-US" sz="3200" kern="1200" dirty="0">
                <a:latin typeface="Calibri" charset="0"/>
                <a:ea typeface="ＭＳ Ｐゴシック" charset="0"/>
                <a:cs typeface="Calibri" charset="0"/>
              </a:rPr>
              <a:t>date</a:t>
            </a:r>
          </a:p>
        </p:txBody>
      </p:sp>
      <p:sp>
        <p:nvSpPr>
          <p:cNvPr id="3" name="Content Placeholder 2"/>
          <p:cNvSpPr>
            <a:spLocks noGrp="1"/>
          </p:cNvSpPr>
          <p:nvPr>
            <p:ph idx="1"/>
          </p:nvPr>
        </p:nvSpPr>
        <p:spPr>
          <a:xfrm>
            <a:off x="382378" y="1600229"/>
            <a:ext cx="8274404" cy="4318000"/>
          </a:xfrm>
        </p:spPr>
        <p:txBody>
          <a:bodyPr/>
          <a:lstStyle/>
          <a:p>
            <a:pPr marL="0" indent="0">
              <a:buNone/>
            </a:pPr>
            <a:endParaRPr lang="en-US" sz="2000" dirty="0" smtClean="0"/>
          </a:p>
          <a:p>
            <a:pPr marL="285750" indent="-285750">
              <a:buFont typeface="Arial"/>
              <a:buChar char="•"/>
            </a:pPr>
            <a:r>
              <a:rPr lang="en-US" sz="2000" dirty="0" smtClean="0"/>
              <a:t>Best Practice Review and comments from WGISS members;</a:t>
            </a:r>
          </a:p>
          <a:p>
            <a:pPr marL="0" indent="0">
              <a:buNone/>
            </a:pPr>
            <a:r>
              <a:rPr lang="en-US" sz="2000" dirty="0"/>
              <a:t> </a:t>
            </a:r>
            <a:r>
              <a:rPr lang="en-US" sz="2000" dirty="0" smtClean="0"/>
              <a:t>   Due Date: End of November 2016</a:t>
            </a:r>
          </a:p>
          <a:p>
            <a:pPr marL="0" indent="0">
              <a:buNone/>
            </a:pPr>
            <a:endParaRPr lang="en-US" sz="2000" dirty="0" smtClean="0"/>
          </a:p>
          <a:p>
            <a:pPr marL="285750" indent="-285750">
              <a:buFont typeface="Arial"/>
              <a:buChar char="•"/>
            </a:pPr>
            <a:r>
              <a:rPr lang="en-US" sz="2000" dirty="0" smtClean="0"/>
              <a:t>Comments implementation &amp; circulation of final document (if mature).</a:t>
            </a:r>
          </a:p>
          <a:p>
            <a:pPr marL="0" indent="0">
              <a:buNone/>
            </a:pPr>
            <a:r>
              <a:rPr lang="en-US" sz="2000" dirty="0" smtClean="0"/>
              <a:t>    Due </a:t>
            </a:r>
            <a:r>
              <a:rPr lang="en-US" sz="2000" dirty="0"/>
              <a:t>Date: </a:t>
            </a:r>
            <a:r>
              <a:rPr lang="en-US" sz="2000" dirty="0" smtClean="0"/>
              <a:t>February 2017</a:t>
            </a:r>
          </a:p>
          <a:p>
            <a:pPr marL="0" indent="0">
              <a:buNone/>
            </a:pPr>
            <a:endParaRPr lang="en-US" sz="2000" dirty="0"/>
          </a:p>
          <a:p>
            <a:pPr marL="285750" indent="-285750">
              <a:buFont typeface="Arial"/>
              <a:buChar char="•"/>
            </a:pPr>
            <a:r>
              <a:rPr lang="en-US" sz="2000" dirty="0" smtClean="0"/>
              <a:t>Approval during </a:t>
            </a:r>
            <a:r>
              <a:rPr lang="en-US" sz="2000" dirty="0"/>
              <a:t>the next CEOS WGISS Meeting</a:t>
            </a:r>
          </a:p>
          <a:p>
            <a:pPr marL="0" indent="0">
              <a:buNone/>
            </a:pPr>
            <a:r>
              <a:rPr lang="en-US" sz="2000" dirty="0"/>
              <a:t>    Due Date: March 2017</a:t>
            </a:r>
          </a:p>
          <a:p>
            <a:pPr marL="0" indent="0">
              <a:buNone/>
            </a:pPr>
            <a:endParaRPr lang="en-US" sz="2000"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Tree>
    <p:extLst>
      <p:ext uri="{BB962C8B-B14F-4D97-AF65-F5344CB8AC3E}">
        <p14:creationId xmlns:p14="http://schemas.microsoft.com/office/powerpoint/2010/main" val="38853588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6446" y="1599751"/>
            <a:ext cx="7653338" cy="4318000"/>
          </a:xfrm>
        </p:spPr>
        <p:txBody>
          <a:bodyPr/>
          <a:lstStyle/>
          <a:p>
            <a:pPr marL="0" lvl="1" indent="0" algn="ctr">
              <a:buNone/>
            </a:pPr>
            <a:endParaRPr lang="en-US" sz="3600" b="1" dirty="0"/>
          </a:p>
          <a:p>
            <a:pPr marL="0" lvl="1" indent="0" algn="ctr">
              <a:buNone/>
            </a:pPr>
            <a:r>
              <a:rPr lang="en-US" sz="3600" b="1" dirty="0" smtClean="0"/>
              <a:t>Thanks for your attention</a:t>
            </a:r>
          </a:p>
          <a:p>
            <a:pPr marL="0" lvl="1" indent="0" algn="ctr">
              <a:buNone/>
            </a:pPr>
            <a:endParaRPr lang="en-US" sz="3600" b="1"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Tree>
    <p:extLst>
      <p:ext uri="{BB962C8B-B14F-4D97-AF65-F5344CB8AC3E}">
        <p14:creationId xmlns:p14="http://schemas.microsoft.com/office/powerpoint/2010/main" val="43999954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3" name="Title 2"/>
          <p:cNvSpPr>
            <a:spLocks noGrp="1"/>
          </p:cNvSpPr>
          <p:nvPr>
            <p:ph type="title"/>
          </p:nvPr>
        </p:nvSpPr>
        <p:spPr>
          <a:xfrm>
            <a:off x="242420" y="55910"/>
            <a:ext cx="7362639" cy="1077218"/>
          </a:xfrm>
          <a:noFill/>
          <a:ln>
            <a:noFill/>
          </a:ln>
        </p:spPr>
        <p:txBody>
          <a:bodyPr vert="horz" wrap="square" lIns="91440" tIns="45720" rIns="91440" bIns="45720" numCol="1" anchor="ctr" anchorCtr="0" compatLnSpc="1">
            <a:prstTxWarp prst="textNoShape">
              <a:avLst/>
            </a:prstTxWarp>
            <a:spAutoFit/>
          </a:bodyPr>
          <a:lstStyle/>
          <a:p>
            <a:r>
              <a:rPr lang="en-US" sz="3200" kern="1200" dirty="0">
                <a:latin typeface="Calibri" charset="0"/>
                <a:ea typeface="ＭＳ Ｐゴシック" charset="0"/>
                <a:cs typeface="Calibri" charset="0"/>
              </a:rPr>
              <a:t>Software Preservation Attributes to be taken into </a:t>
            </a:r>
            <a:r>
              <a:rPr lang="en-US" sz="3200" kern="1200" dirty="0" smtClean="0">
                <a:latin typeface="Calibri" charset="0"/>
                <a:ea typeface="ＭＳ Ｐゴシック" charset="0"/>
                <a:cs typeface="Calibri" charset="0"/>
              </a:rPr>
              <a:t>account -1</a:t>
            </a:r>
            <a:endParaRPr lang="en-US" sz="3200" kern="1200" dirty="0">
              <a:latin typeface="Calibri" charset="0"/>
              <a:ea typeface="ＭＳ Ｐゴシック" charset="0"/>
              <a:cs typeface="Calibri" charset="0"/>
            </a:endParaRPr>
          </a:p>
        </p:txBody>
      </p:sp>
      <p:sp>
        <p:nvSpPr>
          <p:cNvPr id="5" name="Rectangle 4"/>
          <p:cNvSpPr/>
          <p:nvPr/>
        </p:nvSpPr>
        <p:spPr>
          <a:xfrm>
            <a:off x="585774" y="1100080"/>
            <a:ext cx="8292353" cy="2585323"/>
          </a:xfrm>
          <a:prstGeom prst="rect">
            <a:avLst/>
          </a:prstGeom>
        </p:spPr>
        <p:txBody>
          <a:bodyPr wrap="square">
            <a:spAutoFit/>
          </a:bodyPr>
          <a:lstStyle/>
          <a:p>
            <a:pPr marL="285750" indent="-285750">
              <a:buFont typeface="Wingdings" charset="2"/>
              <a:buChar char="ü"/>
            </a:pPr>
            <a:r>
              <a:rPr lang="en-US" dirty="0" smtClean="0"/>
              <a:t>Functionalities;</a:t>
            </a:r>
            <a:endParaRPr lang="en-US" dirty="0"/>
          </a:p>
          <a:p>
            <a:pPr marL="285750" indent="-285750">
              <a:buFont typeface="Wingdings" charset="2"/>
              <a:buChar char="ü"/>
            </a:pPr>
            <a:r>
              <a:rPr lang="en-US" dirty="0" smtClean="0"/>
              <a:t>Environment (</a:t>
            </a:r>
            <a:r>
              <a:rPr lang="en-US" sz="1600" dirty="0" smtClean="0"/>
              <a:t>platform</a:t>
            </a:r>
            <a:r>
              <a:rPr lang="en-US" sz="1600" dirty="0"/>
              <a:t>, operating system, programming </a:t>
            </a:r>
            <a:r>
              <a:rPr lang="en-US" sz="1600" dirty="0" smtClean="0"/>
              <a:t>language, Versions</a:t>
            </a:r>
            <a:r>
              <a:rPr lang="en-US" dirty="0" smtClean="0"/>
              <a:t>);</a:t>
            </a:r>
            <a:endParaRPr lang="en-US" dirty="0"/>
          </a:p>
          <a:p>
            <a:pPr marL="285750" indent="-285750">
              <a:buFont typeface="Wingdings" charset="2"/>
              <a:buChar char="ü"/>
            </a:pPr>
            <a:r>
              <a:rPr lang="en-US" dirty="0" smtClean="0"/>
              <a:t>Dependencies (</a:t>
            </a:r>
            <a:r>
              <a:rPr lang="en-US" sz="1600" dirty="0" smtClean="0"/>
              <a:t>libraries, compilation dependency, etc.</a:t>
            </a:r>
            <a:r>
              <a:rPr lang="en-US" dirty="0" smtClean="0"/>
              <a:t>)</a:t>
            </a:r>
            <a:endParaRPr lang="en-US" dirty="0"/>
          </a:p>
          <a:p>
            <a:pPr marL="285750" indent="-285750">
              <a:buFont typeface="Wingdings" charset="2"/>
              <a:buChar char="ü"/>
            </a:pPr>
            <a:r>
              <a:rPr lang="en-US" dirty="0" smtClean="0"/>
              <a:t>Digital object components</a:t>
            </a:r>
            <a:endParaRPr lang="en-US" dirty="0"/>
          </a:p>
          <a:p>
            <a:pPr marL="285750" indent="-285750">
              <a:buFont typeface="Wingdings" charset="2"/>
              <a:buChar char="ü"/>
            </a:pPr>
            <a:r>
              <a:rPr lang="en-US" dirty="0" smtClean="0"/>
              <a:t>Architecture (</a:t>
            </a:r>
            <a:r>
              <a:rPr lang="en-US" sz="1600" dirty="0" smtClean="0"/>
              <a:t>Client</a:t>
            </a:r>
            <a:r>
              <a:rPr lang="en-US" sz="1600" dirty="0"/>
              <a:t>/server, storage system, input / </a:t>
            </a:r>
            <a:r>
              <a:rPr lang="en-US" sz="1600" dirty="0" smtClean="0"/>
              <a:t>output</a:t>
            </a:r>
            <a:r>
              <a:rPr lang="en-US" dirty="0" smtClean="0"/>
              <a:t>)</a:t>
            </a:r>
            <a:endParaRPr lang="en-US" dirty="0"/>
          </a:p>
          <a:p>
            <a:pPr marL="285750" indent="-285750">
              <a:buFont typeface="Wingdings" charset="2"/>
              <a:buChar char="ü"/>
            </a:pPr>
            <a:r>
              <a:rPr lang="en-US" dirty="0"/>
              <a:t>User </a:t>
            </a:r>
            <a:r>
              <a:rPr lang="en-US" dirty="0" smtClean="0"/>
              <a:t>interaction (</a:t>
            </a:r>
            <a:r>
              <a:rPr lang="en-US" sz="1600" dirty="0" smtClean="0"/>
              <a:t>Command </a:t>
            </a:r>
            <a:r>
              <a:rPr lang="en-US" sz="1600" dirty="0"/>
              <a:t>line, User </a:t>
            </a:r>
            <a:r>
              <a:rPr lang="en-US" sz="1600" dirty="0" smtClean="0"/>
              <a:t>Interface, User model</a:t>
            </a:r>
            <a:r>
              <a:rPr lang="en-US" dirty="0" smtClean="0"/>
              <a:t>)</a:t>
            </a:r>
          </a:p>
          <a:p>
            <a:pPr marL="285750" indent="-285750">
              <a:buFont typeface="Wingdings" charset="2"/>
              <a:buChar char="ü"/>
            </a:pPr>
            <a:r>
              <a:rPr lang="en-US" dirty="0" smtClean="0"/>
              <a:t>Diversity (</a:t>
            </a:r>
            <a:r>
              <a:rPr lang="en-US" sz="1600" dirty="0" smtClean="0"/>
              <a:t>in </a:t>
            </a:r>
            <a:r>
              <a:rPr lang="en-US" sz="1600" dirty="0"/>
              <a:t>application of </a:t>
            </a:r>
            <a:r>
              <a:rPr lang="en-US" sz="1600" dirty="0" smtClean="0"/>
              <a:t>software, software architecture, scale </a:t>
            </a:r>
            <a:r>
              <a:rPr lang="en-US" sz="1600" dirty="0"/>
              <a:t>of </a:t>
            </a:r>
            <a:r>
              <a:rPr lang="en-US" sz="1600" dirty="0" smtClean="0"/>
              <a:t>software, provenance</a:t>
            </a:r>
            <a:r>
              <a:rPr lang="en-US" dirty="0" smtClean="0"/>
              <a:t>)</a:t>
            </a:r>
            <a:endParaRPr lang="en-US" dirty="0"/>
          </a:p>
        </p:txBody>
      </p:sp>
      <p:sp>
        <p:nvSpPr>
          <p:cNvPr id="6" name="TextBox 5"/>
          <p:cNvSpPr txBox="1"/>
          <p:nvPr/>
        </p:nvSpPr>
        <p:spPr>
          <a:xfrm>
            <a:off x="-102188" y="5920311"/>
            <a:ext cx="9138526" cy="553998"/>
          </a:xfrm>
          <a:prstGeom prst="rect">
            <a:avLst/>
          </a:prstGeom>
          <a:noFill/>
        </p:spPr>
        <p:txBody>
          <a:bodyPr wrap="square" rtlCol="0">
            <a:spAutoFit/>
          </a:bodyPr>
          <a:lstStyle/>
          <a:p>
            <a:pPr algn="ctr"/>
            <a:r>
              <a:rPr lang="en-US" sz="1400" b="1" i="1" u="sng" dirty="0"/>
              <a:t>Clearly Software is highly complex with a lot of factors which need to be considered</a:t>
            </a:r>
          </a:p>
          <a:p>
            <a:pPr algn="ctr"/>
            <a:r>
              <a:rPr lang="en-US" sz="2400" b="1" i="1" u="sng" baseline="30000" dirty="0" smtClean="0"/>
              <a:t> </a:t>
            </a:r>
            <a:endParaRPr lang="en-US" sz="2400" b="1" i="1" u="sng" dirty="0"/>
          </a:p>
        </p:txBody>
      </p:sp>
      <p:sp>
        <p:nvSpPr>
          <p:cNvPr id="2" name="Rectangle 1"/>
          <p:cNvSpPr/>
          <p:nvPr/>
        </p:nvSpPr>
        <p:spPr>
          <a:xfrm>
            <a:off x="136859" y="3597038"/>
            <a:ext cx="9007141" cy="2308324"/>
          </a:xfrm>
          <a:prstGeom prst="rect">
            <a:avLst/>
          </a:prstGeom>
        </p:spPr>
        <p:txBody>
          <a:bodyPr wrap="square">
            <a:spAutoFit/>
          </a:bodyPr>
          <a:lstStyle/>
          <a:p>
            <a:r>
              <a:rPr lang="en-US" b="1" dirty="0"/>
              <a:t>Software preservation is complex </a:t>
            </a:r>
          </a:p>
          <a:p>
            <a:pPr lvl="1"/>
            <a:r>
              <a:rPr lang="en-US" dirty="0"/>
              <a:t>– Software not easy to define.</a:t>
            </a:r>
            <a:br>
              <a:rPr lang="en-US" dirty="0"/>
            </a:br>
            <a:r>
              <a:rPr lang="en-US" dirty="0"/>
              <a:t>– Software has lots of different components and dependencies </a:t>
            </a:r>
          </a:p>
          <a:p>
            <a:pPr lvl="1"/>
            <a:r>
              <a:rPr lang="en-US" dirty="0"/>
              <a:t>– Software operates in a complex environment </a:t>
            </a:r>
          </a:p>
          <a:p>
            <a:pPr lvl="1"/>
            <a:r>
              <a:rPr lang="en-US" dirty="0"/>
              <a:t> </a:t>
            </a:r>
          </a:p>
          <a:p>
            <a:r>
              <a:rPr lang="en-US" b="1" dirty="0"/>
              <a:t>Software preservation can be done in lots of different ways </a:t>
            </a:r>
          </a:p>
          <a:p>
            <a:pPr lvl="1"/>
            <a:r>
              <a:rPr lang="en-US" dirty="0"/>
              <a:t>– Preservation, emulation, migration, cultivation, hibernation ... </a:t>
            </a:r>
          </a:p>
          <a:p>
            <a:pPr lvl="1"/>
            <a:r>
              <a:rPr lang="en-US" dirty="0"/>
              <a:t>– Each strategy has different consequences and cost/benefits </a:t>
            </a:r>
          </a:p>
        </p:txBody>
      </p:sp>
    </p:spTree>
    <p:extLst>
      <p:ext uri="{BB962C8B-B14F-4D97-AF65-F5344CB8AC3E}">
        <p14:creationId xmlns:p14="http://schemas.microsoft.com/office/powerpoint/2010/main" val="3734457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23" name="Rectangle 6"/>
          <p:cNvSpPr txBox="1">
            <a:spLocks noChangeArrowheads="1"/>
          </p:cNvSpPr>
          <p:nvPr/>
        </p:nvSpPr>
        <p:spPr bwMode="auto">
          <a:xfrm>
            <a:off x="835450" y="258732"/>
            <a:ext cx="623245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ctr"/>
            <a:r>
              <a:rPr lang="en-GB" altLang="en-US" sz="3200" dirty="0" smtClean="0">
                <a:solidFill>
                  <a:schemeClr val="bg1"/>
                </a:solidFill>
                <a:latin typeface="Calibri" charset="0"/>
                <a:ea typeface="ＭＳ Ｐゴシック" charset="0"/>
                <a:cs typeface="Calibri" charset="0"/>
              </a:rPr>
              <a:t>Software Preservation Techniques</a:t>
            </a:r>
            <a:endParaRPr lang="en-GB" altLang="en-US" sz="3200" dirty="0">
              <a:solidFill>
                <a:schemeClr val="bg1"/>
              </a:solidFill>
              <a:latin typeface="Calibri" charset="0"/>
              <a:ea typeface="ＭＳ Ｐゴシック" charset="0"/>
              <a:cs typeface="Calibri" charset="0"/>
            </a:endParaRPr>
          </a:p>
        </p:txBody>
      </p:sp>
      <p:grpSp>
        <p:nvGrpSpPr>
          <p:cNvPr id="3" name="Group 2"/>
          <p:cNvGrpSpPr/>
          <p:nvPr/>
        </p:nvGrpSpPr>
        <p:grpSpPr>
          <a:xfrm>
            <a:off x="616857" y="1306286"/>
            <a:ext cx="7892143" cy="4699000"/>
            <a:chOff x="1067820" y="1241931"/>
            <a:chExt cx="6900816" cy="3685266"/>
          </a:xfrm>
        </p:grpSpPr>
        <p:sp>
          <p:nvSpPr>
            <p:cNvPr id="6" name="Up Arrow 5"/>
            <p:cNvSpPr/>
            <p:nvPr/>
          </p:nvSpPr>
          <p:spPr>
            <a:xfrm>
              <a:off x="4326445" y="1873415"/>
              <a:ext cx="383937" cy="627466"/>
            </a:xfrm>
            <a:prstGeom prst="up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7" name="Up Arrow 6"/>
            <p:cNvSpPr/>
            <p:nvPr/>
          </p:nvSpPr>
          <p:spPr>
            <a:xfrm rot="18462951">
              <a:off x="3598537" y="2226370"/>
              <a:ext cx="372964" cy="713020"/>
            </a:xfrm>
            <a:prstGeom prst="up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9" name="Up Arrow 8"/>
            <p:cNvSpPr/>
            <p:nvPr/>
          </p:nvSpPr>
          <p:spPr>
            <a:xfrm rot="16200000">
              <a:off x="3465174" y="2863742"/>
              <a:ext cx="317519" cy="734464"/>
            </a:xfrm>
            <a:prstGeom prst="up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 name="Up Arrow 9"/>
            <p:cNvSpPr/>
            <p:nvPr/>
          </p:nvSpPr>
          <p:spPr>
            <a:xfrm rot="5400000" flipH="1">
              <a:off x="5622884" y="2781715"/>
              <a:ext cx="334231" cy="848383"/>
            </a:xfrm>
            <a:prstGeom prst="up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1" name="Up Arrow 10"/>
            <p:cNvSpPr/>
            <p:nvPr/>
          </p:nvSpPr>
          <p:spPr>
            <a:xfrm rot="13024686">
              <a:off x="3751850" y="3561314"/>
              <a:ext cx="293569" cy="697610"/>
            </a:xfrm>
            <a:prstGeom prst="upArrow">
              <a:avLst>
                <a:gd name="adj1" fmla="val 50000"/>
                <a:gd name="adj2" fmla="val 42113"/>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2" name="Up Arrow 11"/>
            <p:cNvSpPr/>
            <p:nvPr/>
          </p:nvSpPr>
          <p:spPr>
            <a:xfrm rot="8471282">
              <a:off x="5233866" y="3566101"/>
              <a:ext cx="289858" cy="704285"/>
            </a:xfrm>
            <a:prstGeom prst="up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4" name="Rectangle 13"/>
            <p:cNvSpPr/>
            <p:nvPr/>
          </p:nvSpPr>
          <p:spPr>
            <a:xfrm>
              <a:off x="1869852" y="4093616"/>
              <a:ext cx="1689628" cy="399080"/>
            </a:xfrm>
            <a:prstGeom prst="rect">
              <a:avLst/>
            </a:prstGeom>
            <a:solidFill>
              <a:srgbClr val="5EA2E3">
                <a:alpha val="91000"/>
              </a:srgb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Hibernation</a:t>
              </a:r>
              <a:endParaRPr lang="en-US" sz="2000" dirty="0"/>
            </a:p>
          </p:txBody>
        </p:sp>
        <p:sp>
          <p:nvSpPr>
            <p:cNvPr id="15" name="Rectangle 14"/>
            <p:cNvSpPr/>
            <p:nvPr/>
          </p:nvSpPr>
          <p:spPr>
            <a:xfrm>
              <a:off x="1151365" y="2942515"/>
              <a:ext cx="2009119" cy="447219"/>
            </a:xfrm>
            <a:prstGeom prst="rect">
              <a:avLst/>
            </a:prstGeom>
            <a:solidFill>
              <a:srgbClr val="5EA2E3">
                <a:alpha val="91000"/>
              </a:srgb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Deprecation</a:t>
              </a:r>
              <a:endParaRPr lang="en-US" sz="2000" dirty="0"/>
            </a:p>
          </p:txBody>
        </p:sp>
        <p:sp>
          <p:nvSpPr>
            <p:cNvPr id="16" name="Rectangle 15"/>
            <p:cNvSpPr/>
            <p:nvPr/>
          </p:nvSpPr>
          <p:spPr>
            <a:xfrm>
              <a:off x="1067820" y="1852272"/>
              <a:ext cx="2395444" cy="467923"/>
            </a:xfrm>
            <a:prstGeom prst="rect">
              <a:avLst/>
            </a:prstGeom>
            <a:solidFill>
              <a:srgbClr val="5EA2E3">
                <a:alpha val="91000"/>
              </a:srgb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Procrastination</a:t>
              </a:r>
              <a:endParaRPr lang="en-US" sz="2000" dirty="0"/>
            </a:p>
          </p:txBody>
        </p:sp>
        <p:sp>
          <p:nvSpPr>
            <p:cNvPr id="17" name="Rectangle 16"/>
            <p:cNvSpPr/>
            <p:nvPr/>
          </p:nvSpPr>
          <p:spPr>
            <a:xfrm>
              <a:off x="6389357" y="2963220"/>
              <a:ext cx="1579279" cy="443226"/>
            </a:xfrm>
            <a:prstGeom prst="rect">
              <a:avLst/>
            </a:prstGeom>
            <a:solidFill>
              <a:srgbClr val="5EA2E3">
                <a:alpha val="91000"/>
              </a:srgb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Emulation</a:t>
              </a:r>
              <a:endParaRPr lang="en-US" sz="2000" dirty="0"/>
            </a:p>
          </p:txBody>
        </p:sp>
        <p:sp>
          <p:nvSpPr>
            <p:cNvPr id="18" name="Rectangle 17"/>
            <p:cNvSpPr/>
            <p:nvPr/>
          </p:nvSpPr>
          <p:spPr>
            <a:xfrm>
              <a:off x="5739725" y="4185159"/>
              <a:ext cx="1493715" cy="441230"/>
            </a:xfrm>
            <a:prstGeom prst="rect">
              <a:avLst/>
            </a:prstGeom>
            <a:solidFill>
              <a:srgbClr val="5EA2E3">
                <a:alpha val="91000"/>
              </a:srgb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Migration</a:t>
              </a:r>
              <a:endParaRPr lang="en-US" sz="2000" dirty="0"/>
            </a:p>
          </p:txBody>
        </p:sp>
        <p:sp>
          <p:nvSpPr>
            <p:cNvPr id="19" name="Rectangle 18"/>
            <p:cNvSpPr/>
            <p:nvPr/>
          </p:nvSpPr>
          <p:spPr>
            <a:xfrm>
              <a:off x="3920463" y="4554809"/>
              <a:ext cx="1608659" cy="372388"/>
            </a:xfrm>
            <a:prstGeom prst="rect">
              <a:avLst/>
            </a:prstGeom>
            <a:solidFill>
              <a:srgbClr val="5EA2E3">
                <a:alpha val="91000"/>
              </a:srgb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Cultivation</a:t>
              </a:r>
              <a:endParaRPr lang="en-US" sz="2000" dirty="0"/>
            </a:p>
          </p:txBody>
        </p:sp>
        <p:sp>
          <p:nvSpPr>
            <p:cNvPr id="20" name="Up Arrow 19"/>
            <p:cNvSpPr/>
            <p:nvPr/>
          </p:nvSpPr>
          <p:spPr>
            <a:xfrm rot="10800000">
              <a:off x="4560000" y="3747090"/>
              <a:ext cx="267342" cy="678759"/>
            </a:xfrm>
            <a:prstGeom prst="up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 name="Rectangle 20"/>
            <p:cNvSpPr/>
            <p:nvPr/>
          </p:nvSpPr>
          <p:spPr>
            <a:xfrm>
              <a:off x="3425808" y="1241931"/>
              <a:ext cx="2027846" cy="395088"/>
            </a:xfrm>
            <a:prstGeom prst="rect">
              <a:avLst/>
            </a:prstGeom>
            <a:solidFill>
              <a:srgbClr val="5EA2E3">
                <a:alpha val="91000"/>
              </a:srgb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Preservation</a:t>
              </a:r>
              <a:endParaRPr lang="en-US" sz="2000" dirty="0"/>
            </a:p>
          </p:txBody>
        </p:sp>
        <p:sp>
          <p:nvSpPr>
            <p:cNvPr id="22" name="Rectangle 21"/>
            <p:cNvSpPr/>
            <p:nvPr/>
          </p:nvSpPr>
          <p:spPr>
            <a:xfrm>
              <a:off x="5756433" y="1745273"/>
              <a:ext cx="2045113" cy="443226"/>
            </a:xfrm>
            <a:prstGeom prst="rect">
              <a:avLst/>
            </a:prstGeom>
            <a:solidFill>
              <a:srgbClr val="5EA2E3">
                <a:alpha val="91000"/>
              </a:srgb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Virtualization</a:t>
              </a:r>
              <a:endParaRPr lang="en-US" sz="2000" dirty="0"/>
            </a:p>
          </p:txBody>
        </p:sp>
        <p:sp>
          <p:nvSpPr>
            <p:cNvPr id="24" name="Up Arrow 23"/>
            <p:cNvSpPr/>
            <p:nvPr/>
          </p:nvSpPr>
          <p:spPr>
            <a:xfrm rot="2882232">
              <a:off x="5260713" y="2040377"/>
              <a:ext cx="355999" cy="813405"/>
            </a:xfrm>
            <a:prstGeom prst="upArrow">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5" name="Oval 4"/>
            <p:cNvSpPr/>
            <p:nvPr/>
          </p:nvSpPr>
          <p:spPr>
            <a:xfrm>
              <a:off x="3785662" y="2422923"/>
              <a:ext cx="1787519" cy="1408655"/>
            </a:xfrm>
            <a:prstGeom prst="ellipse">
              <a:avLst/>
            </a:prstGeom>
            <a:gradFill flip="none" rotWithShape="1">
              <a:gsLst>
                <a:gs pos="0">
                  <a:schemeClr val="accent1">
                    <a:shade val="51000"/>
                    <a:satMod val="130000"/>
                    <a:alpha val="55000"/>
                  </a:schemeClr>
                </a:gs>
                <a:gs pos="80000">
                  <a:schemeClr val="accent1">
                    <a:shade val="93000"/>
                    <a:satMod val="130000"/>
                    <a:alpha val="55000"/>
                  </a:schemeClr>
                </a:gs>
                <a:gs pos="100000">
                  <a:schemeClr val="accent1">
                    <a:shade val="94000"/>
                    <a:satMod val="135000"/>
                    <a:alpha val="55000"/>
                  </a:schemeClr>
                </a:gs>
              </a:gsLst>
              <a:lin ang="16200000" scaled="0"/>
              <a:tileRect/>
            </a:gradFill>
            <a:ln>
              <a:solidFill>
                <a:schemeClr val="accent1">
                  <a:lumMod val="20000"/>
                  <a:lumOff val="80000"/>
                  <a:alpha val="48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Techniques</a:t>
              </a:r>
              <a:endParaRPr lang="en-US" dirty="0"/>
            </a:p>
          </p:txBody>
        </p:sp>
      </p:grpSp>
    </p:spTree>
    <p:extLst>
      <p:ext uri="{BB962C8B-B14F-4D97-AF65-F5344CB8AC3E}">
        <p14:creationId xmlns:p14="http://schemas.microsoft.com/office/powerpoint/2010/main" val="128490648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144" y="209799"/>
            <a:ext cx="6876142" cy="769441"/>
          </a:xfrm>
        </p:spPr>
        <p:txBody>
          <a:bodyPr/>
          <a:lstStyle/>
          <a:p>
            <a:r>
              <a:rPr lang="en-US" dirty="0" smtClean="0"/>
              <a:t>New input for Preservation of SW &amp; Docs Way Forward – NASA (1)</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17" name="Content Placeholder 2"/>
          <p:cNvSpPr>
            <a:spLocks noGrp="1"/>
          </p:cNvSpPr>
          <p:nvPr>
            <p:ph idx="1"/>
          </p:nvPr>
        </p:nvSpPr>
        <p:spPr>
          <a:xfrm>
            <a:off x="149411" y="1143000"/>
            <a:ext cx="8800353" cy="5257800"/>
          </a:xfrm>
        </p:spPr>
        <p:txBody>
          <a:bodyPr>
            <a:noAutofit/>
          </a:bodyPr>
          <a:lstStyle/>
          <a:p>
            <a:pPr marL="0" indent="0">
              <a:buNone/>
            </a:pPr>
            <a:r>
              <a:rPr lang="en-US" b="1" dirty="0" smtClean="0">
                <a:solidFill>
                  <a:schemeClr val="tx1"/>
                </a:solidFill>
              </a:rPr>
              <a:t>SOFTWARE</a:t>
            </a:r>
          </a:p>
          <a:p>
            <a:pPr marL="285750" indent="-285750">
              <a:buFont typeface="Arial"/>
              <a:buChar char="•"/>
            </a:pPr>
            <a:r>
              <a:rPr lang="en-US" dirty="0" smtClean="0">
                <a:solidFill>
                  <a:schemeClr val="tx1"/>
                </a:solidFill>
              </a:rPr>
              <a:t>Missions are required to deliver product generation software (source code) </a:t>
            </a:r>
          </a:p>
          <a:p>
            <a:pPr marL="285750" indent="-285750">
              <a:buFont typeface="Arial"/>
              <a:buChar char="•"/>
            </a:pPr>
            <a:r>
              <a:rPr lang="en-US" dirty="0" smtClean="0">
                <a:solidFill>
                  <a:schemeClr val="tx1"/>
                </a:solidFill>
              </a:rPr>
              <a:t>Purpose of preservation of software is primarily for users to understand exactly how products were generated</a:t>
            </a:r>
          </a:p>
          <a:p>
            <a:pPr lvl="1">
              <a:buFont typeface="Wingdings" charset="2"/>
              <a:buChar char="ü"/>
            </a:pPr>
            <a:r>
              <a:rPr lang="en-US" sz="1400" dirty="0" smtClean="0">
                <a:solidFill>
                  <a:schemeClr val="tx1"/>
                </a:solidFill>
              </a:rPr>
              <a:t>Algorithm Theoretical Basis Documents are generally not a precise description</a:t>
            </a:r>
          </a:p>
          <a:p>
            <a:pPr lvl="1">
              <a:buFont typeface="Wingdings" charset="2"/>
              <a:buChar char="ü"/>
            </a:pPr>
            <a:r>
              <a:rPr lang="en-US" sz="1400" dirty="0" smtClean="0">
                <a:solidFill>
                  <a:schemeClr val="tx1"/>
                </a:solidFill>
              </a:rPr>
              <a:t>PCS states “The </a:t>
            </a:r>
            <a:r>
              <a:rPr lang="en-US" sz="1400" dirty="0">
                <a:solidFill>
                  <a:schemeClr val="tx1"/>
                </a:solidFill>
              </a:rPr>
              <a:t>final version of a derived product should be the version archived. If results reported in peer reviewed publications were based on earlier versions of the product, those versions or at least representative subsets of those versions should also be archived. At a minimum, the algorithm and software that generated such earlier versions should be archived</a:t>
            </a:r>
            <a:r>
              <a:rPr lang="en-US" sz="1400" dirty="0" smtClean="0">
                <a:solidFill>
                  <a:schemeClr val="tx1"/>
                </a:solidFill>
              </a:rPr>
              <a:t>.”</a:t>
            </a:r>
          </a:p>
          <a:p>
            <a:pPr lvl="1">
              <a:buFont typeface="Wingdings" charset="2"/>
              <a:buChar char="ü"/>
            </a:pPr>
            <a:r>
              <a:rPr lang="en-US" sz="1400" dirty="0">
                <a:solidFill>
                  <a:schemeClr val="tx1"/>
                </a:solidFill>
              </a:rPr>
              <a:t>“Versions of science data product software should be archived for each major product release. A major product release is characterized by the appearance of peer reviewed publications where reported results are based on the product version.”</a:t>
            </a:r>
          </a:p>
          <a:p>
            <a:pPr>
              <a:buFont typeface="Arial"/>
              <a:buChar char="•"/>
            </a:pPr>
            <a:r>
              <a:rPr lang="en-US" dirty="0" smtClean="0">
                <a:solidFill>
                  <a:schemeClr val="tx1"/>
                </a:solidFill>
              </a:rPr>
              <a:t>It is not expected that “heritage software” will necessarily be executable; it may take significant effort to regenerate products from preserved software</a:t>
            </a:r>
          </a:p>
          <a:p>
            <a:pPr>
              <a:buFont typeface="Arial"/>
              <a:buChar char="•"/>
            </a:pPr>
            <a:r>
              <a:rPr lang="en-US" dirty="0" smtClean="0">
                <a:solidFill>
                  <a:schemeClr val="tx1"/>
                </a:solidFill>
              </a:rPr>
              <a:t>In some cases, software specification documents have been deemed acceptable as substitutes for source code</a:t>
            </a:r>
            <a:endParaRPr lang="en-US" dirty="0">
              <a:solidFill>
                <a:schemeClr val="tx1"/>
              </a:solidFill>
            </a:endParaRPr>
          </a:p>
        </p:txBody>
      </p:sp>
    </p:spTree>
    <p:extLst>
      <p:ext uri="{BB962C8B-B14F-4D97-AF65-F5344CB8AC3E}">
        <p14:creationId xmlns:p14="http://schemas.microsoft.com/office/powerpoint/2010/main" val="246526507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302131"/>
            <a:ext cx="6105525" cy="584776"/>
          </a:xfrm>
          <a:noFill/>
          <a:ln>
            <a:noFill/>
          </a:ln>
        </p:spPr>
        <p:txBody>
          <a:bodyPr/>
          <a:lstStyle/>
          <a:p>
            <a:r>
              <a:rPr lang="en-US" sz="3200" kern="1200" dirty="0" smtClean="0">
                <a:latin typeface="Calibri" charset="0"/>
                <a:ea typeface="ＭＳ Ｐゴシック" charset="0"/>
                <a:cs typeface="Calibri" charset="0"/>
              </a:rPr>
              <a:t>Background</a:t>
            </a:r>
            <a:endParaRPr lang="en-US" sz="3200" kern="1200" dirty="0">
              <a:latin typeface="Calibri" charset="0"/>
              <a:ea typeface="ＭＳ Ｐゴシック" charset="0"/>
              <a:cs typeface="Calibri" charset="0"/>
            </a:endParaRPr>
          </a:p>
        </p:txBody>
      </p:sp>
      <p:sp>
        <p:nvSpPr>
          <p:cNvPr id="3" name="Content Placeholder 2"/>
          <p:cNvSpPr>
            <a:spLocks noGrp="1"/>
          </p:cNvSpPr>
          <p:nvPr>
            <p:ph idx="1"/>
          </p:nvPr>
        </p:nvSpPr>
        <p:spPr>
          <a:xfrm>
            <a:off x="0" y="2048935"/>
            <a:ext cx="9144000" cy="768719"/>
          </a:xfrm>
        </p:spPr>
        <p:txBody>
          <a:bodyPr/>
          <a:lstStyle/>
          <a:p>
            <a:pPr marL="0" indent="0" algn="ctr">
              <a:buNone/>
            </a:pPr>
            <a:r>
              <a:rPr lang="en-US" dirty="0" smtClean="0"/>
              <a:t>Discussion, Collection of information and survey performed on approaches at CEOS &amp; LTDP WG Agencies and in other domains</a:t>
            </a: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6" name="Rectangle 5"/>
          <p:cNvSpPr/>
          <p:nvPr/>
        </p:nvSpPr>
        <p:spPr>
          <a:xfrm>
            <a:off x="890496" y="2759266"/>
            <a:ext cx="7328338" cy="338554"/>
          </a:xfrm>
          <a:prstGeom prst="rect">
            <a:avLst/>
          </a:prstGeom>
        </p:spPr>
        <p:txBody>
          <a:bodyPr wrap="square">
            <a:spAutoFit/>
          </a:bodyPr>
          <a:lstStyle/>
          <a:p>
            <a:pPr algn="ctr"/>
            <a:r>
              <a:rPr lang="en-US" sz="1600" b="1" i="1" u="sng" dirty="0"/>
              <a:t>Need for an harmonized </a:t>
            </a:r>
            <a:r>
              <a:rPr lang="en-US" sz="1600" b="1" i="1" u="sng" dirty="0" smtClean="0"/>
              <a:t>approach</a:t>
            </a:r>
            <a:endParaRPr lang="en-US" sz="1600" b="1" i="1" u="sng" dirty="0"/>
          </a:p>
        </p:txBody>
      </p:sp>
      <p:sp>
        <p:nvSpPr>
          <p:cNvPr id="7" name="Down Arrow 6"/>
          <p:cNvSpPr/>
          <p:nvPr/>
        </p:nvSpPr>
        <p:spPr>
          <a:xfrm>
            <a:off x="4129406" y="3267702"/>
            <a:ext cx="661666" cy="52889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58824" y="3955717"/>
            <a:ext cx="8882990" cy="584776"/>
          </a:xfrm>
          <a:prstGeom prst="rect">
            <a:avLst/>
          </a:prstGeom>
        </p:spPr>
        <p:txBody>
          <a:bodyPr wrap="square">
            <a:spAutoFit/>
          </a:bodyPr>
          <a:lstStyle/>
          <a:p>
            <a:pPr algn="ctr"/>
            <a:r>
              <a:rPr lang="en-GB" sz="1600" b="1" dirty="0"/>
              <a:t>Drafting </a:t>
            </a:r>
            <a:r>
              <a:rPr lang="en-GB" sz="1600" b="1" dirty="0" smtClean="0"/>
              <a:t>of CEOS </a:t>
            </a:r>
            <a:r>
              <a:rPr lang="en-GB" sz="1600" b="1" dirty="0"/>
              <a:t>Best Practice on recommended </a:t>
            </a:r>
            <a:r>
              <a:rPr lang="en-GB" sz="1600" b="1" dirty="0" smtClean="0"/>
              <a:t>approaches for Associated Knowledge (i.e. </a:t>
            </a:r>
            <a:r>
              <a:rPr lang="en-GB" sz="1600" b="1" dirty="0"/>
              <a:t>information and SW </a:t>
            </a:r>
            <a:r>
              <a:rPr lang="en-GB" sz="1600" b="1" dirty="0" smtClean="0"/>
              <a:t>tools) </a:t>
            </a:r>
            <a:r>
              <a:rPr lang="en-GB" sz="1600" b="1" dirty="0"/>
              <a:t>preservation</a:t>
            </a:r>
            <a:endParaRPr lang="en-US" sz="1600" dirty="0"/>
          </a:p>
        </p:txBody>
      </p:sp>
      <p:pic>
        <p:nvPicPr>
          <p:cNvPr id="9" name="Picture 8"/>
          <p:cNvPicPr>
            <a:picLocks noChangeAspect="1"/>
          </p:cNvPicPr>
          <p:nvPr/>
        </p:nvPicPr>
        <p:blipFill>
          <a:blip r:embed="rId2"/>
          <a:stretch>
            <a:fillRect/>
          </a:stretch>
        </p:blipFill>
        <p:spPr>
          <a:xfrm>
            <a:off x="3614371" y="5347760"/>
            <a:ext cx="1951212" cy="1481040"/>
          </a:xfrm>
          <a:prstGeom prst="rect">
            <a:avLst/>
          </a:prstGeom>
          <a:ln>
            <a:solidFill>
              <a:schemeClr val="tx1"/>
            </a:solidFill>
          </a:ln>
        </p:spPr>
      </p:pic>
      <p:sp>
        <p:nvSpPr>
          <p:cNvPr id="10" name="Down Arrow 9"/>
          <p:cNvSpPr/>
          <p:nvPr/>
        </p:nvSpPr>
        <p:spPr>
          <a:xfrm>
            <a:off x="4181621" y="4651069"/>
            <a:ext cx="661666" cy="52889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99579" y="1137158"/>
            <a:ext cx="8802447" cy="369332"/>
          </a:xfrm>
          <a:prstGeom prst="rect">
            <a:avLst/>
          </a:prstGeom>
          <a:noFill/>
        </p:spPr>
        <p:txBody>
          <a:bodyPr wrap="none" rtlCol="0">
            <a:spAutoFit/>
          </a:bodyPr>
          <a:lstStyle/>
          <a:p>
            <a:pPr algn="ct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How to manage the preservation of Data Associated Knowledge?</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2" name="Down Arrow 11"/>
          <p:cNvSpPr/>
          <p:nvPr/>
        </p:nvSpPr>
        <p:spPr>
          <a:xfrm>
            <a:off x="4099439" y="1486504"/>
            <a:ext cx="651253" cy="53868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902441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144" y="209799"/>
            <a:ext cx="6876142" cy="769441"/>
          </a:xfrm>
        </p:spPr>
        <p:txBody>
          <a:bodyPr/>
          <a:lstStyle/>
          <a:p>
            <a:r>
              <a:rPr lang="en-US" dirty="0" smtClean="0"/>
              <a:t>New input for Preservation of SW &amp; Docs Way Forward – NASA (2)</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17" name="Content Placeholder 2"/>
          <p:cNvSpPr>
            <a:spLocks noGrp="1"/>
          </p:cNvSpPr>
          <p:nvPr>
            <p:ph idx="1"/>
          </p:nvPr>
        </p:nvSpPr>
        <p:spPr>
          <a:xfrm>
            <a:off x="149411" y="1143000"/>
            <a:ext cx="8800353" cy="5257800"/>
          </a:xfrm>
        </p:spPr>
        <p:txBody>
          <a:bodyPr>
            <a:noAutofit/>
          </a:bodyPr>
          <a:lstStyle/>
          <a:p>
            <a:pPr marL="0" indent="0">
              <a:buNone/>
            </a:pPr>
            <a:r>
              <a:rPr lang="en-US" b="1" dirty="0" smtClean="0">
                <a:solidFill>
                  <a:schemeClr val="tx1"/>
                </a:solidFill>
              </a:rPr>
              <a:t>DOCUMENTATION</a:t>
            </a:r>
          </a:p>
          <a:p>
            <a:pPr marL="0" indent="0">
              <a:buNone/>
            </a:pPr>
            <a:endParaRPr lang="en-US" b="1" dirty="0" smtClean="0">
              <a:solidFill>
                <a:schemeClr val="tx1"/>
              </a:solidFill>
            </a:endParaRPr>
          </a:p>
        </p:txBody>
      </p:sp>
      <p:sp>
        <p:nvSpPr>
          <p:cNvPr id="6" name="Content Placeholder 2"/>
          <p:cNvSpPr txBox="1">
            <a:spLocks/>
          </p:cNvSpPr>
          <p:nvPr/>
        </p:nvSpPr>
        <p:spPr bwMode="auto">
          <a:xfrm>
            <a:off x="612588" y="1544638"/>
            <a:ext cx="8113059"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lnSpc>
                <a:spcPct val="119000"/>
              </a:lnSpc>
              <a:spcBef>
                <a:spcPct val="20000"/>
              </a:spcBef>
              <a:spcAft>
                <a:spcPct val="0"/>
              </a:spcAft>
              <a:buClr>
                <a:schemeClr val="accent1"/>
              </a:buClr>
              <a:buFont typeface="Verdana" pitchFamily="34" charset="0"/>
              <a:buAutoNum type="arabicPeriod"/>
              <a:defRPr sz="1600">
                <a:solidFill>
                  <a:schemeClr val="bg2"/>
                </a:solidFill>
                <a:latin typeface="+mn-lt"/>
                <a:ea typeface="+mn-ea"/>
                <a:cs typeface="+mn-cs"/>
              </a:defRPr>
            </a:lvl1pPr>
            <a:lvl2pPr marL="1227138" indent="-419100" algn="l" rtl="0" eaLnBrk="0" fontAlgn="base" hangingPunct="0">
              <a:lnSpc>
                <a:spcPct val="119000"/>
              </a:lnSpc>
              <a:spcBef>
                <a:spcPct val="20000"/>
              </a:spcBef>
              <a:spcAft>
                <a:spcPct val="0"/>
              </a:spcAft>
              <a:buClr>
                <a:schemeClr val="accent1"/>
              </a:buClr>
              <a:buFont typeface="Verdana" pitchFamily="34" charset="0"/>
              <a:buAutoNum type="alphaLcPeriod"/>
              <a:defRPr sz="1600">
                <a:solidFill>
                  <a:schemeClr val="bg2"/>
                </a:solidFill>
                <a:latin typeface="+mn-lt"/>
              </a:defRPr>
            </a:lvl2pPr>
            <a:lvl3pPr marL="1825625"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3pPr>
            <a:lvl4pPr marL="2424113"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4pPr>
            <a:lvl5pPr marL="3022600"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5pPr>
            <a:lvl6pPr marL="34798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a:buFont typeface="Arial"/>
              <a:buChar char="•"/>
            </a:pPr>
            <a:r>
              <a:rPr lang="en-US" dirty="0" smtClean="0"/>
              <a:t>PCS calls for several types of documentation covering project/data life cycles</a:t>
            </a:r>
          </a:p>
          <a:p>
            <a:pPr>
              <a:buFont typeface="Arial"/>
              <a:buChar char="•"/>
            </a:pPr>
            <a:r>
              <a:rPr lang="en-US" dirty="0" smtClean="0"/>
              <a:t>DAACs archive and maintain checklists of specific documentation delivered by instrument teams and flight projects</a:t>
            </a:r>
          </a:p>
          <a:p>
            <a:pPr>
              <a:buFont typeface="Arial"/>
              <a:buChar char="•"/>
            </a:pPr>
            <a:r>
              <a:rPr lang="en-US" dirty="0" smtClean="0"/>
              <a:t>Goddard DAAC uses Fedora Commons, an open-source repository management system </a:t>
            </a:r>
          </a:p>
          <a:p>
            <a:pPr lvl="1">
              <a:buFont typeface="Wingdings" charset="2"/>
              <a:buChar char="ü"/>
            </a:pPr>
            <a:r>
              <a:rPr lang="en-US" dirty="0" smtClean="0"/>
              <a:t>Simple web-based Graphical User Interface (GUI).</a:t>
            </a:r>
          </a:p>
          <a:p>
            <a:pPr lvl="1">
              <a:buFont typeface="Wingdings" charset="2"/>
              <a:buChar char="ü"/>
            </a:pPr>
            <a:r>
              <a:rPr lang="en-US" dirty="0" smtClean="0"/>
              <a:t>Allows entry of objects or data-streams (these can be of any type document, image, source code, binary data, etc.) </a:t>
            </a:r>
          </a:p>
          <a:p>
            <a:pPr lvl="1">
              <a:buFont typeface="Wingdings" charset="2"/>
              <a:buChar char="ü"/>
            </a:pPr>
            <a:r>
              <a:rPr lang="en-US" dirty="0" smtClean="0"/>
              <a:t> The DAAC has developed a command line script to allow batch ingest of objects into the Fedora Repository. </a:t>
            </a:r>
          </a:p>
          <a:p>
            <a:pPr>
              <a:buFont typeface="Arial"/>
              <a:buChar char="•"/>
            </a:pPr>
            <a:r>
              <a:rPr lang="en-US" dirty="0" smtClean="0"/>
              <a:t>Public access documents are kept separate from restricted (sensitive or proprietary) documents</a:t>
            </a:r>
          </a:p>
          <a:p>
            <a:pPr>
              <a:buFont typeface="Arial"/>
              <a:buChar char="•"/>
            </a:pPr>
            <a:r>
              <a:rPr lang="en-US" dirty="0" smtClean="0"/>
              <a:t>Heritage missions require extensive work for gathering and processing documents for preservation</a:t>
            </a:r>
          </a:p>
          <a:p>
            <a:pPr lvl="1"/>
            <a:endParaRPr lang="en-US" b="1" dirty="0"/>
          </a:p>
        </p:txBody>
      </p:sp>
    </p:spTree>
    <p:extLst>
      <p:ext uri="{BB962C8B-B14F-4D97-AF65-F5344CB8AC3E}">
        <p14:creationId xmlns:p14="http://schemas.microsoft.com/office/powerpoint/2010/main" val="122018651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144" y="209799"/>
            <a:ext cx="6876142" cy="769441"/>
          </a:xfrm>
        </p:spPr>
        <p:txBody>
          <a:bodyPr/>
          <a:lstStyle/>
          <a:p>
            <a:r>
              <a:rPr lang="en-US" dirty="0" smtClean="0"/>
              <a:t>New input for Preservation of SW &amp; Docs Way Forward – JAXA (1)</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17" name="Content Placeholder 2"/>
          <p:cNvSpPr>
            <a:spLocks noGrp="1"/>
          </p:cNvSpPr>
          <p:nvPr>
            <p:ph idx="1"/>
          </p:nvPr>
        </p:nvSpPr>
        <p:spPr>
          <a:xfrm>
            <a:off x="149411" y="1143000"/>
            <a:ext cx="8800353" cy="5257800"/>
          </a:xfrm>
        </p:spPr>
        <p:txBody>
          <a:bodyPr>
            <a:noAutofit/>
          </a:bodyPr>
          <a:lstStyle/>
          <a:p>
            <a:pPr marL="0" indent="0">
              <a:buNone/>
            </a:pPr>
            <a:r>
              <a:rPr lang="en-US" altLang="ja-JP" b="1" dirty="0" smtClean="0">
                <a:solidFill>
                  <a:srgbClr val="000000"/>
                </a:solidFill>
              </a:rPr>
              <a:t>SOFTWARE</a:t>
            </a:r>
            <a:r>
              <a:rPr lang="en-US" altLang="ja-JP" dirty="0" smtClean="0">
                <a:solidFill>
                  <a:srgbClr val="000000"/>
                </a:solidFill>
              </a:rPr>
              <a:t>: Current </a:t>
            </a:r>
            <a:r>
              <a:rPr lang="en-US" altLang="ja-JP" dirty="0">
                <a:solidFill>
                  <a:srgbClr val="000000"/>
                </a:solidFill>
              </a:rPr>
              <a:t>Possible Options in JAXA</a:t>
            </a:r>
            <a:endParaRPr lang="en-US" b="1" dirty="0" smtClean="0">
              <a:solidFill>
                <a:srgbClr val="000000"/>
              </a:solidFill>
            </a:endParaRPr>
          </a:p>
        </p:txBody>
      </p:sp>
      <p:graphicFrame>
        <p:nvGraphicFramePr>
          <p:cNvPr id="7" name="コンテンツ プレースホルダ 7"/>
          <p:cNvGraphicFramePr>
            <a:graphicFrameLocks/>
          </p:cNvGraphicFramePr>
          <p:nvPr>
            <p:extLst>
              <p:ext uri="{D42A27DB-BD31-4B8C-83A1-F6EECF244321}">
                <p14:modId xmlns:p14="http://schemas.microsoft.com/office/powerpoint/2010/main" val="920693137"/>
              </p:ext>
            </p:extLst>
          </p:nvPr>
        </p:nvGraphicFramePr>
        <p:xfrm>
          <a:off x="478117" y="1673412"/>
          <a:ext cx="8453717" cy="4610885"/>
        </p:xfrm>
        <a:graphic>
          <a:graphicData uri="http://schemas.openxmlformats.org/drawingml/2006/table">
            <a:tbl>
              <a:tblPr firstRow="1" bandRow="1">
                <a:tableStyleId>{EB344D84-9AFB-497E-A393-DC336BA19D2E}</a:tableStyleId>
              </a:tblPr>
              <a:tblGrid>
                <a:gridCol w="634264"/>
                <a:gridCol w="3077124"/>
                <a:gridCol w="1353671"/>
                <a:gridCol w="3388658"/>
              </a:tblGrid>
              <a:tr h="709445">
                <a:tc>
                  <a:txBody>
                    <a:bodyPr/>
                    <a:lstStyle/>
                    <a:p>
                      <a:r>
                        <a:rPr kumimoji="1" lang="en-US" altLang="ja-JP" sz="2000" dirty="0" smtClean="0"/>
                        <a:t>No.</a:t>
                      </a:r>
                      <a:endParaRPr kumimoji="1" lang="ja-JP" altLang="en-US" sz="2000" dirty="0">
                        <a:latin typeface="+mn-lt"/>
                      </a:endParaRPr>
                    </a:p>
                  </a:txBody>
                  <a:tcPr>
                    <a:solidFill>
                      <a:srgbClr val="0070C0"/>
                    </a:solidFill>
                  </a:tcPr>
                </a:tc>
                <a:tc>
                  <a:txBody>
                    <a:bodyPr/>
                    <a:lstStyle/>
                    <a:p>
                      <a:r>
                        <a:rPr kumimoji="1" lang="en-US" altLang="ja-JP" sz="2000" dirty="0" smtClean="0"/>
                        <a:t>Approaches</a:t>
                      </a:r>
                      <a:endParaRPr kumimoji="1" lang="ja-JP" altLang="en-US" sz="2000" dirty="0">
                        <a:latin typeface="+mn-lt"/>
                      </a:endParaRPr>
                    </a:p>
                  </a:txBody>
                  <a:tcPr>
                    <a:solidFill>
                      <a:srgbClr val="0070C0"/>
                    </a:solidFill>
                  </a:tcPr>
                </a:tc>
                <a:tc>
                  <a:txBody>
                    <a:bodyPr/>
                    <a:lstStyle/>
                    <a:p>
                      <a:r>
                        <a:rPr kumimoji="1" lang="en-US" altLang="ja-JP" sz="2000" dirty="0" smtClean="0"/>
                        <a:t>Possible?</a:t>
                      </a:r>
                      <a:endParaRPr kumimoji="1" lang="ja-JP" altLang="en-US" sz="2000" dirty="0">
                        <a:latin typeface="+mn-lt"/>
                      </a:endParaRPr>
                    </a:p>
                  </a:txBody>
                  <a:tcPr>
                    <a:solidFill>
                      <a:srgbClr val="0070C0"/>
                    </a:solidFill>
                  </a:tcPr>
                </a:tc>
                <a:tc>
                  <a:txBody>
                    <a:bodyPr/>
                    <a:lstStyle/>
                    <a:p>
                      <a:r>
                        <a:rPr kumimoji="1" lang="en-US" altLang="ja-JP" sz="2000" dirty="0" smtClean="0"/>
                        <a:t>Notes</a:t>
                      </a:r>
                      <a:endParaRPr kumimoji="1" lang="ja-JP" altLang="en-US" sz="2000" dirty="0">
                        <a:latin typeface="+mn-lt"/>
                      </a:endParaRPr>
                    </a:p>
                  </a:txBody>
                  <a:tcPr>
                    <a:solidFill>
                      <a:srgbClr val="0070C0"/>
                    </a:solidFill>
                  </a:tcPr>
                </a:tc>
              </a:tr>
              <a:tr h="370840">
                <a:tc>
                  <a:txBody>
                    <a:bodyPr/>
                    <a:lstStyle/>
                    <a:p>
                      <a:r>
                        <a:rPr kumimoji="1" lang="en-US" altLang="ja-JP" sz="2000" dirty="0" smtClean="0"/>
                        <a:t>1</a:t>
                      </a:r>
                      <a:endParaRPr kumimoji="1" lang="ja-JP" altLang="en-US" sz="2000" dirty="0">
                        <a:latin typeface="+mn-lt"/>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kumimoji="1" lang="en-US" altLang="ja-JP" sz="2000" dirty="0" smtClean="0"/>
                        <a:t>Preservation of hardware </a:t>
                      </a:r>
                      <a:endParaRPr kumimoji="1" lang="ja-JP" altLang="en-US" sz="2000" dirty="0">
                        <a:latin typeface="+mn-lt"/>
                      </a:endParaRPr>
                    </a:p>
                  </a:txBody>
                  <a:tcPr/>
                </a:tc>
                <a:tc>
                  <a:txBody>
                    <a:bodyPr/>
                    <a:lstStyle/>
                    <a:p>
                      <a:pPr algn="ctr"/>
                      <a:r>
                        <a:rPr kumimoji="1" lang="ja-JP" altLang="en-US" sz="2400" b="1" dirty="0" smtClean="0">
                          <a:solidFill>
                            <a:srgbClr val="00B050"/>
                          </a:solidFill>
                          <a:sym typeface="Symbol"/>
                        </a:rPr>
                        <a:t></a:t>
                      </a:r>
                      <a:endParaRPr kumimoji="1" lang="ja-JP" altLang="en-US" sz="2400" b="1" dirty="0">
                        <a:solidFill>
                          <a:srgbClr val="00B050"/>
                        </a:solidFill>
                        <a:latin typeface="Symbol" pitchFamily="18" charset="2"/>
                      </a:endParaRPr>
                    </a:p>
                  </a:txBody>
                  <a:tcPr/>
                </a:tc>
                <a:tc>
                  <a:txBody>
                    <a:bodyPr/>
                    <a:lstStyle/>
                    <a:p>
                      <a:endParaRPr kumimoji="1" lang="ja-JP" altLang="en-US" sz="2000" dirty="0">
                        <a:latin typeface="+mn-lt"/>
                      </a:endParaRPr>
                    </a:p>
                  </a:txBody>
                  <a:tcPr/>
                </a:tc>
              </a:tr>
              <a:tr h="370840">
                <a:tc>
                  <a:txBody>
                    <a:bodyPr/>
                    <a:lstStyle/>
                    <a:p>
                      <a:r>
                        <a:rPr kumimoji="1" lang="en-US" altLang="ja-JP" sz="2000" dirty="0" smtClean="0"/>
                        <a:t>2</a:t>
                      </a:r>
                      <a:endParaRPr kumimoji="1" lang="ja-JP" altLang="en-US" sz="2000" dirty="0">
                        <a:latin typeface="+mn-lt"/>
                      </a:endParaRPr>
                    </a:p>
                  </a:txBody>
                  <a:tcPr/>
                </a:tc>
                <a:tc>
                  <a:txBody>
                    <a:bodyPr/>
                    <a:lstStyle/>
                    <a:p>
                      <a:r>
                        <a:rPr lang="en-US" altLang="ja-JP" sz="2000" kern="1200" dirty="0" smtClean="0"/>
                        <a:t>Emulation</a:t>
                      </a:r>
                      <a:endParaRPr kumimoji="1" lang="ja-JP" altLang="en-US" sz="2000" dirty="0">
                        <a:latin typeface="+mn-lt"/>
                      </a:endParaRPr>
                    </a:p>
                  </a:txBody>
                  <a:tcPr/>
                </a:tc>
                <a:tc>
                  <a:txBody>
                    <a:bodyPr/>
                    <a:lstStyle/>
                    <a:p>
                      <a:pPr algn="ctr"/>
                      <a:endParaRPr kumimoji="1" lang="ja-JP" altLang="en-US" sz="2400" b="1" dirty="0">
                        <a:solidFill>
                          <a:srgbClr val="00B050"/>
                        </a:solidFill>
                        <a:latin typeface="+mn-lt"/>
                      </a:endParaRPr>
                    </a:p>
                  </a:txBody>
                  <a:tcPr/>
                </a:tc>
                <a:tc>
                  <a:txBody>
                    <a:bodyPr/>
                    <a:lstStyle/>
                    <a:p>
                      <a:endParaRPr kumimoji="1" lang="ja-JP" altLang="en-US" sz="2000">
                        <a:latin typeface="+mn-lt"/>
                      </a:endParaRPr>
                    </a:p>
                  </a:txBody>
                  <a:tcPr/>
                </a:tc>
              </a:tr>
              <a:tr h="370840">
                <a:tc>
                  <a:txBody>
                    <a:bodyPr/>
                    <a:lstStyle/>
                    <a:p>
                      <a:r>
                        <a:rPr kumimoji="1" lang="en-US" altLang="ja-JP" sz="2000" dirty="0" smtClean="0"/>
                        <a:t>3</a:t>
                      </a:r>
                      <a:endParaRPr kumimoji="1" lang="ja-JP" altLang="en-US" sz="2000" dirty="0">
                        <a:latin typeface="+mn-lt"/>
                      </a:endParaRPr>
                    </a:p>
                  </a:txBody>
                  <a:tcPr/>
                </a:tc>
                <a:tc>
                  <a:txBody>
                    <a:bodyPr/>
                    <a:lstStyle/>
                    <a:p>
                      <a:r>
                        <a:rPr lang="en-US" altLang="ja-JP" sz="2000" kern="1200" dirty="0" smtClean="0"/>
                        <a:t>Virtualization</a:t>
                      </a:r>
                      <a:endParaRPr kumimoji="1" lang="ja-JP" altLang="en-US" sz="2000" dirty="0">
                        <a:latin typeface="+mn-lt"/>
                      </a:endParaRP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kumimoji="1" lang="ja-JP" altLang="en-US" sz="2400" b="1" dirty="0" smtClean="0">
                          <a:solidFill>
                            <a:srgbClr val="00B050"/>
                          </a:solidFill>
                          <a:sym typeface="Symbol"/>
                        </a:rPr>
                        <a:t></a:t>
                      </a:r>
                      <a:endParaRPr kumimoji="1" lang="ja-JP" altLang="en-US" sz="2400" b="1" dirty="0" smtClean="0">
                        <a:solidFill>
                          <a:srgbClr val="00B050"/>
                        </a:solidFill>
                        <a:latin typeface="Symbol" pitchFamily="18" charset="2"/>
                      </a:endParaRPr>
                    </a:p>
                  </a:txBody>
                  <a:tcPr/>
                </a:tc>
                <a:tc>
                  <a:txBody>
                    <a:bodyPr/>
                    <a:lstStyle/>
                    <a:p>
                      <a:endParaRPr kumimoji="1" lang="ja-JP" altLang="en-US" sz="2000" dirty="0">
                        <a:latin typeface="+mn-lt"/>
                      </a:endParaRPr>
                    </a:p>
                  </a:txBody>
                  <a:tcPr/>
                </a:tc>
              </a:tr>
              <a:tr h="370840">
                <a:tc>
                  <a:txBody>
                    <a:bodyPr/>
                    <a:lstStyle/>
                    <a:p>
                      <a:r>
                        <a:rPr kumimoji="1" lang="en-US" altLang="ja-JP" sz="2000" dirty="0" smtClean="0"/>
                        <a:t>4</a:t>
                      </a:r>
                      <a:endParaRPr kumimoji="1" lang="ja-JP" altLang="en-US" sz="2000" dirty="0">
                        <a:latin typeface="+mn-lt"/>
                      </a:endParaRPr>
                    </a:p>
                  </a:txBody>
                  <a:tcPr/>
                </a:tc>
                <a:tc>
                  <a:txBody>
                    <a:bodyPr/>
                    <a:lstStyle/>
                    <a:p>
                      <a:r>
                        <a:rPr lang="en-US" altLang="ja-JP" sz="2000" kern="1200" dirty="0" smtClean="0"/>
                        <a:t>Migration</a:t>
                      </a:r>
                      <a:endParaRPr kumimoji="1" lang="ja-JP" altLang="en-US" sz="2000" dirty="0">
                        <a:latin typeface="+mn-lt"/>
                      </a:endParaRP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kumimoji="1" lang="ja-JP" altLang="en-US" sz="2400" b="1" dirty="0" smtClean="0">
                          <a:solidFill>
                            <a:srgbClr val="00B050"/>
                          </a:solidFill>
                          <a:sym typeface="Symbol"/>
                        </a:rPr>
                        <a:t></a:t>
                      </a:r>
                      <a:endParaRPr kumimoji="1" lang="ja-JP" altLang="en-US" sz="2400" b="1" dirty="0" smtClean="0">
                        <a:solidFill>
                          <a:srgbClr val="00B050"/>
                        </a:solidFill>
                        <a:latin typeface="Symbol" pitchFamily="18" charset="2"/>
                      </a:endParaRPr>
                    </a:p>
                  </a:txBody>
                  <a:tcPr/>
                </a:tc>
                <a:tc>
                  <a:txBody>
                    <a:bodyPr/>
                    <a:lstStyle/>
                    <a:p>
                      <a:endParaRPr kumimoji="1" lang="ja-JP" altLang="en-US" sz="2000" dirty="0">
                        <a:latin typeface="+mn-lt"/>
                      </a:endParaRPr>
                    </a:p>
                  </a:txBody>
                  <a:tcPr/>
                </a:tc>
              </a:tr>
              <a:tr h="370840">
                <a:tc>
                  <a:txBody>
                    <a:bodyPr/>
                    <a:lstStyle/>
                    <a:p>
                      <a:r>
                        <a:rPr kumimoji="1" lang="en-US" altLang="ja-JP" sz="2000" dirty="0" smtClean="0"/>
                        <a:t>5</a:t>
                      </a:r>
                      <a:endParaRPr kumimoji="1" lang="ja-JP" altLang="en-US" sz="2000" dirty="0">
                        <a:latin typeface="+mn-lt"/>
                      </a:endParaRPr>
                    </a:p>
                  </a:txBody>
                  <a:tcPr/>
                </a:tc>
                <a:tc>
                  <a:txBody>
                    <a:bodyPr/>
                    <a:lstStyle/>
                    <a:p>
                      <a:r>
                        <a:rPr lang="en-US" altLang="ja-JP" sz="2000" kern="1200" dirty="0" smtClean="0"/>
                        <a:t>Cultivation</a:t>
                      </a:r>
                      <a:endParaRPr kumimoji="1" lang="ja-JP" altLang="en-US" sz="2000" dirty="0">
                        <a:latin typeface="+mn-lt"/>
                      </a:endParaRPr>
                    </a:p>
                  </a:txBody>
                  <a:tcPr/>
                </a:tc>
                <a:tc>
                  <a:txBody>
                    <a:bodyPr/>
                    <a:lstStyle/>
                    <a:p>
                      <a:pPr algn="ctr"/>
                      <a:endParaRPr kumimoji="1" lang="ja-JP" altLang="en-US" sz="2400" b="1" dirty="0">
                        <a:solidFill>
                          <a:srgbClr val="00B050"/>
                        </a:solidFill>
                        <a:latin typeface="+mn-lt"/>
                      </a:endParaRPr>
                    </a:p>
                  </a:txBody>
                  <a:tcPr/>
                </a:tc>
                <a:tc>
                  <a:txBody>
                    <a:bodyPr/>
                    <a:lstStyle/>
                    <a:p>
                      <a:r>
                        <a:rPr kumimoji="1" lang="en-US" altLang="ja-JP" sz="2000" dirty="0" smtClean="0"/>
                        <a:t>Maybe in the future</a:t>
                      </a:r>
                      <a:endParaRPr kumimoji="1" lang="ja-JP" altLang="en-US" sz="2000" dirty="0">
                        <a:latin typeface="+mn-lt"/>
                      </a:endParaRPr>
                    </a:p>
                  </a:txBody>
                  <a:tcPr/>
                </a:tc>
              </a:tr>
              <a:tr h="370840">
                <a:tc>
                  <a:txBody>
                    <a:bodyPr/>
                    <a:lstStyle/>
                    <a:p>
                      <a:r>
                        <a:rPr kumimoji="1" lang="en-US" altLang="ja-JP" sz="2000" dirty="0" smtClean="0"/>
                        <a:t>6</a:t>
                      </a:r>
                      <a:endParaRPr kumimoji="1" lang="ja-JP" altLang="en-US" sz="2000" dirty="0">
                        <a:latin typeface="+mn-lt"/>
                      </a:endParaRPr>
                    </a:p>
                  </a:txBody>
                  <a:tcPr/>
                </a:tc>
                <a:tc>
                  <a:txBody>
                    <a:bodyPr/>
                    <a:lstStyle/>
                    <a:p>
                      <a:r>
                        <a:rPr lang="en-US" altLang="ja-JP" sz="2000" kern="1200" dirty="0" smtClean="0"/>
                        <a:t>Hibernation</a:t>
                      </a:r>
                      <a:endParaRPr kumimoji="1" lang="ja-JP" altLang="en-US" sz="2000" dirty="0">
                        <a:latin typeface="+mn-lt"/>
                      </a:endParaRPr>
                    </a:p>
                  </a:txBody>
                  <a:tcPr/>
                </a:tc>
                <a:tc>
                  <a:txBody>
                    <a:bodyPr/>
                    <a:lstStyle/>
                    <a:p>
                      <a:pPr algn="ctr"/>
                      <a:endParaRPr kumimoji="1" lang="ja-JP" altLang="en-US" sz="2400" b="1" dirty="0">
                        <a:solidFill>
                          <a:srgbClr val="00B050"/>
                        </a:solidFill>
                        <a:latin typeface="+mn-lt"/>
                      </a:endParaRPr>
                    </a:p>
                  </a:txBody>
                  <a:tcPr/>
                </a:tc>
                <a:tc>
                  <a:txBody>
                    <a:bodyPr/>
                    <a:lstStyle/>
                    <a:p>
                      <a:endParaRPr kumimoji="1" lang="ja-JP" altLang="en-US" sz="2000" dirty="0">
                        <a:latin typeface="+mn-lt"/>
                      </a:endParaRPr>
                    </a:p>
                  </a:txBody>
                  <a:tcPr/>
                </a:tc>
              </a:tr>
              <a:tr h="370840">
                <a:tc>
                  <a:txBody>
                    <a:bodyPr/>
                    <a:lstStyle/>
                    <a:p>
                      <a:r>
                        <a:rPr kumimoji="1" lang="en-US" altLang="ja-JP" sz="2000" dirty="0" smtClean="0"/>
                        <a:t>7</a:t>
                      </a:r>
                      <a:endParaRPr kumimoji="1" lang="ja-JP" altLang="en-US" sz="2000" dirty="0">
                        <a:latin typeface="+mn-lt"/>
                      </a:endParaRPr>
                    </a:p>
                  </a:txBody>
                  <a:tcPr/>
                </a:tc>
                <a:tc>
                  <a:txBody>
                    <a:bodyPr/>
                    <a:lstStyle/>
                    <a:p>
                      <a:r>
                        <a:rPr lang="en-US" altLang="ja-JP" sz="2000" kern="1200" dirty="0" smtClean="0"/>
                        <a:t>Deprecation</a:t>
                      </a:r>
                      <a:endParaRPr kumimoji="1" lang="ja-JP" altLang="en-US" sz="2000" dirty="0">
                        <a:latin typeface="+mn-lt"/>
                      </a:endParaRP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endParaRPr kumimoji="1" lang="ja-JP" altLang="en-US" sz="2400" b="1" dirty="0" smtClean="0">
                        <a:solidFill>
                          <a:srgbClr val="00B050"/>
                        </a:solidFill>
                        <a:latin typeface="Symbol" pitchFamily="18" charset="2"/>
                      </a:endParaRPr>
                    </a:p>
                  </a:txBody>
                  <a:tcPr/>
                </a:tc>
                <a:tc>
                  <a:txBody>
                    <a:bodyPr/>
                    <a:lstStyle/>
                    <a:p>
                      <a:r>
                        <a:rPr kumimoji="1" lang="en-US" altLang="ja-JP" sz="2000" dirty="0" smtClean="0"/>
                        <a:t>Not yet,</a:t>
                      </a:r>
                      <a:r>
                        <a:rPr kumimoji="1" lang="en-US" altLang="ja-JP" sz="2000" baseline="0" dirty="0" smtClean="0"/>
                        <a:t> but…</a:t>
                      </a:r>
                      <a:endParaRPr kumimoji="1" lang="ja-JP" altLang="en-US" sz="2000" dirty="0">
                        <a:latin typeface="+mn-lt"/>
                      </a:endParaRPr>
                    </a:p>
                  </a:txBody>
                  <a:tcPr/>
                </a:tc>
              </a:tr>
              <a:tr h="370840">
                <a:tc>
                  <a:txBody>
                    <a:bodyPr/>
                    <a:lstStyle/>
                    <a:p>
                      <a:r>
                        <a:rPr kumimoji="1" lang="en-US" altLang="ja-JP" sz="2000" dirty="0" smtClean="0"/>
                        <a:t>8</a:t>
                      </a:r>
                      <a:endParaRPr kumimoji="1" lang="ja-JP" altLang="en-US" sz="2000" dirty="0">
                        <a:latin typeface="+mn-lt"/>
                      </a:endParaRPr>
                    </a:p>
                  </a:txBody>
                  <a:tcPr/>
                </a:tc>
                <a:tc>
                  <a:txBody>
                    <a:bodyPr/>
                    <a:lstStyle/>
                    <a:p>
                      <a:r>
                        <a:rPr lang="en-US" altLang="ja-JP" sz="2000" kern="1200" dirty="0" smtClean="0"/>
                        <a:t>Procrastination</a:t>
                      </a:r>
                      <a:endParaRPr kumimoji="1" lang="ja-JP" altLang="en-US" sz="2000" dirty="0">
                        <a:latin typeface="+mn-lt"/>
                      </a:endParaRPr>
                    </a:p>
                  </a:txBody>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kumimoji="1" lang="ja-JP" altLang="en-US" sz="2400" b="1" dirty="0" smtClean="0">
                          <a:solidFill>
                            <a:srgbClr val="00B050"/>
                          </a:solidFill>
                          <a:sym typeface="Symbol"/>
                        </a:rPr>
                        <a:t></a:t>
                      </a:r>
                      <a:endParaRPr kumimoji="1" lang="ja-JP" altLang="en-US" sz="2400" b="1" dirty="0" smtClean="0">
                        <a:solidFill>
                          <a:srgbClr val="00B050"/>
                        </a:solidFill>
                        <a:latin typeface="Symbol" pitchFamily="18" charset="2"/>
                      </a:endParaRPr>
                    </a:p>
                  </a:txBody>
                  <a:tcPr/>
                </a:tc>
                <a:tc>
                  <a:txBody>
                    <a:bodyPr/>
                    <a:lstStyle/>
                    <a:p>
                      <a:endParaRPr kumimoji="1" lang="ja-JP" altLang="en-US" sz="2000" dirty="0">
                        <a:latin typeface="+mn-lt"/>
                      </a:endParaRPr>
                    </a:p>
                  </a:txBody>
                  <a:tcPr/>
                </a:tc>
              </a:tr>
            </a:tbl>
          </a:graphicData>
        </a:graphic>
      </p:graphicFrame>
    </p:spTree>
    <p:extLst>
      <p:ext uri="{BB962C8B-B14F-4D97-AF65-F5344CB8AC3E}">
        <p14:creationId xmlns:p14="http://schemas.microsoft.com/office/powerpoint/2010/main" val="73031203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144" y="209799"/>
            <a:ext cx="6876142" cy="769441"/>
          </a:xfrm>
        </p:spPr>
        <p:txBody>
          <a:bodyPr/>
          <a:lstStyle/>
          <a:p>
            <a:r>
              <a:rPr lang="en-US" dirty="0" smtClean="0"/>
              <a:t>New input for Preservation of SW &amp; Docs Way Forward – JAXA (2)</a:t>
            </a:r>
            <a:endParaRPr lang="en-US"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17" name="Content Placeholder 2"/>
          <p:cNvSpPr>
            <a:spLocks noGrp="1"/>
          </p:cNvSpPr>
          <p:nvPr>
            <p:ph idx="1"/>
          </p:nvPr>
        </p:nvSpPr>
        <p:spPr>
          <a:xfrm>
            <a:off x="149411" y="1143000"/>
            <a:ext cx="8800353" cy="5257800"/>
          </a:xfrm>
        </p:spPr>
        <p:txBody>
          <a:bodyPr>
            <a:noAutofit/>
          </a:bodyPr>
          <a:lstStyle/>
          <a:p>
            <a:pPr marL="0" indent="0">
              <a:buNone/>
            </a:pPr>
            <a:r>
              <a:rPr lang="en-US" altLang="ja-JP" b="1" dirty="0" smtClean="0">
                <a:solidFill>
                  <a:srgbClr val="000000"/>
                </a:solidFill>
              </a:rPr>
              <a:t>SOFTWARE</a:t>
            </a:r>
            <a:r>
              <a:rPr lang="en-US" altLang="ja-JP" dirty="0" smtClean="0">
                <a:solidFill>
                  <a:srgbClr val="000000"/>
                </a:solidFill>
              </a:rPr>
              <a:t>: </a:t>
            </a:r>
            <a:r>
              <a:rPr kumimoji="1" lang="en-US" altLang="ja-JP" dirty="0">
                <a:solidFill>
                  <a:srgbClr val="000000"/>
                </a:solidFill>
              </a:rPr>
              <a:t>Issues on Software Preservation</a:t>
            </a:r>
            <a:endParaRPr lang="en-US" b="1" dirty="0" smtClean="0">
              <a:solidFill>
                <a:srgbClr val="000000"/>
              </a:solidFill>
            </a:endParaRPr>
          </a:p>
        </p:txBody>
      </p:sp>
      <p:graphicFrame>
        <p:nvGraphicFramePr>
          <p:cNvPr id="6" name="コンテンツ プレースホルダ 7"/>
          <p:cNvGraphicFramePr>
            <a:graphicFrameLocks/>
          </p:cNvGraphicFramePr>
          <p:nvPr>
            <p:extLst>
              <p:ext uri="{D42A27DB-BD31-4B8C-83A1-F6EECF244321}">
                <p14:modId xmlns:p14="http://schemas.microsoft.com/office/powerpoint/2010/main" val="4229622682"/>
              </p:ext>
            </p:extLst>
          </p:nvPr>
        </p:nvGraphicFramePr>
        <p:xfrm>
          <a:off x="298824" y="2055346"/>
          <a:ext cx="8525435" cy="2895600"/>
        </p:xfrm>
        <a:graphic>
          <a:graphicData uri="http://schemas.openxmlformats.org/drawingml/2006/table">
            <a:tbl>
              <a:tblPr firstRow="1" bandRow="1">
                <a:tableStyleId>{EB344D84-9AFB-497E-A393-DC336BA19D2E}</a:tableStyleId>
              </a:tblPr>
              <a:tblGrid>
                <a:gridCol w="663388"/>
                <a:gridCol w="2976283"/>
                <a:gridCol w="4885764"/>
              </a:tblGrid>
              <a:tr h="370840">
                <a:tc>
                  <a:txBody>
                    <a:bodyPr/>
                    <a:lstStyle/>
                    <a:p>
                      <a:r>
                        <a:rPr kumimoji="1" lang="en-US" altLang="ja-JP" sz="2000" dirty="0" smtClean="0"/>
                        <a:t>No.</a:t>
                      </a:r>
                      <a:endParaRPr kumimoji="1" lang="ja-JP" altLang="en-US" sz="2000" dirty="0">
                        <a:latin typeface="+mn-lt"/>
                      </a:endParaRPr>
                    </a:p>
                  </a:txBody>
                  <a:tcPr>
                    <a:solidFill>
                      <a:srgbClr val="0070C0"/>
                    </a:solidFill>
                  </a:tcPr>
                </a:tc>
                <a:tc>
                  <a:txBody>
                    <a:bodyPr/>
                    <a:lstStyle/>
                    <a:p>
                      <a:r>
                        <a:rPr kumimoji="1" lang="en-US" altLang="ja-JP" sz="2000" dirty="0" smtClean="0"/>
                        <a:t>Approaches</a:t>
                      </a:r>
                      <a:endParaRPr kumimoji="1" lang="ja-JP" altLang="en-US" sz="2000" dirty="0">
                        <a:latin typeface="+mn-lt"/>
                      </a:endParaRPr>
                    </a:p>
                  </a:txBody>
                  <a:tcPr>
                    <a:solidFill>
                      <a:srgbClr val="0070C0"/>
                    </a:solidFill>
                  </a:tcPr>
                </a:tc>
                <a:tc>
                  <a:txBody>
                    <a:bodyPr/>
                    <a:lstStyle/>
                    <a:p>
                      <a:r>
                        <a:rPr kumimoji="1" lang="en-US" altLang="ja-JP" sz="2000" dirty="0" smtClean="0"/>
                        <a:t>Issues</a:t>
                      </a:r>
                      <a:endParaRPr kumimoji="1" lang="ja-JP" altLang="en-US" sz="2000" dirty="0">
                        <a:latin typeface="+mn-lt"/>
                      </a:endParaRPr>
                    </a:p>
                  </a:txBody>
                  <a:tcPr>
                    <a:solidFill>
                      <a:srgbClr val="0070C0"/>
                    </a:solidFill>
                  </a:tcPr>
                </a:tc>
              </a:tr>
              <a:tr h="370840">
                <a:tc>
                  <a:txBody>
                    <a:bodyPr/>
                    <a:lstStyle/>
                    <a:p>
                      <a:r>
                        <a:rPr kumimoji="1" lang="en-US" altLang="ja-JP" sz="2000" dirty="0" smtClean="0"/>
                        <a:t>1</a:t>
                      </a:r>
                      <a:endParaRPr kumimoji="1" lang="ja-JP" altLang="en-US" sz="2000" dirty="0">
                        <a:latin typeface="+mn-lt"/>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kumimoji="1" lang="en-US" altLang="ja-JP" sz="2000" dirty="0" smtClean="0"/>
                        <a:t>Preservation of hardware </a:t>
                      </a:r>
                      <a:endParaRPr kumimoji="1" lang="ja-JP" altLang="en-US" sz="2000" dirty="0">
                        <a:latin typeface="+mn-lt"/>
                      </a:endParaRPr>
                    </a:p>
                  </a:txBody>
                  <a:tcPr/>
                </a:tc>
                <a:tc>
                  <a:txBody>
                    <a:bodyPr/>
                    <a:lstStyle/>
                    <a:p>
                      <a:pPr algn="l"/>
                      <a:r>
                        <a:rPr kumimoji="1" lang="en-US" altLang="ja-JP" sz="2000" b="0" dirty="0" smtClean="0">
                          <a:latin typeface="+mn-lt"/>
                        </a:rPr>
                        <a:t>Support</a:t>
                      </a:r>
                      <a:r>
                        <a:rPr kumimoji="1" lang="en-US" altLang="ja-JP" sz="2000" b="0" baseline="0" dirty="0" smtClean="0">
                          <a:latin typeface="+mn-lt"/>
                        </a:rPr>
                        <a:t> completion </a:t>
                      </a:r>
                      <a:r>
                        <a:rPr kumimoji="1" lang="en-US" altLang="ja-JP" sz="2000" b="0" dirty="0" smtClean="0">
                          <a:latin typeface="+mn-lt"/>
                        </a:rPr>
                        <a:t>is certain to come.</a:t>
                      </a:r>
                      <a:endParaRPr kumimoji="1" lang="ja-JP" altLang="en-US" sz="2000" b="0" dirty="0">
                        <a:latin typeface="+mn-lt"/>
                      </a:endParaRPr>
                    </a:p>
                  </a:txBody>
                  <a:tcPr/>
                </a:tc>
              </a:tr>
              <a:tr h="370840">
                <a:tc>
                  <a:txBody>
                    <a:bodyPr/>
                    <a:lstStyle/>
                    <a:p>
                      <a:r>
                        <a:rPr kumimoji="1" lang="en-US" altLang="ja-JP" sz="2000" dirty="0" smtClean="0"/>
                        <a:t>3</a:t>
                      </a:r>
                      <a:endParaRPr kumimoji="1" lang="ja-JP" altLang="en-US" sz="2000" dirty="0">
                        <a:latin typeface="+mn-lt"/>
                      </a:endParaRPr>
                    </a:p>
                  </a:txBody>
                  <a:tcPr/>
                </a:tc>
                <a:tc>
                  <a:txBody>
                    <a:bodyPr/>
                    <a:lstStyle/>
                    <a:p>
                      <a:r>
                        <a:rPr lang="en-US" altLang="ja-JP" sz="2000" kern="1200" dirty="0" smtClean="0"/>
                        <a:t>Virtualization</a:t>
                      </a:r>
                      <a:endParaRPr kumimoji="1" lang="ja-JP" altLang="en-US" sz="2000" dirty="0">
                        <a:latin typeface="+mn-lt"/>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kumimoji="1" lang="en-US" altLang="ja-JP" sz="2000" b="0" dirty="0" smtClean="0">
                          <a:latin typeface="+mn-lt"/>
                        </a:rPr>
                        <a:t>Support</a:t>
                      </a:r>
                      <a:r>
                        <a:rPr kumimoji="1" lang="en-US" altLang="ja-JP" sz="2000" b="0" baseline="0" dirty="0" smtClean="0">
                          <a:latin typeface="+mn-lt"/>
                        </a:rPr>
                        <a:t> completion </a:t>
                      </a:r>
                      <a:r>
                        <a:rPr kumimoji="1" lang="en-US" altLang="ja-JP" sz="2000" b="0" dirty="0" smtClean="0">
                          <a:latin typeface="+mn-lt"/>
                        </a:rPr>
                        <a:t>is certain to come to “a hypervisor”. </a:t>
                      </a:r>
                      <a:endParaRPr kumimoji="1" lang="ja-JP" altLang="en-US" sz="2000" b="0" dirty="0" smtClean="0">
                        <a:latin typeface="+mn-lt"/>
                      </a:endParaRPr>
                    </a:p>
                  </a:txBody>
                  <a:tcPr/>
                </a:tc>
              </a:tr>
              <a:tr h="370840">
                <a:tc>
                  <a:txBody>
                    <a:bodyPr/>
                    <a:lstStyle/>
                    <a:p>
                      <a:r>
                        <a:rPr kumimoji="1" lang="en-US" altLang="ja-JP" sz="2000" dirty="0" smtClean="0"/>
                        <a:t>4</a:t>
                      </a:r>
                      <a:endParaRPr kumimoji="1" lang="ja-JP" altLang="en-US" sz="2000" dirty="0">
                        <a:latin typeface="+mn-lt"/>
                      </a:endParaRPr>
                    </a:p>
                  </a:txBody>
                  <a:tcPr/>
                </a:tc>
                <a:tc>
                  <a:txBody>
                    <a:bodyPr/>
                    <a:lstStyle/>
                    <a:p>
                      <a:r>
                        <a:rPr lang="en-US" altLang="ja-JP" sz="2000" kern="1200" dirty="0" smtClean="0"/>
                        <a:t>Migration</a:t>
                      </a:r>
                      <a:endParaRPr kumimoji="1" lang="ja-JP" altLang="en-US" sz="2000" dirty="0">
                        <a:latin typeface="+mn-lt"/>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kumimoji="1" lang="en-US" altLang="ja-JP" sz="2000" b="0" dirty="0" smtClean="0">
                          <a:latin typeface="+mn-lt"/>
                        </a:rPr>
                        <a:t>High cost</a:t>
                      </a:r>
                      <a:r>
                        <a:rPr kumimoji="1" lang="en-US" altLang="ja-JP" sz="2000" b="0" baseline="0" dirty="0" smtClean="0">
                          <a:latin typeface="+mn-lt"/>
                        </a:rPr>
                        <a:t> is required every few years.</a:t>
                      </a:r>
                      <a:endParaRPr kumimoji="1" lang="ja-JP" altLang="en-US" sz="2000" b="0" dirty="0" smtClean="0">
                        <a:latin typeface="+mn-lt"/>
                      </a:endParaRPr>
                    </a:p>
                  </a:txBody>
                  <a:tcPr/>
                </a:tc>
              </a:tr>
              <a:tr h="370840">
                <a:tc>
                  <a:txBody>
                    <a:bodyPr/>
                    <a:lstStyle/>
                    <a:p>
                      <a:r>
                        <a:rPr kumimoji="1" lang="en-US" altLang="ja-JP" sz="2000" dirty="0" smtClean="0"/>
                        <a:t>8</a:t>
                      </a:r>
                      <a:endParaRPr kumimoji="1" lang="ja-JP" altLang="en-US" sz="2000" dirty="0">
                        <a:latin typeface="+mn-lt"/>
                      </a:endParaRPr>
                    </a:p>
                  </a:txBody>
                  <a:tcPr/>
                </a:tc>
                <a:tc>
                  <a:txBody>
                    <a:bodyPr/>
                    <a:lstStyle/>
                    <a:p>
                      <a:r>
                        <a:rPr lang="en-US" altLang="ja-JP" sz="2000" kern="1200" dirty="0" smtClean="0"/>
                        <a:t>Procrastination</a:t>
                      </a:r>
                      <a:endParaRPr kumimoji="1" lang="ja-JP" altLang="en-US" sz="2000" dirty="0">
                        <a:latin typeface="+mn-lt"/>
                      </a:endParaRPr>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kumimoji="1" lang="en-US" altLang="ja-JP" sz="2000" b="0" dirty="0" smtClean="0">
                          <a:latin typeface="+mn-lt"/>
                        </a:rPr>
                        <a:t>Today</a:t>
                      </a:r>
                      <a:r>
                        <a:rPr kumimoji="1" lang="en-US" altLang="ja-JP" sz="2000" b="0" baseline="0" dirty="0" smtClean="0">
                          <a:latin typeface="+mn-lt"/>
                        </a:rPr>
                        <a:t> OK, but tomorrow…</a:t>
                      </a:r>
                      <a:endParaRPr kumimoji="1" lang="ja-JP" altLang="en-US" sz="2000" b="0" dirty="0" smtClean="0">
                        <a:latin typeface="+mn-lt"/>
                      </a:endParaRPr>
                    </a:p>
                  </a:txBody>
                  <a:tcPr/>
                </a:tc>
              </a:tr>
            </a:tbl>
          </a:graphicData>
        </a:graphic>
      </p:graphicFrame>
    </p:spTree>
    <p:extLst>
      <p:ext uri="{BB962C8B-B14F-4D97-AF65-F5344CB8AC3E}">
        <p14:creationId xmlns:p14="http://schemas.microsoft.com/office/powerpoint/2010/main" val="330453506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84213" y="2636838"/>
            <a:ext cx="7775575" cy="685800"/>
          </a:xfrm>
        </p:spPr>
        <p:txBody>
          <a:bodyPr/>
          <a:lstStyle/>
          <a:p>
            <a:pPr algn="ctr"/>
            <a:r>
              <a:rPr lang="en-GB" sz="4400" dirty="0">
                <a:latin typeface="Calibri" charset="0"/>
                <a:ea typeface="MS PGothic" charset="0"/>
              </a:rPr>
              <a:t>Thank you for your attention !!!</a:t>
            </a:r>
            <a:br>
              <a:rPr lang="en-GB" sz="4400" dirty="0">
                <a:latin typeface="Calibri" charset="0"/>
                <a:ea typeface="MS PGothic" charset="0"/>
              </a:rPr>
            </a:br>
            <a:r>
              <a:rPr lang="en-GB" sz="4400" dirty="0">
                <a:latin typeface="Calibri" charset="0"/>
                <a:ea typeface="MS PGothic" charset="0"/>
              </a:rPr>
              <a:t/>
            </a:r>
            <a:br>
              <a:rPr lang="en-GB" sz="4400" dirty="0">
                <a:latin typeface="Calibri" charset="0"/>
                <a:ea typeface="MS PGothic" charset="0"/>
              </a:rPr>
            </a:br>
            <a:r>
              <a:rPr lang="en-GB" sz="4400" dirty="0">
                <a:latin typeface="Calibri" charset="0"/>
                <a:ea typeface="MS PGothic" charset="0"/>
              </a:rPr>
              <a:t>Questions ??</a:t>
            </a:r>
          </a:p>
        </p:txBody>
      </p:sp>
      <p:sp>
        <p:nvSpPr>
          <p:cNvPr id="32771" name="Footer Placeholder 3"/>
          <p:cNvSpPr>
            <a:spLocks noGrp="1"/>
          </p:cNvSpPr>
          <p:nvPr>
            <p:ph type="ftr" sz="quarter" idx="4294967295"/>
          </p:nvPr>
        </p:nvSpPr>
        <p:spPr>
          <a:xfrm>
            <a:off x="2590800" y="6356350"/>
            <a:ext cx="36576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charset="0"/>
                <a:ea typeface="MS PGothic" charset="0"/>
                <a:cs typeface="MS PGothic" charset="0"/>
              </a:defRPr>
            </a:lvl1pPr>
            <a:lvl2pPr>
              <a:defRPr sz="2800">
                <a:solidFill>
                  <a:schemeClr val="tx1"/>
                </a:solidFill>
                <a:latin typeface="Verdana" charset="0"/>
                <a:ea typeface="MS PGothic" charset="0"/>
                <a:cs typeface="MS PGothic" charset="0"/>
              </a:defRPr>
            </a:lvl2pPr>
            <a:lvl3pPr>
              <a:defRPr sz="2400">
                <a:solidFill>
                  <a:schemeClr val="tx1"/>
                </a:solidFill>
                <a:latin typeface="Verdana" charset="0"/>
                <a:ea typeface="MS PGothic" charset="0"/>
                <a:cs typeface="MS PGothic" charset="0"/>
              </a:defRPr>
            </a:lvl3pPr>
            <a:lvl4pPr>
              <a:defRPr sz="2000">
                <a:solidFill>
                  <a:schemeClr val="tx1"/>
                </a:solidFill>
                <a:latin typeface="Verdana" charset="0"/>
                <a:ea typeface="MS PGothic" charset="0"/>
                <a:cs typeface="MS PGothic" charset="0"/>
              </a:defRPr>
            </a:lvl4pPr>
            <a:lvl5pPr>
              <a:defRPr sz="2000">
                <a:solidFill>
                  <a:schemeClr val="tx1"/>
                </a:solidFill>
                <a:latin typeface="Verdana" charset="0"/>
                <a:ea typeface="MS PGothic" charset="0"/>
                <a:cs typeface="MS PGothic" charset="0"/>
              </a:defRPr>
            </a:lvl5pPr>
            <a:lvl6pPr eaLnBrk="0" hangingPunct="0">
              <a:defRPr sz="2000">
                <a:solidFill>
                  <a:schemeClr val="tx1"/>
                </a:solidFill>
                <a:latin typeface="Verdana" charset="0"/>
                <a:ea typeface="MS PGothic" charset="0"/>
                <a:cs typeface="MS PGothic" charset="0"/>
              </a:defRPr>
            </a:lvl6pPr>
            <a:lvl7pPr eaLnBrk="0" hangingPunct="0">
              <a:defRPr sz="2000">
                <a:solidFill>
                  <a:schemeClr val="tx1"/>
                </a:solidFill>
                <a:latin typeface="Verdana" charset="0"/>
                <a:ea typeface="MS PGothic" charset="0"/>
                <a:cs typeface="MS PGothic" charset="0"/>
              </a:defRPr>
            </a:lvl7pPr>
            <a:lvl8pPr eaLnBrk="0" hangingPunct="0">
              <a:defRPr sz="2000">
                <a:solidFill>
                  <a:schemeClr val="tx1"/>
                </a:solidFill>
                <a:latin typeface="Verdana" charset="0"/>
                <a:ea typeface="MS PGothic" charset="0"/>
                <a:cs typeface="MS PGothic" charset="0"/>
              </a:defRPr>
            </a:lvl8pPr>
            <a:lvl9pPr eaLnBrk="0" hangingPunct="0">
              <a:defRPr sz="2000">
                <a:solidFill>
                  <a:schemeClr val="tx1"/>
                </a:solidFill>
                <a:latin typeface="Verdana" charset="0"/>
                <a:ea typeface="MS PGothic" charset="0"/>
                <a:cs typeface="MS PGothic" charset="0"/>
              </a:defRPr>
            </a:lvl9pPr>
          </a:lstStyle>
          <a:p>
            <a:endParaRPr lang="en-GB" sz="1000">
              <a:latin typeface="Tahoma" charset="0"/>
            </a:endParaRPr>
          </a:p>
          <a:p>
            <a:endParaRPr lang="en-GB" sz="1000">
              <a:latin typeface="Tahoma" charset="0"/>
            </a:endParaRPr>
          </a:p>
        </p:txBody>
      </p:sp>
      <p:sp>
        <p:nvSpPr>
          <p:cNvPr id="2" name="Rectangle 1"/>
          <p:cNvSpPr/>
          <p:nvPr/>
        </p:nvSpPr>
        <p:spPr>
          <a:xfrm>
            <a:off x="940660" y="3014374"/>
            <a:ext cx="7791801" cy="1290610"/>
          </a:xfrm>
          <a:prstGeom prst="rect">
            <a:avLst/>
          </a:prstGeom>
        </p:spPr>
        <p:txBody>
          <a:bodyPr wrap="square">
            <a:spAutoFit/>
          </a:bodyPr>
          <a:lstStyle/>
          <a:p>
            <a:pPr algn="ctr" eaLnBrk="1" hangingPunct="1">
              <a:lnSpc>
                <a:spcPct val="80000"/>
              </a:lnSpc>
            </a:pPr>
            <a:r>
              <a:rPr lang="en-GB" altLang="en-US" sz="3200" b="1" dirty="0"/>
              <a:t>Approaches and Lessons Learned at ESA</a:t>
            </a:r>
          </a:p>
          <a:p>
            <a:pPr algn="ctr" eaLnBrk="1" hangingPunct="1">
              <a:lnSpc>
                <a:spcPct val="80000"/>
              </a:lnSpc>
            </a:pPr>
            <a:endParaRPr lang="en-GB" sz="3200" dirty="0"/>
          </a:p>
        </p:txBody>
      </p:sp>
    </p:spTree>
    <p:extLst>
      <p:ext uri="{BB962C8B-B14F-4D97-AF65-F5344CB8AC3E}">
        <p14:creationId xmlns:p14="http://schemas.microsoft.com/office/powerpoint/2010/main" val="3429136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594087" y="2616886"/>
            <a:ext cx="2549913" cy="1834984"/>
          </a:xfrm>
          <a:prstGeom prst="rect">
            <a:avLst/>
          </a:prstGeom>
          <a:ln>
            <a:solidFill>
              <a:schemeClr val="tx1"/>
            </a:solidFill>
          </a:ln>
        </p:spPr>
      </p:pic>
      <p:pic>
        <p:nvPicPr>
          <p:cNvPr id="15" name="Picture 14"/>
          <p:cNvPicPr>
            <a:picLocks noChangeAspect="1"/>
          </p:cNvPicPr>
          <p:nvPr/>
        </p:nvPicPr>
        <p:blipFill>
          <a:blip r:embed="rId4"/>
          <a:stretch>
            <a:fillRect/>
          </a:stretch>
        </p:blipFill>
        <p:spPr>
          <a:xfrm>
            <a:off x="6199039" y="3893790"/>
            <a:ext cx="1980394" cy="1087941"/>
          </a:xfrm>
          <a:prstGeom prst="rect">
            <a:avLst/>
          </a:prstGeom>
          <a:ln>
            <a:solidFill>
              <a:schemeClr val="tx1"/>
            </a:solidFill>
          </a:ln>
        </p:spPr>
      </p:pic>
      <p:sp>
        <p:nvSpPr>
          <p:cNvPr id="2" name="Title 1"/>
          <p:cNvSpPr>
            <a:spLocks noGrp="1"/>
          </p:cNvSpPr>
          <p:nvPr>
            <p:ph type="title"/>
          </p:nvPr>
        </p:nvSpPr>
        <p:spPr>
          <a:xfrm>
            <a:off x="167090" y="302132"/>
            <a:ext cx="7485632" cy="584776"/>
          </a:xfrm>
          <a:noFill/>
          <a:ln>
            <a:noFill/>
          </a:ln>
        </p:spPr>
        <p:txBody>
          <a:bodyPr vert="horz" wrap="square" lIns="91440" tIns="45720" rIns="91440" bIns="45720" numCol="1" anchor="ctr" anchorCtr="0" compatLnSpc="1">
            <a:prstTxWarp prst="textNoShape">
              <a:avLst/>
            </a:prstTxWarp>
            <a:spAutoFit/>
          </a:bodyPr>
          <a:lstStyle/>
          <a:p>
            <a:r>
              <a:rPr lang="en-US" sz="3200" dirty="0" smtClean="0">
                <a:latin typeface="Calibri"/>
                <a:cs typeface="Calibri"/>
              </a:rPr>
              <a:t>ESA Approach – Preservation Life cycle</a:t>
            </a:r>
            <a:endParaRPr lang="en-US" sz="3200" dirty="0">
              <a:latin typeface="Calibri"/>
              <a:cs typeface="Calibri"/>
            </a:endParaRP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3" name="TextBox 2"/>
          <p:cNvSpPr txBox="1"/>
          <p:nvPr/>
        </p:nvSpPr>
        <p:spPr>
          <a:xfrm>
            <a:off x="3124584" y="1253366"/>
            <a:ext cx="1871408" cy="830997"/>
          </a:xfrm>
          <a:prstGeom prst="rect">
            <a:avLst/>
          </a:prstGeom>
          <a:effectLst>
            <a:glow rad="101600">
              <a:srgbClr val="FF0000">
                <a:alpha val="75000"/>
              </a:srgbClr>
            </a:glow>
            <a:outerShdw blurRad="50800" dist="38100" dir="2700000" algn="tl" rotWithShape="0">
              <a:srgbClr val="000000">
                <a:alpha val="43000"/>
              </a:srgb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600" b="1" dirty="0" smtClean="0"/>
              <a:t>Mission Preservation Requirements</a:t>
            </a:r>
            <a:endParaRPr lang="en-US" sz="1200" b="1" dirty="0"/>
          </a:p>
        </p:txBody>
      </p:sp>
      <p:sp>
        <p:nvSpPr>
          <p:cNvPr id="5" name="Bent Arrow 4"/>
          <p:cNvSpPr/>
          <p:nvPr/>
        </p:nvSpPr>
        <p:spPr>
          <a:xfrm rot="5400000">
            <a:off x="6424546" y="276012"/>
            <a:ext cx="852286" cy="3475475"/>
          </a:xfrm>
          <a:prstGeom prst="bentArrow">
            <a:avLst>
              <a:gd name="adj1" fmla="val 25000"/>
              <a:gd name="adj2" fmla="val 25000"/>
              <a:gd name="adj3" fmla="val 25000"/>
              <a:gd name="adj4" fmla="val 5038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Bent Arrow 6"/>
          <p:cNvSpPr/>
          <p:nvPr/>
        </p:nvSpPr>
        <p:spPr>
          <a:xfrm rot="10800000">
            <a:off x="7301831" y="4528826"/>
            <a:ext cx="1253177" cy="2072231"/>
          </a:xfrm>
          <a:prstGeom prst="bentArrow">
            <a:avLst>
              <a:gd name="adj1" fmla="val 25000"/>
              <a:gd name="adj2" fmla="val 25000"/>
              <a:gd name="adj3" fmla="val 25000"/>
              <a:gd name="adj4" fmla="val 5401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p:nvPicPr>
        <p:blipFill>
          <a:blip r:embed="rId5"/>
          <a:stretch>
            <a:fillRect/>
          </a:stretch>
        </p:blipFill>
        <p:spPr>
          <a:xfrm>
            <a:off x="1386847" y="5665211"/>
            <a:ext cx="5781313" cy="1109229"/>
          </a:xfrm>
          <a:prstGeom prst="rect">
            <a:avLst/>
          </a:prstGeom>
        </p:spPr>
      </p:pic>
      <p:pic>
        <p:nvPicPr>
          <p:cNvPr id="10" name="Picture 9"/>
          <p:cNvPicPr>
            <a:picLocks noChangeAspect="1"/>
          </p:cNvPicPr>
          <p:nvPr/>
        </p:nvPicPr>
        <p:blipFill>
          <a:blip r:embed="rId6"/>
          <a:stretch>
            <a:fillRect/>
          </a:stretch>
        </p:blipFill>
        <p:spPr>
          <a:xfrm>
            <a:off x="324405" y="2449143"/>
            <a:ext cx="1797638" cy="1722996"/>
          </a:xfrm>
          <a:prstGeom prst="rect">
            <a:avLst/>
          </a:prstGeom>
        </p:spPr>
      </p:pic>
      <p:sp>
        <p:nvSpPr>
          <p:cNvPr id="11" name="Bent Arrow 10"/>
          <p:cNvSpPr/>
          <p:nvPr/>
        </p:nvSpPr>
        <p:spPr>
          <a:xfrm rot="16200000">
            <a:off x="-186793" y="5016388"/>
            <a:ext cx="2111325" cy="1035959"/>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Rectangular Callout 13"/>
          <p:cNvSpPr/>
          <p:nvPr/>
        </p:nvSpPr>
        <p:spPr>
          <a:xfrm>
            <a:off x="1409752" y="4714651"/>
            <a:ext cx="2372678" cy="896746"/>
          </a:xfrm>
          <a:prstGeom prst="wedgeRectCallou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What to preserve, Information Format &amp; Software preservation approach</a:t>
            </a:r>
            <a:endParaRPr lang="en-US" sz="1200" dirty="0">
              <a:solidFill>
                <a:srgbClr val="000000"/>
              </a:solidFill>
            </a:endParaRPr>
          </a:p>
        </p:txBody>
      </p:sp>
      <p:sp>
        <p:nvSpPr>
          <p:cNvPr id="13" name="TextBox 12"/>
          <p:cNvSpPr txBox="1"/>
          <p:nvPr/>
        </p:nvSpPr>
        <p:spPr>
          <a:xfrm>
            <a:off x="150381" y="4010770"/>
            <a:ext cx="2269935" cy="369332"/>
          </a:xfrm>
          <a:prstGeom prst="rect">
            <a:avLst/>
          </a:prstGeom>
          <a:noFill/>
        </p:spPr>
        <p:txBody>
          <a:bodyPr wrap="none" rtlCol="0">
            <a:spAutoFit/>
          </a:bodyPr>
          <a:lstStyle/>
          <a:p>
            <a:r>
              <a:rPr lang="en-US" dirty="0" smtClean="0"/>
              <a:t>IMPLEMENTATION</a:t>
            </a:r>
            <a:endParaRPr lang="en-US" dirty="0"/>
          </a:p>
        </p:txBody>
      </p:sp>
      <p:sp>
        <p:nvSpPr>
          <p:cNvPr id="16" name="Bent Arrow 15"/>
          <p:cNvSpPr/>
          <p:nvPr/>
        </p:nvSpPr>
        <p:spPr>
          <a:xfrm>
            <a:off x="401016" y="1436741"/>
            <a:ext cx="2606258" cy="95301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Rectangular Callout 16"/>
          <p:cNvSpPr/>
          <p:nvPr/>
        </p:nvSpPr>
        <p:spPr>
          <a:xfrm>
            <a:off x="1144427" y="2109647"/>
            <a:ext cx="1913320" cy="497356"/>
          </a:xfrm>
          <a:prstGeom prst="wedgeRectCallou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Lesson Learned</a:t>
            </a:r>
            <a:endParaRPr lang="en-US" sz="1200" dirty="0">
              <a:solidFill>
                <a:srgbClr val="000000"/>
              </a:solidFill>
            </a:endParaRPr>
          </a:p>
        </p:txBody>
      </p:sp>
      <p:pic>
        <p:nvPicPr>
          <p:cNvPr id="19" name="Picture 18"/>
          <p:cNvPicPr>
            <a:picLocks noChangeAspect="1"/>
          </p:cNvPicPr>
          <p:nvPr/>
        </p:nvPicPr>
        <p:blipFill>
          <a:blip r:embed="rId7"/>
          <a:stretch>
            <a:fillRect/>
          </a:stretch>
        </p:blipFill>
        <p:spPr>
          <a:xfrm>
            <a:off x="3425345" y="2645044"/>
            <a:ext cx="1627410" cy="1770733"/>
          </a:xfrm>
          <a:prstGeom prst="rect">
            <a:avLst/>
          </a:prstGeom>
        </p:spPr>
      </p:pic>
      <p:sp>
        <p:nvSpPr>
          <p:cNvPr id="8" name="TextBox 7"/>
          <p:cNvSpPr txBox="1"/>
          <p:nvPr/>
        </p:nvSpPr>
        <p:spPr>
          <a:xfrm>
            <a:off x="6549929" y="3108348"/>
            <a:ext cx="2861416" cy="646331"/>
          </a:xfrm>
          <a:prstGeom prst="rect">
            <a:avLst/>
          </a:prstGeom>
          <a:noFill/>
        </p:spPr>
        <p:txBody>
          <a:bodyPr wrap="square" rtlCol="0">
            <a:spAutoFit/>
          </a:bodyPr>
          <a:lstStyle/>
          <a:p>
            <a:pPr algn="ctr"/>
            <a:r>
              <a:rPr lang="en-US" b="1" dirty="0" smtClean="0"/>
              <a:t>Preservation Workflow</a:t>
            </a:r>
            <a:endParaRPr lang="en-US" b="1" dirty="0"/>
          </a:p>
        </p:txBody>
      </p:sp>
      <p:sp>
        <p:nvSpPr>
          <p:cNvPr id="18" name="TextBox 17"/>
          <p:cNvSpPr txBox="1"/>
          <p:nvPr/>
        </p:nvSpPr>
        <p:spPr>
          <a:xfrm>
            <a:off x="2071916" y="6049591"/>
            <a:ext cx="3602458" cy="369332"/>
          </a:xfrm>
          <a:prstGeom prst="rect">
            <a:avLst/>
          </a:prstGeom>
          <a:noFill/>
        </p:spPr>
        <p:txBody>
          <a:bodyPr wrap="square" rtlCol="0">
            <a:spAutoFit/>
          </a:bodyPr>
          <a:lstStyle/>
          <a:p>
            <a:pPr algn="ctr"/>
            <a:r>
              <a:rPr lang="en-US" b="1" dirty="0" smtClean="0"/>
              <a:t>PDSC Tailoring Checklist</a:t>
            </a:r>
            <a:endParaRPr lang="en-US" b="1" dirty="0"/>
          </a:p>
        </p:txBody>
      </p:sp>
      <p:sp>
        <p:nvSpPr>
          <p:cNvPr id="20" name="Rectangular Callout 19"/>
          <p:cNvSpPr/>
          <p:nvPr/>
        </p:nvSpPr>
        <p:spPr>
          <a:xfrm>
            <a:off x="5453330" y="1957241"/>
            <a:ext cx="2372678" cy="746341"/>
          </a:xfrm>
          <a:prstGeom prst="wedgeRectCallou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0000"/>
                </a:solidFill>
              </a:rPr>
              <a:t>Appraisal, Preservation Requirements, Objectives and Cost </a:t>
            </a:r>
            <a:r>
              <a:rPr lang="en-US" sz="1200" dirty="0">
                <a:solidFill>
                  <a:srgbClr val="000000"/>
                </a:solidFill>
              </a:rPr>
              <a:t>A</a:t>
            </a:r>
            <a:r>
              <a:rPr lang="en-US" sz="1200" dirty="0" smtClean="0">
                <a:solidFill>
                  <a:srgbClr val="000000"/>
                </a:solidFill>
              </a:rPr>
              <a:t>ssessment</a:t>
            </a:r>
            <a:endParaRPr lang="en-US" sz="1200" dirty="0">
              <a:solidFill>
                <a:srgbClr val="000000"/>
              </a:solidFill>
            </a:endParaRPr>
          </a:p>
        </p:txBody>
      </p:sp>
      <p:sp>
        <p:nvSpPr>
          <p:cNvPr id="21" name="TextBox 20"/>
          <p:cNvSpPr txBox="1"/>
          <p:nvPr/>
        </p:nvSpPr>
        <p:spPr>
          <a:xfrm>
            <a:off x="6082076" y="3962603"/>
            <a:ext cx="2186746" cy="954107"/>
          </a:xfrm>
          <a:prstGeom prst="rect">
            <a:avLst/>
          </a:prstGeom>
          <a:noFill/>
        </p:spPr>
        <p:txBody>
          <a:bodyPr wrap="square" rtlCol="0">
            <a:spAutoFit/>
          </a:bodyPr>
          <a:lstStyle/>
          <a:p>
            <a:pPr algn="ctr"/>
            <a:r>
              <a:rPr lang="en-US" sz="1400" b="1" dirty="0" smtClean="0"/>
              <a:t>Application/Infrastructure/Information</a:t>
            </a:r>
          </a:p>
          <a:p>
            <a:pPr algn="ctr"/>
            <a:r>
              <a:rPr lang="en-US" sz="1400" b="1" dirty="0" smtClean="0"/>
              <a:t>Schema </a:t>
            </a:r>
            <a:endParaRPr lang="en-US" sz="1400" b="1" dirty="0"/>
          </a:p>
        </p:txBody>
      </p:sp>
    </p:spTree>
    <p:extLst>
      <p:ext uri="{BB962C8B-B14F-4D97-AF65-F5344CB8AC3E}">
        <p14:creationId xmlns:p14="http://schemas.microsoft.com/office/powerpoint/2010/main" val="223152350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2" name="TextBox 1"/>
          <p:cNvSpPr txBox="1"/>
          <p:nvPr/>
        </p:nvSpPr>
        <p:spPr>
          <a:xfrm>
            <a:off x="133672" y="1153085"/>
            <a:ext cx="9010328" cy="5416869"/>
          </a:xfrm>
          <a:prstGeom prst="rect">
            <a:avLst/>
          </a:prstGeom>
          <a:noFill/>
        </p:spPr>
        <p:txBody>
          <a:bodyPr wrap="square" rtlCol="0">
            <a:spAutoFit/>
          </a:bodyPr>
          <a:lstStyle/>
          <a:p>
            <a:pPr marL="285750" indent="-285750">
              <a:buFont typeface="Arial"/>
              <a:buChar char="•"/>
            </a:pPr>
            <a:r>
              <a:rPr lang="en-US" b="1" i="1" dirty="0" smtClean="0"/>
              <a:t>Mission Preservation Requirements</a:t>
            </a:r>
            <a:r>
              <a:rPr lang="en-US" dirty="0" smtClean="0"/>
              <a:t>: </a:t>
            </a:r>
            <a:r>
              <a:rPr lang="en-US" sz="1600" dirty="0" smtClean="0"/>
              <a:t>Designated community requirements.</a:t>
            </a:r>
          </a:p>
          <a:p>
            <a:pPr marL="285750" indent="-285750">
              <a:buFont typeface="Arial"/>
              <a:buChar char="•"/>
            </a:pPr>
            <a:r>
              <a:rPr lang="en-US" b="1" i="1" dirty="0" smtClean="0"/>
              <a:t>PRESERVATION WORKFLOW</a:t>
            </a:r>
            <a:r>
              <a:rPr lang="en-US" dirty="0" smtClean="0"/>
              <a:t>: </a:t>
            </a:r>
            <a:r>
              <a:rPr lang="en-US" sz="1600" dirty="0" smtClean="0"/>
              <a:t>during the initial phase a dataset appraisal </a:t>
            </a:r>
            <a:r>
              <a:rPr lang="en-US" sz="1600" dirty="0"/>
              <a:t>will provide an initial conception of whether the data set should be preserved and kept accessible and usable for the long term. Topics to be considered include mission relevance, economic considerations, temporal and geographical coverage, size, storage media and archiving format. </a:t>
            </a:r>
            <a:r>
              <a:rPr lang="en-US" sz="1600" dirty="0" smtClean="0"/>
              <a:t>The results of this phase are some main decisions on Preservation Requirements but also on File Format and how preserve the Software.</a:t>
            </a:r>
          </a:p>
          <a:p>
            <a:pPr marL="742950" lvl="1" indent="-285750">
              <a:buFont typeface="Arial"/>
              <a:buChar char="•"/>
            </a:pPr>
            <a:r>
              <a:rPr lang="en-US" b="1" i="1" dirty="0" smtClean="0"/>
              <a:t>Application/Infrastructure/Information Schema: </a:t>
            </a:r>
            <a:r>
              <a:rPr lang="en-US" sz="1600" dirty="0" smtClean="0"/>
              <a:t>result of the dataset appraisal and allows the definition of a preservation network used by Curator to take decision in terms of Risk and Cost management.</a:t>
            </a:r>
            <a:endParaRPr lang="en-US" b="1" i="1" dirty="0" smtClean="0"/>
          </a:p>
          <a:p>
            <a:pPr marL="285750" indent="-285750">
              <a:buFont typeface="Arial"/>
              <a:buChar char="•"/>
            </a:pPr>
            <a:r>
              <a:rPr lang="en-US" b="1" i="1" dirty="0" smtClean="0"/>
              <a:t>PDSC TAILORING CHECKLIST</a:t>
            </a:r>
            <a:r>
              <a:rPr lang="en-US" dirty="0" smtClean="0"/>
              <a:t>: </a:t>
            </a:r>
            <a:r>
              <a:rPr lang="en-US" sz="1600" dirty="0" smtClean="0"/>
              <a:t>Preserved Dataset Content addresses on WHAT preserve and it </a:t>
            </a:r>
            <a:r>
              <a:rPr lang="en-GB" sz="1600" dirty="0" smtClean="0"/>
              <a:t>should </a:t>
            </a:r>
            <a:r>
              <a:rPr lang="en-GB" sz="1600" dirty="0"/>
              <a:t>be used as a “checklist” and opportunely tailored for each EO mission/instrument according to their specific characteristics to generate one or more inventory </a:t>
            </a:r>
            <a:r>
              <a:rPr lang="en-GB" sz="1600" dirty="0" smtClean="0"/>
              <a:t>documents.</a:t>
            </a:r>
            <a:r>
              <a:rPr lang="en-US" sz="1600" dirty="0" smtClean="0"/>
              <a:t>The checklist shows the relevant fields on Format File for any documents to be preserved and for which it is foreseen also another secondary file format to grant the preservation. For the Software preservation the file indicates which strategy needs to be pursued.</a:t>
            </a:r>
          </a:p>
          <a:p>
            <a:pPr marL="285750" indent="-285750">
              <a:buFont typeface="Arial"/>
              <a:buChar char="•"/>
            </a:pPr>
            <a:r>
              <a:rPr lang="en-US" b="1" i="1" dirty="0" smtClean="0"/>
              <a:t>IMPLEMENTATION</a:t>
            </a:r>
            <a:r>
              <a:rPr lang="en-US" dirty="0" smtClean="0"/>
              <a:t>: </a:t>
            </a:r>
            <a:r>
              <a:rPr lang="en-US" sz="1600" dirty="0" smtClean="0"/>
              <a:t>during the preservation process all lessons learned are collected in order to improve the mission preservation cycle </a:t>
            </a:r>
            <a:endParaRPr lang="en-US" sz="1600" dirty="0"/>
          </a:p>
        </p:txBody>
      </p:sp>
      <p:sp>
        <p:nvSpPr>
          <p:cNvPr id="7" name="Title 1"/>
          <p:cNvSpPr>
            <a:spLocks noGrp="1"/>
          </p:cNvSpPr>
          <p:nvPr>
            <p:ph type="title"/>
          </p:nvPr>
        </p:nvSpPr>
        <p:spPr>
          <a:xfrm>
            <a:off x="233926" y="302131"/>
            <a:ext cx="7418796" cy="584776"/>
          </a:xfrm>
          <a:noFill/>
          <a:ln>
            <a:noFill/>
          </a:ln>
        </p:spPr>
        <p:txBody>
          <a:bodyPr vert="horz" wrap="square" lIns="91440" tIns="45720" rIns="91440" bIns="45720" numCol="1" anchor="ctr" anchorCtr="0" compatLnSpc="1">
            <a:prstTxWarp prst="textNoShape">
              <a:avLst/>
            </a:prstTxWarp>
            <a:spAutoFit/>
          </a:bodyPr>
          <a:lstStyle/>
          <a:p>
            <a:r>
              <a:rPr lang="en-US" sz="3200" dirty="0" smtClean="0">
                <a:latin typeface="Calibri"/>
                <a:cs typeface="Calibri"/>
              </a:rPr>
              <a:t>ESA Approach – Preservation Life cycle</a:t>
            </a:r>
            <a:endParaRPr lang="en-US" sz="3200" dirty="0">
              <a:latin typeface="Calibri"/>
              <a:cs typeface="Calibri"/>
            </a:endParaRPr>
          </a:p>
        </p:txBody>
      </p:sp>
    </p:spTree>
    <p:extLst>
      <p:ext uri="{BB962C8B-B14F-4D97-AF65-F5344CB8AC3E}">
        <p14:creationId xmlns:p14="http://schemas.microsoft.com/office/powerpoint/2010/main" val="36086183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Title 1"/>
          <p:cNvSpPr>
            <a:spLocks noGrp="1"/>
          </p:cNvSpPr>
          <p:nvPr>
            <p:ph type="title"/>
          </p:nvPr>
        </p:nvSpPr>
        <p:spPr>
          <a:xfrm>
            <a:off x="167090" y="-3161"/>
            <a:ext cx="7743196" cy="1077218"/>
          </a:xfrm>
          <a:noFill/>
          <a:ln>
            <a:noFill/>
          </a:ln>
        </p:spPr>
        <p:txBody>
          <a:bodyPr vert="horz" wrap="square" lIns="91440" tIns="45720" rIns="91440" bIns="45720" numCol="1" anchor="ctr" anchorCtr="0" compatLnSpc="1">
            <a:prstTxWarp prst="textNoShape">
              <a:avLst/>
            </a:prstTxWarp>
            <a:spAutoFit/>
          </a:bodyPr>
          <a:lstStyle/>
          <a:p>
            <a:r>
              <a:rPr lang="en-US" sz="3200" dirty="0" smtClean="0">
                <a:latin typeface="Calibri"/>
                <a:cs typeface="Calibri"/>
              </a:rPr>
              <a:t>Approaches at ESA: </a:t>
            </a:r>
            <a:br>
              <a:rPr lang="en-US" sz="3200" dirty="0" smtClean="0">
                <a:latin typeface="Calibri"/>
                <a:cs typeface="Calibri"/>
              </a:rPr>
            </a:br>
            <a:r>
              <a:rPr lang="en-US" sz="3200" dirty="0" smtClean="0">
                <a:latin typeface="Calibri"/>
                <a:cs typeface="Calibri"/>
              </a:rPr>
              <a:t>Information and SW Tools preservation</a:t>
            </a:r>
            <a:endParaRPr lang="en-US" sz="3200" dirty="0">
              <a:latin typeface="Calibri"/>
              <a:cs typeface="Calibri"/>
            </a:endParaRPr>
          </a:p>
        </p:txBody>
      </p:sp>
      <p:sp>
        <p:nvSpPr>
          <p:cNvPr id="2" name="TextBox 1"/>
          <p:cNvSpPr txBox="1"/>
          <p:nvPr/>
        </p:nvSpPr>
        <p:spPr>
          <a:xfrm>
            <a:off x="177583" y="1236106"/>
            <a:ext cx="8770763" cy="5432257"/>
          </a:xfrm>
          <a:prstGeom prst="rect">
            <a:avLst/>
          </a:prstGeom>
          <a:noFill/>
        </p:spPr>
        <p:txBody>
          <a:bodyPr wrap="square" rtlCol="0">
            <a:spAutoFit/>
          </a:bodyPr>
          <a:lstStyle/>
          <a:p>
            <a:pPr marL="285750" indent="-285750">
              <a:buFont typeface="Arial"/>
              <a:buChar char="•"/>
            </a:pPr>
            <a:r>
              <a:rPr lang="en-GB" sz="2400" dirty="0" smtClean="0"/>
              <a:t>Two categories of documents to be preserved:</a:t>
            </a:r>
          </a:p>
          <a:p>
            <a:pPr marL="742950" lvl="1" indent="-285750">
              <a:spcBef>
                <a:spcPts val="600"/>
              </a:spcBef>
              <a:buFont typeface="Wingdings" charset="2"/>
              <a:buChar char="Ø"/>
            </a:pPr>
            <a:r>
              <a:rPr lang="en-GB" dirty="0" smtClean="0"/>
              <a:t>Mission documentation (</a:t>
            </a:r>
            <a:r>
              <a:rPr lang="en-GB" i="1" dirty="0" smtClean="0"/>
              <a:t>mandatory</a:t>
            </a:r>
            <a:r>
              <a:rPr lang="en-GB" dirty="0" smtClean="0"/>
              <a:t>) for which two preservation formats are considered for implementation </a:t>
            </a:r>
            <a:r>
              <a:rPr lang="en-GB" dirty="0" smtClean="0">
                <a:sym typeface="Wingdings"/>
              </a:rPr>
              <a:t> PDF/A and FITS</a:t>
            </a:r>
          </a:p>
          <a:p>
            <a:pPr marL="742950" lvl="1" indent="-285750">
              <a:spcBef>
                <a:spcPts val="600"/>
              </a:spcBef>
              <a:buFont typeface="Wingdings" charset="2"/>
              <a:buChar char="Ø"/>
            </a:pPr>
            <a:r>
              <a:rPr lang="en-GB" dirty="0" smtClean="0">
                <a:sym typeface="Wingdings"/>
              </a:rPr>
              <a:t>Other documentation (e.g. </a:t>
            </a:r>
            <a:r>
              <a:rPr lang="en-GB" i="1" dirty="0" smtClean="0">
                <a:sym typeface="Wingdings"/>
              </a:rPr>
              <a:t>papers, presentations</a:t>
            </a:r>
            <a:r>
              <a:rPr lang="en-GB" dirty="0" smtClean="0">
                <a:sym typeface="Wingdings"/>
              </a:rPr>
              <a:t>) for which one preservation file format is considered sufficient  PDF/A</a:t>
            </a:r>
          </a:p>
          <a:p>
            <a:pPr marL="742950" lvl="1" indent="-285750">
              <a:spcBef>
                <a:spcPts val="600"/>
              </a:spcBef>
              <a:buFont typeface="Wingdings" charset="2"/>
              <a:buChar char="Ø"/>
            </a:pPr>
            <a:r>
              <a:rPr lang="en-GB" dirty="0" smtClean="0">
                <a:sym typeface="Wingdings"/>
              </a:rPr>
              <a:t>Currently many documents in paper; several formats for other info.</a:t>
            </a:r>
          </a:p>
          <a:p>
            <a:pPr marL="742950" lvl="1" indent="-285750">
              <a:buFont typeface="Arial"/>
              <a:buChar char="•"/>
            </a:pPr>
            <a:endParaRPr lang="en-GB" sz="1400" dirty="0" smtClean="0">
              <a:sym typeface="Wingdings"/>
            </a:endParaRPr>
          </a:p>
          <a:p>
            <a:pPr marL="285750" indent="-285750">
              <a:buFont typeface="Arial"/>
              <a:buChar char="•"/>
            </a:pPr>
            <a:r>
              <a:rPr lang="en-GB" sz="2400" dirty="0" smtClean="0">
                <a:sym typeface="Wingdings"/>
              </a:rPr>
              <a:t>Images related to EO missions (e.g. old missions quick-looks)</a:t>
            </a:r>
          </a:p>
          <a:p>
            <a:pPr marL="742950" lvl="1" indent="-285750">
              <a:buFont typeface="Wingdings" charset="2"/>
              <a:buChar char="Ø"/>
            </a:pPr>
            <a:r>
              <a:rPr lang="en-GB" dirty="0" smtClean="0">
                <a:sym typeface="Wingdings"/>
              </a:rPr>
              <a:t>Preservation </a:t>
            </a:r>
            <a:r>
              <a:rPr lang="en-GB" dirty="0">
                <a:sym typeface="Wingdings"/>
              </a:rPr>
              <a:t>format </a:t>
            </a:r>
            <a:r>
              <a:rPr lang="en-GB" dirty="0" smtClean="0">
                <a:sym typeface="Wingdings"/>
              </a:rPr>
              <a:t>considered is </a:t>
            </a:r>
            <a:r>
              <a:rPr lang="en-GB" dirty="0">
                <a:sym typeface="Wingdings"/>
              </a:rPr>
              <a:t>TIFF or FITS depending on the </a:t>
            </a:r>
            <a:r>
              <a:rPr lang="en-GB" dirty="0" smtClean="0">
                <a:sym typeface="Wingdings"/>
              </a:rPr>
              <a:t>complexity level </a:t>
            </a:r>
            <a:r>
              <a:rPr lang="en-GB" dirty="0">
                <a:sym typeface="Wingdings"/>
              </a:rPr>
              <a:t>of </a:t>
            </a:r>
            <a:r>
              <a:rPr lang="en-GB" dirty="0" smtClean="0">
                <a:sym typeface="Wingdings"/>
              </a:rPr>
              <a:t>the metadata </a:t>
            </a:r>
            <a:r>
              <a:rPr lang="en-GB" dirty="0">
                <a:sym typeface="Wingdings"/>
              </a:rPr>
              <a:t>schema to be </a:t>
            </a:r>
            <a:r>
              <a:rPr lang="en-GB" dirty="0" smtClean="0">
                <a:sym typeface="Wingdings"/>
              </a:rPr>
              <a:t>preserved (i.e. FITS flexibility for metadata editing allows to handle more complex metadata schema)</a:t>
            </a:r>
            <a:endParaRPr lang="en-GB" dirty="0">
              <a:sym typeface="Wingdings"/>
            </a:endParaRPr>
          </a:p>
          <a:p>
            <a:pPr marL="285750" indent="-285750">
              <a:buFont typeface="Arial"/>
              <a:buChar char="•"/>
            </a:pPr>
            <a:endParaRPr lang="en-GB" sz="1400" dirty="0" smtClean="0">
              <a:sym typeface="Wingdings"/>
            </a:endParaRPr>
          </a:p>
          <a:p>
            <a:pPr marL="285750" indent="-285750">
              <a:buFont typeface="Arial"/>
              <a:buChar char="•"/>
            </a:pPr>
            <a:r>
              <a:rPr lang="en-GB" sz="2400" dirty="0" smtClean="0">
                <a:sym typeface="Wingdings"/>
              </a:rPr>
              <a:t>Metadata files </a:t>
            </a:r>
            <a:r>
              <a:rPr lang="en-GB" sz="2400" dirty="0">
                <a:sym typeface="Wingdings"/>
              </a:rPr>
              <a:t>s</a:t>
            </a:r>
            <a:r>
              <a:rPr lang="en-GB" sz="2400" dirty="0" smtClean="0">
                <a:sym typeface="Wingdings"/>
              </a:rPr>
              <a:t>elected preservation format is XML</a:t>
            </a:r>
          </a:p>
          <a:p>
            <a:pPr marL="285750" indent="-285750">
              <a:buFont typeface="Arial"/>
              <a:buChar char="•"/>
            </a:pPr>
            <a:endParaRPr lang="en-GB" sz="1400" dirty="0" smtClean="0">
              <a:sym typeface="Wingdings"/>
            </a:endParaRPr>
          </a:p>
          <a:p>
            <a:pPr marL="285750" indent="-285750">
              <a:buFont typeface="Arial"/>
              <a:buChar char="•"/>
            </a:pPr>
            <a:r>
              <a:rPr lang="en-GB" sz="2400" dirty="0" smtClean="0">
                <a:sym typeface="Wingdings"/>
              </a:rPr>
              <a:t>Multimedia files format (e.g. Videos) under analysis</a:t>
            </a:r>
          </a:p>
        </p:txBody>
      </p:sp>
    </p:spTree>
    <p:extLst>
      <p:ext uri="{BB962C8B-B14F-4D97-AF65-F5344CB8AC3E}">
        <p14:creationId xmlns:p14="http://schemas.microsoft.com/office/powerpoint/2010/main" val="378019791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Title 1"/>
          <p:cNvSpPr>
            <a:spLocks noGrp="1"/>
          </p:cNvSpPr>
          <p:nvPr>
            <p:ph type="title"/>
          </p:nvPr>
        </p:nvSpPr>
        <p:spPr>
          <a:xfrm>
            <a:off x="167090" y="-3161"/>
            <a:ext cx="7743196" cy="1077218"/>
          </a:xfrm>
          <a:noFill/>
          <a:ln>
            <a:noFill/>
          </a:ln>
        </p:spPr>
        <p:txBody>
          <a:bodyPr vert="horz" wrap="square" lIns="91440" tIns="45720" rIns="91440" bIns="45720" numCol="1" anchor="ctr" anchorCtr="0" compatLnSpc="1">
            <a:prstTxWarp prst="textNoShape">
              <a:avLst/>
            </a:prstTxWarp>
            <a:spAutoFit/>
          </a:bodyPr>
          <a:lstStyle/>
          <a:p>
            <a:r>
              <a:rPr lang="en-US" sz="3200" dirty="0" smtClean="0">
                <a:latin typeface="Calibri"/>
                <a:cs typeface="Calibri"/>
              </a:rPr>
              <a:t>Approaches at ESA: </a:t>
            </a:r>
            <a:br>
              <a:rPr lang="en-US" sz="3200" dirty="0" smtClean="0">
                <a:latin typeface="Calibri"/>
                <a:cs typeface="Calibri"/>
              </a:rPr>
            </a:br>
            <a:r>
              <a:rPr lang="en-US" sz="3200" dirty="0" smtClean="0">
                <a:latin typeface="Calibri"/>
                <a:cs typeface="Calibri"/>
              </a:rPr>
              <a:t>Information and SW Tools preservation</a:t>
            </a:r>
            <a:endParaRPr lang="en-US" sz="3200" dirty="0">
              <a:latin typeface="Calibri"/>
              <a:cs typeface="Calibri"/>
            </a:endParaRPr>
          </a:p>
        </p:txBody>
      </p:sp>
      <p:sp>
        <p:nvSpPr>
          <p:cNvPr id="2" name="TextBox 1"/>
          <p:cNvSpPr txBox="1"/>
          <p:nvPr/>
        </p:nvSpPr>
        <p:spPr>
          <a:xfrm>
            <a:off x="177583" y="1544537"/>
            <a:ext cx="8770763" cy="4139595"/>
          </a:xfrm>
          <a:prstGeom prst="rect">
            <a:avLst/>
          </a:prstGeom>
          <a:noFill/>
        </p:spPr>
        <p:txBody>
          <a:bodyPr wrap="square" rtlCol="0">
            <a:spAutoFit/>
          </a:bodyPr>
          <a:lstStyle/>
          <a:p>
            <a:pPr marL="342900" indent="-342900">
              <a:spcBef>
                <a:spcPts val="600"/>
              </a:spcBef>
              <a:buFont typeface="Arial"/>
              <a:buChar char="•"/>
            </a:pPr>
            <a:r>
              <a:rPr lang="en-US" sz="2400" dirty="0" smtClean="0"/>
              <a:t>During the initial dataset </a:t>
            </a:r>
            <a:r>
              <a:rPr lang="en-US" sz="2400" dirty="0"/>
              <a:t>appraisal </a:t>
            </a:r>
            <a:r>
              <a:rPr lang="en-US" sz="2400" dirty="0" smtClean="0"/>
              <a:t>a decision on the approach to be followed to handle and preserve the mission data, information and the related SW is taken. </a:t>
            </a:r>
          </a:p>
          <a:p>
            <a:pPr marL="800100" lvl="1" indent="-342900">
              <a:spcBef>
                <a:spcPts val="600"/>
              </a:spcBef>
              <a:buFont typeface="Wingdings" charset="2"/>
              <a:buChar char="Ø"/>
            </a:pPr>
            <a:r>
              <a:rPr lang="en-US" sz="2000" dirty="0" smtClean="0"/>
              <a:t>Decision depends on </a:t>
            </a:r>
            <a:r>
              <a:rPr lang="en-US" sz="2000" dirty="0"/>
              <a:t>mission </a:t>
            </a:r>
            <a:r>
              <a:rPr lang="en-US" sz="2000" dirty="0" smtClean="0"/>
              <a:t>relevance, </a:t>
            </a:r>
            <a:r>
              <a:rPr lang="en-US" sz="2000" dirty="0"/>
              <a:t>temporal and geographical coverage, size, storage media </a:t>
            </a:r>
            <a:r>
              <a:rPr lang="en-US" sz="2000" dirty="0" smtClean="0"/>
              <a:t>and archiving format, technical aspects and cost.</a:t>
            </a:r>
          </a:p>
          <a:p>
            <a:pPr marL="800100" lvl="1" indent="-342900">
              <a:spcBef>
                <a:spcPts val="600"/>
              </a:spcBef>
              <a:buFont typeface="Wingdings" charset="2"/>
              <a:buChar char="Ø"/>
            </a:pPr>
            <a:endParaRPr lang="en-US" sz="2000" dirty="0"/>
          </a:p>
          <a:p>
            <a:pPr marL="342900" indent="-342900">
              <a:spcBef>
                <a:spcPts val="600"/>
              </a:spcBef>
              <a:buFont typeface="Arial"/>
              <a:buChar char="•"/>
            </a:pPr>
            <a:r>
              <a:rPr lang="en-GB" sz="2400" dirty="0" smtClean="0"/>
              <a:t>Software </a:t>
            </a:r>
            <a:r>
              <a:rPr lang="en-GB" sz="2400" dirty="0"/>
              <a:t>Preservation approach </a:t>
            </a:r>
            <a:r>
              <a:rPr lang="en-GB" sz="2400" dirty="0" smtClean="0"/>
              <a:t>can be based on different strategies for different missions (</a:t>
            </a:r>
            <a:r>
              <a:rPr lang="en-GB" sz="2400" dirty="0"/>
              <a:t>e.g. </a:t>
            </a:r>
            <a:r>
              <a:rPr lang="en-GB" sz="2400" dirty="0" smtClean="0"/>
              <a:t>virtualization, periodic migrations, </a:t>
            </a:r>
            <a:r>
              <a:rPr lang="en-GB" sz="2400" dirty="0" err="1" smtClean="0"/>
              <a:t>hybernation</a:t>
            </a:r>
            <a:r>
              <a:rPr lang="en-GB" sz="2400" dirty="0" smtClean="0"/>
              <a:t>).</a:t>
            </a:r>
          </a:p>
        </p:txBody>
      </p:sp>
    </p:spTree>
    <p:extLst>
      <p:ext uri="{BB962C8B-B14F-4D97-AF65-F5344CB8AC3E}">
        <p14:creationId xmlns:p14="http://schemas.microsoft.com/office/powerpoint/2010/main" val="182230828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Title 1"/>
          <p:cNvSpPr>
            <a:spLocks noGrp="1"/>
          </p:cNvSpPr>
          <p:nvPr>
            <p:ph type="title"/>
          </p:nvPr>
        </p:nvSpPr>
        <p:spPr>
          <a:xfrm>
            <a:off x="167090" y="55911"/>
            <a:ext cx="6984362" cy="1077218"/>
          </a:xfrm>
          <a:noFill/>
          <a:ln>
            <a:noFill/>
          </a:ln>
        </p:spPr>
        <p:txBody>
          <a:bodyPr vert="horz" wrap="square" lIns="91440" tIns="45720" rIns="91440" bIns="45720" numCol="1" anchor="ctr" anchorCtr="0" compatLnSpc="1">
            <a:prstTxWarp prst="textNoShape">
              <a:avLst/>
            </a:prstTxWarp>
            <a:spAutoFit/>
          </a:bodyPr>
          <a:lstStyle/>
          <a:p>
            <a:r>
              <a:rPr lang="en-US" sz="3200" dirty="0">
                <a:latin typeface="Calibri"/>
                <a:cs typeface="Calibri"/>
              </a:rPr>
              <a:t>Approach at </a:t>
            </a:r>
            <a:r>
              <a:rPr lang="en-US" sz="3200" dirty="0" smtClean="0">
                <a:latin typeface="Calibri"/>
                <a:cs typeface="Calibri"/>
              </a:rPr>
              <a:t>ESA:</a:t>
            </a:r>
            <a:br>
              <a:rPr lang="en-US" sz="3200" dirty="0" smtClean="0">
                <a:latin typeface="Calibri"/>
                <a:cs typeface="Calibri"/>
              </a:rPr>
            </a:br>
            <a:r>
              <a:rPr lang="en-US" sz="3200" dirty="0" smtClean="0">
                <a:latin typeface="Calibri"/>
                <a:cs typeface="Calibri"/>
              </a:rPr>
              <a:t>Virtualization Experiences</a:t>
            </a:r>
            <a:endParaRPr lang="en-US" sz="3200" dirty="0">
              <a:latin typeface="Calibri"/>
              <a:cs typeface="Calibri"/>
            </a:endParaRPr>
          </a:p>
        </p:txBody>
      </p:sp>
      <p:sp>
        <p:nvSpPr>
          <p:cNvPr id="6" name="TextBox 5"/>
          <p:cNvSpPr txBox="1"/>
          <p:nvPr/>
        </p:nvSpPr>
        <p:spPr>
          <a:xfrm>
            <a:off x="221495" y="1203228"/>
            <a:ext cx="8712086" cy="5078314"/>
          </a:xfrm>
          <a:prstGeom prst="rect">
            <a:avLst/>
          </a:prstGeom>
          <a:noFill/>
        </p:spPr>
        <p:txBody>
          <a:bodyPr wrap="square" rtlCol="0">
            <a:spAutoFit/>
          </a:bodyPr>
          <a:lstStyle/>
          <a:p>
            <a:r>
              <a:rPr lang="en-GB" dirty="0" smtClean="0"/>
              <a:t>Dependency </a:t>
            </a:r>
            <a:r>
              <a:rPr lang="en-GB" dirty="0"/>
              <a:t>on legacy hardware, difficult to maintain, was a critical issue for long-term exploitation of the EO products archive and a typical situation for </a:t>
            </a:r>
            <a:r>
              <a:rPr lang="en-GB" dirty="0" smtClean="0"/>
              <a:t>IPFs </a:t>
            </a:r>
            <a:r>
              <a:rPr lang="en-GB" dirty="0"/>
              <a:t>of historical missions. </a:t>
            </a:r>
            <a:endParaRPr lang="en-GB" b="1" dirty="0" smtClean="0"/>
          </a:p>
          <a:p>
            <a:endParaRPr lang="en-GB" b="1" dirty="0" smtClean="0"/>
          </a:p>
          <a:p>
            <a:r>
              <a:rPr lang="en-US" b="1" i="1" u="sng" dirty="0"/>
              <a:t>Instrument Processing </a:t>
            </a:r>
            <a:r>
              <a:rPr lang="en-US" b="1" i="1" u="sng" dirty="0" smtClean="0"/>
              <a:t>Facilities Virtualization</a:t>
            </a:r>
            <a:r>
              <a:rPr lang="en-GB" dirty="0" smtClean="0"/>
              <a:t>: </a:t>
            </a:r>
            <a:r>
              <a:rPr lang="en-GB" dirty="0"/>
              <a:t>a</a:t>
            </a:r>
            <a:r>
              <a:rPr lang="en-GB" dirty="0" smtClean="0"/>
              <a:t> series of mission data processors was virtualised - </a:t>
            </a:r>
            <a:r>
              <a:rPr lang="en-GB" dirty="0"/>
              <a:t>AVHRR, </a:t>
            </a:r>
            <a:r>
              <a:rPr lang="en-GB" dirty="0" err="1"/>
              <a:t>SeaWiFS</a:t>
            </a:r>
            <a:r>
              <a:rPr lang="en-GB" dirty="0"/>
              <a:t>,</a:t>
            </a:r>
            <a:r>
              <a:rPr lang="en-US" dirty="0"/>
              <a:t> </a:t>
            </a:r>
            <a:r>
              <a:rPr lang="en-GB" dirty="0"/>
              <a:t>Landsat TM, Envisat ASAR, Envisat MERIS, Envisat AATSR, Envisat GOMOS, Envisat MIPAS, Envisat SCIAMACHY,</a:t>
            </a:r>
            <a:r>
              <a:rPr lang="en-US" dirty="0"/>
              <a:t> </a:t>
            </a:r>
            <a:r>
              <a:rPr lang="en-GB" dirty="0"/>
              <a:t>Envisat MRA2/MWR,</a:t>
            </a:r>
            <a:r>
              <a:rPr lang="en-US" dirty="0"/>
              <a:t> </a:t>
            </a:r>
            <a:r>
              <a:rPr lang="en-GB" dirty="0"/>
              <a:t>ERS SAR,</a:t>
            </a:r>
            <a:r>
              <a:rPr lang="en-US" dirty="0"/>
              <a:t> </a:t>
            </a:r>
            <a:r>
              <a:rPr lang="en-GB" dirty="0"/>
              <a:t>ERS </a:t>
            </a:r>
            <a:r>
              <a:rPr lang="en-GB" dirty="0" err="1"/>
              <a:t>Scatterometer</a:t>
            </a:r>
            <a:r>
              <a:rPr lang="en-GB" dirty="0"/>
              <a:t>,</a:t>
            </a:r>
            <a:r>
              <a:rPr lang="en-US" dirty="0"/>
              <a:t> </a:t>
            </a:r>
            <a:r>
              <a:rPr lang="en-GB" dirty="0"/>
              <a:t>ERS GOME,</a:t>
            </a:r>
            <a:r>
              <a:rPr lang="en-US" dirty="0"/>
              <a:t> </a:t>
            </a:r>
            <a:r>
              <a:rPr lang="en-GB" dirty="0"/>
              <a:t>ERS </a:t>
            </a:r>
            <a:r>
              <a:rPr lang="en-GB" dirty="0" smtClean="0"/>
              <a:t>Altimeter.</a:t>
            </a:r>
          </a:p>
          <a:p>
            <a:endParaRPr lang="en-US" dirty="0" smtClean="0"/>
          </a:p>
          <a:p>
            <a:r>
              <a:rPr lang="en-US" b="1" i="1" u="sng" dirty="0"/>
              <a:t>Multi-Mission Facility Infrastructure </a:t>
            </a:r>
            <a:r>
              <a:rPr lang="en-US" b="1" i="1" u="sng" dirty="0" smtClean="0"/>
              <a:t>Virtualization</a:t>
            </a:r>
            <a:r>
              <a:rPr lang="en-US" dirty="0" smtClean="0"/>
              <a:t>: </a:t>
            </a:r>
            <a:r>
              <a:rPr lang="en-GB" dirty="0" smtClean="0"/>
              <a:t>Migration </a:t>
            </a:r>
            <a:r>
              <a:rPr lang="en-GB" dirty="0"/>
              <a:t>of MMFI building elements including IPF processors to a virtual-machine hosted environment, identifying and eliminating as much as possible dependencies on specific HW and related SW libraries.</a:t>
            </a:r>
          </a:p>
          <a:p>
            <a:endParaRPr lang="en-US" dirty="0"/>
          </a:p>
          <a:p>
            <a:r>
              <a:rPr lang="en-US" dirty="0" smtClean="0"/>
              <a:t>IPFs and MMFI components can be now executed in virtual environments and have been installed on Cloud for many pilot and operational activities.</a:t>
            </a:r>
          </a:p>
        </p:txBody>
      </p:sp>
    </p:spTree>
    <p:extLst>
      <p:ext uri="{BB962C8B-B14F-4D97-AF65-F5344CB8AC3E}">
        <p14:creationId xmlns:p14="http://schemas.microsoft.com/office/powerpoint/2010/main" val="631121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7090" y="55911"/>
            <a:ext cx="6984362" cy="1077218"/>
          </a:xfrm>
          <a:noFill/>
          <a:ln>
            <a:noFill/>
          </a:ln>
        </p:spPr>
        <p:txBody>
          <a:bodyPr vert="horz" wrap="square" lIns="91440" tIns="45720" rIns="91440" bIns="45720" numCol="1" anchor="ctr" anchorCtr="0" compatLnSpc="1">
            <a:prstTxWarp prst="textNoShape">
              <a:avLst/>
            </a:prstTxWarp>
            <a:spAutoFit/>
          </a:bodyPr>
          <a:lstStyle/>
          <a:p>
            <a:r>
              <a:rPr lang="en-US" sz="3200" dirty="0">
                <a:latin typeface="Calibri"/>
                <a:cs typeface="Calibri"/>
              </a:rPr>
              <a:t>Approach at </a:t>
            </a:r>
            <a:r>
              <a:rPr lang="en-US" sz="3200" dirty="0" smtClean="0">
                <a:latin typeface="Calibri"/>
                <a:cs typeface="Calibri"/>
              </a:rPr>
              <a:t>ESA</a:t>
            </a:r>
            <a:br>
              <a:rPr lang="en-US" sz="3200" dirty="0" smtClean="0">
                <a:latin typeface="Calibri"/>
                <a:cs typeface="Calibri"/>
              </a:rPr>
            </a:br>
            <a:r>
              <a:rPr lang="en-US" sz="3200" dirty="0" smtClean="0">
                <a:latin typeface="Calibri"/>
                <a:cs typeface="Calibri"/>
              </a:rPr>
              <a:t>Preserved Missions examples </a:t>
            </a:r>
            <a:endParaRPr lang="en-US" sz="3200" dirty="0">
              <a:latin typeface="Calibri"/>
              <a:cs typeface="Calibri"/>
            </a:endParaRPr>
          </a:p>
        </p:txBody>
      </p:sp>
      <p:sp>
        <p:nvSpPr>
          <p:cNvPr id="6" name="TextBox 5"/>
          <p:cNvSpPr txBox="1"/>
          <p:nvPr/>
        </p:nvSpPr>
        <p:spPr>
          <a:xfrm>
            <a:off x="118130" y="1233044"/>
            <a:ext cx="8904048" cy="5270675"/>
          </a:xfrm>
          <a:prstGeom prst="rect">
            <a:avLst/>
          </a:prstGeom>
          <a:noFill/>
        </p:spPr>
        <p:txBody>
          <a:bodyPr wrap="square" rtlCol="0">
            <a:spAutoFit/>
          </a:bodyPr>
          <a:lstStyle/>
          <a:p>
            <a:r>
              <a:rPr lang="en-US" sz="2000" b="1" i="1" u="sng" dirty="0" smtClean="0"/>
              <a:t>SEASAT and JERS-1</a:t>
            </a:r>
            <a:r>
              <a:rPr lang="en-US" sz="2000" dirty="0" smtClean="0"/>
              <a:t>:</a:t>
            </a:r>
          </a:p>
          <a:p>
            <a:pPr marL="285750" indent="-285750">
              <a:buFont typeface="Arial"/>
              <a:buChar char="•"/>
            </a:pPr>
            <a:r>
              <a:rPr lang="en-US" dirty="0" smtClean="0"/>
              <a:t>Missions documentation will be preserved in PDF/A and FITS (both copies to be generated)</a:t>
            </a:r>
            <a:endParaRPr lang="en-US" b="1" dirty="0" smtClean="0"/>
          </a:p>
          <a:p>
            <a:endParaRPr lang="en-US" b="1" dirty="0" smtClean="0"/>
          </a:p>
          <a:p>
            <a:pPr marL="285750" indent="-285750">
              <a:buFont typeface="Arial"/>
              <a:buChar char="•"/>
            </a:pPr>
            <a:r>
              <a:rPr lang="en-US" b="1" dirty="0"/>
              <a:t>JERS-1:</a:t>
            </a:r>
          </a:p>
          <a:p>
            <a:pPr marL="742950" lvl="1" indent="-285750">
              <a:buFont typeface="Wingdings" charset="2"/>
              <a:buChar char="Ø"/>
            </a:pPr>
            <a:r>
              <a:rPr lang="en-US" dirty="0">
                <a:solidFill>
                  <a:srgbClr val="000000"/>
                </a:solidFill>
              </a:rPr>
              <a:t>After an </a:t>
            </a:r>
            <a:r>
              <a:rPr lang="en-US" i="1" u="sng" dirty="0">
                <a:solidFill>
                  <a:srgbClr val="000000"/>
                </a:solidFill>
              </a:rPr>
              <a:t>initial dataset appraisal </a:t>
            </a:r>
            <a:r>
              <a:rPr lang="en-US" dirty="0">
                <a:solidFill>
                  <a:srgbClr val="000000"/>
                </a:solidFill>
              </a:rPr>
              <a:t>JERS-1 Processing Software was </a:t>
            </a:r>
            <a:r>
              <a:rPr lang="en-US" dirty="0" smtClean="0">
                <a:solidFill>
                  <a:srgbClr val="000000"/>
                </a:solidFill>
              </a:rPr>
              <a:t>improved, aligned to ALOS mission </a:t>
            </a:r>
            <a:r>
              <a:rPr lang="en-US" dirty="0">
                <a:solidFill>
                  <a:srgbClr val="000000"/>
                </a:solidFill>
              </a:rPr>
              <a:t>and VIRTUALIZED</a:t>
            </a:r>
          </a:p>
          <a:p>
            <a:pPr marL="742950" lvl="1" indent="-285750">
              <a:buFont typeface="Wingdings" charset="2"/>
              <a:buChar char="Ø"/>
            </a:pPr>
            <a:r>
              <a:rPr lang="en-US" dirty="0">
                <a:solidFill>
                  <a:srgbClr val="000000"/>
                </a:solidFill>
              </a:rPr>
              <a:t>Reprocessing campaign being performed in a Cloud environment</a:t>
            </a:r>
          </a:p>
          <a:p>
            <a:endParaRPr lang="en-US" b="1" dirty="0" smtClean="0"/>
          </a:p>
          <a:p>
            <a:pPr marL="285750" indent="-285750">
              <a:buFont typeface="Arial"/>
              <a:buChar char="•"/>
            </a:pPr>
            <a:r>
              <a:rPr lang="en-US" b="1" dirty="0" smtClean="0"/>
              <a:t>SEASAT</a:t>
            </a:r>
            <a:r>
              <a:rPr lang="en-US" dirty="0" smtClean="0"/>
              <a:t>: </a:t>
            </a:r>
          </a:p>
          <a:p>
            <a:pPr marL="742950" lvl="1" indent="-285750">
              <a:buFont typeface="Wingdings" charset="2"/>
              <a:buChar char="Ø"/>
            </a:pPr>
            <a:r>
              <a:rPr lang="en-US" dirty="0" smtClean="0"/>
              <a:t>After an </a:t>
            </a:r>
            <a:r>
              <a:rPr lang="en-US" i="1" u="sng" dirty="0" smtClean="0"/>
              <a:t>initial dataset appraisal</a:t>
            </a:r>
            <a:r>
              <a:rPr lang="en-US" i="1" dirty="0" smtClean="0"/>
              <a:t> </a:t>
            </a:r>
            <a:r>
              <a:rPr lang="en-US" dirty="0" smtClean="0"/>
              <a:t>the decision on DEPRECATION of the original processing </a:t>
            </a:r>
            <a:r>
              <a:rPr lang="en-US" dirty="0"/>
              <a:t>s</a:t>
            </a:r>
            <a:r>
              <a:rPr lang="en-US" dirty="0" smtClean="0"/>
              <a:t>oftware was taken</a:t>
            </a:r>
          </a:p>
          <a:p>
            <a:pPr marL="742950" lvl="1" indent="-285750">
              <a:buFont typeface="Wingdings" charset="2"/>
              <a:buChar char="Ø"/>
            </a:pPr>
            <a:r>
              <a:rPr lang="en-US" dirty="0" smtClean="0"/>
              <a:t>New SAR IPF derived from ALOS-JERS processors: virtualized to run on cloud.</a:t>
            </a:r>
          </a:p>
          <a:p>
            <a:pPr marL="742950" lvl="1" indent="-285750">
              <a:buFont typeface="Wingdings" charset="2"/>
              <a:buChar char="Ø"/>
            </a:pPr>
            <a:r>
              <a:rPr lang="en-US" dirty="0" smtClean="0"/>
              <a:t>Full reprocessing done and processor HIBERNATED.</a:t>
            </a:r>
          </a:p>
          <a:p>
            <a:endParaRPr lang="en-US" sz="1050" b="1" dirty="0" smtClean="0">
              <a:solidFill>
                <a:srgbClr val="000000"/>
              </a:solidFill>
            </a:endParaRPr>
          </a:p>
          <a:p>
            <a:pPr marL="285750" indent="-285750">
              <a:buFont typeface="Arial"/>
              <a:buChar char="•"/>
            </a:pPr>
            <a:endParaRPr lang="en-US" b="1" dirty="0" smtClean="0">
              <a:solidFill>
                <a:srgbClr val="000000"/>
              </a:solidFill>
            </a:endParaRPr>
          </a:p>
          <a:p>
            <a:pPr marL="285750" indent="-285750">
              <a:buFont typeface="Arial"/>
              <a:buChar char="•"/>
            </a:pPr>
            <a:r>
              <a:rPr lang="en-US" b="1" dirty="0" smtClean="0">
                <a:solidFill>
                  <a:srgbClr val="000000"/>
                </a:solidFill>
              </a:rPr>
              <a:t>Other Historical Missions</a:t>
            </a:r>
          </a:p>
          <a:p>
            <a:pPr marL="742950" lvl="1" indent="-285750">
              <a:buFont typeface="Wingdings" charset="2"/>
              <a:buChar char="Ø"/>
            </a:pPr>
            <a:r>
              <a:rPr lang="en-US" dirty="0" smtClean="0">
                <a:solidFill>
                  <a:srgbClr val="000000"/>
                </a:solidFill>
              </a:rPr>
              <a:t>Processing software hibernation (e.g. after reprocessing campaigns)</a:t>
            </a:r>
          </a:p>
        </p:txBody>
      </p:sp>
    </p:spTree>
    <p:extLst>
      <p:ext uri="{BB962C8B-B14F-4D97-AF65-F5344CB8AC3E}">
        <p14:creationId xmlns:p14="http://schemas.microsoft.com/office/powerpoint/2010/main" val="7463269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203737" y="1839506"/>
            <a:ext cx="2453313" cy="1306219"/>
          </a:xfrm>
          <a:prstGeom prst="roundRect">
            <a:avLst/>
          </a:prstGeom>
          <a:solidFill>
            <a:schemeClr val="accent1">
              <a:lumMod val="60000"/>
              <a:lumOff val="40000"/>
              <a:alpha val="5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EO Data Associated Knowledge</a:t>
            </a:r>
            <a:endParaRPr lang="en-US" b="1" dirty="0"/>
          </a:p>
        </p:txBody>
      </p:sp>
      <p:sp>
        <p:nvSpPr>
          <p:cNvPr id="9" name="Rounded Rectangle 8"/>
          <p:cNvSpPr/>
          <p:nvPr/>
        </p:nvSpPr>
        <p:spPr>
          <a:xfrm>
            <a:off x="930449" y="4070532"/>
            <a:ext cx="2441755" cy="2396938"/>
          </a:xfrm>
          <a:prstGeom prst="roundRect">
            <a:avLst/>
          </a:prstGeom>
          <a:solidFill>
            <a:schemeClr val="accent1">
              <a:lumMod val="20000"/>
              <a:lumOff val="80000"/>
              <a:alpha val="5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Information</a:t>
            </a:r>
          </a:p>
          <a:p>
            <a:pPr algn="ctr"/>
            <a:endParaRPr lang="en-US" dirty="0" smtClean="0"/>
          </a:p>
          <a:p>
            <a:pPr marL="285750" indent="-285750">
              <a:buFont typeface="Arial"/>
              <a:buChar char="•"/>
            </a:pPr>
            <a:r>
              <a:rPr lang="en-US" dirty="0" smtClean="0"/>
              <a:t>Documents</a:t>
            </a:r>
          </a:p>
          <a:p>
            <a:pPr marL="285750" indent="-285750">
              <a:buFont typeface="Arial"/>
              <a:buChar char="•"/>
            </a:pPr>
            <a:r>
              <a:rPr lang="en-US" dirty="0" smtClean="0"/>
              <a:t>Images</a:t>
            </a:r>
          </a:p>
          <a:p>
            <a:pPr marL="285750" indent="-285750">
              <a:buFont typeface="Arial"/>
              <a:buChar char="•"/>
            </a:pPr>
            <a:r>
              <a:rPr lang="en-US" dirty="0" smtClean="0"/>
              <a:t>Videos</a:t>
            </a:r>
          </a:p>
          <a:p>
            <a:pPr marL="285750" indent="-285750">
              <a:buFont typeface="Arial"/>
              <a:buChar char="•"/>
            </a:pPr>
            <a:r>
              <a:rPr lang="en-US" dirty="0" smtClean="0"/>
              <a:t>Metadata</a:t>
            </a:r>
          </a:p>
          <a:p>
            <a:pPr marL="285750" indent="-285750">
              <a:buFont typeface="Arial"/>
              <a:buChar char="•"/>
            </a:pPr>
            <a:r>
              <a:rPr lang="en-US" dirty="0" smtClean="0"/>
              <a:t>Etc.</a:t>
            </a:r>
            <a:endParaRPr lang="en-US" dirty="0"/>
          </a:p>
        </p:txBody>
      </p:sp>
      <p:sp>
        <p:nvSpPr>
          <p:cNvPr id="10" name="Rounded Rectangle 9"/>
          <p:cNvSpPr/>
          <p:nvPr/>
        </p:nvSpPr>
        <p:spPr>
          <a:xfrm>
            <a:off x="5868510" y="4056950"/>
            <a:ext cx="2457987" cy="1081988"/>
          </a:xfrm>
          <a:prstGeom prst="roundRect">
            <a:avLst/>
          </a:prstGeom>
          <a:solidFill>
            <a:schemeClr val="accent1">
              <a:lumMod val="20000"/>
              <a:lumOff val="80000"/>
              <a:alpha val="5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Software/Tools</a:t>
            </a:r>
            <a:endParaRPr lang="en-US" b="1" dirty="0"/>
          </a:p>
        </p:txBody>
      </p:sp>
      <p:cxnSp>
        <p:nvCxnSpPr>
          <p:cNvPr id="14" name="Straight Arrow Connector 13"/>
          <p:cNvCxnSpPr>
            <a:stCxn id="5" idx="2"/>
            <a:endCxn id="9" idx="0"/>
          </p:cNvCxnSpPr>
          <p:nvPr/>
        </p:nvCxnSpPr>
        <p:spPr>
          <a:xfrm flipH="1">
            <a:off x="2151327" y="3145725"/>
            <a:ext cx="2279067" cy="9248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5" idx="2"/>
            <a:endCxn id="10" idx="0"/>
          </p:cNvCxnSpPr>
          <p:nvPr/>
        </p:nvCxnSpPr>
        <p:spPr>
          <a:xfrm>
            <a:off x="4430394" y="3145725"/>
            <a:ext cx="2667110" cy="9112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245331" y="245315"/>
            <a:ext cx="5581977" cy="584776"/>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n-GB"/>
            </a:defPPr>
            <a:lvl1pPr eaLnBrk="0" hangingPunct="0">
              <a:defRPr sz="3200" b="1">
                <a:solidFill>
                  <a:schemeClr val="bg1"/>
                </a:solidFill>
                <a:latin typeface="Calibri" charset="0"/>
                <a:ea typeface="ＭＳ Ｐゴシック" charset="0"/>
                <a:cs typeface="Calibri" charset="0"/>
              </a:defRPr>
            </a:lvl1pPr>
            <a:lvl2pPr eaLnBrk="0" hangingPunct="0">
              <a:defRPr sz="2200" b="1">
                <a:solidFill>
                  <a:schemeClr val="bg1"/>
                </a:solidFill>
              </a:defRPr>
            </a:lvl2pPr>
            <a:lvl3pPr eaLnBrk="0" hangingPunct="0">
              <a:defRPr sz="2200" b="1">
                <a:solidFill>
                  <a:schemeClr val="bg1"/>
                </a:solidFill>
              </a:defRPr>
            </a:lvl3pPr>
            <a:lvl4pPr eaLnBrk="0" hangingPunct="0">
              <a:defRPr sz="2200" b="1">
                <a:solidFill>
                  <a:schemeClr val="bg1"/>
                </a:solidFill>
              </a:defRPr>
            </a:lvl4pPr>
            <a:lvl5pPr eaLnBrk="0" hangingPunct="0">
              <a:defRPr sz="2200" b="1">
                <a:solidFill>
                  <a:schemeClr val="bg1"/>
                </a:solidFill>
              </a:defRPr>
            </a:lvl5pPr>
            <a:lvl6pPr marL="457200" fontAlgn="base">
              <a:spcBef>
                <a:spcPct val="0"/>
              </a:spcBef>
              <a:spcAft>
                <a:spcPct val="0"/>
              </a:spcAft>
              <a:defRPr sz="2200" b="1">
                <a:solidFill>
                  <a:schemeClr val="bg1"/>
                </a:solidFill>
              </a:defRPr>
            </a:lvl6pPr>
            <a:lvl7pPr marL="914400" fontAlgn="base">
              <a:spcBef>
                <a:spcPct val="0"/>
              </a:spcBef>
              <a:spcAft>
                <a:spcPct val="0"/>
              </a:spcAft>
              <a:defRPr sz="2200" b="1">
                <a:solidFill>
                  <a:schemeClr val="bg1"/>
                </a:solidFill>
              </a:defRPr>
            </a:lvl7pPr>
            <a:lvl8pPr marL="1371600" fontAlgn="base">
              <a:spcBef>
                <a:spcPct val="0"/>
              </a:spcBef>
              <a:spcAft>
                <a:spcPct val="0"/>
              </a:spcAft>
              <a:defRPr sz="2200" b="1">
                <a:solidFill>
                  <a:schemeClr val="bg1"/>
                </a:solidFill>
              </a:defRPr>
            </a:lvl8pPr>
            <a:lvl9pPr marL="1828800" fontAlgn="base">
              <a:spcBef>
                <a:spcPct val="0"/>
              </a:spcBef>
              <a:spcAft>
                <a:spcPct val="0"/>
              </a:spcAft>
              <a:defRPr sz="2200" b="1">
                <a:solidFill>
                  <a:schemeClr val="bg1"/>
                </a:solidFill>
              </a:defRPr>
            </a:lvl9pPr>
          </a:lstStyle>
          <a:p>
            <a:r>
              <a:rPr lang="en-US" dirty="0" smtClean="0"/>
              <a:t>EO Data Associated Knowledge</a:t>
            </a:r>
            <a:endParaRPr lang="en-US" dirty="0"/>
          </a:p>
        </p:txBody>
      </p:sp>
    </p:spTree>
    <p:extLst>
      <p:ext uri="{BB962C8B-B14F-4D97-AF65-F5344CB8AC3E}">
        <p14:creationId xmlns:p14="http://schemas.microsoft.com/office/powerpoint/2010/main" val="194252097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4"/>
          <p:cNvSpPr/>
          <p:nvPr/>
        </p:nvSpPr>
        <p:spPr>
          <a:xfrm>
            <a:off x="712609" y="2485572"/>
            <a:ext cx="7941533" cy="1822379"/>
          </a:xfrm>
          <a:prstGeom prst="rect">
            <a:avLst/>
          </a:prstGeom>
          <a:noFill/>
          <a:ln>
            <a:noFill/>
          </a:ln>
        </p:spPr>
        <p:txBody>
          <a:bodyPr/>
          <a:lstStyle/>
          <a:p>
            <a:pPr algn="ctr" eaLnBrk="0" hangingPunct="0"/>
            <a:r>
              <a:rPr lang="en-GB" sz="3600" b="1" dirty="0"/>
              <a:t>Discussion </a:t>
            </a:r>
            <a:r>
              <a:rPr lang="en-GB" sz="3600" b="1" dirty="0" smtClean="0"/>
              <a:t>&amp; Possible way </a:t>
            </a:r>
            <a:r>
              <a:rPr lang="en-GB" sz="3600" b="1" dirty="0"/>
              <a:t>forward</a:t>
            </a:r>
            <a:endParaRPr lang="en-US" sz="3600" b="1" dirty="0"/>
          </a:p>
        </p:txBody>
      </p:sp>
    </p:spTree>
    <p:extLst>
      <p:ext uri="{BB962C8B-B14F-4D97-AF65-F5344CB8AC3E}">
        <p14:creationId xmlns:p14="http://schemas.microsoft.com/office/powerpoint/2010/main" val="342075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521" y="1255938"/>
            <a:ext cx="7729765" cy="5239204"/>
          </a:xfrm>
        </p:spPr>
        <p:txBody>
          <a:bodyPr/>
          <a:lstStyle/>
          <a:p>
            <a:pPr>
              <a:lnSpc>
                <a:spcPct val="100000"/>
              </a:lnSpc>
              <a:spcBef>
                <a:spcPts val="600"/>
              </a:spcBef>
            </a:pPr>
            <a:r>
              <a:rPr lang="en-GB" sz="2400" b="1" dirty="0" smtClean="0"/>
              <a:t>What </a:t>
            </a:r>
            <a:r>
              <a:rPr lang="en-GB" sz="2400" b="1" dirty="0"/>
              <a:t>formats would be most convenient for preserving text </a:t>
            </a:r>
            <a:r>
              <a:rPr lang="en-GB" sz="2400" b="1" dirty="0" smtClean="0"/>
              <a:t>documents</a:t>
            </a:r>
            <a:r>
              <a:rPr lang="en-GB" sz="2400" b="1" dirty="0"/>
              <a:t>, metadata files, </a:t>
            </a:r>
            <a:r>
              <a:rPr lang="en-GB" sz="2400" b="1" dirty="0" smtClean="0"/>
              <a:t>and videos?</a:t>
            </a:r>
          </a:p>
          <a:p>
            <a:pPr marL="285750" indent="-285750">
              <a:lnSpc>
                <a:spcPct val="100000"/>
              </a:lnSpc>
              <a:spcBef>
                <a:spcPts val="600"/>
              </a:spcBef>
              <a:buFont typeface="Arial"/>
              <a:buChar char="•"/>
            </a:pPr>
            <a:r>
              <a:rPr lang="en-US" sz="2000" dirty="0"/>
              <a:t>Text Documents (word, txt, </a:t>
            </a:r>
            <a:r>
              <a:rPr lang="en-US" sz="2000" dirty="0" err="1"/>
              <a:t>ppt</a:t>
            </a:r>
            <a:r>
              <a:rPr lang="en-US" sz="2000" dirty="0"/>
              <a:t>) </a:t>
            </a:r>
            <a:r>
              <a:rPr lang="en-US" sz="2000" dirty="0">
                <a:sym typeface="Wingdings"/>
              </a:rPr>
              <a:t> </a:t>
            </a:r>
            <a:r>
              <a:rPr lang="en-US" sz="2000" dirty="0" smtClean="0">
                <a:sym typeface="Wingdings"/>
              </a:rPr>
              <a:t>PDF, PDF</a:t>
            </a:r>
            <a:r>
              <a:rPr lang="en-US" sz="2000" dirty="0">
                <a:sym typeface="Wingdings"/>
              </a:rPr>
              <a:t>/A, FITS, </a:t>
            </a:r>
            <a:r>
              <a:rPr lang="en-US" sz="2000" dirty="0" smtClean="0">
                <a:sym typeface="Wingdings"/>
              </a:rPr>
              <a:t>other;</a:t>
            </a:r>
            <a:endParaRPr lang="en-US" sz="2000" dirty="0"/>
          </a:p>
          <a:p>
            <a:pPr marL="285750" indent="-285750">
              <a:lnSpc>
                <a:spcPct val="100000"/>
              </a:lnSpc>
              <a:spcBef>
                <a:spcPts val="600"/>
              </a:spcBef>
              <a:buFont typeface="Arial"/>
              <a:buChar char="•"/>
            </a:pPr>
            <a:r>
              <a:rPr lang="en-US" sz="2000" dirty="0"/>
              <a:t>Images (bmp, </a:t>
            </a:r>
            <a:r>
              <a:rPr lang="en-US" sz="2000" dirty="0" err="1"/>
              <a:t>tif</a:t>
            </a:r>
            <a:r>
              <a:rPr lang="en-US" sz="2000" dirty="0"/>
              <a:t>, jpg, gif) </a:t>
            </a:r>
            <a:r>
              <a:rPr lang="en-US" sz="2000" dirty="0">
                <a:sym typeface="Wingdings"/>
              </a:rPr>
              <a:t> TIFF, FITS, </a:t>
            </a:r>
            <a:r>
              <a:rPr lang="en-US" sz="2000" dirty="0" smtClean="0">
                <a:sym typeface="Wingdings"/>
              </a:rPr>
              <a:t>other;</a:t>
            </a:r>
            <a:endParaRPr lang="en-US" sz="2000" dirty="0"/>
          </a:p>
          <a:p>
            <a:pPr marL="285750" indent="-285750">
              <a:lnSpc>
                <a:spcPct val="100000"/>
              </a:lnSpc>
              <a:spcBef>
                <a:spcPts val="600"/>
              </a:spcBef>
              <a:buFont typeface="Arial"/>
              <a:buChar char="•"/>
            </a:pPr>
            <a:r>
              <a:rPr lang="en-US" sz="2000" dirty="0"/>
              <a:t>Metadata file </a:t>
            </a:r>
            <a:r>
              <a:rPr lang="en-US" sz="2000" dirty="0">
                <a:sym typeface="Wingdings"/>
              </a:rPr>
              <a:t> XML, </a:t>
            </a:r>
            <a:r>
              <a:rPr lang="en-US" sz="2000" dirty="0" smtClean="0">
                <a:sym typeface="Wingdings"/>
              </a:rPr>
              <a:t>ASCII;</a:t>
            </a:r>
            <a:endParaRPr lang="en-US" sz="2000" dirty="0"/>
          </a:p>
          <a:p>
            <a:pPr marL="285750" indent="-285750">
              <a:lnSpc>
                <a:spcPct val="100000"/>
              </a:lnSpc>
              <a:spcBef>
                <a:spcPts val="600"/>
              </a:spcBef>
              <a:buFont typeface="Arial"/>
              <a:buChar char="•"/>
            </a:pPr>
            <a:r>
              <a:rPr lang="en-US" sz="2000" dirty="0" smtClean="0"/>
              <a:t>Video </a:t>
            </a:r>
            <a:r>
              <a:rPr lang="en-US" sz="2000" dirty="0"/>
              <a:t>(</a:t>
            </a:r>
            <a:r>
              <a:rPr lang="en-US" sz="2000" i="1" dirty="0" err="1"/>
              <a:t>avi</a:t>
            </a:r>
            <a:r>
              <a:rPr lang="en-US" sz="2000" i="1" dirty="0"/>
              <a:t>, </a:t>
            </a:r>
            <a:r>
              <a:rPr lang="en-US" sz="2000" i="1" dirty="0" err="1"/>
              <a:t>vob</a:t>
            </a:r>
            <a:r>
              <a:rPr lang="en-US" sz="2000" i="1" dirty="0"/>
              <a:t>, m4v, </a:t>
            </a:r>
            <a:r>
              <a:rPr lang="en-US" sz="2000" i="1" dirty="0" err="1"/>
              <a:t>mov</a:t>
            </a:r>
            <a:r>
              <a:rPr lang="en-US" sz="2000" i="1" dirty="0"/>
              <a:t>, </a:t>
            </a:r>
            <a:r>
              <a:rPr lang="en-US" sz="2000" i="1" dirty="0" err="1"/>
              <a:t>mpx</a:t>
            </a:r>
            <a:r>
              <a:rPr lang="en-US" sz="2000" i="1" dirty="0"/>
              <a:t>, </a:t>
            </a:r>
            <a:r>
              <a:rPr lang="en-US" sz="2000" i="1" dirty="0" err="1"/>
              <a:t>etc</a:t>
            </a:r>
            <a:r>
              <a:rPr lang="en-US" sz="2000" i="1" dirty="0"/>
              <a:t>)</a:t>
            </a:r>
            <a:r>
              <a:rPr lang="en-US" sz="2000" dirty="0"/>
              <a:t> </a:t>
            </a:r>
            <a:r>
              <a:rPr lang="en-US" sz="2000" dirty="0">
                <a:sym typeface="Wingdings"/>
              </a:rPr>
              <a:t> </a:t>
            </a:r>
            <a:r>
              <a:rPr lang="en-US" sz="2000" dirty="0"/>
              <a:t>MJ2, </a:t>
            </a:r>
            <a:r>
              <a:rPr lang="en-US" sz="2000" dirty="0" smtClean="0"/>
              <a:t>other.</a:t>
            </a:r>
            <a:endParaRPr lang="en-US" sz="2400" dirty="0"/>
          </a:p>
          <a:p>
            <a:pPr>
              <a:lnSpc>
                <a:spcPct val="100000"/>
              </a:lnSpc>
              <a:spcBef>
                <a:spcPts val="600"/>
              </a:spcBef>
              <a:buFont typeface="+mj-lt"/>
              <a:buAutoNum type="arabicPeriod" startAt="2"/>
            </a:pPr>
            <a:endParaRPr lang="en-GB" sz="2400" b="1" dirty="0" smtClean="0"/>
          </a:p>
          <a:p>
            <a:pPr>
              <a:lnSpc>
                <a:spcPct val="100000"/>
              </a:lnSpc>
              <a:spcBef>
                <a:spcPts val="600"/>
              </a:spcBef>
              <a:buFont typeface="+mj-lt"/>
              <a:buAutoNum type="arabicPeriod" startAt="2"/>
            </a:pPr>
            <a:r>
              <a:rPr lang="en-GB" sz="2400" b="1" dirty="0" smtClean="0"/>
              <a:t>Drafting </a:t>
            </a:r>
            <a:r>
              <a:rPr lang="en-GB" sz="2400" b="1" dirty="0"/>
              <a:t>a Best </a:t>
            </a:r>
            <a:r>
              <a:rPr lang="en-GB" sz="2400" b="1" dirty="0" smtClean="0"/>
              <a:t>Practice on recommended </a:t>
            </a:r>
            <a:r>
              <a:rPr lang="en-GB" sz="2400" b="1" dirty="0"/>
              <a:t>approach(</a:t>
            </a:r>
            <a:r>
              <a:rPr lang="en-GB" sz="2400" b="1" dirty="0" err="1"/>
              <a:t>es</a:t>
            </a:r>
            <a:r>
              <a:rPr lang="en-GB" sz="2400" b="1" dirty="0"/>
              <a:t>) </a:t>
            </a:r>
            <a:r>
              <a:rPr lang="en-GB" sz="2400" b="1" dirty="0" smtClean="0"/>
              <a:t>for information and SW tools preservation on the basis of CEOS agencies experience?                               </a:t>
            </a:r>
            <a:endParaRPr lang="en-US" sz="2400" b="1"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2" name="Picture 1"/>
          <p:cNvPicPr>
            <a:picLocks noChangeAspect="1"/>
          </p:cNvPicPr>
          <p:nvPr/>
        </p:nvPicPr>
        <p:blipFill>
          <a:blip r:embed="rId2"/>
          <a:stretch>
            <a:fillRect/>
          </a:stretch>
        </p:blipFill>
        <p:spPr>
          <a:xfrm>
            <a:off x="7649483" y="2648856"/>
            <a:ext cx="1265918" cy="1288935"/>
          </a:xfrm>
          <a:prstGeom prst="rect">
            <a:avLst/>
          </a:prstGeom>
        </p:spPr>
      </p:pic>
      <p:pic>
        <p:nvPicPr>
          <p:cNvPr id="5" name="Picture 4"/>
          <p:cNvPicPr>
            <a:picLocks noChangeAspect="1"/>
          </p:cNvPicPr>
          <p:nvPr/>
        </p:nvPicPr>
        <p:blipFill>
          <a:blip r:embed="rId3"/>
          <a:stretch>
            <a:fillRect/>
          </a:stretch>
        </p:blipFill>
        <p:spPr>
          <a:xfrm>
            <a:off x="8037283" y="4829628"/>
            <a:ext cx="968829" cy="1346819"/>
          </a:xfrm>
          <a:prstGeom prst="rect">
            <a:avLst/>
          </a:prstGeom>
        </p:spPr>
      </p:pic>
      <p:sp>
        <p:nvSpPr>
          <p:cNvPr id="6" name="Rectangle 6"/>
          <p:cNvSpPr txBox="1">
            <a:spLocks noChangeArrowheads="1"/>
          </p:cNvSpPr>
          <p:nvPr/>
        </p:nvSpPr>
        <p:spPr bwMode="auto">
          <a:xfrm>
            <a:off x="446677" y="274281"/>
            <a:ext cx="71850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ctr"/>
            <a:r>
              <a:rPr lang="en-GB" altLang="en-US" sz="3200" dirty="0" smtClean="0">
                <a:solidFill>
                  <a:schemeClr val="bg1"/>
                </a:solidFill>
                <a:latin typeface="Calibri" charset="0"/>
                <a:ea typeface="ＭＳ Ｐゴシック" charset="0"/>
                <a:cs typeface="Calibri" charset="0"/>
              </a:rPr>
              <a:t>Summary</a:t>
            </a:r>
            <a:endParaRPr lang="en-GB" altLang="en-US" sz="3200" dirty="0">
              <a:solidFill>
                <a:schemeClr val="bg1"/>
              </a:solidFill>
              <a:latin typeface="Calibri" charset="0"/>
              <a:ea typeface="ＭＳ Ｐゴシック" charset="0"/>
              <a:cs typeface="Calibri" charset="0"/>
            </a:endParaRPr>
          </a:p>
        </p:txBody>
      </p:sp>
    </p:spTree>
    <p:extLst>
      <p:ext uri="{BB962C8B-B14F-4D97-AF65-F5344CB8AC3E}">
        <p14:creationId xmlns:p14="http://schemas.microsoft.com/office/powerpoint/2010/main" val="2724380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302131"/>
            <a:ext cx="6105525" cy="584776"/>
          </a:xfrm>
          <a:noFill/>
          <a:ln>
            <a:noFill/>
          </a:ln>
        </p:spPr>
        <p:txBody>
          <a:bodyPr vert="horz" wrap="square" lIns="91440" tIns="45720" rIns="91440" bIns="45720" numCol="1" anchor="ctr" anchorCtr="0" compatLnSpc="1">
            <a:prstTxWarp prst="textNoShape">
              <a:avLst/>
            </a:prstTxWarp>
            <a:spAutoFit/>
          </a:bodyPr>
          <a:lstStyle/>
          <a:p>
            <a:r>
              <a:rPr lang="en-US" sz="3200" kern="1200" dirty="0" smtClean="0">
                <a:latin typeface="Calibri" charset="0"/>
                <a:ea typeface="ＭＳ Ｐゴシック" charset="0"/>
                <a:cs typeface="Calibri" charset="0"/>
              </a:rPr>
              <a:t>Best Practice </a:t>
            </a:r>
            <a:r>
              <a:rPr lang="en-US" sz="3200" kern="1200" dirty="0" err="1" smtClean="0">
                <a:latin typeface="Calibri" charset="0"/>
                <a:ea typeface="ＭＳ Ｐゴシック" charset="0"/>
                <a:cs typeface="Calibri" charset="0"/>
              </a:rPr>
              <a:t>ToC</a:t>
            </a:r>
            <a:endParaRPr lang="en-US" sz="3200" kern="1200" dirty="0">
              <a:latin typeface="Calibri" charset="0"/>
              <a:ea typeface="ＭＳ Ｐゴシック" charset="0"/>
              <a:cs typeface="Calibri" charset="0"/>
            </a:endParaRP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pic>
        <p:nvPicPr>
          <p:cNvPr id="3" name="Picture 2"/>
          <p:cNvPicPr>
            <a:picLocks noChangeAspect="1"/>
          </p:cNvPicPr>
          <p:nvPr/>
        </p:nvPicPr>
        <p:blipFill>
          <a:blip r:embed="rId2"/>
          <a:stretch>
            <a:fillRect/>
          </a:stretch>
        </p:blipFill>
        <p:spPr>
          <a:xfrm>
            <a:off x="1516494" y="1155082"/>
            <a:ext cx="6197600" cy="5384800"/>
          </a:xfrm>
          <a:prstGeom prst="rect">
            <a:avLst/>
          </a:prstGeom>
        </p:spPr>
      </p:pic>
    </p:spTree>
    <p:extLst>
      <p:ext uri="{BB962C8B-B14F-4D97-AF65-F5344CB8AC3E}">
        <p14:creationId xmlns:p14="http://schemas.microsoft.com/office/powerpoint/2010/main" val="39774012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6"/>
          <p:cNvSpPr txBox="1">
            <a:spLocks noChangeArrowheads="1"/>
          </p:cNvSpPr>
          <p:nvPr/>
        </p:nvSpPr>
        <p:spPr bwMode="auto">
          <a:xfrm>
            <a:off x="296296" y="215256"/>
            <a:ext cx="7185025"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eaLnBrk="0" hangingPunct="0">
              <a:defRPr sz="3200" b="1">
                <a:solidFill>
                  <a:schemeClr val="bg1"/>
                </a:solidFill>
                <a:latin typeface="Calibri" charset="0"/>
                <a:ea typeface="ＭＳ Ｐゴシック" charset="0"/>
                <a:cs typeface="Calibri" charset="0"/>
              </a:defRPr>
            </a:lvl1pPr>
            <a:lvl2pPr eaLnBrk="0" hangingPunct="0">
              <a:defRPr sz="2200" b="1">
                <a:solidFill>
                  <a:schemeClr val="bg1"/>
                </a:solidFill>
              </a:defRPr>
            </a:lvl2pPr>
            <a:lvl3pPr eaLnBrk="0" hangingPunct="0">
              <a:defRPr sz="2200" b="1">
                <a:solidFill>
                  <a:schemeClr val="bg1"/>
                </a:solidFill>
              </a:defRPr>
            </a:lvl3pPr>
            <a:lvl4pPr eaLnBrk="0" hangingPunct="0">
              <a:defRPr sz="2200" b="1">
                <a:solidFill>
                  <a:schemeClr val="bg1"/>
                </a:solidFill>
              </a:defRPr>
            </a:lvl4pPr>
            <a:lvl5pPr eaLnBrk="0" hangingPunct="0">
              <a:defRPr sz="2200" b="1">
                <a:solidFill>
                  <a:schemeClr val="bg1"/>
                </a:solidFill>
              </a:defRPr>
            </a:lvl5pPr>
            <a:lvl6pPr marL="457200" fontAlgn="base">
              <a:spcBef>
                <a:spcPct val="0"/>
              </a:spcBef>
              <a:spcAft>
                <a:spcPct val="0"/>
              </a:spcAft>
              <a:defRPr sz="2200" b="1">
                <a:solidFill>
                  <a:schemeClr val="bg1"/>
                </a:solidFill>
              </a:defRPr>
            </a:lvl6pPr>
            <a:lvl7pPr marL="914400" fontAlgn="base">
              <a:spcBef>
                <a:spcPct val="0"/>
              </a:spcBef>
              <a:spcAft>
                <a:spcPct val="0"/>
              </a:spcAft>
              <a:defRPr sz="2200" b="1">
                <a:solidFill>
                  <a:schemeClr val="bg1"/>
                </a:solidFill>
              </a:defRPr>
            </a:lvl7pPr>
            <a:lvl8pPr marL="1371600" fontAlgn="base">
              <a:spcBef>
                <a:spcPct val="0"/>
              </a:spcBef>
              <a:spcAft>
                <a:spcPct val="0"/>
              </a:spcAft>
              <a:defRPr sz="2200" b="1">
                <a:solidFill>
                  <a:schemeClr val="bg1"/>
                </a:solidFill>
              </a:defRPr>
            </a:lvl8pPr>
            <a:lvl9pPr marL="1828800" fontAlgn="base">
              <a:spcBef>
                <a:spcPct val="0"/>
              </a:spcBef>
              <a:spcAft>
                <a:spcPct val="0"/>
              </a:spcAft>
              <a:defRPr sz="2200" b="1">
                <a:solidFill>
                  <a:schemeClr val="bg1"/>
                </a:solidFill>
              </a:defRPr>
            </a:lvl9pPr>
          </a:lstStyle>
          <a:p>
            <a:r>
              <a:rPr lang="en-GB" altLang="en-US" dirty="0" smtClean="0"/>
              <a:t>Recommendation Formatting</a:t>
            </a:r>
            <a:endParaRPr lang="en-GB" altLang="en-US" dirty="0"/>
          </a:p>
        </p:txBody>
      </p:sp>
      <p:sp>
        <p:nvSpPr>
          <p:cNvPr id="6" name="Rectangle 5"/>
          <p:cNvSpPr/>
          <p:nvPr/>
        </p:nvSpPr>
        <p:spPr>
          <a:xfrm>
            <a:off x="616857" y="2153019"/>
            <a:ext cx="8019143" cy="954107"/>
          </a:xfrm>
          <a:prstGeom prst="rect">
            <a:avLst/>
          </a:prstGeom>
        </p:spPr>
        <p:txBody>
          <a:bodyPr wrap="square">
            <a:spAutoFit/>
          </a:bodyPr>
          <a:lstStyle/>
          <a:p>
            <a:endParaRPr lang="en-GB" sz="2800" dirty="0"/>
          </a:p>
          <a:p>
            <a:endParaRPr lang="en-GB" sz="2800" dirty="0"/>
          </a:p>
        </p:txBody>
      </p:sp>
      <p:graphicFrame>
        <p:nvGraphicFramePr>
          <p:cNvPr id="2" name="Object 1"/>
          <p:cNvGraphicFramePr>
            <a:graphicFrameLocks noChangeAspect="1"/>
          </p:cNvGraphicFramePr>
          <p:nvPr>
            <p:extLst>
              <p:ext uri="{D42A27DB-BD31-4B8C-83A1-F6EECF244321}">
                <p14:modId xmlns:p14="http://schemas.microsoft.com/office/powerpoint/2010/main" val="4276508717"/>
              </p:ext>
            </p:extLst>
          </p:nvPr>
        </p:nvGraphicFramePr>
        <p:xfrm>
          <a:off x="1069135" y="1227264"/>
          <a:ext cx="6537462" cy="5280801"/>
        </p:xfrm>
        <a:graphic>
          <a:graphicData uri="http://schemas.openxmlformats.org/presentationml/2006/ole">
            <mc:AlternateContent xmlns:mc="http://schemas.openxmlformats.org/markup-compatibility/2006">
              <mc:Choice xmlns:v="urn:schemas-microsoft-com:vml" Requires="v">
                <p:oleObj spid="_x0000_s1089" name="Document" r:id="rId4" imgW="5880100" imgH="4749800" progId="Word.Document.12">
                  <p:embed/>
                </p:oleObj>
              </mc:Choice>
              <mc:Fallback>
                <p:oleObj name="Document" r:id="rId4" imgW="5880100" imgH="4749800" progId="Word.Document.12">
                  <p:embed/>
                  <p:pic>
                    <p:nvPicPr>
                      <p:cNvPr id="0" name=""/>
                      <p:cNvPicPr/>
                      <p:nvPr/>
                    </p:nvPicPr>
                    <p:blipFill>
                      <a:blip r:embed="rId5"/>
                      <a:stretch>
                        <a:fillRect/>
                      </a:stretch>
                    </p:blipFill>
                    <p:spPr>
                      <a:xfrm>
                        <a:off x="1069135" y="1227264"/>
                        <a:ext cx="6537462" cy="5280801"/>
                      </a:xfrm>
                      <a:prstGeom prst="rect">
                        <a:avLst/>
                      </a:prstGeom>
                    </p:spPr>
                  </p:pic>
                </p:oleObj>
              </mc:Fallback>
            </mc:AlternateContent>
          </a:graphicData>
        </a:graphic>
      </p:graphicFrame>
    </p:spTree>
    <p:extLst>
      <p:ext uri="{BB962C8B-B14F-4D97-AF65-F5344CB8AC3E}">
        <p14:creationId xmlns:p14="http://schemas.microsoft.com/office/powerpoint/2010/main" val="335709523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ounded Rectangle 4"/>
          <p:cNvSpPr/>
          <p:nvPr/>
        </p:nvSpPr>
        <p:spPr>
          <a:xfrm>
            <a:off x="3203737" y="1269867"/>
            <a:ext cx="2453313" cy="634933"/>
          </a:xfrm>
          <a:prstGeom prst="roundRect">
            <a:avLst/>
          </a:prstGeom>
          <a:solidFill>
            <a:schemeClr val="accent1">
              <a:lumMod val="60000"/>
              <a:lumOff val="40000"/>
              <a:alpha val="5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General </a:t>
            </a:r>
            <a:endParaRPr lang="en-US" dirty="0"/>
          </a:p>
        </p:txBody>
      </p:sp>
      <p:sp>
        <p:nvSpPr>
          <p:cNvPr id="7" name="Rounded Rectangle 6"/>
          <p:cNvSpPr/>
          <p:nvPr/>
        </p:nvSpPr>
        <p:spPr>
          <a:xfrm>
            <a:off x="3240687" y="3182762"/>
            <a:ext cx="2366725" cy="692654"/>
          </a:xfrm>
          <a:prstGeom prst="roundRect">
            <a:avLst/>
          </a:prstGeom>
          <a:solidFill>
            <a:schemeClr val="accent1">
              <a:lumMod val="60000"/>
              <a:lumOff val="40000"/>
              <a:alpha val="5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Specific</a:t>
            </a:r>
          </a:p>
        </p:txBody>
      </p:sp>
      <p:sp>
        <p:nvSpPr>
          <p:cNvPr id="8" name="Rounded Rectangle 7"/>
          <p:cNvSpPr/>
          <p:nvPr/>
        </p:nvSpPr>
        <p:spPr>
          <a:xfrm>
            <a:off x="3861231" y="2230365"/>
            <a:ext cx="1117551" cy="641266"/>
          </a:xfrm>
          <a:prstGeom prst="roundRect">
            <a:avLst/>
          </a:prstGeom>
          <a:solidFill>
            <a:schemeClr val="accent1">
              <a:lumMod val="20000"/>
              <a:lumOff val="80000"/>
              <a:alpha val="5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All</a:t>
            </a:r>
          </a:p>
        </p:txBody>
      </p:sp>
      <p:sp>
        <p:nvSpPr>
          <p:cNvPr id="9" name="Rounded Rectangle 8"/>
          <p:cNvSpPr/>
          <p:nvPr/>
        </p:nvSpPr>
        <p:spPr>
          <a:xfrm>
            <a:off x="331919" y="2172640"/>
            <a:ext cx="1810251" cy="692654"/>
          </a:xfrm>
          <a:prstGeom prst="roundRect">
            <a:avLst/>
          </a:prstGeom>
          <a:solidFill>
            <a:schemeClr val="accent1">
              <a:lumMod val="20000"/>
              <a:lumOff val="80000"/>
              <a:alpha val="5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Information</a:t>
            </a:r>
            <a:endParaRPr lang="en-US" dirty="0"/>
          </a:p>
        </p:txBody>
      </p:sp>
      <p:sp>
        <p:nvSpPr>
          <p:cNvPr id="10" name="Rounded Rectangle 9"/>
          <p:cNvSpPr/>
          <p:nvPr/>
        </p:nvSpPr>
        <p:spPr>
          <a:xfrm>
            <a:off x="7175005" y="2086062"/>
            <a:ext cx="1968995" cy="692654"/>
          </a:xfrm>
          <a:prstGeom prst="roundRect">
            <a:avLst/>
          </a:prstGeom>
          <a:solidFill>
            <a:schemeClr val="accent1">
              <a:lumMod val="20000"/>
              <a:lumOff val="80000"/>
              <a:alpha val="5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Software/Tools</a:t>
            </a:r>
            <a:endParaRPr lang="en-US" dirty="0"/>
          </a:p>
        </p:txBody>
      </p:sp>
      <p:cxnSp>
        <p:nvCxnSpPr>
          <p:cNvPr id="12" name="Straight Arrow Connector 11"/>
          <p:cNvCxnSpPr>
            <a:stCxn id="5" idx="2"/>
            <a:endCxn id="8" idx="0"/>
          </p:cNvCxnSpPr>
          <p:nvPr/>
        </p:nvCxnSpPr>
        <p:spPr>
          <a:xfrm flipH="1">
            <a:off x="4420007" y="1904800"/>
            <a:ext cx="10387" cy="3255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5" idx="2"/>
            <a:endCxn id="9" idx="3"/>
          </p:cNvCxnSpPr>
          <p:nvPr/>
        </p:nvCxnSpPr>
        <p:spPr>
          <a:xfrm flipH="1">
            <a:off x="2142170" y="1904800"/>
            <a:ext cx="2288224" cy="6141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5" idx="2"/>
            <a:endCxn id="10" idx="1"/>
          </p:cNvCxnSpPr>
          <p:nvPr/>
        </p:nvCxnSpPr>
        <p:spPr>
          <a:xfrm>
            <a:off x="4430394" y="1904800"/>
            <a:ext cx="2744611" cy="5275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Rounded Rectangle 23"/>
          <p:cNvSpPr/>
          <p:nvPr/>
        </p:nvSpPr>
        <p:spPr>
          <a:xfrm>
            <a:off x="550130" y="4143262"/>
            <a:ext cx="1968995" cy="692654"/>
          </a:xfrm>
          <a:prstGeom prst="roundRect">
            <a:avLst/>
          </a:prstGeom>
          <a:solidFill>
            <a:schemeClr val="accent1">
              <a:lumMod val="20000"/>
              <a:lumOff val="80000"/>
              <a:alpha val="5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Future</a:t>
            </a:r>
            <a:endParaRPr lang="en-US" dirty="0"/>
          </a:p>
        </p:txBody>
      </p:sp>
      <p:sp>
        <p:nvSpPr>
          <p:cNvPr id="25" name="Rounded Rectangle 24"/>
          <p:cNvSpPr/>
          <p:nvPr/>
        </p:nvSpPr>
        <p:spPr>
          <a:xfrm>
            <a:off x="3458901" y="4180219"/>
            <a:ext cx="1968995" cy="692654"/>
          </a:xfrm>
          <a:prstGeom prst="roundRect">
            <a:avLst/>
          </a:prstGeom>
          <a:solidFill>
            <a:schemeClr val="accent1">
              <a:lumMod val="20000"/>
              <a:lumOff val="80000"/>
              <a:alpha val="5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Historical</a:t>
            </a:r>
            <a:endParaRPr lang="en-US" dirty="0"/>
          </a:p>
        </p:txBody>
      </p:sp>
      <p:sp>
        <p:nvSpPr>
          <p:cNvPr id="26" name="Rounded Rectangle 25"/>
          <p:cNvSpPr/>
          <p:nvPr/>
        </p:nvSpPr>
        <p:spPr>
          <a:xfrm>
            <a:off x="6713205" y="4173884"/>
            <a:ext cx="1968995" cy="692654"/>
          </a:xfrm>
          <a:prstGeom prst="roundRect">
            <a:avLst/>
          </a:prstGeom>
          <a:solidFill>
            <a:schemeClr val="accent1">
              <a:lumMod val="20000"/>
              <a:lumOff val="80000"/>
              <a:alpha val="5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Current</a:t>
            </a:r>
            <a:endParaRPr lang="en-US" dirty="0"/>
          </a:p>
        </p:txBody>
      </p:sp>
      <p:sp>
        <p:nvSpPr>
          <p:cNvPr id="41" name="Rounded Rectangle 40"/>
          <p:cNvSpPr/>
          <p:nvPr/>
        </p:nvSpPr>
        <p:spPr>
          <a:xfrm>
            <a:off x="5067112" y="5543001"/>
            <a:ext cx="1268207" cy="719750"/>
          </a:xfrm>
          <a:prstGeom prst="roundRect">
            <a:avLst/>
          </a:prstGeom>
          <a:solidFill>
            <a:schemeClr val="accent1">
              <a:lumMod val="20000"/>
              <a:lumOff val="80000"/>
              <a:alpha val="5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All</a:t>
            </a:r>
          </a:p>
        </p:txBody>
      </p:sp>
      <p:sp>
        <p:nvSpPr>
          <p:cNvPr id="43" name="Rounded Rectangle 42"/>
          <p:cNvSpPr/>
          <p:nvPr/>
        </p:nvSpPr>
        <p:spPr>
          <a:xfrm>
            <a:off x="1930119" y="5557429"/>
            <a:ext cx="1968995" cy="692654"/>
          </a:xfrm>
          <a:prstGeom prst="roundRect">
            <a:avLst/>
          </a:prstGeom>
          <a:solidFill>
            <a:schemeClr val="accent1">
              <a:lumMod val="20000"/>
              <a:lumOff val="80000"/>
              <a:alpha val="5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Software/Tools</a:t>
            </a:r>
            <a:endParaRPr lang="en-US" dirty="0"/>
          </a:p>
        </p:txBody>
      </p:sp>
      <p:cxnSp>
        <p:nvCxnSpPr>
          <p:cNvPr id="45" name="Straight Arrow Connector 44"/>
          <p:cNvCxnSpPr>
            <a:stCxn id="25" idx="2"/>
            <a:endCxn id="43" idx="0"/>
          </p:cNvCxnSpPr>
          <p:nvPr/>
        </p:nvCxnSpPr>
        <p:spPr>
          <a:xfrm flipH="1">
            <a:off x="2914617" y="4872873"/>
            <a:ext cx="1528782" cy="6845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a:stCxn id="25" idx="2"/>
            <a:endCxn id="41" idx="0"/>
          </p:cNvCxnSpPr>
          <p:nvPr/>
        </p:nvCxnSpPr>
        <p:spPr>
          <a:xfrm>
            <a:off x="4443399" y="4872873"/>
            <a:ext cx="1257817" cy="6701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24" idx="2"/>
            <a:endCxn id="41" idx="0"/>
          </p:cNvCxnSpPr>
          <p:nvPr/>
        </p:nvCxnSpPr>
        <p:spPr>
          <a:xfrm>
            <a:off x="1534628" y="4835916"/>
            <a:ext cx="4166588" cy="7070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24" idx="2"/>
            <a:endCxn id="43" idx="0"/>
          </p:cNvCxnSpPr>
          <p:nvPr/>
        </p:nvCxnSpPr>
        <p:spPr>
          <a:xfrm>
            <a:off x="1534628" y="4835916"/>
            <a:ext cx="1379989" cy="7215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7" idx="2"/>
            <a:endCxn id="24" idx="0"/>
          </p:cNvCxnSpPr>
          <p:nvPr/>
        </p:nvCxnSpPr>
        <p:spPr>
          <a:xfrm flipH="1">
            <a:off x="1534628" y="3875416"/>
            <a:ext cx="2889422" cy="2678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7" idx="2"/>
            <a:endCxn id="25" idx="0"/>
          </p:cNvCxnSpPr>
          <p:nvPr/>
        </p:nvCxnSpPr>
        <p:spPr>
          <a:xfrm>
            <a:off x="4424050" y="3875416"/>
            <a:ext cx="19349" cy="3048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7" idx="2"/>
            <a:endCxn id="26" idx="0"/>
          </p:cNvCxnSpPr>
          <p:nvPr/>
        </p:nvCxnSpPr>
        <p:spPr>
          <a:xfrm>
            <a:off x="4424050" y="3875416"/>
            <a:ext cx="3273653" cy="2984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245331" y="245315"/>
            <a:ext cx="5581977" cy="584776"/>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n-GB"/>
            </a:defPPr>
            <a:lvl1pPr eaLnBrk="0" hangingPunct="0">
              <a:defRPr sz="3200" b="1">
                <a:solidFill>
                  <a:schemeClr val="bg1"/>
                </a:solidFill>
                <a:latin typeface="Calibri" charset="0"/>
                <a:ea typeface="ＭＳ Ｐゴシック" charset="0"/>
                <a:cs typeface="Calibri" charset="0"/>
              </a:defRPr>
            </a:lvl1pPr>
            <a:lvl2pPr eaLnBrk="0" hangingPunct="0">
              <a:defRPr sz="2200" b="1">
                <a:solidFill>
                  <a:schemeClr val="bg1"/>
                </a:solidFill>
              </a:defRPr>
            </a:lvl2pPr>
            <a:lvl3pPr eaLnBrk="0" hangingPunct="0">
              <a:defRPr sz="2200" b="1">
                <a:solidFill>
                  <a:schemeClr val="bg1"/>
                </a:solidFill>
              </a:defRPr>
            </a:lvl3pPr>
            <a:lvl4pPr eaLnBrk="0" hangingPunct="0">
              <a:defRPr sz="2200" b="1">
                <a:solidFill>
                  <a:schemeClr val="bg1"/>
                </a:solidFill>
              </a:defRPr>
            </a:lvl4pPr>
            <a:lvl5pPr eaLnBrk="0" hangingPunct="0">
              <a:defRPr sz="2200" b="1">
                <a:solidFill>
                  <a:schemeClr val="bg1"/>
                </a:solidFill>
              </a:defRPr>
            </a:lvl5pPr>
            <a:lvl6pPr marL="457200" fontAlgn="base">
              <a:spcBef>
                <a:spcPct val="0"/>
              </a:spcBef>
              <a:spcAft>
                <a:spcPct val="0"/>
              </a:spcAft>
              <a:defRPr sz="2200" b="1">
                <a:solidFill>
                  <a:schemeClr val="bg1"/>
                </a:solidFill>
              </a:defRPr>
            </a:lvl6pPr>
            <a:lvl7pPr marL="914400" fontAlgn="base">
              <a:spcBef>
                <a:spcPct val="0"/>
              </a:spcBef>
              <a:spcAft>
                <a:spcPct val="0"/>
              </a:spcAft>
              <a:defRPr sz="2200" b="1">
                <a:solidFill>
                  <a:schemeClr val="bg1"/>
                </a:solidFill>
              </a:defRPr>
            </a:lvl7pPr>
            <a:lvl8pPr marL="1371600" fontAlgn="base">
              <a:spcBef>
                <a:spcPct val="0"/>
              </a:spcBef>
              <a:spcAft>
                <a:spcPct val="0"/>
              </a:spcAft>
              <a:defRPr sz="2200" b="1">
                <a:solidFill>
                  <a:schemeClr val="bg1"/>
                </a:solidFill>
              </a:defRPr>
            </a:lvl8pPr>
            <a:lvl9pPr marL="1828800" fontAlgn="base">
              <a:spcBef>
                <a:spcPct val="0"/>
              </a:spcBef>
              <a:spcAft>
                <a:spcPct val="0"/>
              </a:spcAft>
              <a:defRPr sz="2200" b="1">
                <a:solidFill>
                  <a:schemeClr val="bg1"/>
                </a:solidFill>
              </a:defRPr>
            </a:lvl9pPr>
          </a:lstStyle>
          <a:p>
            <a:r>
              <a:rPr lang="en-US" dirty="0"/>
              <a:t>Recommendations composition</a:t>
            </a:r>
          </a:p>
        </p:txBody>
      </p:sp>
      <p:cxnSp>
        <p:nvCxnSpPr>
          <p:cNvPr id="76" name="Straight Arrow Connector 75"/>
          <p:cNvCxnSpPr>
            <a:stCxn id="26" idx="2"/>
            <a:endCxn id="41" idx="0"/>
          </p:cNvCxnSpPr>
          <p:nvPr/>
        </p:nvCxnSpPr>
        <p:spPr>
          <a:xfrm flipH="1">
            <a:off x="5701216" y="4866538"/>
            <a:ext cx="1996487" cy="6764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29427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1" indent="0" algn="ctr">
              <a:buNone/>
            </a:pPr>
            <a:endParaRPr lang="en-US" sz="3600" b="1" dirty="0"/>
          </a:p>
          <a:p>
            <a:pPr marL="0" lvl="1" indent="0" algn="ctr">
              <a:buNone/>
            </a:pPr>
            <a:r>
              <a:rPr lang="en-US" sz="3600" b="1" dirty="0" smtClean="0"/>
              <a:t>Information Preservation Recommendations</a:t>
            </a:r>
          </a:p>
          <a:p>
            <a:pPr marL="0" lvl="1" indent="0" algn="ctr">
              <a:buNone/>
            </a:pPr>
            <a:endParaRPr lang="en-US" sz="3600" b="1"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Tree>
    <p:extLst>
      <p:ext uri="{BB962C8B-B14F-4D97-AF65-F5344CB8AC3E}">
        <p14:creationId xmlns:p14="http://schemas.microsoft.com/office/powerpoint/2010/main" val="39243379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Up-Down Arrow 14"/>
          <p:cNvSpPr/>
          <p:nvPr/>
        </p:nvSpPr>
        <p:spPr>
          <a:xfrm>
            <a:off x="6274092" y="1441704"/>
            <a:ext cx="2376855" cy="4227848"/>
          </a:xfrm>
          <a:prstGeom prst="upDownArrow">
            <a:avLst/>
          </a:prstGeom>
          <a:gradFill flip="none" rotWithShape="1">
            <a:gsLst>
              <a:gs pos="19000">
                <a:schemeClr val="accent1">
                  <a:lumMod val="40000"/>
                  <a:lumOff val="60000"/>
                  <a:alpha val="26000"/>
                </a:schemeClr>
              </a:gs>
              <a:gs pos="99000">
                <a:schemeClr val="accent1">
                  <a:shade val="93000"/>
                  <a:satMod val="130000"/>
                </a:schemeClr>
              </a:gs>
              <a:gs pos="100000">
                <a:schemeClr val="accent1">
                  <a:shade val="94000"/>
                  <a:satMod val="135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2032" y="302132"/>
            <a:ext cx="7855513" cy="584776"/>
          </a:xfrm>
          <a:noFill/>
          <a:ln>
            <a:noFill/>
          </a:ln>
        </p:spPr>
        <p:txBody>
          <a:bodyPr vert="horz" wrap="square" lIns="91440" tIns="45720" rIns="91440" bIns="45720" numCol="1" anchor="ctr" anchorCtr="0" compatLnSpc="1">
            <a:prstTxWarp prst="textNoShape">
              <a:avLst/>
            </a:prstTxWarp>
            <a:spAutoFit/>
          </a:bodyPr>
          <a:lstStyle/>
          <a:p>
            <a:r>
              <a:rPr lang="en-US" sz="3200" kern="1200" dirty="0" smtClean="0">
                <a:latin typeface="Calibri" charset="0"/>
                <a:ea typeface="ＭＳ Ｐゴシック" charset="0"/>
                <a:cs typeface="Calibri" charset="0"/>
              </a:rPr>
              <a:t>Information Preservation</a:t>
            </a:r>
            <a:endParaRPr lang="en-US" sz="3200" kern="1200" dirty="0">
              <a:latin typeface="Calibri" charset="0"/>
              <a:ea typeface="ＭＳ Ｐゴシック" charset="0"/>
              <a:cs typeface="Calibri" charset="0"/>
            </a:endParaRPr>
          </a:p>
        </p:txBody>
      </p:sp>
      <p:sp>
        <p:nvSpPr>
          <p:cNvPr id="3" name="Content Placeholder 2"/>
          <p:cNvSpPr>
            <a:spLocks noGrp="1"/>
          </p:cNvSpPr>
          <p:nvPr>
            <p:ph idx="1"/>
          </p:nvPr>
        </p:nvSpPr>
        <p:spPr>
          <a:xfrm>
            <a:off x="299168" y="1426378"/>
            <a:ext cx="5438588" cy="4318000"/>
          </a:xfrm>
        </p:spPr>
        <p:txBody>
          <a:bodyPr/>
          <a:lstStyle/>
          <a:p>
            <a:pPr marL="285750" indent="-285750">
              <a:buFont typeface="Arial"/>
              <a:buChar char="•"/>
            </a:pPr>
            <a:endParaRPr lang="en-US" sz="2000" dirty="0" smtClean="0">
              <a:solidFill>
                <a:schemeClr val="tx1"/>
              </a:solidFill>
            </a:endParaRPr>
          </a:p>
          <a:p>
            <a:pPr marL="285750" indent="-285750">
              <a:buFont typeface="Arial"/>
              <a:buChar char="•"/>
            </a:pPr>
            <a:r>
              <a:rPr lang="en-US" sz="2000" dirty="0" smtClean="0">
                <a:solidFill>
                  <a:schemeClr val="tx1"/>
                </a:solidFill>
              </a:rPr>
              <a:t>Text documents can </a:t>
            </a:r>
            <a:r>
              <a:rPr lang="en-US" sz="2000" dirty="0">
                <a:solidFill>
                  <a:schemeClr val="tx1"/>
                </a:solidFill>
              </a:rPr>
              <a:t>be preserved </a:t>
            </a:r>
            <a:r>
              <a:rPr lang="en-US" sz="2000" dirty="0" smtClean="0">
                <a:solidFill>
                  <a:schemeClr val="tx1"/>
                </a:solidFill>
              </a:rPr>
              <a:t>as:</a:t>
            </a:r>
          </a:p>
          <a:p>
            <a:pPr marL="285750" indent="-285750">
              <a:buFont typeface="Arial"/>
              <a:buChar char="•"/>
            </a:pPr>
            <a:endParaRPr lang="en-US" sz="2000" dirty="0" smtClean="0">
              <a:solidFill>
                <a:schemeClr val="tx1"/>
              </a:solidFill>
            </a:endParaRPr>
          </a:p>
          <a:p>
            <a:pPr marL="285750" indent="-285750">
              <a:buFont typeface="Arial"/>
              <a:buChar char="•"/>
            </a:pPr>
            <a:r>
              <a:rPr lang="en-US" sz="2000" dirty="0" smtClean="0">
                <a:solidFill>
                  <a:schemeClr val="tx1"/>
                </a:solidFill>
              </a:rPr>
              <a:t>Images can be preserved as:</a:t>
            </a:r>
          </a:p>
          <a:p>
            <a:pPr marL="285750" indent="-285750">
              <a:buFont typeface="Arial"/>
              <a:buChar char="•"/>
            </a:pPr>
            <a:endParaRPr lang="en-US" sz="2000" dirty="0" smtClean="0">
              <a:solidFill>
                <a:schemeClr val="tx1"/>
              </a:solidFill>
            </a:endParaRPr>
          </a:p>
          <a:p>
            <a:pPr marL="285750" indent="-285750">
              <a:buFont typeface="Arial"/>
              <a:buChar char="•"/>
            </a:pPr>
            <a:r>
              <a:rPr lang="en-US" sz="2000" dirty="0" smtClean="0">
                <a:solidFill>
                  <a:schemeClr val="tx1"/>
                </a:solidFill>
              </a:rPr>
              <a:t>Metadata can be preserved as: </a:t>
            </a:r>
          </a:p>
          <a:p>
            <a:pPr marL="285750" indent="-285750">
              <a:buFont typeface="Arial"/>
              <a:buChar char="•"/>
            </a:pPr>
            <a:endParaRPr lang="en-US" sz="2000" dirty="0" smtClean="0">
              <a:solidFill>
                <a:schemeClr val="tx1"/>
              </a:solidFill>
            </a:endParaRPr>
          </a:p>
          <a:p>
            <a:pPr>
              <a:buFont typeface="Arial"/>
              <a:buChar char="•"/>
            </a:pPr>
            <a:r>
              <a:rPr lang="en-US" sz="2000" dirty="0" smtClean="0">
                <a:solidFill>
                  <a:schemeClr val="tx1"/>
                </a:solidFill>
              </a:rPr>
              <a:t>Multimedia can be preserved as:</a:t>
            </a:r>
          </a:p>
        </p:txBody>
      </p:sp>
      <p:sp>
        <p:nvSpPr>
          <p:cNvPr id="5" name="Right Brace 4"/>
          <p:cNvSpPr/>
          <p:nvPr/>
        </p:nvSpPr>
        <p:spPr>
          <a:xfrm>
            <a:off x="5634808" y="1688621"/>
            <a:ext cx="618233" cy="70881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Right Brace 5"/>
          <p:cNvSpPr/>
          <p:nvPr/>
        </p:nvSpPr>
        <p:spPr>
          <a:xfrm>
            <a:off x="5653538" y="2600554"/>
            <a:ext cx="618233" cy="64852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Right Brace 7"/>
          <p:cNvSpPr/>
          <p:nvPr/>
        </p:nvSpPr>
        <p:spPr>
          <a:xfrm>
            <a:off x="5709766" y="4336214"/>
            <a:ext cx="618233" cy="70580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6959162" y="1775929"/>
            <a:ext cx="1035958" cy="584776"/>
          </a:xfrm>
          <a:prstGeom prst="rect">
            <a:avLst/>
          </a:prstGeom>
          <a:noFill/>
        </p:spPr>
        <p:txBody>
          <a:bodyPr wrap="square" rtlCol="0">
            <a:spAutoFit/>
          </a:bodyPr>
          <a:lstStyle/>
          <a:p>
            <a:pPr algn="ctr"/>
            <a:r>
              <a:rPr lang="en-US" sz="1600" b="1" dirty="0" smtClean="0"/>
              <a:t>FITS, </a:t>
            </a:r>
            <a:r>
              <a:rPr lang="en-US" sz="1600" dirty="0" smtClean="0"/>
              <a:t>PDF/A</a:t>
            </a:r>
            <a:endParaRPr lang="en-US" sz="1600" dirty="0"/>
          </a:p>
        </p:txBody>
      </p:sp>
      <p:sp>
        <p:nvSpPr>
          <p:cNvPr id="10" name="TextBox 9"/>
          <p:cNvSpPr txBox="1"/>
          <p:nvPr/>
        </p:nvSpPr>
        <p:spPr>
          <a:xfrm>
            <a:off x="6994598" y="2682113"/>
            <a:ext cx="967103" cy="584776"/>
          </a:xfrm>
          <a:prstGeom prst="rect">
            <a:avLst/>
          </a:prstGeom>
          <a:noFill/>
        </p:spPr>
        <p:txBody>
          <a:bodyPr wrap="square" rtlCol="0">
            <a:spAutoFit/>
          </a:bodyPr>
          <a:lstStyle/>
          <a:p>
            <a:pPr algn="ctr"/>
            <a:r>
              <a:rPr lang="en-US" sz="1600" b="1" dirty="0" smtClean="0"/>
              <a:t>TIFF</a:t>
            </a:r>
            <a:r>
              <a:rPr lang="en-US" sz="1600" dirty="0" smtClean="0"/>
              <a:t>, FITS</a:t>
            </a:r>
            <a:endParaRPr lang="en-US" sz="1600" dirty="0"/>
          </a:p>
        </p:txBody>
      </p:sp>
      <p:sp>
        <p:nvSpPr>
          <p:cNvPr id="11" name="TextBox 10"/>
          <p:cNvSpPr txBox="1"/>
          <p:nvPr/>
        </p:nvSpPr>
        <p:spPr>
          <a:xfrm>
            <a:off x="6899898" y="3513583"/>
            <a:ext cx="1148883" cy="584776"/>
          </a:xfrm>
          <a:prstGeom prst="rect">
            <a:avLst/>
          </a:prstGeom>
          <a:noFill/>
        </p:spPr>
        <p:txBody>
          <a:bodyPr wrap="square" rtlCol="0">
            <a:spAutoFit/>
          </a:bodyPr>
          <a:lstStyle/>
          <a:p>
            <a:pPr algn="ctr"/>
            <a:r>
              <a:rPr lang="en-US" sz="1600" b="1" dirty="0" smtClean="0"/>
              <a:t>XML</a:t>
            </a:r>
            <a:r>
              <a:rPr lang="en-US" sz="1600" dirty="0" smtClean="0"/>
              <a:t>,</a:t>
            </a:r>
            <a:endParaRPr lang="en-US" sz="1600" dirty="0"/>
          </a:p>
          <a:p>
            <a:pPr algn="ctr"/>
            <a:r>
              <a:rPr lang="en-US" sz="1600" dirty="0" smtClean="0"/>
              <a:t>ASCII </a:t>
            </a:r>
            <a:endParaRPr lang="en-US" sz="1600" dirty="0"/>
          </a:p>
        </p:txBody>
      </p:sp>
      <p:sp>
        <p:nvSpPr>
          <p:cNvPr id="12" name="TextBox 11"/>
          <p:cNvSpPr txBox="1"/>
          <p:nvPr/>
        </p:nvSpPr>
        <p:spPr>
          <a:xfrm>
            <a:off x="6839795" y="4318161"/>
            <a:ext cx="1275822" cy="646331"/>
          </a:xfrm>
          <a:prstGeom prst="rect">
            <a:avLst/>
          </a:prstGeom>
          <a:noFill/>
        </p:spPr>
        <p:txBody>
          <a:bodyPr wrap="none" rtlCol="0">
            <a:spAutoFit/>
          </a:bodyPr>
          <a:lstStyle/>
          <a:p>
            <a:pPr algn="ctr"/>
            <a:r>
              <a:rPr lang="en-US" b="1" dirty="0" smtClean="0"/>
              <a:t>MPEG-4,</a:t>
            </a:r>
          </a:p>
          <a:p>
            <a:pPr algn="ctr"/>
            <a:r>
              <a:rPr lang="en-US" dirty="0" smtClean="0"/>
              <a:t>MJ2</a:t>
            </a:r>
            <a:endParaRPr lang="en-US" dirty="0"/>
          </a:p>
        </p:txBody>
      </p:sp>
      <p:sp>
        <p:nvSpPr>
          <p:cNvPr id="13" name="TextBox 12"/>
          <p:cNvSpPr txBox="1"/>
          <p:nvPr/>
        </p:nvSpPr>
        <p:spPr>
          <a:xfrm>
            <a:off x="5830190" y="1139873"/>
            <a:ext cx="3313810" cy="305454"/>
          </a:xfrm>
          <a:prstGeom prst="rect">
            <a:avLst/>
          </a:prstGeom>
          <a:noFill/>
        </p:spPr>
        <p:txBody>
          <a:bodyPr wrap="square" rtlCol="0">
            <a:spAutoFit/>
          </a:bodyPr>
          <a:lstStyle/>
          <a:p>
            <a:pPr algn="ctr"/>
            <a:r>
              <a:rPr lang="en-US" sz="1400" b="1" dirty="0" smtClean="0"/>
              <a:t>Formats Recommended</a:t>
            </a:r>
            <a:endParaRPr lang="en-US" sz="1400" b="1" dirty="0"/>
          </a:p>
        </p:txBody>
      </p:sp>
      <p:sp>
        <p:nvSpPr>
          <p:cNvPr id="16" name="Right Brace 15"/>
          <p:cNvSpPr/>
          <p:nvPr/>
        </p:nvSpPr>
        <p:spPr>
          <a:xfrm>
            <a:off x="5685187" y="3467007"/>
            <a:ext cx="618233" cy="64866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Rectangle 6"/>
          <p:cNvSpPr/>
          <p:nvPr/>
        </p:nvSpPr>
        <p:spPr>
          <a:xfrm>
            <a:off x="183847" y="5774078"/>
            <a:ext cx="8794097" cy="923330"/>
          </a:xfrm>
          <a:prstGeom prst="rect">
            <a:avLst/>
          </a:prstGeom>
        </p:spPr>
        <p:txBody>
          <a:bodyPr wrap="square">
            <a:spAutoFit/>
          </a:bodyPr>
          <a:lstStyle/>
          <a:p>
            <a:r>
              <a:rPr lang="en-GB" b="1" i="1" u="sng" dirty="0" smtClean="0">
                <a:sym typeface="Wingdings"/>
              </a:rPr>
              <a:t>Two possible preservation formats have been identified for each type of EO Data Information: both </a:t>
            </a:r>
            <a:r>
              <a:rPr lang="en-GB" b="1" i="1" u="sng" dirty="0">
                <a:sym typeface="Wingdings"/>
              </a:rPr>
              <a:t>should be used when the relevant digital object is identified as mandatory.</a:t>
            </a:r>
          </a:p>
        </p:txBody>
      </p:sp>
    </p:spTree>
    <p:extLst>
      <p:ext uri="{BB962C8B-B14F-4D97-AF65-F5344CB8AC3E}">
        <p14:creationId xmlns:p14="http://schemas.microsoft.com/office/powerpoint/2010/main" val="2983736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Title 1"/>
          <p:cNvSpPr>
            <a:spLocks noGrp="1"/>
          </p:cNvSpPr>
          <p:nvPr>
            <p:ph type="title"/>
          </p:nvPr>
        </p:nvSpPr>
        <p:spPr>
          <a:xfrm>
            <a:off x="167090" y="243060"/>
            <a:ext cx="7743196" cy="584776"/>
          </a:xfrm>
          <a:noFill/>
          <a:ln>
            <a:noFill/>
          </a:ln>
        </p:spPr>
        <p:txBody>
          <a:bodyPr vert="horz" wrap="square" lIns="91440" tIns="45720" rIns="91440" bIns="45720" numCol="1" anchor="ctr" anchorCtr="0" compatLnSpc="1">
            <a:prstTxWarp prst="textNoShape">
              <a:avLst/>
            </a:prstTxWarp>
            <a:spAutoFit/>
          </a:bodyPr>
          <a:lstStyle/>
          <a:p>
            <a:r>
              <a:rPr lang="en-US" sz="3200" kern="1200" dirty="0">
                <a:latin typeface="Calibri" charset="0"/>
                <a:ea typeface="ＭＳ Ｐゴシック" charset="0"/>
                <a:cs typeface="Calibri" charset="0"/>
              </a:rPr>
              <a:t>Information Format Recommendations</a:t>
            </a:r>
          </a:p>
        </p:txBody>
      </p:sp>
      <p:sp>
        <p:nvSpPr>
          <p:cNvPr id="2" name="TextBox 1"/>
          <p:cNvSpPr txBox="1"/>
          <p:nvPr/>
        </p:nvSpPr>
        <p:spPr>
          <a:xfrm>
            <a:off x="177583" y="1367497"/>
            <a:ext cx="8770763" cy="4001095"/>
          </a:xfrm>
          <a:prstGeom prst="rect">
            <a:avLst/>
          </a:prstGeom>
          <a:noFill/>
        </p:spPr>
        <p:txBody>
          <a:bodyPr wrap="square" rtlCol="0">
            <a:spAutoFit/>
          </a:bodyPr>
          <a:lstStyle/>
          <a:p>
            <a:pPr marL="285750" indent="-285750">
              <a:buFont typeface="Arial"/>
              <a:buChar char="•"/>
            </a:pPr>
            <a:r>
              <a:rPr lang="en-GB" sz="2000" dirty="0" smtClean="0"/>
              <a:t>Documents:</a:t>
            </a:r>
          </a:p>
          <a:p>
            <a:pPr marL="742950" lvl="1" indent="-285750">
              <a:spcBef>
                <a:spcPts val="600"/>
              </a:spcBef>
              <a:buFont typeface="Wingdings" charset="2"/>
              <a:buChar char="Ø"/>
            </a:pPr>
            <a:r>
              <a:rPr lang="en-GB" sz="1600" dirty="0" smtClean="0"/>
              <a:t>Mission documentation (</a:t>
            </a:r>
            <a:r>
              <a:rPr lang="en-GB" sz="1600" i="1" dirty="0" smtClean="0"/>
              <a:t>mandatory</a:t>
            </a:r>
            <a:r>
              <a:rPr lang="en-GB" sz="1600" dirty="0" smtClean="0"/>
              <a:t>): two preservation formats recommended for implementation </a:t>
            </a:r>
            <a:r>
              <a:rPr lang="en-GB" sz="1600" dirty="0" smtClean="0">
                <a:sym typeface="Wingdings"/>
              </a:rPr>
              <a:t> </a:t>
            </a:r>
            <a:r>
              <a:rPr lang="en-GB" sz="1600" b="1" i="1" dirty="0" smtClean="0">
                <a:sym typeface="Wingdings"/>
              </a:rPr>
              <a:t>PDF/A and FITS</a:t>
            </a:r>
          </a:p>
          <a:p>
            <a:pPr marL="742950" lvl="1" indent="-285750">
              <a:spcBef>
                <a:spcPts val="600"/>
              </a:spcBef>
              <a:buFont typeface="Wingdings" charset="2"/>
              <a:buChar char="Ø"/>
            </a:pPr>
            <a:r>
              <a:rPr lang="en-GB" sz="1600" dirty="0" smtClean="0">
                <a:sym typeface="Wingdings"/>
              </a:rPr>
              <a:t>Other documentation (e.g. papers, presentations): one preservation format is considered sufficient  </a:t>
            </a:r>
            <a:r>
              <a:rPr lang="en-GB" sz="1600" b="1" dirty="0" smtClean="0">
                <a:sym typeface="Wingdings"/>
              </a:rPr>
              <a:t>PDF/A</a:t>
            </a:r>
          </a:p>
          <a:p>
            <a:pPr lvl="1"/>
            <a:endParaRPr lang="en-GB" sz="1200" dirty="0" smtClean="0">
              <a:sym typeface="Wingdings"/>
            </a:endParaRPr>
          </a:p>
          <a:p>
            <a:pPr marL="285750" indent="-285750">
              <a:buFont typeface="Arial"/>
              <a:buChar char="•"/>
            </a:pPr>
            <a:r>
              <a:rPr lang="en-GB" sz="2000" dirty="0" smtClean="0">
                <a:sym typeface="Wingdings"/>
              </a:rPr>
              <a:t>Images related to EO missions (e.g. old missions quick-looks):</a:t>
            </a:r>
          </a:p>
          <a:p>
            <a:pPr marL="742950" lvl="1" indent="-285750">
              <a:buFont typeface="Wingdings" charset="2"/>
              <a:buChar char="Ø"/>
            </a:pPr>
            <a:r>
              <a:rPr lang="en-GB" sz="1600" dirty="0" smtClean="0">
                <a:sym typeface="Wingdings"/>
              </a:rPr>
              <a:t>Preservation </a:t>
            </a:r>
            <a:r>
              <a:rPr lang="en-GB" sz="1600" dirty="0">
                <a:sym typeface="Wingdings"/>
              </a:rPr>
              <a:t>format </a:t>
            </a:r>
            <a:r>
              <a:rPr lang="en-GB" sz="1600" dirty="0" smtClean="0">
                <a:sym typeface="Wingdings"/>
              </a:rPr>
              <a:t>recommended is </a:t>
            </a:r>
            <a:r>
              <a:rPr lang="en-GB" sz="1600" b="1" dirty="0">
                <a:sym typeface="Wingdings"/>
              </a:rPr>
              <a:t>TIFF or FITS </a:t>
            </a:r>
            <a:r>
              <a:rPr lang="en-GB" sz="1600" dirty="0">
                <a:sym typeface="Wingdings"/>
              </a:rPr>
              <a:t>depending on the </a:t>
            </a:r>
            <a:r>
              <a:rPr lang="en-GB" sz="1600" dirty="0" smtClean="0">
                <a:sym typeface="Wingdings"/>
              </a:rPr>
              <a:t>complexity level </a:t>
            </a:r>
            <a:r>
              <a:rPr lang="en-GB" sz="1600" dirty="0">
                <a:sym typeface="Wingdings"/>
              </a:rPr>
              <a:t>of </a:t>
            </a:r>
            <a:r>
              <a:rPr lang="en-GB" sz="1600" dirty="0" smtClean="0">
                <a:sym typeface="Wingdings"/>
              </a:rPr>
              <a:t>the metadata </a:t>
            </a:r>
            <a:r>
              <a:rPr lang="en-GB" sz="1600" dirty="0">
                <a:sym typeface="Wingdings"/>
              </a:rPr>
              <a:t>schema to be </a:t>
            </a:r>
            <a:r>
              <a:rPr lang="en-GB" sz="1600" dirty="0" smtClean="0">
                <a:sym typeface="Wingdings"/>
              </a:rPr>
              <a:t>preserved (i.e. FITS flexibility for metadata editing allows to handle more complex metadata schema)</a:t>
            </a:r>
            <a:endParaRPr lang="en-GB" sz="1600" dirty="0">
              <a:sym typeface="Wingdings"/>
            </a:endParaRPr>
          </a:p>
          <a:p>
            <a:pPr marL="285750" indent="-285750">
              <a:buFont typeface="Arial"/>
              <a:buChar char="•"/>
            </a:pPr>
            <a:endParaRPr lang="en-GB" sz="1200" dirty="0" smtClean="0">
              <a:sym typeface="Wingdings"/>
            </a:endParaRPr>
          </a:p>
          <a:p>
            <a:pPr marL="285750" indent="-285750">
              <a:buFont typeface="Arial"/>
              <a:buChar char="•"/>
            </a:pPr>
            <a:r>
              <a:rPr lang="en-GB" sz="2000" dirty="0" smtClean="0">
                <a:sym typeface="Wingdings"/>
              </a:rPr>
              <a:t>Metadata files: recommended preservation format is </a:t>
            </a:r>
            <a:r>
              <a:rPr lang="en-GB" sz="2000" b="1" dirty="0" smtClean="0">
                <a:sym typeface="Wingdings"/>
              </a:rPr>
              <a:t>XML</a:t>
            </a:r>
          </a:p>
          <a:p>
            <a:pPr marL="285750" indent="-285750">
              <a:buFont typeface="Arial"/>
              <a:buChar char="•"/>
            </a:pPr>
            <a:endParaRPr lang="en-GB" sz="1200" dirty="0" smtClean="0">
              <a:sym typeface="Wingdings"/>
            </a:endParaRPr>
          </a:p>
          <a:p>
            <a:pPr marL="285750" indent="-285750">
              <a:buFont typeface="Arial"/>
              <a:buChar char="•"/>
            </a:pPr>
            <a:r>
              <a:rPr lang="en-GB" sz="2000" dirty="0" smtClean="0">
                <a:sym typeface="Wingdings"/>
              </a:rPr>
              <a:t>Video files</a:t>
            </a:r>
            <a:r>
              <a:rPr lang="en-GB" sz="2000" dirty="0">
                <a:sym typeface="Wingdings"/>
              </a:rPr>
              <a:t>: recommended preservation </a:t>
            </a:r>
            <a:r>
              <a:rPr lang="en-GB" sz="2000" dirty="0" smtClean="0">
                <a:sym typeface="Wingdings"/>
              </a:rPr>
              <a:t>format is </a:t>
            </a:r>
            <a:r>
              <a:rPr lang="en-GB" sz="2000" b="1" dirty="0" smtClean="0">
                <a:sym typeface="Wingdings"/>
              </a:rPr>
              <a:t>MPEG-4</a:t>
            </a:r>
          </a:p>
        </p:txBody>
      </p:sp>
    </p:spTree>
    <p:extLst>
      <p:ext uri="{BB962C8B-B14F-4D97-AF65-F5344CB8AC3E}">
        <p14:creationId xmlns:p14="http://schemas.microsoft.com/office/powerpoint/2010/main" val="60092276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ESA Presentation</Template>
  <TotalTime>8266</TotalTime>
  <Words>2544</Words>
  <Application>Microsoft Macintosh PowerPoint</Application>
  <PresentationFormat>On-screen Show (4:3)</PresentationFormat>
  <Paragraphs>299</Paragraphs>
  <Slides>31</Slides>
  <Notes>3</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ESA Presentation</vt:lpstr>
      <vt:lpstr>Document</vt:lpstr>
      <vt:lpstr>PowerPoint Presentation</vt:lpstr>
      <vt:lpstr>Background</vt:lpstr>
      <vt:lpstr>PowerPoint Presentation</vt:lpstr>
      <vt:lpstr>Best Practice ToC</vt:lpstr>
      <vt:lpstr>PowerPoint Presentation</vt:lpstr>
      <vt:lpstr>PowerPoint Presentation</vt:lpstr>
      <vt:lpstr>PowerPoint Presentation</vt:lpstr>
      <vt:lpstr>Information Preservation</vt:lpstr>
      <vt:lpstr>Information Format Recommendations</vt:lpstr>
      <vt:lpstr>PowerPoint Presentation</vt:lpstr>
      <vt:lpstr>Software Preservation</vt:lpstr>
      <vt:lpstr>Software Preservation Recommendations</vt:lpstr>
      <vt:lpstr>Comments from WGISS#41 - Open points &amp; Actions</vt:lpstr>
      <vt:lpstr>Comments from WGISS#41 - Open points &amp; Actions</vt:lpstr>
      <vt:lpstr>Way Forward: Next steps &amp; Due date</vt:lpstr>
      <vt:lpstr>PowerPoint Presentation</vt:lpstr>
      <vt:lpstr>Software Preservation Attributes to be taken into account -1</vt:lpstr>
      <vt:lpstr>PowerPoint Presentation</vt:lpstr>
      <vt:lpstr>New input for Preservation of SW &amp; Docs Way Forward – NASA (1)</vt:lpstr>
      <vt:lpstr>New input for Preservation of SW &amp; Docs Way Forward – NASA (2)</vt:lpstr>
      <vt:lpstr>New input for Preservation of SW &amp; Docs Way Forward – JAXA (1)</vt:lpstr>
      <vt:lpstr>New input for Preservation of SW &amp; Docs Way Forward – JAXA (2)</vt:lpstr>
      <vt:lpstr>Thank you for your attention !!!  Questions ??</vt:lpstr>
      <vt:lpstr>ESA Approach – Preservation Life cycle</vt:lpstr>
      <vt:lpstr>ESA Approach – Preservation Life cycle</vt:lpstr>
      <vt:lpstr>Approaches at ESA:  Information and SW Tools preservation</vt:lpstr>
      <vt:lpstr>Approaches at ESA:  Information and SW Tools preservation</vt:lpstr>
      <vt:lpstr>Approach at ESA: Virtualization Experiences</vt:lpstr>
      <vt:lpstr>Approach at ESA Preserved Missions examples </vt:lpstr>
      <vt:lpstr>PowerPoint Presentation</vt:lpstr>
      <vt:lpstr>PowerPoint Presentation</vt:lpstr>
    </vt:vector>
  </TitlesOfParts>
  <Manager/>
  <Company>ESA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 sheets for TPM Steering Group</dc:title>
  <dc:subject/>
  <dc:creator>Paulo Sacramento</dc:creator>
  <cp:keywords/>
  <dc:description/>
  <cp:lastModifiedBy>Iolanda Maggio</cp:lastModifiedBy>
  <cp:revision>1207</cp:revision>
  <cp:lastPrinted>2016-09-15T13:12:07Z</cp:lastPrinted>
  <dcterms:created xsi:type="dcterms:W3CDTF">2011-09-06T09:08:01Z</dcterms:created>
  <dcterms:modified xsi:type="dcterms:W3CDTF">2016-09-16T07:46:07Z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ESADialog">
    <vt:bool>true</vt:bool>
  </property>
  <property fmtid="{D5CDD505-2E9C-101B-9397-08002B2CF9AE}" pid="3" name="PTitle">
    <vt:lpwstr>Mission sheets for TPM Steering Group</vt:lpwstr>
  </property>
  <property fmtid="{D5CDD505-2E9C-101B-9397-08002B2CF9AE}" pid="4" name="PSubtitle">
    <vt:lpwstr>Mission sheets</vt:lpwstr>
  </property>
  <property fmtid="{D5CDD505-2E9C-101B-9397-08002B2CF9AE}" pid="5" name="PAuthor">
    <vt:lpwstr>Paulo Sacramento</vt:lpwstr>
  </property>
  <property fmtid="{D5CDD505-2E9C-101B-9397-08002B2CF9AE}" pid="6" name="PPlace">
    <vt:lpwstr/>
  </property>
  <property fmtid="{D5CDD505-2E9C-101B-9397-08002B2CF9AE}" pid="7" name="PDate">
    <vt:lpwstr>06/09/2011</vt:lpwstr>
  </property>
  <property fmtid="{D5CDD505-2E9C-101B-9397-08002B2CF9AE}" pid="8" name="PProgramme">
    <vt:lpwstr>EOP</vt:lpwstr>
  </property>
  <property fmtid="{D5CDD505-2E9C-101B-9397-08002B2CF9AE}" pid="9" name="PEmail">
    <vt:lpwstr/>
  </property>
  <property fmtid="{D5CDD505-2E9C-101B-9397-08002B2CF9AE}" pid="10" name="PClassification">
    <vt:lpwstr>ESA UNCLASSIFIED – For Official Use</vt:lpwstr>
  </property>
  <property fmtid="{D5CDD505-2E9C-101B-9397-08002B2CF9AE}" pid="11" name="POptionButton1">
    <vt:bool>true</vt:bool>
  </property>
  <property fmtid="{D5CDD505-2E9C-101B-9397-08002B2CF9AE}" pid="12" name="POptionButton2">
    <vt:bool>false</vt:bool>
  </property>
</Properties>
</file>