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60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35" r:id="rId14"/>
    <p:sldId id="332" r:id="rId15"/>
    <p:sldId id="347" r:id="rId16"/>
    <p:sldId id="308" r:id="rId17"/>
    <p:sldId id="287" r:id="rId18"/>
    <p:sldId id="350" r:id="rId19"/>
    <p:sldId id="351" r:id="rId20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enther Landgraf" initials="G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40E85C"/>
    <a:srgbClr val="D6FEDE"/>
    <a:srgbClr val="26442D"/>
    <a:srgbClr val="FF7C80"/>
    <a:srgbClr val="FF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4" autoAdjust="0"/>
    <p:restoredTop sz="96809" autoAdjust="0"/>
  </p:normalViewPr>
  <p:slideViewPr>
    <p:cSldViewPr snapToGrid="0">
      <p:cViewPr varScale="1">
        <p:scale>
          <a:sx n="90" d="100"/>
          <a:sy n="90" d="100"/>
        </p:scale>
        <p:origin x="-13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4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4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BC9D5969-5BD5-4E8A-9533-2AE8511AE98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10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4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BC9D5969-5BD5-4E8A-9533-2AE8511AE98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025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1638" y="8977133"/>
            <a:ext cx="2992474" cy="47256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1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4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BC9D5969-5BD5-4E8A-9533-2AE8511AE98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8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32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513023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2569"/>
                </a:solidFill>
              </a:rPr>
              <a:t>May 2013</a:t>
            </a:r>
            <a:endParaRPr lang="en-US" dirty="0">
              <a:solidFill>
                <a:srgbClr val="0025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1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39198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960644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068444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9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5" r:id="rId3"/>
    <p:sldLayoutId id="2147483676" r:id="rId4"/>
    <p:sldLayoutId id="2147483677" r:id="rId5"/>
    <p:sldLayoutId id="2147483678" r:id="rId6"/>
  </p:sldLayoutIdLst>
  <p:transition spd="slow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dn.ceo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2477259" y="666750"/>
            <a:ext cx="6423487" cy="1874838"/>
          </a:xfrm>
        </p:spPr>
        <p:txBody>
          <a:bodyPr/>
          <a:lstStyle/>
          <a:p>
            <a:r>
              <a:rPr lang="en-US" sz="4400" dirty="0" smtClean="0"/>
              <a:t>WGISS Connected Data Assets</a:t>
            </a:r>
          </a:p>
        </p:txBody>
      </p:sp>
      <p:sp>
        <p:nvSpPr>
          <p:cNvPr id="56322" name="AutoShape 2" descr="https://www.in-jaxa/fw/dfw/iwlx/kouho/intra/jaxabrand/logo/download/A2_1_blue_glay.jpg"/>
          <p:cNvSpPr>
            <a:spLocks noChangeAspect="1" noChangeArrowheads="1"/>
          </p:cNvSpPr>
          <p:nvPr/>
        </p:nvSpPr>
        <p:spPr bwMode="auto">
          <a:xfrm>
            <a:off x="63500" y="-136525"/>
            <a:ext cx="716280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62200" y="188913"/>
            <a:ext cx="6705600" cy="50165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Current Issues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C:\Users\satoko\MIURA\Business\007_利用推進技術\001_WGISS\WGISS36\WGSS-OGC-Joint\2013.09.17 - CWIC FedEO interoperability.png"/>
          <p:cNvPicPr>
            <a:picLocks noChangeAspect="1" noChangeArrowheads="1"/>
          </p:cNvPicPr>
          <p:nvPr/>
        </p:nvPicPr>
        <p:blipFill>
          <a:blip r:embed="rId2" cstate="print"/>
          <a:srcRect r="4698"/>
          <a:stretch>
            <a:fillRect/>
          </a:stretch>
        </p:blipFill>
        <p:spPr bwMode="auto">
          <a:xfrm>
            <a:off x="2590800" y="2359908"/>
            <a:ext cx="6336215" cy="373982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5315" y="6230730"/>
            <a:ext cx="8434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400" b="1" dirty="0" smtClean="0"/>
              <a:t>Not easily understandable outside </a:t>
            </a:r>
            <a:r>
              <a:rPr kumimoji="1" lang="en-US" altLang="ja-JP" sz="2400" b="1" dirty="0"/>
              <a:t>(and </a:t>
            </a:r>
            <a:r>
              <a:rPr kumimoji="1" lang="en-US" altLang="ja-JP" sz="2400" b="1" dirty="0" smtClean="0"/>
              <a:t>inside?) WGISS</a:t>
            </a:r>
            <a:endParaRPr kumimoji="1" lang="en-US" altLang="ja-JP" sz="2400" b="1" dirty="0"/>
          </a:p>
        </p:txBody>
      </p:sp>
      <p:sp>
        <p:nvSpPr>
          <p:cNvPr id="6" name="テキスト ボックス 4"/>
          <p:cNvSpPr txBox="1"/>
          <p:nvPr/>
        </p:nvSpPr>
        <p:spPr>
          <a:xfrm>
            <a:off x="1846432" y="332432"/>
            <a:ext cx="173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CCCC"/>
                </a:solidFill>
                <a:latin typeface="+mj-lt"/>
                <a:cs typeface="Times New Roman" pitchFamily="18" charset="0"/>
              </a:rPr>
              <a:t>For discussion</a:t>
            </a:r>
            <a:endParaRPr kumimoji="1" lang="ja-JP" altLang="en-US" i="1" dirty="0">
              <a:solidFill>
                <a:srgbClr val="FFCCCC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 descr="Image result for which 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9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1"/>
          </p:nvPr>
        </p:nvSpPr>
        <p:spPr>
          <a:xfrm>
            <a:off x="240142" y="1472252"/>
            <a:ext cx="8686800" cy="5162798"/>
          </a:xfrm>
        </p:spPr>
        <p:txBody>
          <a:bodyPr/>
          <a:lstStyle/>
          <a:p>
            <a:r>
              <a:rPr kumimoji="1" lang="en-US" altLang="ja-JP" dirty="0" smtClean="0"/>
              <a:t>Duplication</a:t>
            </a:r>
            <a:r>
              <a:rPr kumimoji="1" lang="en-US" altLang="ja-JP" dirty="0"/>
              <a:t>: E2E architecture risks to return the same result twice (e.g. GEO DAB may route a request both to CWIC and FEDEO and get NASA </a:t>
            </a:r>
            <a:r>
              <a:rPr kumimoji="1" lang="en-US" altLang="ja-JP" dirty="0" smtClean="0"/>
              <a:t>CMR or EUMETSAT results twice)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User </a:t>
            </a:r>
            <a:r>
              <a:rPr kumimoji="1" lang="en-US" altLang="ja-JP" dirty="0"/>
              <a:t>risks to get many collections that are anyhow included in other collections</a:t>
            </a:r>
          </a:p>
          <a:p>
            <a:endParaRPr kumimoji="1" lang="en-US" altLang="ja-JP" sz="1800" dirty="0" smtClean="0"/>
          </a:p>
          <a:p>
            <a:r>
              <a:rPr kumimoji="1" lang="en-US" altLang="ja-JP" dirty="0" smtClean="0"/>
              <a:t>User might get different results when accessing different portals</a:t>
            </a:r>
          </a:p>
          <a:p>
            <a:endParaRPr kumimoji="1" lang="en-US" altLang="ja-JP" sz="1800" dirty="0" smtClean="0"/>
          </a:p>
          <a:p>
            <a:r>
              <a:rPr kumimoji="1" lang="en-US" altLang="ja-JP" dirty="0" smtClean="0"/>
              <a:t>User has no idea about stability (e.g. DOI) and quality of collections (was the latest reprocessing applied? Quality Indicators?)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Current Issues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22632" y="332432"/>
            <a:ext cx="173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CCCC"/>
                </a:solidFill>
                <a:latin typeface="+mj-lt"/>
                <a:cs typeface="Times New Roman" pitchFamily="18" charset="0"/>
              </a:rPr>
              <a:t>For discussion</a:t>
            </a:r>
            <a:endParaRPr kumimoji="1" lang="ja-JP" altLang="en-US" i="1" dirty="0">
              <a:solidFill>
                <a:srgbClr val="FFCCC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18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1"/>
          </p:nvPr>
        </p:nvSpPr>
        <p:spPr>
          <a:xfrm>
            <a:off x="240142" y="1534831"/>
            <a:ext cx="8686800" cy="4878105"/>
          </a:xfrm>
        </p:spPr>
        <p:txBody>
          <a:bodyPr/>
          <a:lstStyle/>
          <a:p>
            <a:r>
              <a:rPr kumimoji="1" lang="en-US" altLang="ja-JP" dirty="0"/>
              <a:t>Ranking of results might not match user query and does not take into account where the user might actually have higher rights to access data</a:t>
            </a:r>
          </a:p>
          <a:p>
            <a:endParaRPr kumimoji="1" lang="en-US" altLang="ja-JP" sz="1800" dirty="0" smtClean="0"/>
          </a:p>
          <a:p>
            <a:r>
              <a:rPr kumimoji="1" lang="en-US" altLang="ja-JP" dirty="0" smtClean="0"/>
              <a:t>Infrastructure </a:t>
            </a:r>
            <a:r>
              <a:rPr kumimoji="1" lang="en-US" altLang="ja-JP" dirty="0"/>
              <a:t>leaves user “alone” </a:t>
            </a:r>
            <a:r>
              <a:rPr kumimoji="1" lang="en-US" altLang="ja-JP" dirty="0" smtClean="0"/>
              <a:t>for:</a:t>
            </a:r>
          </a:p>
          <a:p>
            <a:pPr lvl="1"/>
            <a:r>
              <a:rPr kumimoji="1" lang="en-US" altLang="ja-JP" dirty="0" smtClean="0"/>
              <a:t>access </a:t>
            </a:r>
            <a:r>
              <a:rPr kumimoji="1" lang="en-US" altLang="ja-JP" dirty="0"/>
              <a:t>to the real </a:t>
            </a:r>
            <a:r>
              <a:rPr kumimoji="1" lang="en-US" altLang="ja-JP" dirty="0" smtClean="0"/>
              <a:t>data (after discovery)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discovery and access to data associated knowledge and information: not linked to the data</a:t>
            </a:r>
          </a:p>
          <a:p>
            <a:endParaRPr kumimoji="1" lang="en-US" altLang="ja-JP" sz="1800" dirty="0" smtClean="0"/>
          </a:p>
          <a:p>
            <a:r>
              <a:rPr kumimoji="1" lang="en-US" altLang="ja-JP" dirty="0" smtClean="0"/>
              <a:t>Different metadata models and transport layers don’t make the user’s life easier… and implementation costly</a:t>
            </a:r>
          </a:p>
          <a:p>
            <a:endParaRPr kumimoji="1" lang="en-US" altLang="ja-JP" sz="1800" dirty="0" smtClean="0"/>
          </a:p>
          <a:p>
            <a:r>
              <a:rPr kumimoji="1" lang="en-US" altLang="ja-JP" dirty="0" smtClean="0"/>
              <a:t>Others?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 startAt="2"/>
            </a:pPr>
            <a:endParaRPr kumimoji="1" lang="en-US" altLang="ja-JP" dirty="0" smtClean="0"/>
          </a:p>
          <a:p>
            <a:pPr marL="457200" indent="-457200">
              <a:buFont typeface="+mj-lt"/>
              <a:buAutoNum type="arabicPeriod" startAt="2"/>
            </a:pPr>
            <a:endParaRPr kumimoji="1" lang="en-US" altLang="ja-JP" dirty="0" smtClean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Current Issues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46432" y="332432"/>
            <a:ext cx="173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CCCC"/>
                </a:solidFill>
                <a:latin typeface="+mj-lt"/>
                <a:cs typeface="Times New Roman" pitchFamily="18" charset="0"/>
              </a:rPr>
              <a:t>For discussion</a:t>
            </a:r>
            <a:endParaRPr kumimoji="1" lang="ja-JP" altLang="en-US" i="1" dirty="0">
              <a:solidFill>
                <a:srgbClr val="FFCCC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17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prajwaldesai.com/wp-content/uploads/2013/09/computer_cli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271295"/>
            <a:ext cx="2637971" cy="159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Need a Unified Architecture for WGISS Assets</a:t>
            </a:r>
            <a:endParaRPr lang="zh-CN" altLang="en-US" dirty="0"/>
          </a:p>
        </p:txBody>
      </p:sp>
      <p:pic>
        <p:nvPicPr>
          <p:cNvPr id="1026" name="Picture 2" descr="C:\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344" y="3238500"/>
            <a:ext cx="6709756" cy="3431837"/>
          </a:xfrm>
          <a:prstGeom prst="rect">
            <a:avLst/>
          </a:prstGeom>
          <a:noFill/>
        </p:spPr>
      </p:pic>
      <p:sp>
        <p:nvSpPr>
          <p:cNvPr id="9" name="Can 8"/>
          <p:cNvSpPr/>
          <p:nvPr/>
        </p:nvSpPr>
        <p:spPr bwMode="auto">
          <a:xfrm>
            <a:off x="6743700" y="4165600"/>
            <a:ext cx="1612900" cy="2311400"/>
          </a:xfrm>
          <a:prstGeom prst="ca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dirty="0" smtClean="0">
                <a:solidFill>
                  <a:srgbClr val="000000"/>
                </a:solidFill>
                <a:latin typeface="Tahoma" pitchFamily="34" charset="0"/>
              </a:rPr>
              <a:t>CEOS Systems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dirty="0" smtClean="0">
                <a:solidFill>
                  <a:srgbClr val="000000"/>
                </a:solidFill>
                <a:latin typeface="Tahoma" pitchFamily="34" charset="0"/>
              </a:rPr>
              <a:t>Supporting WGISS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dirty="0" smtClean="0">
                <a:solidFill>
                  <a:srgbClr val="000000"/>
                </a:solidFill>
                <a:latin typeface="Tahoma" pitchFamily="34" charset="0"/>
              </a:rPr>
              <a:t>Interoperability Standards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927100" y="2755900"/>
            <a:ext cx="406400" cy="482600"/>
          </a:xfrm>
          <a:prstGeom prst="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Up Arrow 10"/>
          <p:cNvSpPr/>
          <p:nvPr/>
        </p:nvSpPr>
        <p:spPr bwMode="auto">
          <a:xfrm>
            <a:off x="2078038" y="2755900"/>
            <a:ext cx="406400" cy="482600"/>
          </a:xfrm>
          <a:prstGeom prst="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>
            <a:off x="3581400" y="2755900"/>
            <a:ext cx="406400" cy="482600"/>
          </a:xfrm>
          <a:prstGeom prst="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4902200" y="2755900"/>
            <a:ext cx="406400" cy="482600"/>
          </a:xfrm>
          <a:prstGeom prst="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6337300" y="2755900"/>
            <a:ext cx="406400" cy="482600"/>
          </a:xfrm>
          <a:prstGeom prst="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6344" y="3276600"/>
            <a:ext cx="8436956" cy="3568700"/>
          </a:xfrm>
          <a:prstGeom prst="rect">
            <a:avLst/>
          </a:prstGeom>
          <a:solidFill>
            <a:schemeClr val="accent1">
              <a:alpha val="3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Level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A WGISS Integrated System team need to be set-up to coordinate </a:t>
            </a:r>
            <a:r>
              <a:rPr lang="en-US" sz="2000" dirty="0"/>
              <a:t>and </a:t>
            </a:r>
            <a:r>
              <a:rPr lang="en-US" sz="2000" dirty="0" smtClean="0"/>
              <a:t>oversee the WGISS Integrated System and Standards:</a:t>
            </a:r>
            <a:endParaRPr lang="en-US" sz="2000" dirty="0"/>
          </a:p>
          <a:p>
            <a:r>
              <a:rPr lang="en-US" sz="2000" dirty="0" smtClean="0"/>
              <a:t>Coordinate operations, maintenance and evolution activities (e.g. for infrastructure, standards adoption, </a:t>
            </a:r>
            <a:r>
              <a:rPr lang="en-US" sz="2000" dirty="0" err="1" smtClean="0"/>
              <a:t>etc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On-board new data partners</a:t>
            </a:r>
          </a:p>
          <a:p>
            <a:r>
              <a:rPr lang="en-US" sz="2000" dirty="0" smtClean="0"/>
              <a:t>Provide technical support for client partners</a:t>
            </a:r>
          </a:p>
          <a:p>
            <a:r>
              <a:rPr lang="en-US" sz="2000" dirty="0" smtClean="0"/>
              <a:t>Monitor the health of the federated system and report outages and errors etc. to the partners</a:t>
            </a:r>
          </a:p>
          <a:p>
            <a:r>
              <a:rPr lang="en-US" sz="2000" dirty="0"/>
              <a:t>Test all the components of the federated system, including end to end search and data </a:t>
            </a:r>
            <a:r>
              <a:rPr lang="en-US" sz="2000" dirty="0" smtClean="0"/>
              <a:t>access</a:t>
            </a:r>
            <a:endParaRPr lang="en-US" sz="2000" dirty="0"/>
          </a:p>
          <a:p>
            <a:r>
              <a:rPr lang="en-US" sz="2000" dirty="0" smtClean="0"/>
              <a:t>Work with data and client partners to identify and resolve system and component bugs</a:t>
            </a:r>
          </a:p>
          <a:p>
            <a:r>
              <a:rPr lang="en-US" sz="2000" dirty="0" smtClean="0"/>
              <a:t>Provide support for metrics collection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テキスト ボックス 4"/>
          <p:cNvSpPr txBox="1"/>
          <p:nvPr/>
        </p:nvSpPr>
        <p:spPr>
          <a:xfrm>
            <a:off x="1544218" y="332432"/>
            <a:ext cx="173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CCCC"/>
                </a:solidFill>
                <a:latin typeface="+mj-lt"/>
                <a:cs typeface="Times New Roman" pitchFamily="18" charset="0"/>
              </a:rPr>
              <a:t>For discussion</a:t>
            </a:r>
            <a:endParaRPr kumimoji="1" lang="ja-JP" altLang="en-US" i="1" dirty="0">
              <a:solidFill>
                <a:srgbClr val="FFCCC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1"/>
          </p:nvPr>
        </p:nvSpPr>
        <p:spPr>
          <a:xfrm>
            <a:off x="208087" y="1361386"/>
            <a:ext cx="8686800" cy="5126182"/>
          </a:xfrm>
        </p:spPr>
        <p:txBody>
          <a:bodyPr/>
          <a:lstStyle/>
          <a:p>
            <a:r>
              <a:rPr lang="en-US" altLang="ja-JP" sz="2000" dirty="0" smtClean="0"/>
              <a:t>Review CEOS Discovery &amp; Access Infrastructure Architecture, Functions and Interfaces: simple draw outside (and inside) WGISS</a:t>
            </a:r>
          </a:p>
          <a:p>
            <a:r>
              <a:rPr lang="en-US" altLang="ja-JP" sz="2000" dirty="0" smtClean="0"/>
              <a:t>Concerted approach to give a homogeneous results to the user allowing to easily filter duplicates within the CEOS Infrastructure</a:t>
            </a:r>
          </a:p>
          <a:p>
            <a:r>
              <a:rPr lang="en-US" altLang="ja-JP" sz="2000" dirty="0" smtClean="0"/>
              <a:t>Ensure reliability and redundancy of CEOS Discovery and Access Infrastructure (no single points of failure)</a:t>
            </a:r>
          </a:p>
          <a:p>
            <a:r>
              <a:rPr lang="en-US" altLang="ja-JP" sz="2000" dirty="0" smtClean="0"/>
              <a:t>Address </a:t>
            </a:r>
            <a:r>
              <a:rPr lang="en-US" altLang="ja-JP" sz="2000" dirty="0"/>
              <a:t>shared collections and mirror collections</a:t>
            </a:r>
          </a:p>
          <a:p>
            <a:r>
              <a:rPr lang="en-US" altLang="ja-JP" sz="2000" dirty="0" smtClean="0"/>
              <a:t>Harmonize </a:t>
            </a:r>
            <a:r>
              <a:rPr lang="en-US" altLang="ja-JP" sz="2000" dirty="0"/>
              <a:t>collection/product metadata models along ISO 19115</a:t>
            </a:r>
          </a:p>
          <a:p>
            <a:r>
              <a:rPr lang="en-US" altLang="ja-JP" sz="2000" dirty="0" smtClean="0"/>
              <a:t>Enhance Directory information with data access condition information (e.g. pointer to T&amp;C signature) and Quality Indicators</a:t>
            </a:r>
          </a:p>
          <a:p>
            <a:r>
              <a:rPr lang="en-US" altLang="ja-JP" sz="2000" dirty="0" smtClean="0"/>
              <a:t>Provide result ranking with user-selectable criteria</a:t>
            </a:r>
          </a:p>
          <a:p>
            <a:r>
              <a:rPr lang="en-US" altLang="ja-JP" sz="2000" dirty="0" smtClean="0"/>
              <a:t>Link data to associated information and knowledge for user access</a:t>
            </a:r>
          </a:p>
          <a:p>
            <a:r>
              <a:rPr lang="en-US" altLang="ja-JP" sz="2000" dirty="0"/>
              <a:t>Harmonize Terms &amp; Conditions acceptance and data access </a:t>
            </a:r>
            <a:r>
              <a:rPr lang="en-US" altLang="ja-JP" sz="2000" dirty="0" err="1"/>
              <a:t>authorisation</a:t>
            </a:r>
            <a:r>
              <a:rPr lang="en-US" altLang="ja-JP" sz="2000" dirty="0"/>
              <a:t> process in a federated user management approach</a:t>
            </a:r>
          </a:p>
          <a:p>
            <a:r>
              <a:rPr lang="en-US" altLang="ja-JP" sz="2000" dirty="0" smtClean="0"/>
              <a:t>Improve minor shortcomings on current standards (e.g. </a:t>
            </a:r>
            <a:r>
              <a:rPr lang="en-US" altLang="ja-JP" sz="2000" dirty="0" err="1" smtClean="0"/>
              <a:t>Opensearch</a:t>
            </a:r>
            <a:r>
              <a:rPr lang="en-US" altLang="ja-JP" sz="2000" dirty="0" smtClean="0"/>
              <a:t>, </a:t>
            </a:r>
            <a:r>
              <a:rPr lang="en-US" altLang="ja-JP" sz="2000" dirty="0" smtClean="0"/>
              <a:t>JSON binding, </a:t>
            </a:r>
            <a:r>
              <a:rPr lang="en-US" altLang="ja-JP" sz="2000" dirty="0" smtClean="0"/>
              <a:t>…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Future Activities Objective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70232" y="621268"/>
            <a:ext cx="173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CCCC"/>
                </a:solidFill>
                <a:latin typeface="+mj-lt"/>
                <a:cs typeface="Times New Roman" pitchFamily="18" charset="0"/>
              </a:rPr>
              <a:t>For discussion</a:t>
            </a:r>
            <a:endParaRPr kumimoji="1" lang="ja-JP" altLang="en-US" i="1" dirty="0">
              <a:solidFill>
                <a:srgbClr val="FFCCC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999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1"/>
          </p:nvPr>
        </p:nvSpPr>
        <p:spPr>
          <a:xfrm>
            <a:off x="222358" y="1475538"/>
            <a:ext cx="8686800" cy="512618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solidFill>
                  <a:srgbClr val="002569"/>
                </a:solidFill>
              </a:rPr>
              <a:t>Two Phase approach proposed: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i="1" dirty="0" smtClean="0">
                <a:solidFill>
                  <a:srgbClr val="002569"/>
                </a:solidFill>
              </a:rPr>
              <a:t>PHASE 1</a:t>
            </a:r>
            <a:r>
              <a:rPr lang="en-US" altLang="ja-JP" sz="2000" dirty="0" smtClean="0">
                <a:solidFill>
                  <a:srgbClr val="002569"/>
                </a:solidFill>
              </a:rPr>
              <a:t>: Consolidation of current CWIC/</a:t>
            </a:r>
            <a:r>
              <a:rPr lang="en-US" altLang="ja-JP" sz="2000" dirty="0" err="1" smtClean="0">
                <a:solidFill>
                  <a:srgbClr val="002569"/>
                </a:solidFill>
              </a:rPr>
              <a:t>FedEO</a:t>
            </a:r>
            <a:r>
              <a:rPr lang="en-US" altLang="ja-JP" sz="2000" dirty="0" smtClean="0">
                <a:solidFill>
                  <a:srgbClr val="002569"/>
                </a:solidFill>
              </a:rPr>
              <a:t>/IDN overall architecture to quickly address some of the identified open issues (Q3 2016 – Q2 2017)</a:t>
            </a:r>
            <a:endParaRPr lang="en-US" altLang="ja-JP" sz="2000" dirty="0">
              <a:solidFill>
                <a:srgbClr val="002569"/>
              </a:solidFill>
            </a:endParaRP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i="1" dirty="0" smtClean="0">
                <a:solidFill>
                  <a:srgbClr val="002569"/>
                </a:solidFill>
              </a:rPr>
              <a:t>PHASE 2</a:t>
            </a:r>
            <a:r>
              <a:rPr lang="en-US" altLang="ja-JP" sz="2000" dirty="0" smtClean="0">
                <a:solidFill>
                  <a:srgbClr val="002569"/>
                </a:solidFill>
              </a:rPr>
              <a:t>: Dedicated “Interoperability Project” to evolve and fully address all open issues:</a:t>
            </a:r>
          </a:p>
          <a:p>
            <a:pPr marL="857250" lvl="1" indent="-457200"/>
            <a:r>
              <a:rPr lang="en-US" altLang="ja-JP" sz="1800" dirty="0" smtClean="0"/>
              <a:t>Preparatory phase Q3 2017</a:t>
            </a:r>
          </a:p>
          <a:p>
            <a:pPr marL="857250" lvl="1" indent="-457200"/>
            <a:r>
              <a:rPr lang="en-US" altLang="ja-JP" sz="1800" dirty="0" smtClean="0"/>
              <a:t>Implementation Phase Q4 2017 – Q4 2018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39466" y="188913"/>
            <a:ext cx="5828334" cy="501650"/>
          </a:xfrm>
        </p:spPr>
        <p:txBody>
          <a:bodyPr/>
          <a:lstStyle/>
          <a:p>
            <a:r>
              <a:rPr kumimoji="1" lang="en-US" altLang="ja-JP" sz="2400" dirty="0" smtClean="0"/>
              <a:t>Future Activities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Implementation through WGISS 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4218" y="332432"/>
            <a:ext cx="173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CCCC"/>
                </a:solidFill>
                <a:latin typeface="+mj-lt"/>
                <a:cs typeface="Times New Roman" pitchFamily="18" charset="0"/>
              </a:rPr>
              <a:t>For discussion</a:t>
            </a:r>
            <a:endParaRPr kumimoji="1" lang="ja-JP" altLang="en-US" i="1" dirty="0">
              <a:solidFill>
                <a:srgbClr val="FFCCC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10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1"/>
          </p:nvPr>
        </p:nvSpPr>
        <p:spPr>
          <a:xfrm>
            <a:off x="268685" y="1497277"/>
            <a:ext cx="8686800" cy="5126182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altLang="ja-JP" b="0" dirty="0" smtClean="0"/>
              <a:t>Consolidate overall architecture and concept (starting from previous slides)</a:t>
            </a:r>
          </a:p>
          <a:p>
            <a:pPr>
              <a:buFont typeface="Wingdings" pitchFamily="2" charset="2"/>
              <a:buChar char="n"/>
            </a:pPr>
            <a:r>
              <a:rPr lang="en-US" altLang="ja-JP" b="0" dirty="0" smtClean="0"/>
              <a:t>Consolidate components and interfaces to Partners; population</a:t>
            </a:r>
          </a:p>
          <a:p>
            <a:pPr>
              <a:buFont typeface="Wingdings" pitchFamily="2" charset="2"/>
              <a:buChar char="n"/>
            </a:pPr>
            <a:r>
              <a:rPr lang="en-US" altLang="ja-JP" b="0" dirty="0" smtClean="0"/>
              <a:t>Remove </a:t>
            </a:r>
            <a:r>
              <a:rPr lang="en-US" altLang="ja-JP" b="0" dirty="0"/>
              <a:t>duplicated discovery and </a:t>
            </a:r>
            <a:r>
              <a:rPr lang="en-US" altLang="ja-JP" b="0" dirty="0" smtClean="0"/>
              <a:t>access to identified data collections (e.g. EUMETSAT, NASA, ASF, ROSCOSMOS) to align with overall concept</a:t>
            </a:r>
          </a:p>
          <a:p>
            <a:pPr>
              <a:buFont typeface="Wingdings" pitchFamily="2" charset="2"/>
              <a:buChar char="n"/>
            </a:pPr>
            <a:r>
              <a:rPr lang="en-US" altLang="ja-JP" b="0" dirty="0" smtClean="0"/>
              <a:t>Consolidate and maintain WGISS web pages and a coherent set of statistics</a:t>
            </a:r>
            <a:endParaRPr lang="en-US" altLang="ja-JP" b="0" dirty="0"/>
          </a:p>
          <a:p>
            <a:pPr>
              <a:buFont typeface="Wingdings" pitchFamily="2" charset="2"/>
              <a:buChar char="n"/>
            </a:pPr>
            <a:r>
              <a:rPr lang="en-US" altLang="ja-JP" b="0" dirty="0" err="1" smtClean="0"/>
              <a:t>Finalise</a:t>
            </a:r>
            <a:r>
              <a:rPr lang="en-US" altLang="ja-JP" b="0" dirty="0" smtClean="0"/>
              <a:t> </a:t>
            </a:r>
            <a:r>
              <a:rPr lang="en-US" altLang="ja-JP" b="0" dirty="0" err="1" smtClean="0"/>
              <a:t>Opensearch</a:t>
            </a:r>
            <a:r>
              <a:rPr lang="en-US" altLang="ja-JP" b="0" dirty="0" smtClean="0"/>
              <a:t> </a:t>
            </a:r>
            <a:r>
              <a:rPr lang="en-US" altLang="ja-JP" b="0" dirty="0" smtClean="0"/>
              <a:t>Developer Guide and </a:t>
            </a:r>
            <a:r>
              <a:rPr lang="en-US" altLang="ja-JP" b="0" smtClean="0"/>
              <a:t>Best Practice</a:t>
            </a:r>
            <a:endParaRPr lang="en-US" altLang="ja-JP" sz="1200" b="0" dirty="0"/>
          </a:p>
          <a:p>
            <a:pPr>
              <a:buFont typeface="Wingdings" pitchFamily="2" charset="2"/>
              <a:buChar char="n"/>
            </a:pPr>
            <a:r>
              <a:rPr lang="en-US" altLang="ja-JP" b="0" dirty="0" smtClean="0"/>
              <a:t>Contributors: CWIC</a:t>
            </a:r>
            <a:r>
              <a:rPr lang="en-US" altLang="ja-JP" b="0" dirty="0"/>
              <a:t>/</a:t>
            </a:r>
            <a:r>
              <a:rPr lang="en-US" altLang="ja-JP" b="0" dirty="0" err="1"/>
              <a:t>FedEO</a:t>
            </a:r>
            <a:r>
              <a:rPr lang="en-US" altLang="ja-JP" b="0" dirty="0"/>
              <a:t>/IDN teams, WGISS </a:t>
            </a:r>
            <a:r>
              <a:rPr lang="en-US" altLang="ja-JP" b="0" dirty="0" smtClean="0"/>
              <a:t>support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PHASE 1 activities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4218" y="332432"/>
            <a:ext cx="173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CCCC"/>
                </a:solidFill>
                <a:latin typeface="+mj-lt"/>
                <a:cs typeface="Times New Roman" pitchFamily="18" charset="0"/>
              </a:rPr>
              <a:t>For discussion</a:t>
            </a:r>
            <a:endParaRPr kumimoji="1" lang="ja-JP" altLang="en-US" i="1" dirty="0">
              <a:solidFill>
                <a:srgbClr val="FFCCC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02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1"/>
          </p:nvPr>
        </p:nvSpPr>
        <p:spPr>
          <a:xfrm>
            <a:off x="122462" y="1418462"/>
            <a:ext cx="8853855" cy="89310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dirty="0" smtClean="0"/>
              <a:t>Objectives: architecture “operationalization” &amp; redundancy, data duplication removal, improve minor shortcomings of current standards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39466" y="188913"/>
            <a:ext cx="5828334" cy="501650"/>
          </a:xfrm>
        </p:spPr>
        <p:txBody>
          <a:bodyPr/>
          <a:lstStyle/>
          <a:p>
            <a:r>
              <a:rPr kumimoji="1" lang="en-US" altLang="ja-JP" sz="2400" dirty="0" smtClean="0"/>
              <a:t>PHASE 1: Current Architecture Consolidation Approach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4218" y="332432"/>
            <a:ext cx="173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CCCC"/>
                </a:solidFill>
                <a:latin typeface="+mj-lt"/>
                <a:cs typeface="Times New Roman" pitchFamily="18" charset="0"/>
              </a:rPr>
              <a:t>For discussion</a:t>
            </a:r>
            <a:endParaRPr kumimoji="1" lang="ja-JP" altLang="en-US" i="1" dirty="0">
              <a:solidFill>
                <a:srgbClr val="FFCCCC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Flowchart: Magnetic Disk 4"/>
          <p:cNvSpPr/>
          <p:nvPr/>
        </p:nvSpPr>
        <p:spPr bwMode="auto">
          <a:xfrm>
            <a:off x="372565" y="4887331"/>
            <a:ext cx="720763" cy="710005"/>
          </a:xfrm>
          <a:prstGeom prst="flowChartMagneticDisk">
            <a:avLst/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11" y="5598106"/>
            <a:ext cx="3382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European Partner  product catalogues: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ESA, EU Copernicus, DLR, CNES, ROSCOSMOS, VITO, EUMETSAT, ASI, UKSA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6527099" y="4423482"/>
            <a:ext cx="720763" cy="710005"/>
          </a:xfrm>
          <a:prstGeom prst="flowChartMagneticDisk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16" name="Straight Arrow Connector 15"/>
          <p:cNvCxnSpPr>
            <a:endCxn id="8" idx="1"/>
          </p:cNvCxnSpPr>
          <p:nvPr/>
        </p:nvCxnSpPr>
        <p:spPr bwMode="auto">
          <a:xfrm flipH="1">
            <a:off x="732947" y="4423365"/>
            <a:ext cx="9133" cy="463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>
            <a:stCxn id="25" idx="0"/>
            <a:endCxn id="30" idx="1"/>
          </p:cNvCxnSpPr>
          <p:nvPr/>
        </p:nvCxnSpPr>
        <p:spPr bwMode="auto">
          <a:xfrm flipV="1">
            <a:off x="1508671" y="2534843"/>
            <a:ext cx="2370216" cy="5323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6878514" y="3966760"/>
            <a:ext cx="14272" cy="5422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05896" y="3067197"/>
            <a:ext cx="2419823" cy="1427507"/>
            <a:chOff x="344244" y="2624866"/>
            <a:chExt cx="3246443" cy="1964905"/>
          </a:xfrm>
        </p:grpSpPr>
        <p:sp>
          <p:nvSpPr>
            <p:cNvPr id="25" name="Flowchart: Alternate Process 16"/>
            <p:cNvSpPr/>
            <p:nvPr/>
          </p:nvSpPr>
          <p:spPr bwMode="auto">
            <a:xfrm>
              <a:off x="344244" y="2624866"/>
              <a:ext cx="3227295" cy="1925619"/>
            </a:xfrm>
            <a:prstGeom prst="flowChartAlternateProcess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1679" y="2693503"/>
              <a:ext cx="3014137" cy="508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FedEO</a:t>
              </a:r>
              <a:r>
                <a:rPr lang="en-GB" dirty="0"/>
                <a:t> </a:t>
              </a:r>
              <a:r>
                <a:rPr lang="en-GB" dirty="0" smtClean="0"/>
                <a:t>Node</a:t>
              </a:r>
            </a:p>
          </p:txBody>
        </p:sp>
        <p:sp>
          <p:nvSpPr>
            <p:cNvPr id="27" name="Flowchart: Magnetic Disk 1039"/>
            <p:cNvSpPr/>
            <p:nvPr/>
          </p:nvSpPr>
          <p:spPr bwMode="auto">
            <a:xfrm>
              <a:off x="2059031" y="3175644"/>
              <a:ext cx="1531656" cy="1414127"/>
            </a:xfrm>
            <a:prstGeom prst="flowChartMagneticDisk">
              <a:avLst/>
            </a:prstGeom>
            <a:solidFill>
              <a:schemeClr val="accent2"/>
            </a:solidFill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 smtClean="0">
                  <a:solidFill>
                    <a:srgbClr val="000000"/>
                  </a:solidFill>
                  <a:latin typeface="Tahoma" pitchFamily="34" charset="0"/>
                </a:rPr>
                <a:t>Collection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Directory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 smtClean="0">
                  <a:solidFill>
                    <a:srgbClr val="000000"/>
                  </a:solidFill>
                  <a:latin typeface="Tahoma" pitchFamily="34" charset="0"/>
                </a:rPr>
                <a:t>(</a:t>
              </a:r>
              <a:r>
                <a:rPr lang="en-GB" sz="1200" dirty="0" err="1" smtClean="0">
                  <a:solidFill>
                    <a:srgbClr val="000000"/>
                  </a:solidFill>
                  <a:latin typeface="Tahoma" pitchFamily="34" charset="0"/>
                </a:rPr>
                <a:t>FedEO</a:t>
              </a:r>
              <a:r>
                <a:rPr lang="en-GB" sz="1200" dirty="0" smtClean="0">
                  <a:solidFill>
                    <a:srgbClr val="000000"/>
                  </a:solidFill>
                  <a:latin typeface="Tahoma" pitchFamily="34" charset="0"/>
                </a:rPr>
                <a:t>, CWIC)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29" name="Straight Arrow Connector 28"/>
          <p:cNvCxnSpPr>
            <a:stCxn id="33" idx="0"/>
            <a:endCxn id="30" idx="3"/>
          </p:cNvCxnSpPr>
          <p:nvPr/>
        </p:nvCxnSpPr>
        <p:spPr bwMode="auto">
          <a:xfrm flipH="1" flipV="1">
            <a:off x="5038392" y="2534843"/>
            <a:ext cx="2509089" cy="5341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878887" y="2350177"/>
            <a:ext cx="1159505" cy="3693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CLIENTS</a:t>
            </a:r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>
            <a:off x="6250601" y="3068998"/>
            <a:ext cx="2593760" cy="883493"/>
            <a:chOff x="6207788" y="2626659"/>
            <a:chExt cx="2593760" cy="1368635"/>
          </a:xfrm>
        </p:grpSpPr>
        <p:sp>
          <p:nvSpPr>
            <p:cNvPr id="33" name="Flowchart: Alternate Process 59"/>
            <p:cNvSpPr/>
            <p:nvPr/>
          </p:nvSpPr>
          <p:spPr bwMode="auto">
            <a:xfrm>
              <a:off x="6207788" y="2626659"/>
              <a:ext cx="2593760" cy="1368635"/>
            </a:xfrm>
            <a:prstGeom prst="flowChartAlternateProcess">
              <a:avLst/>
            </a:prstGeom>
            <a:solidFill>
              <a:srgbClr val="40E85C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29445" y="2681432"/>
              <a:ext cx="2398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7434"/>
                  </a:solidFill>
                </a:rPr>
                <a:t>CWIC Node</a:t>
              </a:r>
              <a:endParaRPr lang="en-GB" dirty="0">
                <a:solidFill>
                  <a:srgbClr val="007434"/>
                </a:solidFill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>
            <a:off x="2711447" y="4195062"/>
            <a:ext cx="1094272" cy="6349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 flipV="1">
            <a:off x="2583011" y="4409097"/>
            <a:ext cx="1056037" cy="5564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Flowchart: Magnetic Disk 1039"/>
          <p:cNvSpPr/>
          <p:nvPr/>
        </p:nvSpPr>
        <p:spPr bwMode="auto">
          <a:xfrm>
            <a:off x="3753213" y="4380559"/>
            <a:ext cx="1698223" cy="1426891"/>
          </a:xfrm>
          <a:prstGeom prst="flowChartMagneticDisk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500" dirty="0" smtClean="0">
                <a:solidFill>
                  <a:srgbClr val="000000"/>
                </a:solidFill>
                <a:latin typeface="Tahoma" pitchFamily="34" charset="0"/>
              </a:rPr>
              <a:t>IDN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500" dirty="0" smtClean="0">
                <a:solidFill>
                  <a:srgbClr val="000000"/>
                </a:solidFill>
                <a:latin typeface="Tahoma" pitchFamily="34" charset="0"/>
              </a:rPr>
              <a:t>Collection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Directory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rgbClr val="000000"/>
                </a:solidFill>
                <a:latin typeface="Tahoma" pitchFamily="34" charset="0"/>
              </a:rPr>
              <a:t>(CWIC, </a:t>
            </a:r>
            <a:r>
              <a:rPr lang="en-GB" sz="1200" dirty="0" err="1" smtClean="0">
                <a:solidFill>
                  <a:srgbClr val="000000"/>
                </a:solidFill>
                <a:latin typeface="Tahoma" pitchFamily="34" charset="0"/>
              </a:rPr>
              <a:t>FedEO</a:t>
            </a:r>
            <a:r>
              <a:rPr lang="en-GB" sz="1200" dirty="0" smtClean="0">
                <a:solidFill>
                  <a:srgbClr val="000000"/>
                </a:solidFill>
                <a:latin typeface="Tahoma" pitchFamily="34" charset="0"/>
              </a:rPr>
              <a:t>, Others)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5280187" y="3709920"/>
            <a:ext cx="1041767" cy="9274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5508521" y="3995298"/>
            <a:ext cx="856245" cy="8133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Flowchart: Magnetic Disk 11"/>
          <p:cNvSpPr/>
          <p:nvPr/>
        </p:nvSpPr>
        <p:spPr bwMode="auto">
          <a:xfrm>
            <a:off x="7806891" y="4418924"/>
            <a:ext cx="720763" cy="710005"/>
          </a:xfrm>
          <a:prstGeom prst="flowChartMagneticDisk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>
            <a:off x="8158306" y="3962202"/>
            <a:ext cx="14272" cy="5422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0" name="Flowchart: Magnetic Disk 4"/>
          <p:cNvSpPr/>
          <p:nvPr/>
        </p:nvSpPr>
        <p:spPr bwMode="auto">
          <a:xfrm>
            <a:off x="1024442" y="4897042"/>
            <a:ext cx="720763" cy="710005"/>
          </a:xfrm>
          <a:prstGeom prst="flowChartMagneticDisk">
            <a:avLst/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61" name="Straight Arrow Connector 60"/>
          <p:cNvCxnSpPr>
            <a:endCxn id="60" idx="1"/>
          </p:cNvCxnSpPr>
          <p:nvPr/>
        </p:nvCxnSpPr>
        <p:spPr bwMode="auto">
          <a:xfrm>
            <a:off x="1369995" y="4437634"/>
            <a:ext cx="14829" cy="4594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761825" y="5293901"/>
            <a:ext cx="3214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Non-European Partners </a:t>
            </a:r>
          </a:p>
          <a:p>
            <a:r>
              <a:rPr lang="en-GB" sz="1600" dirty="0">
                <a:solidFill>
                  <a:srgbClr val="00B050"/>
                </a:solidFill>
              </a:rPr>
              <a:t>product catalogues: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00B050"/>
                </a:solidFill>
              </a:rPr>
              <a:t>USGS, NASA, ISRO, </a:t>
            </a:r>
            <a:r>
              <a:rPr lang="en-GB" sz="1600" dirty="0" smtClean="0">
                <a:solidFill>
                  <a:srgbClr val="00B050"/>
                </a:solidFill>
              </a:rPr>
              <a:t>NOAA,  NOAA</a:t>
            </a:r>
            <a:r>
              <a:rPr lang="en-GB" sz="1600" dirty="0">
                <a:solidFill>
                  <a:srgbClr val="00B050"/>
                </a:solidFill>
              </a:rPr>
              <a:t>/GHRSST, INPE, AOE</a:t>
            </a:r>
            <a:r>
              <a:rPr lang="en-GB" sz="1600" dirty="0" smtClean="0">
                <a:solidFill>
                  <a:srgbClr val="00B050"/>
                </a:solidFill>
              </a:rPr>
              <a:t>, CCMEO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265917" y="4095180"/>
            <a:ext cx="1384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Search (1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step)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2735409" y="4119160"/>
            <a:ext cx="1160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Collection metadata population &amp; harvesting</a:t>
            </a:r>
            <a:endParaRPr lang="en-US" sz="1200" dirty="0"/>
          </a:p>
        </p:txBody>
      </p:sp>
      <p:cxnSp>
        <p:nvCxnSpPr>
          <p:cNvPr id="77" name="Straight Arrow Connector 76"/>
          <p:cNvCxnSpPr/>
          <p:nvPr/>
        </p:nvCxnSpPr>
        <p:spPr bwMode="auto">
          <a:xfrm flipV="1">
            <a:off x="2711448" y="3381734"/>
            <a:ext cx="3496340" cy="285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23939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1"/>
          </p:nvPr>
        </p:nvSpPr>
        <p:spPr>
          <a:xfrm>
            <a:off x="240143" y="1311781"/>
            <a:ext cx="8686800" cy="5126182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endParaRPr lang="en-US" altLang="ja-JP" dirty="0"/>
          </a:p>
          <a:p>
            <a:pPr marL="0" indent="0" algn="ctr">
              <a:buNone/>
            </a:pPr>
            <a:r>
              <a:rPr lang="en-US" altLang="ja-JP" dirty="0" smtClean="0"/>
              <a:t>DISCUSSION</a:t>
            </a:r>
          </a:p>
          <a:p>
            <a:pPr marL="0" indent="0" algn="ctr">
              <a:buNone/>
            </a:pPr>
            <a:endParaRPr lang="en-US" altLang="ja-JP" b="0" dirty="0"/>
          </a:p>
          <a:p>
            <a:r>
              <a:rPr lang="en-US" altLang="ja-JP" b="0" dirty="0" smtClean="0"/>
              <a:t>Update IDN content to reflect new architecture</a:t>
            </a:r>
          </a:p>
          <a:p>
            <a:endParaRPr lang="en-US" altLang="ja-JP" b="0" dirty="0" smtClean="0"/>
          </a:p>
          <a:p>
            <a:r>
              <a:rPr lang="en-US" altLang="ja-JP" b="0" dirty="0" smtClean="0"/>
              <a:t>IDN Metadata Evolution</a:t>
            </a:r>
          </a:p>
          <a:p>
            <a:endParaRPr lang="en-US" altLang="ja-JP" b="0" dirty="0"/>
          </a:p>
          <a:p>
            <a:r>
              <a:rPr lang="en-US" altLang="ja-JP" b="0" dirty="0" smtClean="0"/>
              <a:t>System Level Team Working Procedure (e.g. </a:t>
            </a:r>
            <a:r>
              <a:rPr lang="en-US" altLang="ja-JP" b="0" dirty="0" err="1" smtClean="0"/>
              <a:t>telcos</a:t>
            </a:r>
            <a:r>
              <a:rPr lang="en-US" altLang="ja-JP" b="0" dirty="0" smtClean="0"/>
              <a:t>, )</a:t>
            </a:r>
          </a:p>
          <a:p>
            <a:endParaRPr lang="en-US" altLang="ja-JP" b="0" dirty="0"/>
          </a:p>
          <a:p>
            <a:r>
              <a:rPr lang="en-US" altLang="ja-JP" b="0" dirty="0" smtClean="0"/>
              <a:t>Others</a:t>
            </a:r>
            <a:endParaRPr lang="en-US" altLang="ja-JP" b="0" dirty="0"/>
          </a:p>
          <a:p>
            <a:endParaRPr lang="en-US" altLang="ja-JP" b="0" dirty="0" smtClean="0"/>
          </a:p>
          <a:p>
            <a:pPr marL="0" indent="0" algn="ctr">
              <a:buNone/>
            </a:pPr>
            <a:endParaRPr lang="en-US" altLang="ja-JP" b="0" dirty="0" smtClean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37536" y="188913"/>
            <a:ext cx="6930656" cy="50165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Next Steps, Actions, Milestones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7945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Interoperability - CWIC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6863" y="1457325"/>
            <a:ext cx="8445500" cy="105727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solidFill>
                  <a:srgbClr val="0000CC"/>
                </a:solidFill>
              </a:rPr>
              <a:t>CWIC</a:t>
            </a:r>
            <a:r>
              <a:rPr lang="en-US" altLang="ja-JP" dirty="0"/>
              <a:t> = </a:t>
            </a:r>
            <a:r>
              <a:rPr lang="en-US" altLang="ja-JP" u="sng" dirty="0">
                <a:solidFill>
                  <a:srgbClr val="0000CC"/>
                </a:solidFill>
              </a:rPr>
              <a:t>C</a:t>
            </a:r>
            <a:r>
              <a:rPr lang="en-US" altLang="ja-JP" dirty="0"/>
              <a:t>EOS </a:t>
            </a:r>
            <a:r>
              <a:rPr lang="en-US" altLang="ja-JP" u="sng" dirty="0">
                <a:solidFill>
                  <a:srgbClr val="0000CC"/>
                </a:solidFill>
              </a:rPr>
              <a:t>W</a:t>
            </a:r>
            <a:r>
              <a:rPr lang="en-US" altLang="ja-JP" dirty="0"/>
              <a:t>GISS </a:t>
            </a:r>
            <a:r>
              <a:rPr lang="en-US" altLang="ja-JP" u="sng" dirty="0">
                <a:solidFill>
                  <a:srgbClr val="0000CC"/>
                </a:solidFill>
              </a:rPr>
              <a:t>I</a:t>
            </a:r>
            <a:r>
              <a:rPr lang="en-US" altLang="ja-JP" dirty="0"/>
              <a:t>ntegrated </a:t>
            </a:r>
            <a:r>
              <a:rPr lang="en-US" altLang="ja-JP" u="sng" dirty="0">
                <a:solidFill>
                  <a:srgbClr val="0000CC"/>
                </a:solidFill>
              </a:rPr>
              <a:t>C</a:t>
            </a:r>
            <a:r>
              <a:rPr lang="en-US" altLang="ja-JP" dirty="0"/>
              <a:t>atalog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1600" dirty="0"/>
              <a:t>Implemented to realize a federated catalogue for data discovery from multiple EO data </a:t>
            </a:r>
            <a:r>
              <a:rPr lang="en-US" altLang="ja-JP" sz="1600" dirty="0" smtClean="0"/>
              <a:t>centers</a:t>
            </a:r>
            <a:endParaRPr lang="en-US" altLang="ja-JP" sz="16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296863" y="1457325"/>
            <a:ext cx="5037137" cy="48641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Arial" pitchFamily="34" charset="0"/>
              <a:buChar char="•"/>
            </a:pPr>
            <a:endParaRPr lang="en-GB" dirty="0" smtClean="0">
              <a:solidFill>
                <a:srgbClr val="0000CC"/>
              </a:solidFill>
            </a:endParaRPr>
          </a:p>
          <a:p>
            <a:pPr defTabSz="914400">
              <a:buFont typeface="Arial" pitchFamily="34" charset="0"/>
              <a:buChar char="•"/>
            </a:pPr>
            <a:endParaRPr lang="en-GB" dirty="0"/>
          </a:p>
          <a:p>
            <a:pPr defTabSz="914400">
              <a:buFont typeface="Arial" pitchFamily="34" charset="0"/>
              <a:buChar char="•"/>
            </a:pPr>
            <a:endParaRPr lang="en-GB" dirty="0" smtClean="0"/>
          </a:p>
          <a:p>
            <a:pPr defTabSz="914400">
              <a:buFont typeface="Arial" pitchFamily="34" charset="0"/>
              <a:buChar char="•"/>
            </a:pPr>
            <a:r>
              <a:rPr lang="en-GB" sz="1600" dirty="0" smtClean="0"/>
              <a:t>CWIC acts as a virtual clearinghouse of spatial, temporal, and science keyword metadata that brokers access to Earth Observation data by interoperating with data archives of other agencies and countries. </a:t>
            </a:r>
          </a:p>
          <a:p>
            <a:pPr defTabSz="914400">
              <a:buFont typeface="Arial" pitchFamily="34" charset="0"/>
              <a:buChar char="•"/>
            </a:pPr>
            <a:endParaRPr lang="en-GB" sz="1600" dirty="0" smtClean="0"/>
          </a:p>
          <a:p>
            <a:pPr defTabSz="914400">
              <a:buFont typeface="Arial" pitchFamily="34" charset="0"/>
              <a:buChar char="•"/>
            </a:pPr>
            <a:r>
              <a:rPr lang="en-GB" sz="1600" dirty="0" smtClean="0"/>
              <a:t>CWIC provides a translation gateway from the WGISS-supported search standards to the inventory systems of the CWIC Data Partners that describe collections of data granules. </a:t>
            </a:r>
          </a:p>
          <a:p>
            <a:pPr defTabSz="914400">
              <a:buFont typeface="Arial" pitchFamily="34" charset="0"/>
              <a:buChar char="•"/>
            </a:pPr>
            <a:endParaRPr lang="en-GB" sz="1600" dirty="0" smtClean="0"/>
          </a:p>
          <a:p>
            <a:pPr defTabSz="914400">
              <a:buFont typeface="Arial" pitchFamily="34" charset="0"/>
              <a:buChar char="•"/>
            </a:pPr>
            <a:r>
              <a:rPr lang="en-GB" sz="1600" dirty="0" smtClean="0"/>
              <a:t>CWIC is currently providing access to data from NASA, USGS, NOAA/GHRSST, INPE, EUMETSAT, ISRO (MOSDAC, NRSC), and CCMEO. </a:t>
            </a:r>
            <a:endParaRPr lang="en-US" altLang="ja-JP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046614"/>
            <a:ext cx="3733800" cy="24778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137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209800" y="114917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CWIC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219200"/>
            <a:ext cx="9144000" cy="44640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lvl="1" defTabSz="914400" eaLnBrk="1" hangingPunct="1"/>
            <a:r>
              <a:rPr lang="en-US" altLang="fr-F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Data partners</a:t>
            </a:r>
            <a:r>
              <a:rPr lang="en-US" altLang="fr-F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 </a:t>
            </a:r>
          </a:p>
          <a:p>
            <a:pPr lvl="2" defTabSz="914400" eaLnBrk="1" hangingPunct="1"/>
            <a:r>
              <a:rPr lang="en-US" altLang="fr-FR" dirty="0">
                <a:solidFill>
                  <a:srgbClr val="FF6600"/>
                </a:solidFill>
              </a:rPr>
              <a:t>NASA</a:t>
            </a:r>
            <a:r>
              <a:rPr lang="en-US" altLang="fr-F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fr-F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NOAA/GHRSST</a:t>
            </a:r>
            <a:r>
              <a:rPr lang="en-US" altLang="fr-F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</a:p>
          <a:p>
            <a:pPr lvl="2" defTabSz="914400" eaLnBrk="1" hangingPunct="1"/>
            <a:r>
              <a:rPr lang="en-US" altLang="fr-F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USGS, </a:t>
            </a:r>
            <a:r>
              <a:rPr lang="en-US" altLang="fr-F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INPE, CCMEO,</a:t>
            </a:r>
          </a:p>
          <a:p>
            <a:pPr lvl="2" defTabSz="914400" eaLnBrk="1" hangingPunct="1"/>
            <a:r>
              <a:rPr lang="en-US" altLang="fr-F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ISRO, </a:t>
            </a:r>
            <a:r>
              <a:rPr lang="en-US" altLang="fr-FR" dirty="0" smtClean="0">
                <a:solidFill>
                  <a:srgbClr val="FF6600"/>
                </a:solidFill>
              </a:rPr>
              <a:t>EUMETSAT</a:t>
            </a:r>
            <a:r>
              <a:rPr lang="en-US" altLang="fr-F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</a:p>
          <a:p>
            <a:pPr lvl="2" defTabSz="914400" eaLnBrk="1" hangingPunct="1"/>
            <a:r>
              <a:rPr lang="en-US" altLang="fr-F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AOE</a:t>
            </a:r>
            <a:r>
              <a:rPr lang="en-US" altLang="fr-F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fr-F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NOAA, </a:t>
            </a:r>
          </a:p>
          <a:p>
            <a:pPr lvl="2" defTabSz="914400" eaLnBrk="1" hangingPunct="1"/>
            <a:r>
              <a:rPr lang="en-US" altLang="fr-FR" dirty="0" smtClean="0">
                <a:solidFill>
                  <a:srgbClr val="FF6600"/>
                </a:solidFill>
              </a:rPr>
              <a:t>ROSCOSMOS</a:t>
            </a:r>
          </a:p>
          <a:p>
            <a:pPr lvl="2" defTabSz="914400" eaLnBrk="1" hangingPunct="1"/>
            <a:endParaRPr lang="en-US" altLang="fr-FR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2" defTabSz="914400" eaLnBrk="1" hangingPunct="1"/>
            <a:endParaRPr lang="en-US" altLang="fr-FR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 defTabSz="914400" eaLnBrk="1" hangingPunct="1"/>
            <a:r>
              <a:rPr lang="en-US" altLang="fr-F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Implements </a:t>
            </a:r>
            <a:r>
              <a:rPr lang="en-US" altLang="fr-F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CEOS </a:t>
            </a:r>
            <a:r>
              <a:rPr lang="en-US" altLang="fr-FR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Opensearch</a:t>
            </a:r>
            <a:endParaRPr lang="en-US" altLang="fr-FR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 defTabSz="914400" eaLnBrk="1" hangingPunct="1"/>
            <a:endParaRPr lang="en-US" altLang="fr-FR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 defTabSz="914400" eaLnBrk="1" hangingPunct="1"/>
            <a:r>
              <a:rPr lang="en-US" altLang="fr-F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Access to </a:t>
            </a:r>
          </a:p>
          <a:p>
            <a:pPr lvl="2" defTabSz="914400" eaLnBrk="1" hangingPunct="1"/>
            <a:r>
              <a:rPr lang="en-US" altLang="fr-F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Over 4451 collections</a:t>
            </a:r>
            <a:endParaRPr lang="en-US" altLang="fr-FR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2" defTabSz="914400" eaLnBrk="1" hangingPunct="1"/>
            <a:r>
              <a:rPr lang="en-US" altLang="fr-F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258+ </a:t>
            </a:r>
            <a:r>
              <a:rPr lang="en-US" altLang="fr-F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millions granules</a:t>
            </a:r>
          </a:p>
          <a:p>
            <a:pPr lvl="1" defTabSz="914400" eaLnBrk="1" hangingPunct="1"/>
            <a:endParaRPr lang="en-US" altLang="fr-FR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 defTabSz="914400" eaLnBrk="1" hangingPunct="1"/>
            <a:endParaRPr lang="en-US" altLang="fr-FR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 defTabSz="914400" eaLnBrk="1" hangingPunct="1"/>
            <a:endParaRPr lang="en-US" altLang="fr-FR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97429"/>
            <a:ext cx="5029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86200"/>
            <a:ext cx="2819400" cy="281369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223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Interoperability - </a:t>
            </a:r>
            <a:r>
              <a:rPr lang="en-US" altLang="ja-JP" dirty="0" err="1" smtClean="0"/>
              <a:t>FedEO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solidFill>
                  <a:srgbClr val="0000CC"/>
                </a:solidFill>
              </a:rPr>
              <a:t>FedEO</a:t>
            </a:r>
            <a:r>
              <a:rPr lang="en-GB" dirty="0" smtClean="0"/>
              <a:t> = </a:t>
            </a:r>
            <a:r>
              <a:rPr lang="en-GB" u="sng" dirty="0" smtClean="0">
                <a:solidFill>
                  <a:srgbClr val="0000CC"/>
                </a:solidFill>
              </a:rPr>
              <a:t>Fed</a:t>
            </a:r>
            <a:r>
              <a:rPr lang="en-GB" dirty="0" smtClean="0"/>
              <a:t>erated </a:t>
            </a:r>
            <a:r>
              <a:rPr lang="en-GB" u="sng" dirty="0">
                <a:solidFill>
                  <a:srgbClr val="0000CC"/>
                </a:solidFill>
              </a:rPr>
              <a:t>E</a:t>
            </a:r>
            <a:r>
              <a:rPr lang="en-GB" dirty="0"/>
              <a:t>arth </a:t>
            </a:r>
            <a:r>
              <a:rPr lang="en-GB" u="sng" dirty="0">
                <a:solidFill>
                  <a:srgbClr val="0000CC"/>
                </a:solidFill>
              </a:rPr>
              <a:t>O</a:t>
            </a:r>
            <a:r>
              <a:rPr lang="en-GB" dirty="0"/>
              <a:t>bservation missions </a:t>
            </a:r>
            <a:r>
              <a:rPr lang="en-GB" dirty="0" smtClean="0"/>
              <a:t>access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The </a:t>
            </a:r>
            <a:r>
              <a:rPr lang="en-GB" sz="1600" dirty="0" err="1"/>
              <a:t>FedEO</a:t>
            </a:r>
            <a:r>
              <a:rPr lang="en-GB" sz="1600" dirty="0"/>
              <a:t> system provides a unique entry point to a growing number of scientific catalogues and services for, but not limited to, EO European and Canadian missions.</a:t>
            </a:r>
            <a:endParaRPr lang="en-US" altLang="ja-JP" sz="1600" dirty="0"/>
          </a:p>
          <a:p>
            <a:endParaRPr lang="en-US" altLang="ja-JP" dirty="0" smtClean="0"/>
          </a:p>
          <a:p>
            <a:pPr lvl="1" defTabSz="914400" eaLnBrk="1" hangingPunct="1"/>
            <a:endParaRPr lang="en-US" altLang="fr-FR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 defTabSz="914400" eaLnBrk="1" hangingPunct="1"/>
            <a:endParaRPr lang="en-US" altLang="fr-FR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57200" lvl="1" indent="0" defTabSz="914400" eaLnBrk="1" hangingPunct="1">
              <a:buNone/>
            </a:pPr>
            <a:endParaRPr lang="en-US" altLang="fr-FR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5301499" y="2196013"/>
            <a:ext cx="3641474" cy="48641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endParaRPr lang="en-US" altLang="ja-JP" dirty="0" smtClean="0"/>
          </a:p>
          <a:p>
            <a:pPr defTabSz="914400"/>
            <a:r>
              <a:rPr lang="en-GB" sz="1600" dirty="0" err="1" smtClean="0"/>
              <a:t>FedEO</a:t>
            </a:r>
            <a:r>
              <a:rPr lang="en-GB" sz="1600" dirty="0" smtClean="0"/>
              <a:t> is deployed with ESA (European Space Agency) infrastructure as a gateway to:</a:t>
            </a:r>
            <a:endParaRPr lang="en-US" sz="1600" dirty="0" smtClean="0"/>
          </a:p>
          <a:p>
            <a:pPr lvl="1" defTabSz="914400"/>
            <a:r>
              <a:rPr lang="en-GB" sz="1400" dirty="0" smtClean="0"/>
              <a:t>Provide brokered discovery, access and ordering capability to European/Canadian EO missions data based on HMA (Heterogeneous Missions Accessibility) interfaces;</a:t>
            </a:r>
            <a:endParaRPr lang="en-US" sz="1400" dirty="0" smtClean="0"/>
          </a:p>
          <a:p>
            <a:pPr lvl="1" defTabSz="914400"/>
            <a:r>
              <a:rPr lang="en-GB" sz="1400" dirty="0" smtClean="0"/>
              <a:t>Implement the OpenSearch OGC (Open Geospatial Consortium) and other interfaces for an increased number of discoverable and accessible EO data collections;</a:t>
            </a:r>
            <a:endParaRPr lang="en-US" sz="1400" dirty="0" smtClean="0"/>
          </a:p>
          <a:p>
            <a:pPr lvl="1" defTabSz="914400"/>
            <a:endParaRPr lang="en-US" altLang="fr-FR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 defTabSz="914400"/>
            <a:endParaRPr lang="en-US" altLang="fr-FR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57200" lvl="1" indent="0" defTabSz="914400">
              <a:buFont typeface="Arial"/>
              <a:buNone/>
            </a:pPr>
            <a:endParaRPr lang="en-US" altLang="fr-FR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9" y="2837234"/>
            <a:ext cx="5105400" cy="36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LP_Symposium_imag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58" y="6127966"/>
            <a:ext cx="1676400" cy="5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926555" y="386027"/>
            <a:ext cx="599372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FedEO</a:t>
            </a:r>
            <a:r>
              <a:rPr lang="en-US" sz="2400" b="1" kern="0" dirty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 </a:t>
            </a:r>
            <a:r>
              <a:rPr lang="fr-FR" sz="2400" b="1" kern="0" dirty="0" err="1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Federated</a:t>
            </a:r>
            <a:r>
              <a:rPr lang="fr-FR" sz="2400" b="1" kern="0" dirty="0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 </a:t>
            </a:r>
            <a:r>
              <a:rPr lang="fr-FR" sz="2400" b="1" kern="0" dirty="0" err="1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Earth</a:t>
            </a:r>
            <a:r>
              <a:rPr lang="fr-FR" sz="2400" b="1" kern="0" dirty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 Observation </a:t>
            </a:r>
            <a:endParaRPr lang="fr-FR" sz="2400" b="1" kern="0" dirty="0" smtClean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dirty="0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Gateway </a:t>
            </a:r>
            <a:r>
              <a:rPr lang="fr-FR" sz="2400" b="1" kern="0" dirty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System</a:t>
            </a:r>
            <a:endParaRPr lang="en-US" altLang="fr-FR" sz="2400" b="1" kern="0" dirty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297169"/>
            <a:ext cx="4695085" cy="32907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defTabSz="914400" eaLnBrk="1" hangingPunct="1"/>
            <a:r>
              <a:rPr lang="en-US" alt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Brokered </a:t>
            </a:r>
            <a:r>
              <a:rPr lang="en-US" altLang="fr-FR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discovery, access and </a:t>
            </a:r>
            <a:r>
              <a:rPr lang="en-US" alt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ordering</a:t>
            </a:r>
            <a:endParaRPr lang="en-US" altLang="fr-FR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defTabSz="914400" eaLnBrk="1" hangingPunct="1"/>
            <a:r>
              <a:rPr lang="en-US" altLang="fr-FR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Implements HMA and CEOS OpenSearch interfaces</a:t>
            </a:r>
          </a:p>
          <a:p>
            <a:pPr defTabSz="914400" eaLnBrk="1" hangingPunct="1"/>
            <a:r>
              <a:rPr lang="en-US" alt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Partners (Europe and Canada): </a:t>
            </a:r>
            <a:endParaRPr lang="en-US" altLang="fr-FR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2" defTabSz="914400" eaLnBrk="1" hangingPunct="1"/>
            <a:r>
              <a:rPr lang="en-US" altLang="fr-FR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ESA, DLR, CNES,</a:t>
            </a:r>
          </a:p>
          <a:p>
            <a:pPr lvl="2" defTabSz="914400" eaLnBrk="1" hangingPunct="1"/>
            <a:r>
              <a:rPr lang="en-US" altLang="fr-FR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EU Copernicus</a:t>
            </a:r>
          </a:p>
          <a:p>
            <a:pPr lvl="2" defTabSz="914400" eaLnBrk="1" hangingPunct="1"/>
            <a:r>
              <a:rPr lang="en-US" altLang="fr-FR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VITO, </a:t>
            </a:r>
            <a:r>
              <a:rPr lang="en-US" altLang="fr-FR" sz="1800" dirty="0" smtClean="0">
                <a:solidFill>
                  <a:srgbClr val="FF6600"/>
                </a:solidFill>
              </a:rPr>
              <a:t>EUMETSAT,</a:t>
            </a:r>
          </a:p>
          <a:p>
            <a:pPr lvl="2" defTabSz="914400" eaLnBrk="1" hangingPunct="1"/>
            <a:r>
              <a:rPr lang="en-US" altLang="fr-FR" sz="1800" dirty="0" smtClean="0">
                <a:solidFill>
                  <a:srgbClr val="FF6600"/>
                </a:solidFill>
              </a:rPr>
              <a:t>NASA,</a:t>
            </a:r>
            <a:r>
              <a:rPr lang="en-US" altLang="fr-FR" sz="1800" dirty="0">
                <a:solidFill>
                  <a:srgbClr val="FF6600"/>
                </a:solidFill>
              </a:rPr>
              <a:t> </a:t>
            </a:r>
            <a:r>
              <a:rPr lang="en-US" altLang="fr-FR" sz="1800" dirty="0" smtClean="0">
                <a:solidFill>
                  <a:srgbClr val="FF6600"/>
                </a:solidFill>
              </a:rPr>
              <a:t>ASF, ROSCOSMOS</a:t>
            </a:r>
          </a:p>
          <a:p>
            <a:pPr lvl="1" defTabSz="914400" eaLnBrk="1" hangingPunct="1"/>
            <a:endParaRPr lang="en-US" altLang="fr-FR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 defTabSz="914400" eaLnBrk="1" hangingPunct="1"/>
            <a:endParaRPr lang="en-US" altLang="fr-FR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064" y="1136427"/>
            <a:ext cx="4291936" cy="4537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217" y="3819650"/>
            <a:ext cx="722091" cy="3233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535" y="3553170"/>
            <a:ext cx="1135747" cy="2632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120" y="2509557"/>
            <a:ext cx="685429" cy="7954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6138" y="4195063"/>
            <a:ext cx="481055" cy="4243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841" y="3952491"/>
            <a:ext cx="523359" cy="4392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4068" y="2953665"/>
            <a:ext cx="723701" cy="4633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1908" y="3524423"/>
            <a:ext cx="769363" cy="2223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309214"/>
            <a:ext cx="4737469" cy="2548786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990193" y="5646927"/>
            <a:ext cx="3386754" cy="12110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Access to </a:t>
            </a:r>
          </a:p>
          <a:p>
            <a:pPr lvl="1" defTabSz="914400" eaLnBrk="1" hangingPunct="1"/>
            <a:r>
              <a:rPr lang="en-US" alt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477 collections</a:t>
            </a:r>
          </a:p>
          <a:p>
            <a:pPr lvl="1" defTabSz="914400" eaLnBrk="1" hangingPunct="1"/>
            <a:r>
              <a:rPr lang="en-US" alt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6+ millions granules</a:t>
            </a:r>
            <a:endParaRPr lang="en-US" altLang="fr-FR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06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Interoperability - IDN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6863" y="1457325"/>
            <a:ext cx="8445500" cy="105727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solidFill>
                  <a:srgbClr val="0000CC"/>
                </a:solidFill>
              </a:rPr>
              <a:t>IDN</a:t>
            </a:r>
            <a:r>
              <a:rPr lang="en-US" altLang="ja-JP" dirty="0" smtClean="0"/>
              <a:t> </a:t>
            </a:r>
            <a:r>
              <a:rPr lang="en-US" altLang="ja-JP" dirty="0"/>
              <a:t>= </a:t>
            </a:r>
            <a:r>
              <a:rPr lang="en-US" altLang="ja-JP" u="sng" dirty="0" smtClean="0">
                <a:solidFill>
                  <a:srgbClr val="0000CC"/>
                </a:solidFill>
              </a:rPr>
              <a:t>I</a:t>
            </a:r>
            <a:r>
              <a:rPr lang="en-US" altLang="ja-JP" dirty="0" smtClean="0"/>
              <a:t>nternational </a:t>
            </a:r>
            <a:r>
              <a:rPr lang="en-US" altLang="ja-JP" u="sng" dirty="0" smtClean="0">
                <a:solidFill>
                  <a:srgbClr val="0000CC"/>
                </a:solidFill>
              </a:rPr>
              <a:t>D</a:t>
            </a:r>
            <a:r>
              <a:rPr lang="en-US" altLang="ja-JP" dirty="0" smtClean="0"/>
              <a:t>irectory </a:t>
            </a:r>
            <a:r>
              <a:rPr lang="en-US" altLang="ja-JP" u="sng" dirty="0" smtClean="0">
                <a:solidFill>
                  <a:srgbClr val="0000CC"/>
                </a:solidFill>
              </a:rPr>
              <a:t>N</a:t>
            </a:r>
            <a:r>
              <a:rPr lang="en-US" altLang="ja-JP" dirty="0" smtClean="0"/>
              <a:t>etwork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An international effort developed to assist users in locating data sets, data services, and visualizations. 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296863" y="1457325"/>
            <a:ext cx="5037137" cy="48641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Arial" pitchFamily="34" charset="0"/>
              <a:buChar char="•"/>
            </a:pPr>
            <a:endParaRPr lang="en-GB" dirty="0" smtClean="0">
              <a:solidFill>
                <a:srgbClr val="0000CC"/>
              </a:solidFill>
            </a:endParaRPr>
          </a:p>
          <a:p>
            <a:pPr defTabSz="914400">
              <a:buFont typeface="Arial" pitchFamily="34" charset="0"/>
              <a:buChar char="•"/>
            </a:pPr>
            <a:endParaRPr lang="en-GB" dirty="0"/>
          </a:p>
          <a:p>
            <a:pPr defTabSz="914400">
              <a:buFont typeface="Arial" pitchFamily="34" charset="0"/>
              <a:buChar char="•"/>
            </a:pPr>
            <a:endParaRPr lang="en-GB" dirty="0" smtClean="0"/>
          </a:p>
          <a:p>
            <a:pPr defTabSz="914400">
              <a:buFont typeface="Arial" pitchFamily="34" charset="0"/>
              <a:buChar char="•"/>
            </a:pPr>
            <a:r>
              <a:rPr lang="en-US" sz="1600" dirty="0" smtClean="0"/>
              <a:t>Provides </a:t>
            </a:r>
            <a:r>
              <a:rPr lang="en-US" sz="1600" dirty="0"/>
              <a:t>free, online access to metadata on scientific data in the Earth sciences: geoscience, </a:t>
            </a:r>
            <a:r>
              <a:rPr lang="en-US" sz="1600" dirty="0" err="1"/>
              <a:t>hydrospheric</a:t>
            </a:r>
            <a:r>
              <a:rPr lang="en-US" sz="1600" dirty="0"/>
              <a:t>, </a:t>
            </a:r>
            <a:r>
              <a:rPr lang="en-US" sz="1600" dirty="0" err="1"/>
              <a:t>biospheric</a:t>
            </a:r>
            <a:r>
              <a:rPr lang="en-US" sz="1600" dirty="0"/>
              <a:t>, satellite remote sensing, and atmospheric sciences</a:t>
            </a:r>
            <a:r>
              <a:rPr lang="en-US" sz="1600" dirty="0" smtClean="0"/>
              <a:t>.</a:t>
            </a:r>
          </a:p>
          <a:p>
            <a:pPr defTabSz="914400">
              <a:buFont typeface="Arial" pitchFamily="34" charset="0"/>
              <a:buChar char="•"/>
            </a:pPr>
            <a:endParaRPr lang="en-US" sz="1600" dirty="0"/>
          </a:p>
          <a:p>
            <a:pPr defTabSz="914400">
              <a:buFont typeface="Arial" pitchFamily="34" charset="0"/>
              <a:buChar char="•"/>
            </a:pPr>
            <a:r>
              <a:rPr lang="en-US" sz="1600" dirty="0" smtClean="0"/>
              <a:t>Provides </a:t>
            </a:r>
            <a:r>
              <a:rPr lang="en-US" sz="1600" dirty="0"/>
              <a:t>clients/portals directory-level search of CEOS agencies and others who have registered their collections in the </a:t>
            </a:r>
            <a:r>
              <a:rPr lang="en-US" sz="1600" dirty="0" smtClean="0"/>
              <a:t>IDN</a:t>
            </a:r>
          </a:p>
          <a:p>
            <a:pPr defTabSz="914400">
              <a:buFont typeface="Arial" pitchFamily="34" charset="0"/>
              <a:buChar char="•"/>
            </a:pPr>
            <a:endParaRPr lang="en-US" sz="1600" dirty="0" smtClean="0">
              <a:hlinkClick r:id=""/>
            </a:endParaRPr>
          </a:p>
          <a:p>
            <a:pPr defTabSz="914400">
              <a:buFont typeface="Arial" pitchFamily="34" charset="0"/>
              <a:buChar char="•"/>
            </a:pPr>
            <a:r>
              <a:rPr lang="en-US" sz="1600" dirty="0" smtClean="0">
                <a:hlinkClick r:id=""/>
              </a:rPr>
              <a:t>http</a:t>
            </a:r>
            <a:r>
              <a:rPr lang="en-US" sz="1600" dirty="0">
                <a:hlinkClick r:id="rId3"/>
              </a:rPr>
              <a:t>://idn.ceos.org/</a:t>
            </a:r>
            <a:endParaRPr lang="en-US" sz="1600" dirty="0"/>
          </a:p>
          <a:p>
            <a:pPr defTabSz="914400"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9" name="Content Placeholder 10" descr="idn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6922" y="2668587"/>
            <a:ext cx="334415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2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WGISS Interoperability Standards Architecture</a:t>
            </a:r>
            <a:endParaRPr kumimoji="1" lang="ja-JP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092366"/>
            <a:ext cx="3962400" cy="4340225"/>
          </a:xfrm>
        </p:spPr>
        <p:txBody>
          <a:bodyPr/>
          <a:lstStyle/>
          <a:p>
            <a:endParaRPr lang="en-GB" sz="1400" dirty="0" smtClean="0"/>
          </a:p>
          <a:p>
            <a:r>
              <a:rPr lang="en-GB" sz="1600" dirty="0"/>
              <a:t>WGISS has adopted the CEOS OpenSearch Best Practices in addition to the Open Geospatial Consortium (OGC) </a:t>
            </a:r>
            <a:r>
              <a:rPr lang="en-GB" sz="1600" dirty="0" err="1"/>
              <a:t>Catalog</a:t>
            </a:r>
            <a:r>
              <a:rPr lang="en-GB" sz="1600" dirty="0"/>
              <a:t> Services for the Web (CSW) v2.0.2 standards for searching remote sensing </a:t>
            </a:r>
            <a:r>
              <a:rPr lang="en-GB" sz="1600" dirty="0" err="1"/>
              <a:t>catalogs</a:t>
            </a:r>
            <a:r>
              <a:rPr lang="en-GB" sz="1600" dirty="0"/>
              <a:t>, both for collection and inventory information. </a:t>
            </a:r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The </a:t>
            </a:r>
            <a:r>
              <a:rPr lang="en-GB" sz="1600" dirty="0" err="1"/>
              <a:t>FedEO</a:t>
            </a:r>
            <a:r>
              <a:rPr lang="en-GB" sz="1600" dirty="0"/>
              <a:t>, CWIC and IDN systems have implemented the WGISS supported standards are providing access to over 2300 collections and 76+ millions granules of EO mission data. </a:t>
            </a:r>
            <a:endParaRPr lang="en-GB" sz="1600" dirty="0" smtClean="0"/>
          </a:p>
          <a:p>
            <a:endParaRPr lang="en-US" sz="9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C:\Users\satoko\MIURA\Business\007_利用推進技術\001_WGISS\WGISS36\WGSS-OGC-Joint\2013.09.17 - CWIC FedEO interoperability.png"/>
          <p:cNvPicPr>
            <a:picLocks noChangeAspect="1" noChangeArrowheads="1"/>
          </p:cNvPicPr>
          <p:nvPr/>
        </p:nvPicPr>
        <p:blipFill>
          <a:blip r:embed="rId2" cstate="print"/>
          <a:srcRect r="4698"/>
          <a:stretch>
            <a:fillRect/>
          </a:stretch>
        </p:blipFill>
        <p:spPr bwMode="auto">
          <a:xfrm>
            <a:off x="4071164" y="1861697"/>
            <a:ext cx="5072836" cy="3091303"/>
          </a:xfrm>
          <a:prstGeom prst="rect">
            <a:avLst/>
          </a:prstGeom>
          <a:noFill/>
        </p:spPr>
      </p:pic>
      <p:pic>
        <p:nvPicPr>
          <p:cNvPr id="5" name="Picture 2" descr="http://prajwaldesai.com/wp-content/uploads/2013/09/computer_cli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39985"/>
            <a:ext cx="1197528" cy="7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367850" y="5562600"/>
            <a:ext cx="8563830" cy="1295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GB" sz="1600" dirty="0"/>
              <a:t>The IDN provides descriptions of data sets (</a:t>
            </a:r>
            <a:r>
              <a:rPr lang="en-GB" sz="1600" b="1" dirty="0">
                <a:solidFill>
                  <a:srgbClr val="0000CC"/>
                </a:solidFill>
              </a:rPr>
              <a:t>collection level</a:t>
            </a:r>
            <a:r>
              <a:rPr lang="en-GB" sz="1600" dirty="0"/>
              <a:t>) of relevance to global change research. Both the CWIC and the </a:t>
            </a:r>
            <a:r>
              <a:rPr lang="en-GB" sz="1600" dirty="0" err="1"/>
              <a:t>FedEO</a:t>
            </a:r>
            <a:r>
              <a:rPr lang="en-GB" sz="1600" dirty="0"/>
              <a:t> systems offer search of inventory data (</a:t>
            </a:r>
            <a:r>
              <a:rPr lang="en-GB" sz="1600" dirty="0">
                <a:solidFill>
                  <a:srgbClr val="0000CC"/>
                </a:solidFill>
              </a:rPr>
              <a:t>granule level</a:t>
            </a:r>
            <a:r>
              <a:rPr lang="en-GB" sz="1600" dirty="0"/>
              <a:t>) and access to the data records. A WGISS system level team will provide technical support to register data collections in the IDN and to on-board new data providers to connect their inventory systems to CWIC or </a:t>
            </a:r>
            <a:r>
              <a:rPr lang="en-GB" sz="1600" dirty="0" err="1"/>
              <a:t>FedEO</a:t>
            </a:r>
            <a:r>
              <a:rPr lang="en-GB" sz="1600" dirty="0"/>
              <a:t>. </a:t>
            </a:r>
            <a:endParaRPr lang="en-US" sz="1600" dirty="0"/>
          </a:p>
          <a:p>
            <a:pPr defTabSz="91440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856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Connected Data Assets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63" y="1514078"/>
            <a:ext cx="8445500" cy="47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447800" y="1295400"/>
            <a:ext cx="7367781" cy="1344800"/>
          </a:xfrm>
        </p:spPr>
        <p:txBody>
          <a:bodyPr/>
          <a:lstStyle/>
          <a:p>
            <a:r>
              <a:rPr lang="en-GB" dirty="0" smtClean="0"/>
              <a:t>WGISS Connected Data Assets </a:t>
            </a:r>
            <a:br>
              <a:rPr lang="en-GB" dirty="0" smtClean="0"/>
            </a:br>
            <a:r>
              <a:rPr lang="en-GB" dirty="0" smtClean="0"/>
              <a:t>Architecture Discussion </a:t>
            </a:r>
            <a:endParaRPr lang="en-GB" dirty="0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6324600" y="1676400"/>
            <a:ext cx="2632402" cy="10937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1800">
                <a:solidFill>
                  <a:schemeClr val="bg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endParaRPr lang="en-GB" sz="1600" dirty="0">
              <a:solidFill>
                <a:srgbClr val="FFFF00"/>
              </a:solidFill>
            </a:endParaRPr>
          </a:p>
        </p:txBody>
      </p:sp>
      <p:pic>
        <p:nvPicPr>
          <p:cNvPr id="1030" name="Picture 6" descr="Image result for pick a 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36" y="5029200"/>
            <a:ext cx="4245864" cy="1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41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4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003F80"/>
      </a:accent1>
      <a:accent2>
        <a:srgbClr val="BDD7EE"/>
      </a:accent2>
      <a:accent3>
        <a:srgbClr val="FFFFFF"/>
      </a:accent3>
      <a:accent4>
        <a:srgbClr val="001E59"/>
      </a:accent4>
      <a:accent5>
        <a:srgbClr val="AAAFC0"/>
      </a:accent5>
      <a:accent6>
        <a:srgbClr val="ABC3D8"/>
      </a:accent6>
      <a:hlink>
        <a:srgbClr val="FFD350"/>
      </a:hlink>
      <a:folHlink>
        <a:srgbClr val="EB6F3F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arrow" w="med" len="med"/>
          <a:tailEnd type="arrow"/>
        </a:ln>
        <a:effectLst/>
      </a:spPr>
      <a:bodyPr/>
      <a:lstStyle/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</Words>
  <Application>Microsoft Office PowerPoint</Application>
  <PresentationFormat>On-screen Show (4:3)</PresentationFormat>
  <Paragraphs>186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4_EUM_template_v03</vt:lpstr>
      <vt:lpstr>WGISS Connected Data Assets</vt:lpstr>
      <vt:lpstr>Interoperability - CWIC</vt:lpstr>
      <vt:lpstr>PowerPoint Presentation</vt:lpstr>
      <vt:lpstr>Interoperability - FedEO</vt:lpstr>
      <vt:lpstr>PowerPoint Presentation</vt:lpstr>
      <vt:lpstr>Interoperability - IDN</vt:lpstr>
      <vt:lpstr>WGISS Interoperability Standards Architecture</vt:lpstr>
      <vt:lpstr>Connected Data Assets</vt:lpstr>
      <vt:lpstr>WGISS Connected Data Assets  Architecture Discussion </vt:lpstr>
      <vt:lpstr>Current Issues </vt:lpstr>
      <vt:lpstr>Current Issues</vt:lpstr>
      <vt:lpstr>Current Issues</vt:lpstr>
      <vt:lpstr>Need a Unified Architecture for WGISS Assets</vt:lpstr>
      <vt:lpstr>System Level Team</vt:lpstr>
      <vt:lpstr>Future Activities Objective</vt:lpstr>
      <vt:lpstr>Future Activities  Implementation through WGISS </vt:lpstr>
      <vt:lpstr>PHASE 1 activities</vt:lpstr>
      <vt:lpstr>PHASE 1: Current Architecture Consolidation Approach</vt:lpstr>
      <vt:lpstr>Next Steps, Actions, Milestones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Andrea Della Vecchia</cp:lastModifiedBy>
  <cp:revision>362</cp:revision>
  <cp:lastPrinted>2013-07-23T19:08:48Z</cp:lastPrinted>
  <dcterms:created xsi:type="dcterms:W3CDTF">2011-11-16T09:23:13Z</dcterms:created>
  <dcterms:modified xsi:type="dcterms:W3CDTF">2016-09-21T07:11:16Z</dcterms:modified>
</cp:coreProperties>
</file>