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368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Header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305302" y="6578601"/>
            <a:ext cx="53193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3814" rIns="0" bIns="0"/>
          <a:lstStyle/>
          <a:p>
            <a:pPr algn="ctr"/>
            <a:r>
              <a:rPr lang="it-IT" sz="700" i="1" dirty="0" smtClean="0">
                <a:solidFill>
                  <a:srgbClr val="7F7F7F"/>
                </a:solidFill>
              </a:rPr>
              <a:t>Slide</a:t>
            </a:r>
            <a:fld id="{EF8A34CB-4265-1A43-9428-2EFA1885AE16}" type="slidenum">
              <a:rPr lang="it-IT" sz="700" i="1" smtClean="0">
                <a:solidFill>
                  <a:srgbClr val="7F7F7F"/>
                </a:solidFill>
              </a:rPr>
              <a:pPr algn="ctr"/>
              <a:t>‹#›</a:t>
            </a:fld>
            <a:endParaRPr lang="it-IT" sz="700" i="1" dirty="0">
              <a:solidFill>
                <a:srgbClr val="7F7F7F"/>
              </a:solidFill>
            </a:endParaRPr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2186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2500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287216" y="6578601"/>
            <a:ext cx="3110034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3814" rIns="0" bIns="0"/>
          <a:lstStyle/>
          <a:p>
            <a:pPr algn="l"/>
            <a:r>
              <a:rPr lang="it-IT" sz="700" i="1" dirty="0" smtClean="0">
                <a:solidFill>
                  <a:srgbClr val="7F7F7F"/>
                </a:solidFill>
              </a:rPr>
              <a:t>LTDP/</a:t>
            </a:r>
            <a:r>
              <a:rPr lang="it-IT" sz="700" i="1" dirty="0" err="1" smtClean="0">
                <a:solidFill>
                  <a:srgbClr val="7F7F7F"/>
                </a:solidFill>
              </a:rPr>
              <a:t>ngEO</a:t>
            </a:r>
            <a:r>
              <a:rPr lang="it-IT" sz="700" i="1" baseline="0" dirty="0" smtClean="0">
                <a:solidFill>
                  <a:srgbClr val="7F7F7F"/>
                </a:solidFill>
              </a:rPr>
              <a:t> Presentation – 19-Apr-2011 – Olivier Barois</a:t>
            </a:r>
            <a:endParaRPr lang="it-IT" sz="700" i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9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2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2" y="4406903"/>
            <a:ext cx="7174523" cy="136207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752" y="2906713"/>
            <a:ext cx="7174523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216" indent="0">
              <a:buNone/>
              <a:defRPr sz="1600"/>
            </a:lvl2pPr>
            <a:lvl3pPr marL="810433" indent="0">
              <a:buNone/>
              <a:defRPr sz="1400"/>
            </a:lvl3pPr>
            <a:lvl4pPr marL="1215649" indent="0">
              <a:buNone/>
              <a:defRPr sz="1200"/>
            </a:lvl4pPr>
            <a:lvl5pPr marL="1620865" indent="0">
              <a:buNone/>
              <a:defRPr sz="1200"/>
            </a:lvl5pPr>
            <a:lvl6pPr marL="2026082" indent="0">
              <a:buNone/>
              <a:defRPr sz="1200"/>
            </a:lvl6pPr>
            <a:lvl7pPr marL="2431298" indent="0">
              <a:buNone/>
              <a:defRPr sz="1200"/>
            </a:lvl7pPr>
            <a:lvl8pPr marL="2836515" indent="0">
              <a:buNone/>
              <a:defRPr sz="1200"/>
            </a:lvl8pPr>
            <a:lvl9pPr marL="3241731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sdfsdfsdfsdf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2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639" y="1673225"/>
            <a:ext cx="3511062" cy="431800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7377" y="1673225"/>
            <a:ext cx="3511062" cy="431800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274638"/>
            <a:ext cx="75965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031" y="1535114"/>
            <a:ext cx="3729404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031" y="2174875"/>
            <a:ext cx="3729404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7718" y="1535114"/>
            <a:ext cx="3730869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7718" y="2174875"/>
            <a:ext cx="3730869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8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273051"/>
            <a:ext cx="2776904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0047" y="273053"/>
            <a:ext cx="4718538" cy="585311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2031" y="1435103"/>
            <a:ext cx="2776904" cy="4691063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8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4421" y="4800600"/>
            <a:ext cx="5064369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4421" y="612775"/>
            <a:ext cx="5064369" cy="4114800"/>
          </a:xfrm>
        </p:spPr>
        <p:txBody>
          <a:bodyPr/>
          <a:lstStyle>
            <a:lvl1pPr marL="0" indent="0">
              <a:buNone/>
              <a:defRPr sz="2800"/>
            </a:lvl1pPr>
            <a:lvl2pPr marL="405216" indent="0">
              <a:buNone/>
              <a:defRPr sz="2500"/>
            </a:lvl2pPr>
            <a:lvl3pPr marL="810433" indent="0">
              <a:buNone/>
              <a:defRPr sz="2100"/>
            </a:lvl3pPr>
            <a:lvl4pPr marL="1215649" indent="0">
              <a:buNone/>
              <a:defRPr sz="1800"/>
            </a:lvl4pPr>
            <a:lvl5pPr marL="1620865" indent="0">
              <a:buNone/>
              <a:defRPr sz="1800"/>
            </a:lvl5pPr>
            <a:lvl6pPr marL="2026082" indent="0">
              <a:buNone/>
              <a:defRPr sz="1800"/>
            </a:lvl6pPr>
            <a:lvl7pPr marL="2431298" indent="0">
              <a:buNone/>
              <a:defRPr sz="1800"/>
            </a:lvl7pPr>
            <a:lvl8pPr marL="2836515" indent="0">
              <a:buNone/>
              <a:defRPr sz="1800"/>
            </a:lvl8pPr>
            <a:lvl9pPr marL="3241731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4421" y="5367338"/>
            <a:ext cx="5064369" cy="804862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287215" y="6578600"/>
            <a:ext cx="3557954" cy="263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PPT_Header0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216" y="1501775"/>
            <a:ext cx="8568104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87216" y="219076"/>
            <a:ext cx="73723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1043" tIns="40522" rIns="81043" bIns="405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26664" name="Rectangle 8"/>
          <p:cNvSpPr>
            <a:spLocks noChangeArrowheads="1"/>
          </p:cNvSpPr>
          <p:nvPr/>
        </p:nvSpPr>
        <p:spPr bwMode="auto">
          <a:xfrm>
            <a:off x="4305302" y="6578601"/>
            <a:ext cx="53193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3814" rIns="0" bIns="0"/>
          <a:lstStyle/>
          <a:p>
            <a:pPr algn="ctr"/>
            <a:r>
              <a:rPr lang="it-IT" sz="700" i="1" dirty="0" smtClean="0">
                <a:solidFill>
                  <a:srgbClr val="7F7F7F"/>
                </a:solidFill>
              </a:rPr>
              <a:t>Slide</a:t>
            </a:r>
            <a:fld id="{316FE8D5-C894-DB42-B7C2-6B46602605A3}" type="slidenum">
              <a:rPr lang="it-IT" sz="700" i="1" smtClean="0">
                <a:solidFill>
                  <a:srgbClr val="7F7F7F"/>
                </a:solidFill>
              </a:rPr>
              <a:pPr algn="ctr"/>
              <a:t>‹#›</a:t>
            </a:fld>
            <a:endParaRPr lang="it-IT" sz="700" i="1" dirty="0">
              <a:solidFill>
                <a:srgbClr val="7F7F7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7216" y="6578601"/>
            <a:ext cx="3110034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3814" rIns="0" bIns="0"/>
          <a:lstStyle/>
          <a:p>
            <a:pPr algn="l"/>
            <a:r>
              <a:rPr lang="it-IT" sz="700" i="1" dirty="0" smtClean="0">
                <a:solidFill>
                  <a:srgbClr val="7F7F7F"/>
                </a:solidFill>
              </a:rPr>
              <a:t>CEOS/WGISS</a:t>
            </a:r>
            <a:r>
              <a:rPr lang="it-IT" sz="700" i="1" baseline="0" dirty="0" smtClean="0">
                <a:solidFill>
                  <a:srgbClr val="7F7F7F"/>
                </a:solidFill>
              </a:rPr>
              <a:t>– 21-Sep-2016 – Olivier Barois</a:t>
            </a:r>
            <a:endParaRPr lang="it-IT" sz="700" i="1" dirty="0">
              <a:solidFill>
                <a:srgbClr val="7F7F7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Verdana" pitchFamily="34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Verdana" pitchFamily="34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Verdana" pitchFamily="34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bg1"/>
          </a:solidFill>
          <a:latin typeface="Verdana" pitchFamily="34" charset="0"/>
          <a:ea typeface="ＭＳ Ｐゴシック" charset="-128"/>
          <a:cs typeface="ＭＳ Ｐゴシック" charset="-128"/>
        </a:defRPr>
      </a:lvl5pPr>
      <a:lvl6pPr marL="405216" algn="l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bg1"/>
          </a:solidFill>
          <a:latin typeface="Verdana" pitchFamily="34" charset="0"/>
        </a:defRPr>
      </a:lvl6pPr>
      <a:lvl7pPr marL="810433" algn="l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bg1"/>
          </a:solidFill>
          <a:latin typeface="Verdana" pitchFamily="34" charset="0"/>
        </a:defRPr>
      </a:lvl7pPr>
      <a:lvl8pPr marL="1215649" algn="l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bg1"/>
          </a:solidFill>
          <a:latin typeface="Verdana" pitchFamily="34" charset="0"/>
        </a:defRPr>
      </a:lvl8pPr>
      <a:lvl9pPr marL="1620865" algn="l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bg1"/>
          </a:solidFill>
          <a:latin typeface="Verdana" pitchFamily="34" charset="0"/>
        </a:defRPr>
      </a:lvl9pPr>
    </p:titleStyle>
    <p:bodyStyle>
      <a:lvl1pPr marL="303912" indent="-303912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Char char="•"/>
        <a:defRPr sz="1800">
          <a:solidFill>
            <a:srgbClr val="7F7F7F"/>
          </a:solidFill>
          <a:latin typeface="+mn-lt"/>
          <a:ea typeface="ＭＳ Ｐゴシック" charset="-128"/>
          <a:cs typeface="ＭＳ Ｐゴシック" charset="-128"/>
        </a:defRPr>
      </a:lvl1pPr>
      <a:lvl2pPr marL="1087612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charset="0"/>
        <a:buChar char="–"/>
        <a:defRPr>
          <a:solidFill>
            <a:srgbClr val="7F7F7F"/>
          </a:solidFill>
          <a:latin typeface="+mn-lt"/>
          <a:ea typeface="ＭＳ Ｐゴシック" charset="-128"/>
        </a:defRPr>
      </a:lvl2pPr>
      <a:lvl3pPr marL="1618051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charset="0"/>
        <a:buChar char="•"/>
        <a:defRPr sz="1400">
          <a:solidFill>
            <a:srgbClr val="7F7F7F"/>
          </a:solidFill>
          <a:latin typeface="+mn-lt"/>
          <a:ea typeface="ＭＳ Ｐゴシック" charset="-128"/>
        </a:defRPr>
      </a:lvl3pPr>
      <a:lvl4pPr marL="2148491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charset="0"/>
        <a:buChar char="–"/>
        <a:defRPr sz="1400">
          <a:solidFill>
            <a:srgbClr val="7F7F7F"/>
          </a:solidFill>
          <a:latin typeface="+mn-lt"/>
          <a:ea typeface="ＭＳ Ｐゴシック" charset="-128"/>
        </a:defRPr>
      </a:lvl4pPr>
      <a:lvl5pPr marL="2678930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charset="0"/>
        <a:buChar char="•"/>
        <a:defRPr sz="1400">
          <a:solidFill>
            <a:srgbClr val="7F7F7F"/>
          </a:solidFill>
          <a:latin typeface="+mn-lt"/>
          <a:ea typeface="ＭＳ Ｐゴシック" charset="-128"/>
        </a:defRPr>
      </a:lvl5pPr>
      <a:lvl6pPr marL="3084147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1400">
          <a:solidFill>
            <a:srgbClr val="9D9FA1"/>
          </a:solidFill>
          <a:latin typeface="+mn-lt"/>
        </a:defRPr>
      </a:lvl6pPr>
      <a:lvl7pPr marL="3489363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1400">
          <a:solidFill>
            <a:srgbClr val="9D9FA1"/>
          </a:solidFill>
          <a:latin typeface="+mn-lt"/>
        </a:defRPr>
      </a:lvl7pPr>
      <a:lvl8pPr marL="3894579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1400">
          <a:solidFill>
            <a:srgbClr val="9D9FA1"/>
          </a:solidFill>
          <a:latin typeface="+mn-lt"/>
        </a:defRPr>
      </a:lvl8pPr>
      <a:lvl9pPr marL="4299796" indent="-371448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1400">
          <a:solidFill>
            <a:srgbClr val="9D9FA1"/>
          </a:solidFill>
          <a:latin typeface="+mn-lt"/>
        </a:defRPr>
      </a:lvl9pPr>
    </p:bodyStyle>
    <p:otherStyle>
      <a:defPPr>
        <a:defRPr lang="en-US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Olivier.barois@esa.int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“OpenSearch for EO” Evolution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38264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000" dirty="0" smtClean="0"/>
              <a:t>Thank you 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308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OpenSearch for </a:t>
            </a:r>
            <a:r>
              <a:rPr lang="en-US" dirty="0" smtClean="0"/>
              <a:t>EO Standard [OGC </a:t>
            </a:r>
            <a:r>
              <a:rPr lang="en-US" dirty="0"/>
              <a:t>13-026r8] </a:t>
            </a:r>
            <a:r>
              <a:rPr lang="en-US" dirty="0" smtClean="0"/>
              <a:t>recently approved at OGC. About to be published.</a:t>
            </a:r>
          </a:p>
          <a:p>
            <a:r>
              <a:rPr lang="en-US" dirty="0" smtClean="0"/>
              <a:t>Improved “interoperability” between EO catalogues. Much simpler and cost effective  to implement than previous standards.</a:t>
            </a:r>
          </a:p>
          <a:p>
            <a:r>
              <a:rPr lang="en-US" dirty="0" smtClean="0"/>
              <a:t>Adopted by CEOS/WGISS -&gt; FEDEO, CWIC</a:t>
            </a:r>
          </a:p>
          <a:p>
            <a:r>
              <a:rPr lang="en-US" dirty="0" smtClean="0"/>
              <a:t>Adopted by many EO providers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success story, but</a:t>
            </a:r>
            <a:r>
              <a:rPr lang="is-I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Ta</a:t>
            </a:r>
            <a:r>
              <a:rPr lang="is-IS" dirty="0" smtClean="0"/>
              <a:t>ilored for RSS clients (Results in Atom format): declining use ?</a:t>
            </a:r>
          </a:p>
          <a:p>
            <a:pPr lvl="1"/>
            <a:r>
              <a:rPr lang="en-US" dirty="0" smtClean="0"/>
              <a:t>EO M</a:t>
            </a:r>
            <a:r>
              <a:rPr lang="is-IS" dirty="0" smtClean="0"/>
              <a:t>etadata model (the details of the search results) not really “</a:t>
            </a:r>
            <a:r>
              <a:rPr lang="en-US" dirty="0" smtClean="0"/>
              <a:t>interoperable”</a:t>
            </a:r>
            <a:endParaRPr lang="is-IS" dirty="0" smtClean="0"/>
          </a:p>
          <a:p>
            <a:pPr lvl="1"/>
            <a:r>
              <a:rPr lang="is-IS" dirty="0" smtClean="0"/>
              <a:t>Not really optimised for web clients (and existing javascript libraries)</a:t>
            </a:r>
          </a:p>
          <a:p>
            <a:pPr marL="716164" lvl="1" indent="0">
              <a:buNone/>
            </a:pPr>
            <a:r>
              <a:rPr lang="is-IS" dirty="0" smtClean="0"/>
              <a:t>		-&gt; Many different alternatives of json/geojson base encoding</a:t>
            </a:r>
          </a:p>
          <a:p>
            <a:pPr marL="716164" lvl="1" indent="0">
              <a:buNone/>
            </a:pPr>
            <a:r>
              <a:rPr lang="is-IS" dirty="0"/>
              <a:t>	</a:t>
            </a:r>
            <a:r>
              <a:rPr lang="is-IS" dirty="0" smtClean="0"/>
              <a:t>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50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ESA and </a:t>
            </a:r>
            <a:r>
              <a:rPr lang="en-US" dirty="0" err="1"/>
              <a:t>Eumetsat</a:t>
            </a:r>
            <a:r>
              <a:rPr lang="en-US" dirty="0"/>
              <a:t> </a:t>
            </a:r>
            <a:r>
              <a:rPr lang="en-US" dirty="0" smtClean="0"/>
              <a:t>agreed </a:t>
            </a:r>
            <a:r>
              <a:rPr lang="en-US" dirty="0"/>
              <a:t>to join their effort to work on a future evolution of the </a:t>
            </a:r>
            <a:r>
              <a:rPr lang="en-US" dirty="0"/>
              <a:t>OpenSearch Extension for Earth Observation </a:t>
            </a:r>
            <a:r>
              <a:rPr lang="en-US" dirty="0" smtClean="0"/>
              <a:t>[OGC 13</a:t>
            </a:r>
            <a:r>
              <a:rPr lang="en-US" dirty="0"/>
              <a:t>-026r8</a:t>
            </a:r>
            <a:r>
              <a:rPr lang="en-US" dirty="0" smtClean="0"/>
              <a:t>] standard</a:t>
            </a:r>
          </a:p>
          <a:p>
            <a:r>
              <a:rPr lang="en-US" dirty="0" smtClean="0"/>
              <a:t>Main goal:</a:t>
            </a:r>
            <a:endParaRPr lang="en-US" dirty="0"/>
          </a:p>
          <a:p>
            <a:pPr lvl="1"/>
            <a:r>
              <a:rPr lang="en-US" dirty="0" smtClean="0"/>
              <a:t>Adoption at OGC of OpenSearch </a:t>
            </a:r>
            <a:r>
              <a:rPr lang="en-US" dirty="0"/>
              <a:t>for EO </a:t>
            </a:r>
            <a:r>
              <a:rPr lang="en-US" dirty="0" err="1" smtClean="0"/>
              <a:t>geojson</a:t>
            </a:r>
            <a:r>
              <a:rPr lang="en-US" dirty="0" smtClean="0"/>
              <a:t> encoding standard</a:t>
            </a:r>
          </a:p>
          <a:p>
            <a:pPr lvl="1"/>
            <a:r>
              <a:rPr lang="en-US" dirty="0" smtClean="0"/>
              <a:t>Define a Vocabulary (</a:t>
            </a:r>
            <a:r>
              <a:rPr lang="en-US" dirty="0" err="1" smtClean="0"/>
              <a:t>schema.org</a:t>
            </a:r>
            <a:r>
              <a:rPr lang="en-US" dirty="0" smtClean="0"/>
              <a:t> + EO name space TBD)</a:t>
            </a:r>
          </a:p>
          <a:p>
            <a:pPr lvl="1"/>
            <a:r>
              <a:rPr lang="en-US" dirty="0" smtClean="0"/>
              <a:t>Propose an HTML encoding enriched with linked data information</a:t>
            </a:r>
          </a:p>
          <a:p>
            <a:pPr lvl="1"/>
            <a:r>
              <a:rPr lang="en-US" dirty="0" smtClean="0"/>
              <a:t>Propose a </a:t>
            </a:r>
            <a:r>
              <a:rPr lang="en-US" dirty="0" err="1" smtClean="0"/>
              <a:t>json-ld</a:t>
            </a:r>
            <a:r>
              <a:rPr lang="en-US" dirty="0" smtClean="0"/>
              <a:t> context to wrap the </a:t>
            </a:r>
            <a:r>
              <a:rPr lang="en-US" dirty="0" err="1" smtClean="0"/>
              <a:t>geojson</a:t>
            </a:r>
            <a:r>
              <a:rPr lang="en-US" dirty="0" smtClean="0"/>
              <a:t> encoding</a:t>
            </a:r>
            <a:endParaRPr lang="en-US" dirty="0"/>
          </a:p>
          <a:p>
            <a:r>
              <a:rPr lang="en-US" dirty="0" smtClean="0"/>
              <a:t>Drivers</a:t>
            </a:r>
          </a:p>
          <a:p>
            <a:pPr lvl="1"/>
            <a:r>
              <a:rPr lang="en-US" dirty="0" smtClean="0"/>
              <a:t>Simplify Web developers life (</a:t>
            </a:r>
            <a:r>
              <a:rPr lang="en-US" dirty="0" err="1" smtClean="0"/>
              <a:t>json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atom/xml)</a:t>
            </a:r>
          </a:p>
          <a:p>
            <a:pPr lvl="1"/>
            <a:r>
              <a:rPr lang="en-US" dirty="0" smtClean="0"/>
              <a:t>Increase interoperability with clients (</a:t>
            </a:r>
            <a:r>
              <a:rPr lang="en-US" dirty="0" err="1" smtClean="0"/>
              <a:t>geojson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Increase visibility on search engines</a:t>
            </a:r>
          </a:p>
          <a:p>
            <a:pPr lvl="1"/>
            <a:r>
              <a:rPr lang="en-US" dirty="0" smtClean="0"/>
              <a:t>Facilitate use/understanding of EO metadata in other domains</a:t>
            </a:r>
          </a:p>
        </p:txBody>
      </p:sp>
    </p:spTree>
    <p:extLst>
      <p:ext uri="{BB962C8B-B14F-4D97-AF65-F5344CB8AC3E}">
        <p14:creationId xmlns:p14="http://schemas.microsoft.com/office/powerpoint/2010/main" val="361485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Underlying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3912" lvl="1" indent="-303912">
              <a:buFontTx/>
              <a:buChar char="•"/>
            </a:pPr>
            <a:r>
              <a:rPr lang="en-US" dirty="0" smtClean="0"/>
              <a:t>Consolidation of the EO </a:t>
            </a:r>
            <a:r>
              <a:rPr lang="en-US" dirty="0"/>
              <a:t>metadata Profile of O&amp;M [OGC 10-157r4</a:t>
            </a:r>
            <a:r>
              <a:rPr lang="en-US" dirty="0" smtClean="0"/>
              <a:t>]</a:t>
            </a:r>
          </a:p>
          <a:p>
            <a:pPr marL="834351" lvl="2" indent="-303912">
              <a:buFontTx/>
              <a:buChar char="•"/>
            </a:pPr>
            <a:r>
              <a:rPr lang="en-US" dirty="0" smtClean="0"/>
              <a:t>Address Comments from EUMETSAT</a:t>
            </a:r>
          </a:p>
          <a:p>
            <a:pPr marL="834351" lvl="2" indent="-303912">
              <a:buFontTx/>
              <a:buChar char="•"/>
            </a:pPr>
            <a:r>
              <a:rPr lang="en-US" dirty="0"/>
              <a:t>Address </a:t>
            </a:r>
            <a:r>
              <a:rPr lang="en-US" dirty="0" smtClean="0"/>
              <a:t>Issues </a:t>
            </a:r>
            <a:r>
              <a:rPr lang="en-US" dirty="0"/>
              <a:t>pending at </a:t>
            </a:r>
            <a:r>
              <a:rPr lang="en-US" dirty="0" smtClean="0"/>
              <a:t>OGC</a:t>
            </a:r>
          </a:p>
          <a:p>
            <a:pPr marL="834351" lvl="2" indent="-303912">
              <a:buFontTx/>
              <a:buChar char="•"/>
            </a:pPr>
            <a:endParaRPr lang="en-US" dirty="0"/>
          </a:p>
          <a:p>
            <a:pPr marL="303912" lvl="1" indent="-303912">
              <a:buFontTx/>
              <a:buChar char="•"/>
            </a:pPr>
            <a:r>
              <a:rPr lang="en-US" dirty="0" smtClean="0"/>
              <a:t>Consolidation of current OpenSearch EO </a:t>
            </a:r>
            <a:r>
              <a:rPr lang="en-US" dirty="0"/>
              <a:t>[OGC 13-026r8</a:t>
            </a:r>
            <a:r>
              <a:rPr lang="en-US" dirty="0" smtClean="0"/>
              <a:t>]</a:t>
            </a:r>
          </a:p>
          <a:p>
            <a:pPr marL="834351" lvl="2" indent="-303912">
              <a:buFontTx/>
              <a:buChar char="•"/>
            </a:pPr>
            <a:r>
              <a:rPr lang="en-US" dirty="0" smtClean="0"/>
              <a:t>Feed back from CEOS/WGISS based on:</a:t>
            </a:r>
          </a:p>
          <a:p>
            <a:pPr marL="1364791" lvl="3" indent="-303912">
              <a:buFontTx/>
              <a:buChar char="•"/>
            </a:pPr>
            <a:r>
              <a:rPr lang="en-US" dirty="0" smtClean="0"/>
              <a:t>CEOS OpenSearch Best </a:t>
            </a:r>
            <a:r>
              <a:rPr lang="en-US" dirty="0"/>
              <a:t>Practice </a:t>
            </a:r>
            <a:r>
              <a:rPr lang="en-US" dirty="0"/>
              <a:t>[CEOS-OPENSEARCH-BP-V1.1] </a:t>
            </a:r>
            <a:endParaRPr lang="en-US" dirty="0" smtClean="0"/>
          </a:p>
          <a:p>
            <a:pPr marL="1364791" lvl="3" indent="-303912">
              <a:buFontTx/>
              <a:buChar char="•"/>
            </a:pPr>
            <a:r>
              <a:rPr lang="en-US" dirty="0" smtClean="0"/>
              <a:t>CEOS </a:t>
            </a:r>
            <a:r>
              <a:rPr lang="en-US" dirty="0"/>
              <a:t>OpenSearch </a:t>
            </a:r>
            <a:r>
              <a:rPr lang="en-US" dirty="0" smtClean="0"/>
              <a:t>Developer Guide [CEOS-OPENSEARCH-DG-V2.0d2]</a:t>
            </a:r>
          </a:p>
          <a:p>
            <a:pPr marL="834351" lvl="2" indent="-303912">
              <a:buFontTx/>
              <a:buChar char="•"/>
            </a:pPr>
            <a:r>
              <a:rPr lang="en-US" dirty="0" smtClean="0"/>
              <a:t>Issues </a:t>
            </a:r>
            <a:r>
              <a:rPr lang="en-US" dirty="0"/>
              <a:t>pending at </a:t>
            </a:r>
            <a:r>
              <a:rPr lang="en-US" dirty="0" smtClean="0"/>
              <a:t>OGC</a:t>
            </a:r>
          </a:p>
          <a:p>
            <a:pPr marL="303912" lvl="1" indent="-303912">
              <a:buFontTx/>
              <a:buChar char="•"/>
            </a:pPr>
            <a:r>
              <a:rPr lang="en-US" dirty="0" smtClean="0"/>
              <a:t>Encoding of current metadata model in </a:t>
            </a:r>
            <a:r>
              <a:rPr lang="en-US" dirty="0" err="1" smtClean="0"/>
              <a:t>json</a:t>
            </a:r>
            <a:r>
              <a:rPr lang="en-US" dirty="0" smtClean="0"/>
              <a:t> (</a:t>
            </a:r>
            <a:r>
              <a:rPr lang="en-US" dirty="0" err="1" smtClean="0"/>
              <a:t>geojson</a:t>
            </a:r>
            <a:r>
              <a:rPr lang="en-US" dirty="0" smtClean="0"/>
              <a:t>)</a:t>
            </a:r>
          </a:p>
          <a:p>
            <a:pPr marL="834351" lvl="2" indent="-303912">
              <a:buFontTx/>
              <a:buChar char="•"/>
            </a:pPr>
            <a:r>
              <a:rPr lang="en-US" dirty="0"/>
              <a:t>Opportunity: Can ESA and NASA </a:t>
            </a:r>
            <a:r>
              <a:rPr lang="en-US" dirty="0" smtClean="0"/>
              <a:t>agree on a core </a:t>
            </a:r>
            <a:r>
              <a:rPr lang="en-US" dirty="0"/>
              <a:t>set of attributes (a </a:t>
            </a:r>
            <a:r>
              <a:rPr lang="en-US" dirty="0" smtClean="0"/>
              <a:t>simplified/mass market oriented </a:t>
            </a:r>
            <a:r>
              <a:rPr lang="en-US" dirty="0"/>
              <a:t>model</a:t>
            </a:r>
            <a:r>
              <a:rPr lang="en-US" dirty="0" smtClean="0"/>
              <a:t>) (UMM-G and EOP-O&amp;M </a:t>
            </a:r>
            <a:r>
              <a:rPr lang="en-US" dirty="0" err="1" smtClean="0"/>
              <a:t>Metada</a:t>
            </a:r>
            <a:r>
              <a:rPr lang="en-US" dirty="0" smtClean="0"/>
              <a:t> Models to a common </a:t>
            </a:r>
            <a:r>
              <a:rPr lang="en-US" dirty="0" err="1" smtClean="0"/>
              <a:t>json</a:t>
            </a:r>
            <a:r>
              <a:rPr lang="en-US" dirty="0" smtClean="0"/>
              <a:t> attribute model ?)</a:t>
            </a:r>
            <a:endParaRPr lang="en-US" dirty="0"/>
          </a:p>
          <a:p>
            <a:pPr marL="530439" lvl="2" indent="0">
              <a:buNone/>
            </a:pPr>
            <a:endParaRPr lang="en-US" dirty="0"/>
          </a:p>
          <a:p>
            <a:r>
              <a:rPr lang="en-US" dirty="0" smtClean="0"/>
              <a:t>Update </a:t>
            </a:r>
            <a:r>
              <a:rPr lang="en-US" dirty="0" err="1" smtClean="0"/>
              <a:t>exisiting</a:t>
            </a:r>
            <a:r>
              <a:rPr lang="en-US" dirty="0" smtClean="0"/>
              <a:t> </a:t>
            </a:r>
            <a:r>
              <a:rPr lang="en-US" dirty="0" err="1" smtClean="0"/>
              <a:t>OpenSearchEO</a:t>
            </a:r>
            <a:r>
              <a:rPr lang="en-US" dirty="0" smtClean="0"/>
              <a:t> Open source library</a:t>
            </a:r>
          </a:p>
          <a:p>
            <a:r>
              <a:rPr lang="en-US" dirty="0" smtClean="0"/>
              <a:t>Implement </a:t>
            </a:r>
            <a:r>
              <a:rPr lang="en-US" dirty="0"/>
              <a:t> </a:t>
            </a:r>
            <a:r>
              <a:rPr lang="en-US" dirty="0" smtClean="0"/>
              <a:t>an OpenSearch </a:t>
            </a:r>
            <a:r>
              <a:rPr lang="en-US" dirty="0"/>
              <a:t>for EO </a:t>
            </a:r>
            <a:r>
              <a:rPr lang="en-US" dirty="0" err="1"/>
              <a:t>geojson</a:t>
            </a:r>
            <a:r>
              <a:rPr lang="en-US" dirty="0"/>
              <a:t> </a:t>
            </a:r>
            <a:r>
              <a:rPr lang="en-US" dirty="0" smtClean="0"/>
              <a:t>gateway on FEDEO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1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/>
              <a:buChar char="•"/>
            </a:pPr>
            <a:r>
              <a:rPr lang="en-US" dirty="0" smtClean="0"/>
              <a:t>Preliminary </a:t>
            </a:r>
            <a:r>
              <a:rPr lang="en-US" dirty="0"/>
              <a:t>study on-going – Collecting inputs</a:t>
            </a:r>
          </a:p>
          <a:p>
            <a:pPr lvl="1">
              <a:buFont typeface="Arial"/>
              <a:buChar char="•"/>
            </a:pPr>
            <a:r>
              <a:rPr lang="en-US" dirty="0"/>
              <a:t>KO of activities (contracts under ESA and EUMETSAT): Dec-2016/Jan-2017</a:t>
            </a:r>
          </a:p>
          <a:p>
            <a:pPr lvl="1">
              <a:buFont typeface="Arial"/>
              <a:buChar char="•"/>
            </a:pPr>
            <a:r>
              <a:rPr lang="en-US" dirty="0"/>
              <a:t>Presentation of Standard </a:t>
            </a:r>
            <a:r>
              <a:rPr lang="en-US" dirty="0" smtClean="0"/>
              <a:t>candidates </a:t>
            </a:r>
            <a:r>
              <a:rPr lang="en-US" dirty="0"/>
              <a:t>at OGC TC in Delft (NL): Mar-</a:t>
            </a:r>
            <a:r>
              <a:rPr lang="en-US" dirty="0" smtClean="0"/>
              <a:t>2017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Update of </a:t>
            </a:r>
            <a:r>
              <a:rPr lang="en-US" dirty="0"/>
              <a:t>EO metadata Profile of O&amp;</a:t>
            </a:r>
            <a:r>
              <a:rPr lang="en-US" dirty="0" smtClean="0"/>
              <a:t>M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Update of OpenSearch for EO </a:t>
            </a:r>
          </a:p>
          <a:p>
            <a:pPr lvl="2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2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Catalogue Search Response as a </a:t>
            </a:r>
            <a:r>
              <a:rPr lang="en-US" dirty="0" err="1" smtClean="0"/>
              <a:t>GeoJson</a:t>
            </a:r>
            <a:r>
              <a:rPr lang="en-US" dirty="0" smtClean="0"/>
              <a:t> OWS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216" y="1501775"/>
            <a:ext cx="4665784" cy="4876800"/>
          </a:xfrm>
        </p:spPr>
        <p:txBody>
          <a:bodyPr/>
          <a:lstStyle/>
          <a:p>
            <a:pPr marL="0" indent="0">
              <a:buNone/>
            </a:pPr>
            <a:r>
              <a:rPr lang="en-US" sz="800" dirty="0" smtClean="0"/>
              <a:t>{</a:t>
            </a:r>
          </a:p>
          <a:p>
            <a:pPr marL="0" indent="0">
              <a:buNone/>
            </a:pPr>
            <a:r>
              <a:rPr lang="en-US" sz="800" dirty="0" smtClean="0"/>
              <a:t>"</a:t>
            </a:r>
            <a:r>
              <a:rPr lang="en-US" sz="800" dirty="0"/>
              <a:t>type": "</a:t>
            </a:r>
            <a:r>
              <a:rPr lang="en-US" sz="800" dirty="0" err="1"/>
              <a:t>FeatureCollection</a:t>
            </a:r>
            <a:r>
              <a:rPr lang="en-US" sz="800" dirty="0"/>
              <a:t>",</a:t>
            </a:r>
          </a:p>
          <a:p>
            <a:pPr marL="0" indent="0">
              <a:buNone/>
            </a:pPr>
            <a:r>
              <a:rPr lang="en-US" sz="800" dirty="0" smtClean="0"/>
              <a:t>"</a:t>
            </a:r>
            <a:r>
              <a:rPr lang="en-US" sz="800" dirty="0"/>
              <a:t>id": "ngEO-S1-OpenSearchEO-2016-09-09T17:26:23Z",</a:t>
            </a:r>
          </a:p>
          <a:p>
            <a:pPr marL="0" indent="0">
              <a:buNone/>
            </a:pPr>
            <a:r>
              <a:rPr lang="en-US" sz="800" dirty="0" smtClean="0"/>
              <a:t>"</a:t>
            </a:r>
            <a:r>
              <a:rPr lang="en-US" sz="800" dirty="0"/>
              <a:t>properties": </a:t>
            </a:r>
            <a:r>
              <a:rPr lang="en-US" sz="800" dirty="0" smtClean="0"/>
              <a:t>{</a:t>
            </a:r>
          </a:p>
          <a:p>
            <a:pPr marL="0" indent="0">
              <a:buNone/>
            </a:pPr>
            <a:r>
              <a:rPr lang="en-US" sz="800" dirty="0" smtClean="0"/>
              <a:t>       "</a:t>
            </a:r>
            <a:r>
              <a:rPr lang="en-US" sz="800" dirty="0"/>
              <a:t>links": {</a:t>
            </a:r>
          </a:p>
          <a:p>
            <a:pPr marL="0" indent="0">
              <a:buNone/>
            </a:pPr>
            <a:r>
              <a:rPr lang="en-US" sz="800" dirty="0"/>
              <a:t> </a:t>
            </a:r>
            <a:r>
              <a:rPr lang="en-US" sz="800" dirty="0" smtClean="0"/>
              <a:t>            "</a:t>
            </a:r>
            <a:r>
              <a:rPr lang="en-US" sz="800" dirty="0"/>
              <a:t>profiles": </a:t>
            </a:r>
            <a:r>
              <a:rPr lang="en-US" sz="800" dirty="0" smtClean="0"/>
              <a:t>[{"</a:t>
            </a:r>
            <a:r>
              <a:rPr lang="en-US" sz="800" dirty="0" err="1"/>
              <a:t>href</a:t>
            </a:r>
            <a:r>
              <a:rPr lang="en-US" sz="800" dirty="0"/>
              <a:t>": "http://</a:t>
            </a:r>
            <a:r>
              <a:rPr lang="en-US" sz="800" dirty="0" err="1"/>
              <a:t>www.opengis.net</a:t>
            </a:r>
            <a:r>
              <a:rPr lang="en-US" sz="800" dirty="0"/>
              <a:t>/spec/</a:t>
            </a:r>
            <a:r>
              <a:rPr lang="en-US" sz="800" dirty="0" err="1"/>
              <a:t>owc-geojson</a:t>
            </a:r>
            <a:r>
              <a:rPr lang="en-US" sz="800" dirty="0"/>
              <a:t>/1.0/</a:t>
            </a:r>
            <a:r>
              <a:rPr lang="en-US" sz="800" dirty="0" err="1"/>
              <a:t>req</a:t>
            </a:r>
            <a:r>
              <a:rPr lang="en-US" sz="800" dirty="0"/>
              <a:t>/</a:t>
            </a:r>
            <a:r>
              <a:rPr lang="en-US" sz="800" dirty="0" smtClean="0"/>
              <a:t>core”}</a:t>
            </a:r>
            <a:r>
              <a:rPr lang="en-US" sz="800" dirty="0"/>
              <a:t>],</a:t>
            </a:r>
          </a:p>
          <a:p>
            <a:pPr marL="0" indent="0">
              <a:buNone/>
            </a:pPr>
            <a:r>
              <a:rPr lang="en-US" sz="800" dirty="0" smtClean="0"/>
              <a:t>            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"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self":  [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{"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href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": "https://ngeo.sentinel1.copernicus.eu/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ngeo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/catalogue/S1_SAR_IW/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search?start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=2016-06-21T00:00:00Z&amp;stop=2016-07-02T23:59:59Z&amp;bbox=-9.519332,33.814428,19.323589,50.344540&amp;status=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ARCHIVED&amp;ngEO_DO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={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processing:GRD,resolution:HR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}&amp;count=1&amp;startIndex=1&amp;format=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owc-</a:t>
            </a:r>
            <a:r>
              <a:rPr lang="en-US" sz="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geojson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”}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],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"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next":  [{ 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"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href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": "https://ngeo.sentinel1.copernicus.eu/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ngeo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/catalogue/S1_SAR_IW/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search?start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=2016-06-21T00:00:00Z&amp;stop=2016-07-02T23:59:59Z&amp;bbox=-9.519332,33.814428,19.323589,50.344540&amp;status=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ARCHIVED&amp;ngEO_DO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={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processing:GRD,resolution:HR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}&amp;count=1&amp;startIndex=2&amp;format=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owc-</a:t>
            </a:r>
            <a:r>
              <a:rPr lang="en-US" sz="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geojson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”}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],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"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prev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":  [{ 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"</a:t>
            </a:r>
            <a:r>
              <a:rPr lang="en-US" sz="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href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": </a:t>
            </a:r>
            <a:r>
              <a:rPr lang="en-US" sz="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””}</a:t>
            </a:r>
            <a:r>
              <a:rPr lang="en-US" sz="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</a:p>
          <a:p>
            <a:pPr marL="0" indent="0">
              <a:buNone/>
            </a:pPr>
            <a:r>
              <a:rPr lang="en-US" sz="800" dirty="0" smtClean="0"/>
              <a:t>       }</a:t>
            </a:r>
            <a:r>
              <a:rPr lang="en-US" sz="800" dirty="0"/>
              <a:t>,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 err="1"/>
              <a:t>lang</a:t>
            </a:r>
            <a:r>
              <a:rPr lang="en-US" sz="800" dirty="0"/>
              <a:t>" : "en",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title" : "Example of an OpenSearch for EO search response  using OWS Context </a:t>
            </a:r>
            <a:r>
              <a:rPr lang="en-US" sz="800" dirty="0" err="1"/>
              <a:t>GeoJSON</a:t>
            </a:r>
            <a:r>
              <a:rPr lang="en-US" sz="800" dirty="0"/>
              <a:t>",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updated" : "2016-09-09T17:26:23Z", 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creator" : "ngEO-S1 Service",</a:t>
            </a:r>
          </a:p>
          <a:p>
            <a:pPr marL="0" indent="0">
              <a:buNone/>
            </a:pPr>
            <a:r>
              <a:rPr lang="en-US" sz="800" dirty="0" smtClean="0"/>
              <a:t>      </a:t>
            </a:r>
            <a:r>
              <a:rPr lang="en-US" sz="800" dirty="0" smtClean="0">
                <a:solidFill>
                  <a:srgbClr val="267CF2"/>
                </a:solidFill>
              </a:rPr>
              <a:t>"</a:t>
            </a:r>
            <a:r>
              <a:rPr lang="en-US" sz="800" dirty="0">
                <a:solidFill>
                  <a:srgbClr val="267CF2"/>
                </a:solidFill>
              </a:rPr>
              <a:t>paging": { 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267CF2"/>
                </a:solidFill>
              </a:rPr>
              <a:t>            "</a:t>
            </a:r>
            <a:r>
              <a:rPr lang="en-US" sz="800" dirty="0" err="1">
                <a:solidFill>
                  <a:srgbClr val="267CF2"/>
                </a:solidFill>
              </a:rPr>
              <a:t>totalResults</a:t>
            </a:r>
            <a:r>
              <a:rPr lang="en-US" sz="800" dirty="0">
                <a:solidFill>
                  <a:srgbClr val="267CF2"/>
                </a:solidFill>
              </a:rPr>
              <a:t>": "1066", 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267CF2"/>
                </a:solidFill>
              </a:rPr>
              <a:t>  </a:t>
            </a:r>
            <a:r>
              <a:rPr lang="en-US" sz="800" dirty="0" smtClean="0">
                <a:solidFill>
                  <a:srgbClr val="267CF2"/>
                </a:solidFill>
              </a:rPr>
              <a:t>          "</a:t>
            </a:r>
            <a:r>
              <a:rPr lang="en-US" sz="800" dirty="0" err="1">
                <a:solidFill>
                  <a:srgbClr val="267CF2"/>
                </a:solidFill>
              </a:rPr>
              <a:t>queryTime</a:t>
            </a:r>
            <a:r>
              <a:rPr lang="en-US" sz="800" dirty="0">
                <a:solidFill>
                  <a:srgbClr val="267CF2"/>
                </a:solidFill>
              </a:rPr>
              <a:t>": "81.1493", 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267CF2"/>
                </a:solidFill>
              </a:rPr>
              <a:t>            "</a:t>
            </a:r>
            <a:r>
              <a:rPr lang="en-US" sz="800" dirty="0" err="1">
                <a:solidFill>
                  <a:srgbClr val="267CF2"/>
                </a:solidFill>
              </a:rPr>
              <a:t>startIndex</a:t>
            </a:r>
            <a:r>
              <a:rPr lang="en-US" sz="800" dirty="0">
                <a:solidFill>
                  <a:srgbClr val="267CF2"/>
                </a:solidFill>
              </a:rPr>
              <a:t>": "1",  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267CF2"/>
                </a:solidFill>
              </a:rPr>
              <a:t>            "</a:t>
            </a:r>
            <a:r>
              <a:rPr lang="en-US" sz="800" dirty="0" err="1">
                <a:solidFill>
                  <a:srgbClr val="267CF2"/>
                </a:solidFill>
              </a:rPr>
              <a:t>itemsPerPage</a:t>
            </a:r>
            <a:r>
              <a:rPr lang="en-US" sz="800" dirty="0">
                <a:solidFill>
                  <a:srgbClr val="267CF2"/>
                </a:solidFill>
              </a:rPr>
              <a:t>": "1"  </a:t>
            </a:r>
            <a:r>
              <a:rPr lang="en-US" sz="800" dirty="0" smtClean="0">
                <a:solidFill>
                  <a:srgbClr val="267CF2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267CF2"/>
                </a:solidFill>
              </a:rPr>
              <a:t>      }</a:t>
            </a:r>
            <a:r>
              <a:rPr lang="en-US" sz="800" dirty="0">
                <a:solidFill>
                  <a:srgbClr val="267CF2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800" dirty="0" smtClean="0"/>
              <a:t>"</a:t>
            </a:r>
            <a:r>
              <a:rPr lang="en-US" sz="800" dirty="0" err="1"/>
              <a:t>bbox</a:t>
            </a:r>
            <a:r>
              <a:rPr lang="en-US" sz="800" dirty="0"/>
              <a:t>" : [-9.519332,33.814428,19.323589,50.344540],</a:t>
            </a:r>
          </a:p>
          <a:p>
            <a:pPr marL="0" indent="0">
              <a:buNone/>
            </a:pPr>
            <a:r>
              <a:rPr lang="en-US" sz="800" dirty="0" smtClean="0"/>
              <a:t>"</a:t>
            </a:r>
            <a:r>
              <a:rPr lang="en-US" sz="800" dirty="0"/>
              <a:t>date": "2016-06-21T00:00:00Z/2016-07-02T23:59:59Z",  </a:t>
            </a:r>
          </a:p>
          <a:p>
            <a:pPr marL="0" indent="0">
              <a:buNone/>
            </a:pPr>
            <a:r>
              <a:rPr lang="en-US" sz="800" dirty="0" smtClean="0"/>
              <a:t>"</a:t>
            </a:r>
            <a:r>
              <a:rPr lang="en-US" sz="800" dirty="0"/>
              <a:t>features": </a:t>
            </a:r>
            <a:r>
              <a:rPr lang="en-US" sz="800" dirty="0" smtClean="0"/>
              <a:t>[</a:t>
            </a:r>
            <a:r>
              <a:rPr lang="en-US" sz="800" dirty="0"/>
              <a:t> </a:t>
            </a:r>
            <a:r>
              <a:rPr lang="is-IS" sz="800" dirty="0" smtClean="0"/>
              <a:t>…. ]</a:t>
            </a:r>
          </a:p>
          <a:p>
            <a:pPr marL="0" indent="0">
              <a:buNone/>
            </a:pPr>
            <a:r>
              <a:rPr lang="is-IS" sz="800" dirty="0"/>
              <a:t>}</a:t>
            </a:r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6112933" y="3945467"/>
            <a:ext cx="2482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67CF2"/>
                </a:solidFill>
              </a:rPr>
              <a:t>Add-ons for OpenSearch</a:t>
            </a:r>
            <a:endParaRPr lang="en-US" dirty="0">
              <a:solidFill>
                <a:srgbClr val="267CF2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037667" y="3200400"/>
            <a:ext cx="1168400" cy="745067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62200" y="4385735"/>
            <a:ext cx="3759200" cy="81279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39533" y="4410334"/>
            <a:ext cx="1088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Date of search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310466" y="5646468"/>
            <a:ext cx="18056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Area filter used for search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332677" y="5925701"/>
            <a:ext cx="1822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Time filter used for search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802467" y="5825067"/>
            <a:ext cx="507999" cy="338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802467" y="6079067"/>
            <a:ext cx="56726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116667" y="4555067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89310" y="1317109"/>
            <a:ext cx="41772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OGC Web Service (OWS) Context </a:t>
            </a:r>
          </a:p>
          <a:p>
            <a:r>
              <a:rPr lang="en-US" dirty="0" err="1" smtClean="0"/>
              <a:t>geojson</a:t>
            </a:r>
            <a:r>
              <a:rPr lang="en-US" dirty="0" smtClean="0"/>
              <a:t> encoding standard [</a:t>
            </a:r>
            <a:r>
              <a:rPr lang="en-US" b="1" dirty="0"/>
              <a:t>14-</a:t>
            </a:r>
            <a:r>
              <a:rPr lang="en-US" b="1" dirty="0" smtClean="0"/>
              <a:t>055r2</a:t>
            </a:r>
            <a:r>
              <a:rPr lang="en-US" dirty="0" smtClean="0"/>
              <a:t>] </a:t>
            </a:r>
          </a:p>
          <a:p>
            <a:r>
              <a:rPr lang="en-US" dirty="0" smtClean="0"/>
              <a:t>Use case: distribution of search results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72867" y="2240439"/>
            <a:ext cx="9160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000" dirty="0" err="1"/>
              <a:t>Envitia</a:t>
            </a:r>
            <a:r>
              <a:rPr lang="en-US" sz="1000" dirty="0"/>
              <a:t> </a:t>
            </a:r>
          </a:p>
          <a:p>
            <a:pPr lvl="0"/>
            <a:r>
              <a:rPr lang="en-US" sz="1000" dirty="0"/>
              <a:t>Intergraph</a:t>
            </a:r>
          </a:p>
          <a:p>
            <a:pPr lvl="0"/>
            <a:r>
              <a:rPr lang="en-US" sz="1000" dirty="0" err="1"/>
              <a:t>ImageMatters</a:t>
            </a:r>
            <a:endParaRPr lang="en-US" sz="1000" dirty="0"/>
          </a:p>
          <a:p>
            <a:pPr lvl="0"/>
            <a:r>
              <a:rPr lang="en-US" sz="1000" dirty="0"/>
              <a:t>NGA </a:t>
            </a:r>
          </a:p>
          <a:p>
            <a:pPr lvl="0"/>
            <a:r>
              <a:rPr lang="en-US" sz="1000" dirty="0" err="1"/>
              <a:t>Terradue</a:t>
            </a:r>
            <a:r>
              <a:rPr lang="en-US" sz="1000" dirty="0"/>
              <a:t> </a:t>
            </a:r>
          </a:p>
          <a:p>
            <a:r>
              <a:rPr lang="en-US" sz="1000" dirty="0"/>
              <a:t>USGS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737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items as features/resources of a </a:t>
            </a:r>
            <a:r>
              <a:rPr lang="en-US" dirty="0" err="1" smtClean="0"/>
              <a:t>Geojson</a:t>
            </a:r>
            <a:r>
              <a:rPr lang="en-US" dirty="0" smtClean="0"/>
              <a:t> OWS Context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816" y="1374775"/>
            <a:ext cx="5952717" cy="4876800"/>
          </a:xfrm>
        </p:spPr>
        <p:txBody>
          <a:bodyPr/>
          <a:lstStyle/>
          <a:p>
            <a:pPr marL="0" indent="0">
              <a:buNone/>
            </a:pPr>
            <a:r>
              <a:rPr lang="en-US" sz="800" dirty="0"/>
              <a:t>"features": [{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type": "Feature",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id": "https://ngeo.sentinel1.copernicus.eu:443/</a:t>
            </a:r>
            <a:r>
              <a:rPr lang="en-US" sz="800" dirty="0" err="1"/>
              <a:t>ngeo</a:t>
            </a:r>
            <a:r>
              <a:rPr lang="en-US" sz="800" dirty="0"/>
              <a:t>/catalogue/S1_SAR_IW/</a:t>
            </a:r>
            <a:r>
              <a:rPr lang="en-US" sz="800" dirty="0" err="1"/>
              <a:t>search?id</a:t>
            </a:r>
            <a:r>
              <a:rPr lang="en-US" sz="800" dirty="0"/>
              <a:t>=S1A_IW_RAW__0SDV_20160702T181337_20160702T181410_011973_01276C&amp;format=</a:t>
            </a:r>
            <a:r>
              <a:rPr lang="en-US" sz="800" dirty="0" err="1"/>
              <a:t>geojson</a:t>
            </a:r>
            <a:r>
              <a:rPr lang="en-US" sz="800" dirty="0"/>
              <a:t>", 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geometry": {</a:t>
            </a:r>
          </a:p>
          <a:p>
            <a:pPr marL="0" indent="0">
              <a:buNone/>
            </a:pPr>
            <a:r>
              <a:rPr lang="en-US" sz="800" dirty="0" smtClean="0"/>
              <a:t>           "</a:t>
            </a:r>
            <a:r>
              <a:rPr lang="en-US" sz="800" dirty="0"/>
              <a:t>coordinates": </a:t>
            </a:r>
            <a:r>
              <a:rPr lang="en-US" sz="800" dirty="0" smtClean="0"/>
              <a:t>[ [ [</a:t>
            </a:r>
            <a:r>
              <a:rPr lang="en-US" sz="800" dirty="0"/>
              <a:t>-4.260583, 50.089203]</a:t>
            </a:r>
            <a:r>
              <a:rPr lang="en-US" sz="800" dirty="0" smtClean="0"/>
              <a:t>, [</a:t>
            </a:r>
            <a:r>
              <a:rPr lang="en-US" sz="800" dirty="0"/>
              <a:t>-4.62393, 51.585003]</a:t>
            </a:r>
            <a:r>
              <a:rPr lang="en-US" sz="800" dirty="0" smtClean="0"/>
              <a:t>, [</a:t>
            </a:r>
            <a:r>
              <a:rPr lang="en-US" sz="800" dirty="0"/>
              <a:t>-8.305318, 51.179379]</a:t>
            </a:r>
            <a:r>
              <a:rPr lang="en-US" sz="800" dirty="0" smtClean="0"/>
              <a:t>, [</a:t>
            </a:r>
            <a:r>
              <a:rPr lang="en-US" sz="800" dirty="0"/>
              <a:t>-7.827518, 49.685432]</a:t>
            </a:r>
            <a:r>
              <a:rPr lang="en-US" sz="800" dirty="0" smtClean="0"/>
              <a:t>, [</a:t>
            </a:r>
            <a:r>
              <a:rPr lang="en-US" sz="800" dirty="0"/>
              <a:t>-4.260583, 50.089203</a:t>
            </a:r>
            <a:r>
              <a:rPr lang="en-US" sz="800" dirty="0" smtClean="0"/>
              <a:t>]]]</a:t>
            </a:r>
            <a:r>
              <a:rPr lang="en-US" sz="800" dirty="0"/>
              <a:t>,</a:t>
            </a:r>
          </a:p>
          <a:p>
            <a:pPr marL="0" indent="0">
              <a:buNone/>
            </a:pPr>
            <a:r>
              <a:rPr lang="en-US" sz="800" dirty="0" smtClean="0"/>
              <a:t>           "</a:t>
            </a:r>
            <a:r>
              <a:rPr lang="en-US" sz="800" dirty="0"/>
              <a:t>type": "</a:t>
            </a:r>
            <a:r>
              <a:rPr lang="en-US" sz="800" dirty="0" smtClean="0"/>
              <a:t>Polygon” }</a:t>
            </a:r>
            <a:r>
              <a:rPr lang="en-US" sz="800" dirty="0"/>
              <a:t>,</a:t>
            </a:r>
          </a:p>
          <a:p>
            <a:pPr marL="0" indent="0">
              <a:buNone/>
            </a:pPr>
            <a:r>
              <a:rPr lang="en-US" sz="800" dirty="0" smtClean="0"/>
              <a:t>      "</a:t>
            </a:r>
            <a:r>
              <a:rPr lang="en-US" sz="800" dirty="0"/>
              <a:t>properties": {  </a:t>
            </a:r>
          </a:p>
          <a:p>
            <a:pPr marL="0" indent="0">
              <a:buNone/>
            </a:pPr>
            <a:r>
              <a:rPr lang="en-US" sz="800" dirty="0" smtClean="0"/>
              <a:t>             "</a:t>
            </a:r>
            <a:r>
              <a:rPr lang="en-US" sz="800" dirty="0"/>
              <a:t>title": "S1A_IW_RAW__0SDV_20160702T181337_20160702T181410_011973_01276  (DPA)",</a:t>
            </a:r>
          </a:p>
          <a:p>
            <a:pPr marL="0" indent="0">
              <a:buNone/>
            </a:pPr>
            <a:r>
              <a:rPr lang="en-US" sz="800" dirty="0" smtClean="0"/>
              <a:t>             "</a:t>
            </a:r>
            <a:r>
              <a:rPr lang="en-US" sz="800" dirty="0"/>
              <a:t>date": "2016-07-02T18:13:41.34Z/2016-07-02T18:14:06.34Z", </a:t>
            </a:r>
          </a:p>
          <a:p>
            <a:pPr marL="0" indent="0">
              <a:buNone/>
            </a:pPr>
            <a:r>
              <a:rPr lang="en-US" sz="800" dirty="0" smtClean="0"/>
              <a:t>             "</a:t>
            </a:r>
            <a:r>
              <a:rPr lang="en-US" sz="800" dirty="0"/>
              <a:t>updated": </a:t>
            </a:r>
            <a:r>
              <a:rPr lang="en-US" sz="800" dirty="0" smtClean="0"/>
              <a:t>"</a:t>
            </a:r>
            <a:r>
              <a:rPr lang="is-IS" sz="800" dirty="0"/>
              <a:t>2016-07-02T20:00:00Z</a:t>
            </a:r>
            <a:r>
              <a:rPr lang="en-US" sz="800" dirty="0" smtClean="0"/>
              <a:t>"</a:t>
            </a:r>
            <a:r>
              <a:rPr lang="en-US" sz="800" dirty="0"/>
              <a:t>, </a:t>
            </a:r>
            <a:endParaRPr lang="en-US" sz="800" dirty="0" smtClean="0"/>
          </a:p>
          <a:p>
            <a:pPr marL="0" indent="0">
              <a:buNone/>
            </a:pPr>
            <a:r>
              <a:rPr lang="en-US" sz="800" dirty="0" smtClean="0">
                <a:solidFill>
                  <a:srgbClr val="FF6600"/>
                </a:solidFill>
              </a:rPr>
              <a:t>            + additional attributes from the EO metadata  (</a:t>
            </a:r>
            <a:r>
              <a:rPr lang="en-US" sz="800" dirty="0" err="1" smtClean="0">
                <a:solidFill>
                  <a:srgbClr val="FF6600"/>
                </a:solidFill>
              </a:rPr>
              <a:t>parentIdentifier</a:t>
            </a:r>
            <a:r>
              <a:rPr lang="en-US" sz="800" dirty="0" smtClean="0">
                <a:solidFill>
                  <a:srgbClr val="FF6600"/>
                </a:solidFill>
              </a:rPr>
              <a:t>, </a:t>
            </a:r>
            <a:r>
              <a:rPr lang="en-US" sz="800" dirty="0" err="1" smtClean="0">
                <a:solidFill>
                  <a:srgbClr val="FF6600"/>
                </a:solidFill>
              </a:rPr>
              <a:t>doi</a:t>
            </a:r>
            <a:r>
              <a:rPr lang="en-US" sz="800" dirty="0" smtClean="0">
                <a:solidFill>
                  <a:srgbClr val="FF6600"/>
                </a:solidFill>
              </a:rPr>
              <a:t>, </a:t>
            </a:r>
            <a:r>
              <a:rPr lang="is-IS" sz="800" dirty="0" smtClean="0">
                <a:solidFill>
                  <a:srgbClr val="FF6600"/>
                </a:solidFill>
              </a:rPr>
              <a:t>…)</a:t>
            </a:r>
            <a:endParaRPr lang="en-US" sz="800" dirty="0">
              <a:solidFill>
                <a:srgbClr val="FF6600"/>
              </a:solidFill>
            </a:endParaRPr>
          </a:p>
          <a:p>
            <a:pPr marL="0" indent="0">
              <a:buNone/>
            </a:pPr>
            <a:r>
              <a:rPr lang="en-US" sz="800" dirty="0" smtClean="0"/>
              <a:t>             "</a:t>
            </a:r>
            <a:r>
              <a:rPr lang="en-US" sz="800" dirty="0"/>
              <a:t>links": { </a:t>
            </a:r>
          </a:p>
          <a:p>
            <a:pPr marL="0" indent="0">
              <a:buNone/>
            </a:pPr>
            <a:r>
              <a:rPr lang="en-US" sz="800" dirty="0" smtClean="0"/>
              <a:t>                     </a:t>
            </a:r>
            <a:r>
              <a:rPr lang="en-US" sz="800" dirty="0" smtClean="0">
                <a:solidFill>
                  <a:srgbClr val="267CF2"/>
                </a:solidFill>
              </a:rPr>
              <a:t> "</a:t>
            </a:r>
            <a:r>
              <a:rPr lang="en-US" sz="800" dirty="0">
                <a:solidFill>
                  <a:srgbClr val="267CF2"/>
                </a:solidFill>
              </a:rPr>
              <a:t>self":  [</a:t>
            </a:r>
            <a:r>
              <a:rPr lang="en-US" sz="800" dirty="0" smtClean="0">
                <a:solidFill>
                  <a:srgbClr val="267CF2"/>
                </a:solidFill>
              </a:rPr>
              <a:t>{"</a:t>
            </a:r>
            <a:r>
              <a:rPr lang="en-US" sz="800" dirty="0" err="1">
                <a:solidFill>
                  <a:srgbClr val="267CF2"/>
                </a:solidFill>
              </a:rPr>
              <a:t>href</a:t>
            </a:r>
            <a:r>
              <a:rPr lang="en-US" sz="800" dirty="0">
                <a:solidFill>
                  <a:srgbClr val="267CF2"/>
                </a:solidFill>
              </a:rPr>
              <a:t>": "https://ngeo.sentinel1.copernicus.eu:443/</a:t>
            </a:r>
            <a:r>
              <a:rPr lang="en-US" sz="800" dirty="0" err="1">
                <a:solidFill>
                  <a:srgbClr val="267CF2"/>
                </a:solidFill>
              </a:rPr>
              <a:t>ngeo</a:t>
            </a:r>
            <a:r>
              <a:rPr lang="en-US" sz="800" dirty="0">
                <a:solidFill>
                  <a:srgbClr val="267CF2"/>
                </a:solidFill>
              </a:rPr>
              <a:t>/catalogue/S1_SAR_IW/</a:t>
            </a:r>
            <a:r>
              <a:rPr lang="en-US" sz="800" dirty="0" err="1">
                <a:solidFill>
                  <a:srgbClr val="267CF2"/>
                </a:solidFill>
              </a:rPr>
              <a:t>search?id</a:t>
            </a:r>
            <a:r>
              <a:rPr lang="en-US" sz="800" dirty="0">
                <a:solidFill>
                  <a:srgbClr val="267CF2"/>
                </a:solidFill>
              </a:rPr>
              <a:t>=S1A_IW_RAW__0SDV_20160702T181337_20160702T181410_011973_01276C&amp;format=</a:t>
            </a:r>
            <a:r>
              <a:rPr lang="en-US" sz="800" dirty="0" err="1" smtClean="0">
                <a:solidFill>
                  <a:srgbClr val="267CF2"/>
                </a:solidFill>
              </a:rPr>
              <a:t>geojson</a:t>
            </a:r>
            <a:r>
              <a:rPr lang="en-US" sz="800" dirty="0" smtClean="0">
                <a:solidFill>
                  <a:srgbClr val="267CF2"/>
                </a:solidFill>
              </a:rPr>
              <a:t>”}</a:t>
            </a:r>
            <a:r>
              <a:rPr lang="en-US" sz="800" dirty="0">
                <a:solidFill>
                  <a:srgbClr val="267CF2"/>
                </a:solidFill>
              </a:rPr>
              <a:t>],</a:t>
            </a:r>
          </a:p>
          <a:p>
            <a:pPr marL="0" indent="0">
              <a:buNone/>
            </a:pPr>
            <a:r>
              <a:rPr lang="en-US" sz="800" dirty="0" smtClean="0"/>
              <a:t>                      "</a:t>
            </a:r>
            <a:r>
              <a:rPr lang="en-US" sz="800" dirty="0"/>
              <a:t>previews" : [ </a:t>
            </a:r>
            <a:r>
              <a:rPr lang="is-IS" sz="800" dirty="0" smtClean="0"/>
              <a:t>…. </a:t>
            </a:r>
            <a:r>
              <a:rPr lang="en-US" sz="800" dirty="0" smtClean="0"/>
              <a:t>]</a:t>
            </a:r>
            <a:r>
              <a:rPr lang="en-US" sz="800" dirty="0"/>
              <a:t>,</a:t>
            </a:r>
          </a:p>
          <a:p>
            <a:pPr marL="0" indent="0">
              <a:buNone/>
            </a:pPr>
            <a:r>
              <a:rPr lang="en-US" sz="800" dirty="0" smtClean="0"/>
              <a:t>                      "</a:t>
            </a:r>
            <a:r>
              <a:rPr lang="en-US" sz="800" dirty="0"/>
              <a:t>alternates": </a:t>
            </a:r>
            <a:r>
              <a:rPr lang="en-US" sz="800" dirty="0" smtClean="0"/>
              <a:t>[ </a:t>
            </a:r>
            <a:r>
              <a:rPr lang="is-IS" sz="800" dirty="0" smtClean="0"/>
              <a:t>….</a:t>
            </a:r>
            <a:r>
              <a:rPr lang="en-US" sz="800" dirty="0" smtClean="0"/>
              <a:t> ]</a:t>
            </a:r>
          </a:p>
          <a:p>
            <a:pPr marL="0" indent="0">
              <a:buNone/>
            </a:pPr>
            <a:r>
              <a:rPr lang="en-US" sz="800" dirty="0"/>
              <a:t> </a:t>
            </a:r>
            <a:r>
              <a:rPr lang="en-US" sz="800" dirty="0" smtClean="0"/>
              <a:t>                      "</a:t>
            </a:r>
            <a:r>
              <a:rPr lang="en-US" sz="800" dirty="0"/>
              <a:t>data": [ </a:t>
            </a:r>
            <a:r>
              <a:rPr lang="en-US" sz="800" dirty="0" smtClean="0"/>
              <a:t>{</a:t>
            </a:r>
            <a:endParaRPr lang="en-US" sz="800" dirty="0"/>
          </a:p>
          <a:p>
            <a:pPr marL="0" indent="0">
              <a:buNone/>
            </a:pPr>
            <a:r>
              <a:rPr lang="en-US" sz="800" dirty="0" smtClean="0"/>
              <a:t>                                 "</a:t>
            </a:r>
            <a:r>
              <a:rPr lang="en-US" sz="800" dirty="0" err="1"/>
              <a:t>href</a:t>
            </a:r>
            <a:r>
              <a:rPr lang="en-US" sz="800" dirty="0"/>
              <a:t>" : "https://s1-pdmcdmz-oda-v-20.sentinel1.eo.esa.int/</a:t>
            </a:r>
            <a:r>
              <a:rPr lang="en-US" sz="800" dirty="0" err="1"/>
              <a:t>odabroker</a:t>
            </a:r>
            <a:r>
              <a:rPr lang="en-US" sz="800" dirty="0"/>
              <a:t>/rest/</a:t>
            </a:r>
            <a:r>
              <a:rPr lang="en-US" sz="800" dirty="0" err="1"/>
              <a:t>ngEO</a:t>
            </a:r>
            <a:r>
              <a:rPr lang="en-US" sz="800" dirty="0"/>
              <a:t>//S1A_IW_RAW__0SDV_20160702T181337_20160702T181410_011973_01276C?ngEO_DO={</a:t>
            </a:r>
            <a:r>
              <a:rPr lang="en-US" sz="800" dirty="0" err="1"/>
              <a:t>processing:GRD,resolution:HR</a:t>
            </a:r>
            <a:r>
              <a:rPr lang="en-US" sz="800" dirty="0"/>
              <a:t>}",</a:t>
            </a:r>
          </a:p>
          <a:p>
            <a:pPr marL="0" indent="0">
              <a:buNone/>
            </a:pPr>
            <a:r>
              <a:rPr lang="en-US" sz="800" dirty="0" smtClean="0"/>
              <a:t>                                "</a:t>
            </a:r>
            <a:r>
              <a:rPr lang="en-US" sz="800" dirty="0"/>
              <a:t>length" : "</a:t>
            </a:r>
            <a:r>
              <a:rPr lang="en-US" sz="800" dirty="0" smtClean="0"/>
              <a:t>1745462072”} ],</a:t>
            </a:r>
          </a:p>
          <a:p>
            <a:pPr marL="0" indent="0">
              <a:buNone/>
            </a:pPr>
            <a:r>
              <a:rPr lang="en-US" sz="800" dirty="0"/>
              <a:t> </a:t>
            </a:r>
            <a:r>
              <a:rPr lang="en-US" sz="800" dirty="0" smtClean="0"/>
              <a:t>                    </a:t>
            </a:r>
            <a:r>
              <a:rPr lang="en-US" sz="800" dirty="0" smtClean="0">
                <a:solidFill>
                  <a:srgbClr val="FF6600"/>
                </a:solidFill>
              </a:rPr>
              <a:t> "</a:t>
            </a:r>
            <a:r>
              <a:rPr lang="en-US" sz="800" dirty="0" err="1">
                <a:solidFill>
                  <a:srgbClr val="FF6600"/>
                </a:solidFill>
              </a:rPr>
              <a:t>qualityReport</a:t>
            </a:r>
            <a:r>
              <a:rPr lang="en-US" sz="800" dirty="0">
                <a:solidFill>
                  <a:srgbClr val="FF6600"/>
                </a:solidFill>
              </a:rPr>
              <a:t>": [ </a:t>
            </a:r>
            <a:r>
              <a:rPr lang="en-US" sz="800" dirty="0" smtClean="0">
                <a:solidFill>
                  <a:srgbClr val="FF6600"/>
                </a:solidFill>
              </a:rPr>
              <a:t> </a:t>
            </a:r>
            <a:r>
              <a:rPr lang="is-IS" sz="800" dirty="0" smtClean="0">
                <a:solidFill>
                  <a:srgbClr val="FF6600"/>
                </a:solidFill>
              </a:rPr>
              <a:t>…. </a:t>
            </a:r>
            <a:r>
              <a:rPr lang="en-US" sz="800" dirty="0" smtClean="0">
                <a:solidFill>
                  <a:srgbClr val="FF6600"/>
                </a:solidFill>
              </a:rPr>
              <a:t>],</a:t>
            </a:r>
          </a:p>
          <a:p>
            <a:pPr marL="0" indent="0">
              <a:buNone/>
            </a:pPr>
            <a:r>
              <a:rPr lang="en-US" sz="800" dirty="0"/>
              <a:t> </a:t>
            </a:r>
            <a:r>
              <a:rPr lang="en-US" sz="800" dirty="0" smtClean="0"/>
              <a:t>                     "via": [ </a:t>
            </a:r>
            <a:r>
              <a:rPr lang="is-IS" sz="800" dirty="0" smtClean="0"/>
              <a:t>…. </a:t>
            </a:r>
            <a:r>
              <a:rPr lang="en-US" sz="800" dirty="0" smtClean="0"/>
              <a:t>] }</a:t>
            </a:r>
            <a:r>
              <a:rPr lang="en-US" sz="800" dirty="0"/>
              <a:t>,</a:t>
            </a:r>
          </a:p>
          <a:p>
            <a:pPr marL="0" indent="0">
              <a:buNone/>
            </a:pPr>
            <a:r>
              <a:rPr lang="en-US" sz="800" dirty="0" smtClean="0"/>
              <a:t>              </a:t>
            </a:r>
            <a:r>
              <a:rPr lang="en-US" sz="800" dirty="0" smtClean="0">
                <a:solidFill>
                  <a:srgbClr val="FF6600"/>
                </a:solidFill>
              </a:rPr>
              <a:t> "</a:t>
            </a:r>
            <a:r>
              <a:rPr lang="en-US" sz="800" dirty="0" err="1">
                <a:solidFill>
                  <a:srgbClr val="FF6600"/>
                </a:solidFill>
              </a:rPr>
              <a:t>earthObservation</a:t>
            </a:r>
            <a:r>
              <a:rPr lang="en-US" sz="800" dirty="0">
                <a:solidFill>
                  <a:srgbClr val="FF6600"/>
                </a:solidFill>
              </a:rPr>
              <a:t>": </a:t>
            </a:r>
            <a:r>
              <a:rPr lang="en-US" sz="800" dirty="0" smtClean="0">
                <a:solidFill>
                  <a:srgbClr val="FF6600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800" dirty="0" smtClean="0">
                <a:solidFill>
                  <a:srgbClr val="FF6600"/>
                </a:solidFill>
              </a:rPr>
              <a:t>                              "</a:t>
            </a:r>
            <a:r>
              <a:rPr lang="en-US" sz="800" dirty="0" err="1">
                <a:solidFill>
                  <a:srgbClr val="FF6600"/>
                </a:solidFill>
              </a:rPr>
              <a:t>acquisitionInformation</a:t>
            </a:r>
            <a:r>
              <a:rPr lang="en-US" sz="800" dirty="0">
                <a:solidFill>
                  <a:srgbClr val="FF6600"/>
                </a:solidFill>
              </a:rPr>
              <a:t>": [{ </a:t>
            </a:r>
          </a:p>
          <a:p>
            <a:pPr marL="0" indent="0">
              <a:buNone/>
            </a:pPr>
            <a:r>
              <a:rPr lang="en-US" sz="800" dirty="0">
                <a:solidFill>
                  <a:srgbClr val="FF6600"/>
                </a:solidFill>
              </a:rPr>
              <a:t>	</a:t>
            </a:r>
            <a:r>
              <a:rPr lang="en-US" sz="800" dirty="0" smtClean="0">
                <a:solidFill>
                  <a:srgbClr val="FF6600"/>
                </a:solidFill>
              </a:rPr>
              <a:t>"</a:t>
            </a:r>
            <a:r>
              <a:rPr lang="en-US" sz="800" dirty="0">
                <a:solidFill>
                  <a:srgbClr val="FF6600"/>
                </a:solidFill>
              </a:rPr>
              <a:t>platform": { </a:t>
            </a:r>
            <a:r>
              <a:rPr lang="is-IS" sz="800" dirty="0" smtClean="0">
                <a:solidFill>
                  <a:srgbClr val="FF6600"/>
                </a:solidFill>
              </a:rPr>
              <a:t>… },</a:t>
            </a:r>
          </a:p>
          <a:p>
            <a:pPr marL="0" indent="0">
              <a:buNone/>
            </a:pPr>
            <a:r>
              <a:rPr lang="is-IS" sz="800" dirty="0">
                <a:solidFill>
                  <a:srgbClr val="FF6600"/>
                </a:solidFill>
              </a:rPr>
              <a:t>	</a:t>
            </a:r>
            <a:r>
              <a:rPr lang="is-IS" sz="800" dirty="0" smtClean="0">
                <a:solidFill>
                  <a:srgbClr val="FF6600"/>
                </a:solidFill>
              </a:rPr>
              <a:t> </a:t>
            </a:r>
            <a:r>
              <a:rPr lang="en-US" sz="800" dirty="0" smtClean="0">
                <a:solidFill>
                  <a:srgbClr val="FF6600"/>
                </a:solidFill>
              </a:rPr>
              <a:t>"</a:t>
            </a:r>
            <a:r>
              <a:rPr lang="en-US" sz="800" dirty="0">
                <a:solidFill>
                  <a:srgbClr val="FF6600"/>
                </a:solidFill>
              </a:rPr>
              <a:t>sensor": { </a:t>
            </a:r>
            <a:r>
              <a:rPr lang="is-IS" sz="800" dirty="0">
                <a:solidFill>
                  <a:srgbClr val="FF6600"/>
                </a:solidFill>
              </a:rPr>
              <a:t>… }</a:t>
            </a:r>
            <a:r>
              <a:rPr lang="is-IS" sz="800" dirty="0" smtClean="0">
                <a:solidFill>
                  <a:srgbClr val="FF6600"/>
                </a:solidFill>
              </a:rPr>
              <a:t>,</a:t>
            </a:r>
          </a:p>
          <a:p>
            <a:pPr marL="0" indent="0">
              <a:buNone/>
            </a:pPr>
            <a:r>
              <a:rPr lang="is-IS" sz="800" dirty="0">
                <a:solidFill>
                  <a:srgbClr val="FF6600"/>
                </a:solidFill>
              </a:rPr>
              <a:t>	</a:t>
            </a:r>
            <a:r>
              <a:rPr lang="en-US" sz="800" dirty="0" smtClean="0">
                <a:solidFill>
                  <a:srgbClr val="FF6600"/>
                </a:solidFill>
              </a:rPr>
              <a:t> "</a:t>
            </a:r>
            <a:r>
              <a:rPr lang="en-US" sz="800" dirty="0" err="1">
                <a:solidFill>
                  <a:srgbClr val="FF6600"/>
                </a:solidFill>
              </a:rPr>
              <a:t>acquisitionParameter</a:t>
            </a:r>
            <a:r>
              <a:rPr lang="en-US" sz="800" dirty="0">
                <a:solidFill>
                  <a:srgbClr val="FF6600"/>
                </a:solidFill>
              </a:rPr>
              <a:t>":  { </a:t>
            </a:r>
            <a:r>
              <a:rPr lang="is-IS" sz="800" dirty="0" smtClean="0">
                <a:solidFill>
                  <a:srgbClr val="FF6600"/>
                </a:solidFill>
              </a:rPr>
              <a:t>…. } ],</a:t>
            </a:r>
          </a:p>
          <a:p>
            <a:pPr marL="0" indent="0">
              <a:buNone/>
            </a:pPr>
            <a:r>
              <a:rPr lang="is-IS" sz="800" dirty="0">
                <a:solidFill>
                  <a:srgbClr val="FF6600"/>
                </a:solidFill>
              </a:rPr>
              <a:t> </a:t>
            </a:r>
            <a:r>
              <a:rPr lang="is-IS" sz="800" dirty="0" smtClean="0">
                <a:solidFill>
                  <a:srgbClr val="FF6600"/>
                </a:solidFill>
              </a:rPr>
              <a:t>                            </a:t>
            </a:r>
            <a:r>
              <a:rPr lang="en-US" sz="800" dirty="0" smtClean="0">
                <a:solidFill>
                  <a:srgbClr val="FF6600"/>
                </a:solidFill>
              </a:rPr>
              <a:t>"</a:t>
            </a:r>
            <a:r>
              <a:rPr lang="en-US" sz="800" dirty="0" err="1">
                <a:solidFill>
                  <a:srgbClr val="FF6600"/>
                </a:solidFill>
              </a:rPr>
              <a:t>productInformation</a:t>
            </a:r>
            <a:r>
              <a:rPr lang="en-US" sz="800" dirty="0">
                <a:solidFill>
                  <a:srgbClr val="FF6600"/>
                </a:solidFill>
              </a:rPr>
              <a:t>": </a:t>
            </a:r>
            <a:r>
              <a:rPr lang="en-US" sz="800" dirty="0" smtClean="0">
                <a:solidFill>
                  <a:srgbClr val="FF6600"/>
                </a:solidFill>
              </a:rPr>
              <a:t>{ </a:t>
            </a:r>
            <a:r>
              <a:rPr lang="is-IS" sz="800" dirty="0">
                <a:solidFill>
                  <a:srgbClr val="FF6600"/>
                </a:solidFill>
              </a:rPr>
              <a:t>…. } </a:t>
            </a:r>
            <a:r>
              <a:rPr lang="is-IS" sz="800" dirty="0" smtClean="0">
                <a:solidFill>
                  <a:srgbClr val="FF6600"/>
                </a:solidFill>
              </a:rPr>
              <a:t> }</a:t>
            </a:r>
          </a:p>
          <a:p>
            <a:pPr marL="0" indent="0">
              <a:buNone/>
            </a:pPr>
            <a:r>
              <a:rPr lang="is-IS" sz="800" dirty="0"/>
              <a:t> </a:t>
            </a:r>
            <a:r>
              <a:rPr lang="is-IS" sz="800" dirty="0" smtClean="0"/>
              <a:t>     }</a:t>
            </a:r>
          </a:p>
          <a:p>
            <a:pPr marL="0" indent="0">
              <a:buNone/>
            </a:pPr>
            <a:r>
              <a:rPr lang="is-IS" sz="800" dirty="0" smtClean="0"/>
              <a:t>}]</a:t>
            </a:r>
            <a:endParaRPr lang="en-US" sz="800" dirty="0"/>
          </a:p>
          <a:p>
            <a:pPr marL="0" indent="0">
              <a:buNone/>
            </a:pPr>
            <a:r>
              <a:rPr lang="en-US" sz="800" dirty="0"/>
              <a:t>					</a:t>
            </a:r>
          </a:p>
          <a:p>
            <a:pPr marL="0" indent="0">
              <a:buNone/>
            </a:pPr>
            <a:r>
              <a:rPr lang="en-US" sz="800" dirty="0"/>
              <a:t>	}]</a:t>
            </a:r>
          </a:p>
          <a:p>
            <a:pPr marL="0" indent="0">
              <a:buNone/>
            </a:pPr>
            <a:r>
              <a:rPr lang="en-US" sz="8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53904" y="2172732"/>
            <a:ext cx="13773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Product’s footprint</a:t>
            </a:r>
            <a:endParaRPr lang="en-US" sz="12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731038" y="2317465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15557" y="2987934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Product start/stop time</a:t>
            </a:r>
            <a:endParaRPr lang="en-US" sz="12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075757" y="3132667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0" y="3760802"/>
            <a:ext cx="19721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267CF2"/>
                </a:solidFill>
              </a:rPr>
              <a:t>Add-ons for OpenSearch</a:t>
            </a:r>
            <a:endParaRPr lang="en-US" sz="1400" dirty="0">
              <a:solidFill>
                <a:srgbClr val="267CF2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834467" y="3945467"/>
            <a:ext cx="1371600" cy="1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21090" y="3967668"/>
            <a:ext cx="1203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URI of </a:t>
            </a:r>
            <a:r>
              <a:rPr lang="en-US" sz="1200" dirty="0" err="1" smtClean="0"/>
              <a:t>quicklook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781290" y="4112401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21090" y="4151534"/>
            <a:ext cx="3634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Alternate metadata representations (html, </a:t>
            </a:r>
            <a:r>
              <a:rPr lang="en-US" sz="1200" dirty="0" err="1" smtClean="0"/>
              <a:t>eop</a:t>
            </a:r>
            <a:r>
              <a:rPr lang="en-US" sz="1200" dirty="0" smtClean="0"/>
              <a:t>/xml, </a:t>
            </a:r>
            <a:r>
              <a:rPr lang="is-IS" sz="1200" dirty="0" smtClean="0"/>
              <a:t>…)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781290" y="4296267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21090" y="4310000"/>
            <a:ext cx="1591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Product download URI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781290" y="4454733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71609" y="5654934"/>
            <a:ext cx="172354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6600"/>
                </a:solidFill>
              </a:rPr>
              <a:t>Other product metadata</a:t>
            </a:r>
            <a:endParaRPr lang="en-US" sz="1200" dirty="0">
              <a:solidFill>
                <a:srgbClr val="FF66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131809" y="5799667"/>
            <a:ext cx="939800" cy="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13982" y="5003001"/>
            <a:ext cx="1467068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6600"/>
                </a:solidFill>
              </a:rPr>
              <a:t>URI of quality report</a:t>
            </a:r>
            <a:endParaRPr lang="en-US" sz="1200" dirty="0">
              <a:solidFill>
                <a:srgbClr val="FF66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274182" y="5147734"/>
            <a:ext cx="939800" cy="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17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825067" y="1081089"/>
            <a:ext cx="2692400" cy="52096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of Product metadata attributes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985934" y="1941900"/>
            <a:ext cx="2379133" cy="4281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smtClean="0"/>
              <a:t>properties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6129862" y="3263911"/>
            <a:ext cx="2116667" cy="28871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prstDash val="dash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err="1"/>
              <a:t>e</a:t>
            </a:r>
            <a:r>
              <a:rPr lang="en-US" sz="1200" dirty="0" err="1" smtClean="0"/>
              <a:t>arthObservation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6451595" y="3788845"/>
            <a:ext cx="1524000" cy="1794934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err="1"/>
              <a:t>acquisitionInformation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6299195" y="3636444"/>
            <a:ext cx="1600200" cy="1854201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err="1"/>
              <a:t>acquisitionInformation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6299195" y="5698078"/>
            <a:ext cx="1803400" cy="383073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err="1" smtClean="0"/>
              <a:t>productInformation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6392329" y="3941246"/>
            <a:ext cx="1286933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/>
              <a:t>platform</a:t>
            </a:r>
          </a:p>
        </p:txBody>
      </p:sp>
      <p:sp>
        <p:nvSpPr>
          <p:cNvPr id="8" name="Rectangle 7"/>
          <p:cNvSpPr/>
          <p:nvPr/>
        </p:nvSpPr>
        <p:spPr>
          <a:xfrm>
            <a:off x="6392329" y="4432312"/>
            <a:ext cx="1286933" cy="4233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 smtClean="0"/>
              <a:t>sensor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6392329" y="4965712"/>
            <a:ext cx="1286933" cy="42333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 dirty="0" err="1" smtClean="0"/>
              <a:t>acquisitionParameter</a:t>
            </a:r>
            <a:endParaRPr lang="en-US" sz="1000" dirty="0"/>
          </a:p>
        </p:txBody>
      </p:sp>
      <p:sp>
        <p:nvSpPr>
          <p:cNvPr id="13" name="Rectangle 12"/>
          <p:cNvSpPr/>
          <p:nvPr/>
        </p:nvSpPr>
        <p:spPr>
          <a:xfrm>
            <a:off x="5985934" y="1465933"/>
            <a:ext cx="2379133" cy="3979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/>
              <a:t>g</a:t>
            </a:r>
            <a:r>
              <a:rPr lang="en-US" sz="1200" dirty="0" smtClean="0"/>
              <a:t>eometry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6129862" y="2311406"/>
            <a:ext cx="2116667" cy="3979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i="1" dirty="0" smtClean="0"/>
              <a:t>Core attributes</a:t>
            </a:r>
            <a:endParaRPr lang="en-US" sz="1200" i="1" dirty="0"/>
          </a:p>
        </p:txBody>
      </p:sp>
      <p:sp>
        <p:nvSpPr>
          <p:cNvPr id="15" name="Rectangle 14"/>
          <p:cNvSpPr/>
          <p:nvPr/>
        </p:nvSpPr>
        <p:spPr>
          <a:xfrm>
            <a:off x="6129862" y="2764374"/>
            <a:ext cx="2116667" cy="3979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smtClean="0"/>
              <a:t>links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901268" y="625470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EO OpenSearch vocabulary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7216" y="3763439"/>
            <a:ext cx="3350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All about the platform (satellite, serial identifier,</a:t>
            </a:r>
            <a:r>
              <a:rPr lang="is-IS" sz="1200" dirty="0" smtClean="0"/>
              <a:t>…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endCxn id="7" idx="1"/>
          </p:cNvCxnSpPr>
          <p:nvPr/>
        </p:nvCxnSpPr>
        <p:spPr>
          <a:xfrm>
            <a:off x="3640662" y="4089407"/>
            <a:ext cx="2751667" cy="42339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7216" y="4154744"/>
            <a:ext cx="359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about the sensor/instrument (name, description, mode, wavelength, polarization, resolution, </a:t>
            </a:r>
            <a:r>
              <a:rPr lang="is-IS" sz="1200" dirty="0" smtClean="0"/>
              <a:t>…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21" name="Straight Arrow Connector 20"/>
          <p:cNvCxnSpPr>
            <a:endCxn id="8" idx="1"/>
          </p:cNvCxnSpPr>
          <p:nvPr/>
        </p:nvCxnSpPr>
        <p:spPr>
          <a:xfrm>
            <a:off x="3759200" y="4394200"/>
            <a:ext cx="2633129" cy="249779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7216" y="4682076"/>
            <a:ext cx="3590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about the acquisition (start, stop, orbit, time since ascending node, track, cycle number, angles [sun illumination, sensor look angles, </a:t>
            </a:r>
            <a:r>
              <a:rPr lang="is-IS" sz="1200" dirty="0" smtClean="0"/>
              <a:t>…</a:t>
            </a:r>
            <a:r>
              <a:rPr lang="en-US" sz="1200" dirty="0" smtClean="0"/>
              <a:t>], </a:t>
            </a:r>
            <a:r>
              <a:rPr lang="is-IS" sz="1200" dirty="0" smtClean="0"/>
              <a:t>….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59200" y="4944534"/>
            <a:ext cx="2633129" cy="228599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7216" y="5619486"/>
            <a:ext cx="359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about the product (status, processing date, </a:t>
            </a:r>
            <a:r>
              <a:rPr lang="en-US" sz="1200" dirty="0" err="1" smtClean="0"/>
              <a:t>algo</a:t>
            </a:r>
            <a:r>
              <a:rPr lang="en-US" sz="1200" dirty="0" smtClean="0"/>
              <a:t> version, quality, cloud/snow cover, </a:t>
            </a:r>
            <a:r>
              <a:rPr lang="en-US" sz="1200" dirty="0" err="1" smtClean="0"/>
              <a:t>productType</a:t>
            </a:r>
            <a:r>
              <a:rPr lang="en-US" sz="1200" dirty="0" smtClean="0"/>
              <a:t>, </a:t>
            </a:r>
            <a:r>
              <a:rPr lang="is-IS" sz="1200" dirty="0" smtClean="0"/>
              <a:t>….)</a:t>
            </a:r>
            <a:endParaRPr lang="en-US" sz="1200" dirty="0"/>
          </a:p>
        </p:txBody>
      </p:sp>
      <p:cxnSp>
        <p:nvCxnSpPr>
          <p:cNvPr id="25" name="Straight Arrow Connector 24"/>
          <p:cNvCxnSpPr>
            <a:endCxn id="6" idx="1"/>
          </p:cNvCxnSpPr>
          <p:nvPr/>
        </p:nvCxnSpPr>
        <p:spPr>
          <a:xfrm flipV="1">
            <a:off x="3759200" y="5889615"/>
            <a:ext cx="2539995" cy="11654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2070" y="1664900"/>
            <a:ext cx="2967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Product footprint (polygon, </a:t>
            </a:r>
            <a:r>
              <a:rPr lang="en-US" sz="1200" dirty="0" err="1" smtClean="0"/>
              <a:t>lineString</a:t>
            </a:r>
            <a:r>
              <a:rPr lang="en-US" sz="1200" dirty="0" smtClean="0"/>
              <a:t>, point, </a:t>
            </a:r>
          </a:p>
          <a:p>
            <a:r>
              <a:rPr lang="en-US" sz="1200" dirty="0" err="1" smtClean="0"/>
              <a:t>multiPolygon</a:t>
            </a:r>
            <a:r>
              <a:rPr lang="en-US" sz="1200" dirty="0" smtClean="0"/>
              <a:t>, </a:t>
            </a:r>
            <a:r>
              <a:rPr lang="en-US" sz="1200" dirty="0" err="1" smtClean="0"/>
              <a:t>multiLineString</a:t>
            </a:r>
            <a:r>
              <a:rPr lang="en-US" sz="1200" dirty="0" smtClean="0"/>
              <a:t>, </a:t>
            </a:r>
            <a:r>
              <a:rPr lang="en-US" sz="1200" dirty="0" err="1" smtClean="0"/>
              <a:t>multiPoint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cxnSp>
        <p:nvCxnSpPr>
          <p:cNvPr id="28" name="Straight Arrow Connector 27"/>
          <p:cNvCxnSpPr>
            <a:endCxn id="13" idx="1"/>
          </p:cNvCxnSpPr>
          <p:nvPr/>
        </p:nvCxnSpPr>
        <p:spPr>
          <a:xfrm flipV="1">
            <a:off x="3429000" y="1664900"/>
            <a:ext cx="2556934" cy="27700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2070" y="2590800"/>
            <a:ext cx="4162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Product information via URIs (</a:t>
            </a:r>
            <a:r>
              <a:rPr lang="en-US" sz="1200" dirty="0" err="1" smtClean="0"/>
              <a:t>quicklook</a:t>
            </a:r>
            <a:r>
              <a:rPr lang="en-US" sz="1200" dirty="0" smtClean="0"/>
              <a:t>, alternate metadata representation, download URL, reference to parent products, quality report,  </a:t>
            </a:r>
            <a:r>
              <a:rPr lang="is-IS" sz="1200" dirty="0" smtClean="0"/>
              <a:t>…)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31" idx="3"/>
            <a:endCxn id="15" idx="1"/>
          </p:cNvCxnSpPr>
          <p:nvPr/>
        </p:nvCxnSpPr>
        <p:spPr>
          <a:xfrm>
            <a:off x="4555067" y="2913966"/>
            <a:ext cx="1574795" cy="49375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92070" y="2137832"/>
            <a:ext cx="391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Feature core attributes (date, updated, title, </a:t>
            </a:r>
            <a:r>
              <a:rPr lang="en-US" sz="1200" dirty="0" err="1" smtClean="0">
                <a:solidFill>
                  <a:srgbClr val="A6A6A6"/>
                </a:solidFill>
              </a:rPr>
              <a:t>doi</a:t>
            </a:r>
            <a:r>
              <a:rPr lang="en-US" sz="1200" dirty="0" smtClean="0">
                <a:solidFill>
                  <a:srgbClr val="A6A6A6"/>
                </a:solidFill>
              </a:rPr>
              <a:t>, inspire </a:t>
            </a:r>
            <a:r>
              <a:rPr lang="is-IS" sz="1200" dirty="0" smtClean="0"/>
              <a:t>…)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cxnSp>
        <p:nvCxnSpPr>
          <p:cNvPr id="42" name="Straight Arrow Connector 41"/>
          <p:cNvCxnSpPr>
            <a:stCxn id="35" idx="3"/>
            <a:endCxn id="14" idx="1"/>
          </p:cNvCxnSpPr>
          <p:nvPr/>
        </p:nvCxnSpPr>
        <p:spPr>
          <a:xfrm>
            <a:off x="4307249" y="2276332"/>
            <a:ext cx="1822613" cy="234041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32280" y="6220840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Heritage vocabulary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853267" y="6454772"/>
            <a:ext cx="2971800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943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Sentinel-1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800" dirty="0"/>
              <a:t>		"</a:t>
            </a:r>
            <a:r>
              <a:rPr lang="en-US" sz="800" dirty="0" err="1"/>
              <a:t>earthObservation</a:t>
            </a:r>
            <a:r>
              <a:rPr lang="en-US" sz="800" dirty="0"/>
              <a:t>": {  </a:t>
            </a:r>
          </a:p>
          <a:p>
            <a:pPr marL="0" indent="0">
              <a:buNone/>
            </a:pPr>
            <a:r>
              <a:rPr lang="en-US" sz="800" dirty="0"/>
              <a:t>			"</a:t>
            </a:r>
            <a:r>
              <a:rPr lang="en-US" sz="800" dirty="0" err="1"/>
              <a:t>acquisitionInformation</a:t>
            </a:r>
            <a:r>
              <a:rPr lang="en-US" sz="800" dirty="0"/>
              <a:t>": [{ </a:t>
            </a:r>
          </a:p>
          <a:p>
            <a:pPr marL="0" indent="0">
              <a:buNone/>
            </a:pPr>
            <a:r>
              <a:rPr lang="en-US" sz="800" dirty="0"/>
              <a:t>				"platform": {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platformShortName</a:t>
            </a:r>
            <a:r>
              <a:rPr lang="en-US" sz="800" dirty="0"/>
              <a:t>": "Sentinel-1", 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platformSerialIdentifier</a:t>
            </a:r>
            <a:r>
              <a:rPr lang="en-US" sz="800" dirty="0"/>
              <a:t>": "A"</a:t>
            </a:r>
          </a:p>
          <a:p>
            <a:pPr marL="0" indent="0">
              <a:buNone/>
            </a:pPr>
            <a:r>
              <a:rPr lang="en-US" sz="800" dirty="0"/>
              <a:t>				} ,</a:t>
            </a:r>
          </a:p>
          <a:p>
            <a:pPr marL="0" indent="0">
              <a:buNone/>
            </a:pPr>
            <a:r>
              <a:rPr lang="en-US" sz="800" dirty="0"/>
              <a:t>				"sensor": {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sensorType</a:t>
            </a:r>
            <a:r>
              <a:rPr lang="en-US" sz="800" dirty="0"/>
              <a:t>": "RADAR", </a:t>
            </a:r>
          </a:p>
          <a:p>
            <a:pPr marL="0" indent="0">
              <a:buNone/>
            </a:pPr>
            <a:r>
              <a:rPr lang="en-US" sz="800" dirty="0"/>
              <a:t>					"instrument": "SAR",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operationalMode</a:t>
            </a:r>
            <a:r>
              <a:rPr lang="en-US" sz="800" dirty="0"/>
              <a:t>": "IW",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polarisationMode</a:t>
            </a:r>
            <a:r>
              <a:rPr lang="en-US" sz="800" dirty="0"/>
              <a:t>": "D",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polarisationChannels</a:t>
            </a:r>
            <a:r>
              <a:rPr lang="en-US" sz="800" dirty="0"/>
              <a:t>": "VV, VH"</a:t>
            </a:r>
          </a:p>
          <a:p>
            <a:pPr marL="0" indent="0">
              <a:buNone/>
            </a:pPr>
            <a:r>
              <a:rPr lang="en-US" sz="800" dirty="0"/>
              <a:t>				},</a:t>
            </a:r>
          </a:p>
          <a:p>
            <a:pPr marL="0" indent="0">
              <a:buNone/>
            </a:pPr>
            <a:r>
              <a:rPr lang="en-US" sz="800" dirty="0"/>
              <a:t>				"</a:t>
            </a:r>
            <a:r>
              <a:rPr lang="en-US" sz="800" dirty="0" err="1"/>
              <a:t>acquisitionParameter</a:t>
            </a:r>
            <a:r>
              <a:rPr lang="en-US" sz="800" dirty="0"/>
              <a:t>":  {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startTimeFromAscendingNode</a:t>
            </a:r>
            <a:r>
              <a:rPr lang="en-US" sz="800" dirty="0"/>
              <a:t>":  "812738",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stopTimeFromAscendingNode</a:t>
            </a:r>
            <a:r>
              <a:rPr lang="en-US" sz="800" dirty="0"/>
              <a:t>":  "837736",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orbitNumber</a:t>
            </a:r>
            <a:r>
              <a:rPr lang="en-US" sz="800" dirty="0"/>
              <a:t>": "11973", </a:t>
            </a:r>
          </a:p>
          <a:p>
            <a:pPr marL="0" indent="0">
              <a:buNone/>
            </a:pPr>
            <a:r>
              <a:rPr lang="en-US" sz="800" dirty="0"/>
              <a:t>					"</a:t>
            </a:r>
            <a:r>
              <a:rPr lang="en-US" sz="800" dirty="0" err="1"/>
              <a:t>relativePassNumber</a:t>
            </a:r>
            <a:r>
              <a:rPr lang="en-US" sz="800" dirty="0"/>
              <a:t>": "121"</a:t>
            </a:r>
          </a:p>
          <a:p>
            <a:pPr marL="0" indent="0">
              <a:buNone/>
            </a:pPr>
            <a:r>
              <a:rPr lang="en-US" sz="800" dirty="0"/>
              <a:t>				}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800" dirty="0"/>
              <a:t>			}],   </a:t>
            </a:r>
          </a:p>
          <a:p>
            <a:pPr marL="0" indent="0">
              <a:buNone/>
            </a:pPr>
            <a:r>
              <a:rPr lang="en-US" sz="800" dirty="0"/>
              <a:t>			"</a:t>
            </a:r>
            <a:r>
              <a:rPr lang="en-US" sz="800" dirty="0" err="1"/>
              <a:t>productInformation</a:t>
            </a:r>
            <a:r>
              <a:rPr lang="en-US" sz="800" dirty="0"/>
              <a:t>": { </a:t>
            </a:r>
          </a:p>
          <a:p>
            <a:pPr marL="0" indent="0">
              <a:buNone/>
            </a:pPr>
            <a:r>
              <a:rPr lang="en-US" sz="800" dirty="0"/>
              <a:t>				"</a:t>
            </a:r>
            <a:r>
              <a:rPr lang="en-US" sz="800" dirty="0" err="1"/>
              <a:t>productType</a:t>
            </a:r>
            <a:r>
              <a:rPr lang="en-US" sz="800" dirty="0"/>
              <a:t>": </a:t>
            </a:r>
            <a:r>
              <a:rPr lang="en-US" sz="800" dirty="0" smtClean="0"/>
              <a:t>”SLC"</a:t>
            </a:r>
            <a:r>
              <a:rPr lang="en-US" sz="800" dirty="0"/>
              <a:t>, </a:t>
            </a:r>
          </a:p>
          <a:p>
            <a:pPr marL="0" indent="0">
              <a:buNone/>
            </a:pPr>
            <a:r>
              <a:rPr lang="en-US" sz="800" dirty="0"/>
              <a:t>				"status": "ARCHIVED", </a:t>
            </a:r>
          </a:p>
          <a:p>
            <a:pPr marL="0" indent="0">
              <a:buNone/>
            </a:pPr>
            <a:r>
              <a:rPr lang="en-US" sz="800" dirty="0"/>
              <a:t>				"</a:t>
            </a:r>
            <a:r>
              <a:rPr lang="en-US" sz="800" dirty="0" err="1"/>
              <a:t>processingDate</a:t>
            </a:r>
            <a:r>
              <a:rPr lang="en-US" sz="800" dirty="0"/>
              <a:t>": "2016-07-03T15:26:23Z"</a:t>
            </a:r>
          </a:p>
          <a:p>
            <a:pPr marL="0" indent="0">
              <a:buNone/>
            </a:pPr>
            <a:r>
              <a:rPr lang="en-US" sz="800" dirty="0"/>
              <a:t>			}</a:t>
            </a:r>
          </a:p>
          <a:p>
            <a:pPr marL="0" indent="0">
              <a:buNone/>
            </a:pPr>
            <a:r>
              <a:rPr lang="en-US" sz="800" dirty="0"/>
              <a:t>		}</a:t>
            </a:r>
          </a:p>
          <a:p>
            <a:pPr marL="0" indent="0">
              <a:buNone/>
            </a:pP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25640640"/>
      </p:ext>
    </p:extLst>
  </p:cSld>
  <p:clrMapOvr>
    <a:masterClrMapping/>
  </p:clrMapOvr>
</p:sld>
</file>

<file path=ppt/theme/theme1.xml><?xml version="1.0" encoding="utf-8"?>
<a:theme xmlns:a="http://schemas.openxmlformats.org/drawingml/2006/main" name="My ESA Presentation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 ESA Presentation.potx</Template>
  <TotalTime>7315</TotalTime>
  <Words>1453</Words>
  <Application>Microsoft Macintosh PowerPoint</Application>
  <PresentationFormat>On-screen Show (4:3)</PresentationFormat>
  <Paragraphs>177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My ESA Presentation</vt:lpstr>
      <vt:lpstr>“OpenSearch for EO” Evolution</vt:lpstr>
      <vt:lpstr>Background</vt:lpstr>
      <vt:lpstr>Way forward</vt:lpstr>
      <vt:lpstr>Underlying tasks</vt:lpstr>
      <vt:lpstr>Schedule</vt:lpstr>
      <vt:lpstr>Catalogue Search Response as a GeoJson OWS Context</vt:lpstr>
      <vt:lpstr>Result items as features/resources of a Geojson OWS Context </vt:lpstr>
      <vt:lpstr>Mapping of Product metadata attributes</vt:lpstr>
      <vt:lpstr>Example for Sentinel-1 Metadata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Olivier Barois</dc:creator>
  <cp:lastModifiedBy>Olivier Barois</cp:lastModifiedBy>
  <cp:revision>48</cp:revision>
  <dcterms:created xsi:type="dcterms:W3CDTF">2011-01-21T09:15:26Z</dcterms:created>
  <dcterms:modified xsi:type="dcterms:W3CDTF">2016-09-20T13:13:12Z</dcterms:modified>
</cp:coreProperties>
</file>