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424" r:id="rId3"/>
    <p:sldId id="443" r:id="rId4"/>
    <p:sldId id="425" r:id="rId5"/>
    <p:sldId id="488" r:id="rId6"/>
    <p:sldId id="426" r:id="rId7"/>
    <p:sldId id="427" r:id="rId8"/>
    <p:sldId id="489" r:id="rId9"/>
    <p:sldId id="428" r:id="rId10"/>
    <p:sldId id="470" r:id="rId11"/>
    <p:sldId id="429" r:id="rId12"/>
    <p:sldId id="430" r:id="rId13"/>
    <p:sldId id="441" r:id="rId14"/>
    <p:sldId id="431" r:id="rId15"/>
    <p:sldId id="432" r:id="rId16"/>
    <p:sldId id="433" r:id="rId17"/>
    <p:sldId id="490" r:id="rId18"/>
    <p:sldId id="435" r:id="rId19"/>
    <p:sldId id="421" r:id="rId20"/>
    <p:sldId id="438" r:id="rId21"/>
    <p:sldId id="491" r:id="rId22"/>
    <p:sldId id="474" r:id="rId23"/>
    <p:sldId id="487" r:id="rId24"/>
    <p:sldId id="408" r:id="rId25"/>
    <p:sldId id="439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Arial Narrow" panose="020B0606020202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499"/>
    <a:srgbClr val="978D34"/>
    <a:srgbClr val="80AECC"/>
    <a:srgbClr val="97835C"/>
    <a:srgbClr val="415C7A"/>
    <a:srgbClr val="B7D433"/>
    <a:srgbClr val="0094C9"/>
    <a:srgbClr val="518FB6"/>
    <a:srgbClr val="9B9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0" autoAdjust="0"/>
    <p:restoredTop sz="89202" autoAdjust="0"/>
  </p:normalViewPr>
  <p:slideViewPr>
    <p:cSldViewPr snapToGrid="0" snapToObjects="1">
      <p:cViewPr>
        <p:scale>
          <a:sx n="71" d="100"/>
          <a:sy n="71" d="100"/>
        </p:scale>
        <p:origin x="-110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NOAA Big Data Project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86205-39C8-5B4C-8D63-BE7A585D1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9161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NOAA Big Data Project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729DD-EBE7-45A7-ABA5-42B77ACE6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6702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ms.confex.com/ams/96Annual/webprogram/Paper286638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mailto:Stephen.A.Delgreco@noaa.gov" TargetMode="External"/><Relationship Id="rId4" Type="http://schemas.openxmlformats.org/officeDocument/2006/relationships/hyperlink" Target="mailto:ed.kearns@noaa.gov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NOAA Big Data Project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3729DD-EBE7-45A7-ABA5-42B77ACE64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5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NOAA Big Data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77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2115" cy="457515"/>
          </a:xfrm>
          <a:prstGeom prst="rect">
            <a:avLst/>
          </a:prstGeom>
        </p:spPr>
        <p:txBody>
          <a:bodyPr lIns="90498" tIns="45249" rIns="90498" bIns="45249"/>
          <a:lstStyle/>
          <a:p>
            <a:pPr>
              <a:defRPr/>
            </a:pPr>
            <a:r>
              <a:rPr lang="en-US" smtClean="0"/>
              <a:t>NOAA Big Data Project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316" y="0"/>
            <a:ext cx="2972115" cy="457515"/>
          </a:xfrm>
          <a:prstGeom prst="rect">
            <a:avLst/>
          </a:prstGeom>
        </p:spPr>
        <p:txBody>
          <a:bodyPr lIns="90498" tIns="45249" rIns="90498" bIns="45249"/>
          <a:lstStyle/>
          <a:p>
            <a:pPr>
              <a:defRPr/>
            </a:pPr>
            <a:r>
              <a:rPr lang="x-none" smtClean="0"/>
              <a:t>2016-04-06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4914"/>
            <a:ext cx="2972115" cy="457515"/>
          </a:xfrm>
          <a:prstGeom prst="rect">
            <a:avLst/>
          </a:prstGeom>
        </p:spPr>
        <p:txBody>
          <a:bodyPr lIns="90498" tIns="45249" rIns="90498" bIns="45249"/>
          <a:lstStyle/>
          <a:p>
            <a:pPr>
              <a:defRPr/>
            </a:pPr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884316" y="8684914"/>
            <a:ext cx="2972115" cy="457515"/>
          </a:xfrm>
          <a:prstGeom prst="rect">
            <a:avLst/>
          </a:prstGeom>
        </p:spPr>
        <p:txBody>
          <a:bodyPr lIns="90498" tIns="45249" rIns="90498" bIns="45249"/>
          <a:lstStyle/>
          <a:p>
            <a:pPr>
              <a:defRPr/>
            </a:pPr>
            <a:fld id="{1BB3B5F8-0952-4E91-B4FC-86FE22FCA29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52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 rtl="0">
              <a:spcBef>
                <a:spcPts val="0"/>
              </a:spcBef>
              <a:buClr>
                <a:schemeClr val="dk2"/>
              </a:buClr>
              <a:buFont typeface="Noto Symbol"/>
              <a:buNone/>
            </a:pPr>
            <a:endParaRPr lang="en" sz="1400" dirty="0">
              <a:solidFill>
                <a:schemeClr val="dk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NOAA Big Data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38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NEXRAD #2</a:t>
            </a:r>
            <a:r>
              <a:rPr lang="en-US" baseline="0" dirty="0" smtClean="0"/>
              <a:t> among 145 high-impact observation systems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NOAA Big Data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6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 rtl="0">
              <a:spcBef>
                <a:spcPts val="0"/>
              </a:spcBef>
              <a:buClr>
                <a:schemeClr val="dk2"/>
              </a:buClr>
              <a:buFont typeface="Noto Symbol"/>
              <a:buNone/>
            </a:pPr>
            <a:endParaRPr lang="en" sz="1400" dirty="0">
              <a:solidFill>
                <a:schemeClr val="dk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NOAA Big Data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7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NOAA Big Data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97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upon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A9E4D16-C5B3-4C11-9DD4-C40EB096F3C6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NOAA Big Data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9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222222"/>
              </a:buClr>
              <a:buFont typeface="Noto Symbol"/>
              <a:buChar char="▪"/>
            </a:pPr>
            <a:r>
              <a:rPr lang="en" sz="1400" dirty="0">
                <a:solidFill>
                  <a:srgbClr val="222222"/>
                </a:solidFill>
              </a:rPr>
              <a:t>Before</a:t>
            </a:r>
          </a:p>
          <a:p>
            <a:pPr marL="914400" lvl="1" indent="-228600" rtl="0">
              <a:spcBef>
                <a:spcPts val="0"/>
              </a:spcBef>
              <a:buClr>
                <a:srgbClr val="222222"/>
              </a:buClr>
              <a:buFont typeface="Noto Symbol"/>
              <a:buChar char="▪"/>
            </a:pPr>
            <a:r>
              <a:rPr lang="en" sz="1400" dirty="0">
                <a:solidFill>
                  <a:srgbClr val="222222"/>
                </a:solidFill>
              </a:rPr>
              <a:t>researchers could not have the entire dataset usable in one place</a:t>
            </a:r>
          </a:p>
          <a:p>
            <a:pPr marL="914400" lvl="1" indent="-228600" rtl="0">
              <a:spcBef>
                <a:spcPts val="0"/>
              </a:spcBef>
              <a:buClr>
                <a:srgbClr val="222222"/>
              </a:buClr>
              <a:buFont typeface="Noto Symbol"/>
              <a:buChar char="▪"/>
            </a:pPr>
            <a:r>
              <a:rPr lang="en" sz="1400" dirty="0">
                <a:solidFill>
                  <a:srgbClr val="222222"/>
                </a:solidFill>
              </a:rPr>
              <a:t>retrospective data were found in one place, realtime in another</a:t>
            </a:r>
          </a:p>
          <a:p>
            <a:pPr marL="914400" lvl="1" indent="-228600" rtl="0">
              <a:spcBef>
                <a:spcPts val="0"/>
              </a:spcBef>
              <a:buClr>
                <a:srgbClr val="222222"/>
              </a:buClr>
              <a:buFont typeface="Noto Symbol"/>
              <a:buChar char="▪"/>
            </a:pPr>
            <a:r>
              <a:rPr lang="en" sz="1400" dirty="0">
                <a:solidFill>
                  <a:srgbClr val="222222"/>
                </a:solidFill>
              </a:rPr>
              <a:t>realtime data access required special links, relationships, and/or payment</a:t>
            </a:r>
          </a:p>
          <a:p>
            <a:pPr marL="914400" lvl="1" indent="-228600" rtl="0">
              <a:spcBef>
                <a:spcPts val="0"/>
              </a:spcBef>
              <a:buClr>
                <a:srgbClr val="222222"/>
              </a:buClr>
              <a:buFont typeface="Noto Symbol"/>
              <a:buChar char="▪"/>
            </a:pPr>
            <a:r>
              <a:rPr lang="en" sz="1400" dirty="0">
                <a:solidFill>
                  <a:srgbClr val="222222"/>
                </a:solidFill>
              </a:rPr>
              <a:t>had to use smaller chunks (limited time, limited places) to develop new ideas</a:t>
            </a:r>
          </a:p>
          <a:p>
            <a:pPr marL="914400" lvl="1" indent="-228600" rtl="0">
              <a:spcBef>
                <a:spcPts val="0"/>
              </a:spcBef>
              <a:buClr>
                <a:srgbClr val="222222"/>
              </a:buClr>
              <a:buFont typeface="Noto Symbol"/>
              <a:buChar char="▪"/>
            </a:pPr>
            <a:r>
              <a:rPr lang="en" sz="1400" dirty="0">
                <a:solidFill>
                  <a:srgbClr val="222222"/>
                </a:solidFill>
              </a:rPr>
              <a:t>had to move 10’s of TB across networks, and store them somewhere</a:t>
            </a:r>
          </a:p>
          <a:p>
            <a:pPr marL="914400" lvl="1" indent="-228600" rtl="0">
              <a:spcBef>
                <a:spcPts val="0"/>
              </a:spcBef>
              <a:buClr>
                <a:srgbClr val="222222"/>
              </a:buClr>
              <a:buFont typeface="Noto Symbol"/>
              <a:buChar char="▪"/>
            </a:pPr>
            <a:r>
              <a:rPr lang="en" sz="1400" dirty="0">
                <a:solidFill>
                  <a:srgbClr val="222222"/>
                </a:solidFill>
              </a:rPr>
              <a:t>had to maintain their own compute power to utilize the data</a:t>
            </a:r>
          </a:p>
          <a:p>
            <a:pPr marL="914400" lvl="1" indent="-228600" rtl="0">
              <a:spcBef>
                <a:spcPts val="0"/>
              </a:spcBef>
              <a:buClr>
                <a:srgbClr val="222222"/>
              </a:buClr>
              <a:buFont typeface="Noto Symbol"/>
              <a:buChar char="▪"/>
            </a:pPr>
            <a:r>
              <a:rPr lang="en" sz="1400" dirty="0">
                <a:solidFill>
                  <a:srgbClr val="222222"/>
                </a:solidFill>
              </a:rPr>
              <a:t>statistical or probabilistic products were incomplete, not as accurate</a:t>
            </a:r>
          </a:p>
          <a:p>
            <a:pPr marL="914400" lvl="1" indent="-228600" rtl="0">
              <a:spcBef>
                <a:spcPts val="0"/>
              </a:spcBef>
              <a:buClr>
                <a:srgbClr val="222222"/>
              </a:buClr>
              <a:buFont typeface="Noto Symbol"/>
              <a:buChar char="▪"/>
            </a:pPr>
            <a:r>
              <a:rPr lang="en" sz="1400" dirty="0">
                <a:solidFill>
                  <a:srgbClr val="222222"/>
                </a:solidFill>
              </a:rPr>
              <a:t>could not develop comprehensive products easily (e.g. CONUS-wide)</a:t>
            </a:r>
          </a:p>
          <a:p>
            <a:pPr marL="914400" lvl="1" indent="-228600" rtl="0">
              <a:spcBef>
                <a:spcPts val="0"/>
              </a:spcBef>
              <a:buClr>
                <a:srgbClr val="222222"/>
              </a:buClr>
              <a:buFont typeface="Noto Symbol"/>
              <a:buChar char="▪"/>
            </a:pPr>
            <a:r>
              <a:rPr lang="en" sz="1400" dirty="0">
                <a:solidFill>
                  <a:srgbClr val="222222"/>
                </a:solidFill>
              </a:rPr>
              <a:t>industry did not have equal access to government data</a:t>
            </a:r>
          </a:p>
          <a:p>
            <a:pPr marL="1371600" lvl="2" indent="-228600" rtl="0">
              <a:spcBef>
                <a:spcPts val="0"/>
              </a:spcBef>
              <a:buClr>
                <a:srgbClr val="222222"/>
              </a:buClr>
              <a:buFont typeface="Noto Symbol"/>
              <a:buChar char="▪"/>
            </a:pPr>
            <a:r>
              <a:rPr lang="en" sz="1400" dirty="0">
                <a:solidFill>
                  <a:srgbClr val="222222"/>
                </a:solidFill>
              </a:rPr>
              <a:t>NOAA researchers had advantageous access</a:t>
            </a:r>
          </a:p>
          <a:p>
            <a:pPr marL="914400" lvl="0" indent="0" rtl="0">
              <a:spcBef>
                <a:spcPts val="0"/>
              </a:spcBef>
              <a:buNone/>
            </a:pPr>
            <a:endParaRPr sz="1400" dirty="0">
              <a:solidFill>
                <a:srgbClr val="222222"/>
              </a:solidFill>
            </a:endParaRPr>
          </a:p>
          <a:p>
            <a:pPr marL="228600" lvl="2" indent="-12700" rtl="0">
              <a:spcBef>
                <a:spcPts val="0"/>
              </a:spcBef>
              <a:buClr>
                <a:srgbClr val="222222"/>
              </a:buClr>
              <a:buFont typeface="Noto Symbol"/>
              <a:buChar char="▪"/>
            </a:pPr>
            <a:r>
              <a:rPr lang="en" sz="1400" dirty="0">
                <a:solidFill>
                  <a:srgbClr val="222222"/>
                </a:solidFill>
              </a:rPr>
              <a:t>After</a:t>
            </a:r>
          </a:p>
          <a:p>
            <a:pPr marL="685800" lvl="3" indent="-12700" rtl="0">
              <a:spcBef>
                <a:spcPts val="0"/>
              </a:spcBef>
              <a:buClr>
                <a:srgbClr val="222222"/>
              </a:buClr>
              <a:buFont typeface="Noto Symbol"/>
              <a:buChar char="▪"/>
            </a:pPr>
            <a:r>
              <a:rPr lang="en" sz="1400" dirty="0">
                <a:solidFill>
                  <a:srgbClr val="222222"/>
                </a:solidFill>
              </a:rPr>
              <a:t>All data -- old to new -- availble for free, in one place</a:t>
            </a:r>
          </a:p>
          <a:p>
            <a:pPr marL="685800" lvl="3" indent="-12700" rtl="0">
              <a:spcBef>
                <a:spcPts val="0"/>
              </a:spcBef>
              <a:buClr>
                <a:srgbClr val="222222"/>
              </a:buClr>
              <a:buFont typeface="Noto Symbol"/>
              <a:buChar char="▪"/>
            </a:pPr>
            <a:r>
              <a:rPr lang="en" sz="1400" dirty="0">
                <a:solidFill>
                  <a:srgbClr val="222222"/>
                </a:solidFill>
              </a:rPr>
              <a:t>can use all available data to develop new ideas</a:t>
            </a:r>
          </a:p>
          <a:p>
            <a:pPr marL="685800" lvl="3" indent="-12700" rtl="0">
              <a:spcBef>
                <a:spcPts val="0"/>
              </a:spcBef>
              <a:buClr>
                <a:srgbClr val="222222"/>
              </a:buClr>
              <a:buFont typeface="Noto Symbol"/>
              <a:buChar char="▪"/>
            </a:pPr>
            <a:r>
              <a:rPr lang="en" sz="1400" dirty="0">
                <a:solidFill>
                  <a:srgbClr val="222222"/>
                </a:solidFill>
              </a:rPr>
              <a:t>no need to move any data at all across networks</a:t>
            </a:r>
          </a:p>
          <a:p>
            <a:pPr marL="685800" lvl="3" indent="-12700" rtl="0">
              <a:spcBef>
                <a:spcPts val="0"/>
              </a:spcBef>
              <a:buClr>
                <a:srgbClr val="222222"/>
              </a:buClr>
              <a:buFont typeface="Noto Symbol"/>
              <a:buChar char="▪"/>
            </a:pPr>
            <a:r>
              <a:rPr lang="en" sz="1400" dirty="0">
                <a:solidFill>
                  <a:srgbClr val="222222"/>
                </a:solidFill>
              </a:rPr>
              <a:t>processing and visualization resources on AWS are integrated with storage</a:t>
            </a:r>
          </a:p>
          <a:p>
            <a:pPr marL="685800" lvl="3" indent="-12700" rtl="0">
              <a:spcBef>
                <a:spcPts val="0"/>
              </a:spcBef>
              <a:buClr>
                <a:srgbClr val="222222"/>
              </a:buClr>
              <a:buFont typeface="Noto Symbol"/>
              <a:buChar char="▪"/>
            </a:pPr>
            <a:r>
              <a:rPr lang="en" sz="1400" dirty="0">
                <a:solidFill>
                  <a:srgbClr val="222222"/>
                </a:solidFill>
              </a:rPr>
              <a:t>Can develop comprehensive, accurate statistical and probabilistic products </a:t>
            </a:r>
          </a:p>
          <a:p>
            <a:pPr marL="685800" lvl="3" indent="-12700" rtl="0">
              <a:spcBef>
                <a:spcPts val="0"/>
              </a:spcBef>
              <a:buClr>
                <a:srgbClr val="222222"/>
              </a:buClr>
              <a:buFont typeface="Noto Symbol"/>
              <a:buChar char="▪"/>
            </a:pPr>
            <a:r>
              <a:rPr lang="en" sz="1400" dirty="0">
                <a:solidFill>
                  <a:srgbClr val="222222"/>
                </a:solidFill>
              </a:rPr>
              <a:t>industry has equal access to government data</a:t>
            </a:r>
          </a:p>
          <a:p>
            <a:pPr marL="685800" lvl="3" indent="-12700" rtl="0">
              <a:spcBef>
                <a:spcPts val="0"/>
              </a:spcBef>
              <a:buClr>
                <a:srgbClr val="222222"/>
              </a:buClr>
              <a:buFont typeface="Noto Symbol"/>
              <a:buChar char="▪"/>
            </a:pPr>
            <a:r>
              <a:rPr lang="en" sz="1400" dirty="0">
                <a:solidFill>
                  <a:srgbClr val="222222"/>
                </a:solidFill>
              </a:rPr>
              <a:t>all industry, public, academic have equal access to the government data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NOAA Big Data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46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* Based on OSTP Civil</a:t>
            </a:r>
            <a:r>
              <a:rPr lang="en-US" baseline="0" dirty="0" smtClean="0"/>
              <a:t> Plan for Earth Observations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NOAA Big Data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31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NOAA Big Data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95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1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NEXRAD Products and NOAA's Big Data Partnership</a:t>
            </a:r>
          </a:p>
          <a:p>
            <a:r>
              <a:rPr lang="en-US" sz="11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Edward J. Kearns, NOAA/NESDIS/NCEI, Asheville, NC; and S. Ansari, </a:t>
            </a:r>
            <a:r>
              <a:rPr lang="en-US" sz="11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S. A. Del Greco, S. E. Stevens, S. Wilkins, B. Eiler, and O. Brown</a:t>
            </a:r>
            <a:endParaRPr lang="en-US" sz="1100" b="1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NOAA Big Data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6421" y="4344027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NOAA Big Data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76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NOAA Big Data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1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Technical:</a:t>
            </a:r>
            <a:endParaRPr lang="en-US" baseline="0" dirty="0" smtClean="0"/>
          </a:p>
          <a:p>
            <a:pPr marL="162145" indent="-162145">
              <a:buFont typeface="Arial" charset="0"/>
              <a:buChar char="•"/>
            </a:pPr>
            <a:r>
              <a:rPr lang="en-US" baseline="0" dirty="0" smtClean="0"/>
              <a:t>NOAA retains master copy of its environmental data, including Earth observations and model outputs.</a:t>
            </a:r>
          </a:p>
          <a:p>
            <a:pPr marL="162145" indent="-162145">
              <a:buFont typeface="Arial" charset="0"/>
              <a:buChar char="•"/>
            </a:pPr>
            <a:r>
              <a:rPr lang="en-US" baseline="0" dirty="0" smtClean="0"/>
              <a:t>NOAA performs basic functions for data discovery, access and usability, providing services inside its security boundary. Users currently use NOAA-hosted services to find and retrieve our data.</a:t>
            </a:r>
          </a:p>
          <a:p>
            <a:pPr marL="162145" indent="-162145">
              <a:buFont typeface="Arial" charset="0"/>
              <a:buChar char="•"/>
            </a:pPr>
            <a:r>
              <a:rPr lang="en-US" baseline="0" dirty="0" smtClean="0"/>
              <a:t>If we had enough bandwidth, we could send all or most of our data out to a commercial Cloud provider, who would then have a working copy of our data.</a:t>
            </a:r>
          </a:p>
          <a:p>
            <a:pPr marL="162145" indent="-162145">
              <a:buFont typeface="Arial" charset="0"/>
              <a:buChar char="•"/>
            </a:pPr>
            <a:r>
              <a:rPr lang="en-US" baseline="0" dirty="0" smtClean="0"/>
              <a:t>Computing functions for data integration and analysis could be provided, and could operate on multiple datasets co-located with the computing.</a:t>
            </a:r>
          </a:p>
          <a:p>
            <a:pPr marL="162145" indent="-162145">
              <a:buFont typeface="Arial" charset="0"/>
              <a:buChar char="•"/>
            </a:pPr>
            <a:r>
              <a:rPr lang="en-US" baseline="0" dirty="0" smtClean="0"/>
              <a:t>Application and product developers could provide products and decision support apps tailored for individual customers.</a:t>
            </a:r>
          </a:p>
          <a:p>
            <a:pPr marL="162145" indent="-162145">
              <a:buFont typeface="Arial" charset="0"/>
              <a:buChar char="•"/>
            </a:pPr>
            <a:r>
              <a:rPr lang="en-US" baseline="0" dirty="0" smtClean="0"/>
              <a:t>We would enable maximum diversity in the user space, for decisions based on specialized knowledge and algorithms.</a:t>
            </a:r>
          </a:p>
          <a:p>
            <a:pPr marL="162145" indent="-162145">
              <a:buFont typeface="Arial" charset="0"/>
              <a:buChar char="•"/>
            </a:pPr>
            <a:r>
              <a:rPr lang="en-US" baseline="0" dirty="0" smtClean="0"/>
              <a:t>The more we can standardize the lower layers, the easier it would be to support this scenario.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Financial:</a:t>
            </a:r>
          </a:p>
          <a:p>
            <a:pPr marL="162145" indent="-162145">
              <a:buFont typeface="Arial" charset="0"/>
              <a:buChar char="•"/>
            </a:pPr>
            <a:r>
              <a:rPr lang="en-US" dirty="0" smtClean="0"/>
              <a:t>No funds would be exchanged to or from NOAA. Data</a:t>
            </a:r>
            <a:r>
              <a:rPr lang="en-US" baseline="0" dirty="0" smtClean="0"/>
              <a:t> provided into the Cloud would remain available free of charge in the format provided.</a:t>
            </a:r>
          </a:p>
          <a:p>
            <a:pPr marL="162145" indent="-162145">
              <a:buFont typeface="Arial" charset="0"/>
              <a:buChar char="•"/>
            </a:pPr>
            <a:r>
              <a:rPr lang="en-US" baseline="0" dirty="0" smtClean="0"/>
              <a:t>The network service provider would provide bandwidth at no cost to NOAA, and recoup costs from the Cloud provider.</a:t>
            </a:r>
          </a:p>
          <a:p>
            <a:pPr marL="162145" indent="-162145">
              <a:buFont typeface="Arial" charset="0"/>
              <a:buChar char="•"/>
            </a:pPr>
            <a:r>
              <a:rPr lang="en-US" baseline="0" dirty="0" smtClean="0"/>
              <a:t>Application developers would pay Cloud provider for computing and for storage and transmission of derived products.</a:t>
            </a:r>
          </a:p>
          <a:p>
            <a:pPr marL="162145" indent="-162145">
              <a:buFont typeface="Arial" charset="0"/>
              <a:buChar char="•"/>
            </a:pPr>
            <a:r>
              <a:rPr lang="en-US" baseline="0" dirty="0" smtClean="0"/>
              <a:t>Customers would pay developers for derived products and decision-support apps.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NOAA Big Data Project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2013-12-14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jeff.deLaBeaujardiere@noaa.gov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BB3B5F8-0952-4E91-B4FC-86FE22FCA29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28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2"/>
              </a:buClr>
              <a:buFont typeface="Noto Symbol"/>
              <a:buChar char="▪"/>
            </a:pPr>
            <a:r>
              <a:rPr lang="en" sz="1400">
                <a:solidFill>
                  <a:schemeClr val="dk1"/>
                </a:solidFill>
              </a:rPr>
              <a:t>Initially planning for a no-cost RFP, but:</a:t>
            </a:r>
          </a:p>
          <a:p>
            <a:pPr marL="914400" lvl="1" indent="-228600" rtl="0">
              <a:spcBef>
                <a:spcPts val="0"/>
              </a:spcBef>
              <a:buClr>
                <a:schemeClr val="dk2"/>
              </a:buClr>
              <a:buFont typeface="Noto Symbol"/>
              <a:buChar char="▪"/>
            </a:pPr>
            <a:r>
              <a:rPr lang="en" sz="1400">
                <a:solidFill>
                  <a:schemeClr val="dk1"/>
                </a:solidFill>
              </a:rPr>
              <a:t>How do bidders estimate initial capital outlay and measure ROI?</a:t>
            </a:r>
          </a:p>
          <a:p>
            <a:pPr marL="914400" lvl="1" indent="-228600" rtl="0">
              <a:spcBef>
                <a:spcPts val="0"/>
              </a:spcBef>
              <a:buClr>
                <a:schemeClr val="dk2"/>
              </a:buClr>
              <a:buFont typeface="Noto Symbol"/>
              <a:buChar char="▪"/>
            </a:pPr>
            <a:r>
              <a:rPr lang="en" sz="1400">
                <a:solidFill>
                  <a:schemeClr val="dk1"/>
                </a:solidFill>
              </a:rPr>
              <a:t>How does NOAA pick the “best” solution?</a:t>
            </a:r>
          </a:p>
          <a:p>
            <a:pPr marL="457200" lvl="0" indent="-228600" rtl="0">
              <a:spcBef>
                <a:spcPts val="0"/>
              </a:spcBef>
              <a:buClr>
                <a:schemeClr val="dk2"/>
              </a:buClr>
              <a:buFont typeface="Noto Symbol"/>
              <a:buChar char="▪"/>
            </a:pPr>
            <a:r>
              <a:rPr lang="en" sz="1400">
                <a:solidFill>
                  <a:schemeClr val="dk1"/>
                </a:solidFill>
              </a:rPr>
              <a:t>More information needed before RFP responses could be submitted</a:t>
            </a:r>
          </a:p>
          <a:p>
            <a:pPr marL="457200" lvl="0" indent="-419100" rtl="0">
              <a:spcBef>
                <a:spcPts val="600"/>
              </a:spcBef>
              <a:buClr>
                <a:srgbClr val="CFD8DC"/>
              </a:buClr>
              <a:buSzPct val="214285"/>
              <a:buFont typeface="Source Sans Pro"/>
              <a:buChar char="▪"/>
            </a:pPr>
            <a:r>
              <a:rPr lang="en" sz="1400">
                <a:solidFill>
                  <a:schemeClr val="dk1"/>
                </a:solidFill>
              </a:rPr>
              <a:t>Add a research and prototyping phase</a:t>
            </a:r>
          </a:p>
          <a:p>
            <a:pPr marL="914400" lvl="1" indent="-228600" rtl="0">
              <a:spcBef>
                <a:spcPts val="600"/>
              </a:spcBef>
              <a:buClr>
                <a:srgbClr val="CFD8DC"/>
              </a:buClr>
              <a:buFont typeface="Source Sans Pro"/>
              <a:buChar char="▪"/>
            </a:pPr>
            <a:r>
              <a:rPr lang="en" sz="1400">
                <a:solidFill>
                  <a:schemeClr val="dk1"/>
                </a:solidFill>
              </a:rPr>
              <a:t>Explore technologies and methodologies</a:t>
            </a:r>
          </a:p>
          <a:p>
            <a:pPr marL="914400" lvl="1" indent="-228600" rtl="0">
              <a:spcBef>
                <a:spcPts val="600"/>
              </a:spcBef>
              <a:buClr>
                <a:srgbClr val="CFD8DC"/>
              </a:buClr>
              <a:buFont typeface="Source Sans Pro"/>
              <a:buChar char="▪"/>
            </a:pPr>
            <a:r>
              <a:rPr lang="en" sz="1400">
                <a:solidFill>
                  <a:schemeClr val="dk1"/>
                </a:solidFill>
              </a:rPr>
              <a:t>Incubate ideas for business models</a:t>
            </a:r>
          </a:p>
          <a:p>
            <a:pPr marL="914400" lvl="1" indent="-228600" rtl="0">
              <a:spcBef>
                <a:spcPts val="600"/>
              </a:spcBef>
              <a:buClr>
                <a:schemeClr val="dk2"/>
              </a:buClr>
              <a:buFont typeface="Noto Symbol"/>
              <a:buChar char="▪"/>
            </a:pPr>
            <a:r>
              <a:rPr lang="en" sz="1400">
                <a:solidFill>
                  <a:schemeClr val="dk1"/>
                </a:solidFill>
              </a:rPr>
              <a:t>Prove out self-sustainability</a:t>
            </a:r>
          </a:p>
          <a:p>
            <a:pPr marL="914400" lvl="1" indent="-228600">
              <a:spcBef>
                <a:spcPts val="600"/>
              </a:spcBef>
              <a:buClr>
                <a:schemeClr val="dk2"/>
              </a:buClr>
              <a:buFont typeface="Noto Symbol"/>
              <a:buChar char="▪"/>
            </a:pPr>
            <a:r>
              <a:rPr lang="en" sz="1400">
                <a:solidFill>
                  <a:schemeClr val="dk1"/>
                </a:solidFill>
              </a:rPr>
              <a:t>Reduce risk and initial capital investment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NOAA Big Data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56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NOAA Big Data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21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NOAA Big Data Project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2013-12-14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jeff.deLaBeaujardiere@noaa.gov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BB3B5F8-0952-4E91-B4FC-86FE22FCA29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28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NOAA Big Data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5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14A5-1229-4647-B0D8-F7E1A6513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14A5-1229-4647-B0D8-F7E1A6513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14A5-1229-4647-B0D8-F7E1A6513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29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14A5-1229-4647-B0D8-F7E1A6513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14A5-1229-4647-B0D8-F7E1A6513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14A5-1229-4647-B0D8-F7E1A6513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14A5-1229-4647-B0D8-F7E1A6513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14A5-1229-4647-B0D8-F7E1A6513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14A5-1229-4647-B0D8-F7E1A6513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14A5-1229-4647-B0D8-F7E1A6513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14A5-1229-4647-B0D8-F7E1A6513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t="10269" r="6586" b="79462"/>
          <a:stretch/>
        </p:blipFill>
        <p:spPr>
          <a:xfrm>
            <a:off x="-11876" y="0"/>
            <a:ext cx="9155875" cy="35500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1547219"/>
            <a:ext cx="9144000" cy="5043589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21573"/>
            <a:ext cx="9144000" cy="105097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4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x-none" smtClean="0"/>
              <a:t>2016-04-06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41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RENCI DataBytes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4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714A5-1229-4647-B0D8-F7E1A6513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D7499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-alliance.noaa.gov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202"/>
          <p:cNvPicPr preferRelativeResize="0"/>
          <p:nvPr/>
        </p:nvPicPr>
        <p:blipFill rotWithShape="1">
          <a:blip r:embed="rId3">
            <a:alphaModFix/>
          </a:blip>
          <a:srcRect l="19848" r="8001"/>
          <a:stretch/>
        </p:blipFill>
        <p:spPr>
          <a:xfrm>
            <a:off x="5039833" y="739127"/>
            <a:ext cx="4104167" cy="3555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ttps://encrypted-tbn1.google.com/images?q=tbn:ANd9GcSQC_a5d6dWJB3smYWx0MPxAnIj9QvLTyDQ54cBgL4ZR_xfZqg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1" b="16224"/>
          <a:stretch/>
        </p:blipFill>
        <p:spPr bwMode="auto">
          <a:xfrm>
            <a:off x="201554" y="754054"/>
            <a:ext cx="6690458" cy="35401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oppler.jpg"/>
          <p:cNvPicPr>
            <a:picLocks noChangeAspect="1"/>
          </p:cNvPicPr>
          <p:nvPr/>
        </p:nvPicPr>
        <p:blipFill rotWithShape="1">
          <a:blip r:embed="rId5"/>
          <a:srcRect l="37402" t="7427" r="29350" b="42053"/>
          <a:stretch/>
        </p:blipFill>
        <p:spPr bwMode="auto">
          <a:xfrm>
            <a:off x="0" y="739128"/>
            <a:ext cx="1552353" cy="355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7824" y="6408648"/>
            <a:ext cx="8389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80AECC"/>
                </a:solidFill>
                <a:latin typeface="Arial Narrow" pitchFamily="34" charset="0"/>
              </a:rPr>
              <a:t>US Department of Commerce  | NOAA Satellite and Information Service  |  NOAA’s National Centers for Environmental Information</a:t>
            </a:r>
            <a:endParaRPr lang="en-US" sz="1100" b="1" dirty="0">
              <a:solidFill>
                <a:srgbClr val="80AECC"/>
              </a:solidFill>
              <a:latin typeface="Arial Narrow" pitchFamily="34" charset="0"/>
            </a:endParaRPr>
          </a:p>
        </p:txBody>
      </p:sp>
      <p:pic>
        <p:nvPicPr>
          <p:cNvPr id="10" name="Picture 9" descr="NOAAlogo-H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776570"/>
            <a:ext cx="914400" cy="9189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782" y="1723967"/>
            <a:ext cx="9144000" cy="2032744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0629" y="1600179"/>
            <a:ext cx="9144000" cy="1479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NOAA’s Cloud Computing: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Leveraging the Value of Data with Industry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9144000" cy="748144"/>
          </a:xfrm>
          <a:prstGeom prst="rect">
            <a:avLst/>
          </a:prstGeom>
          <a:solidFill>
            <a:srgbClr val="3D7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3454" y="4219878"/>
            <a:ext cx="8877300" cy="1122177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algn="ctr"/>
            <a:r>
              <a:rPr lang="en" sz="2800" dirty="0" smtClean="0"/>
              <a:t>Martin Yapur (presenter)</a:t>
            </a:r>
          </a:p>
          <a:p>
            <a:pPr algn="ctr"/>
            <a:r>
              <a:rPr lang="en" sz="2800" dirty="0" smtClean="0"/>
              <a:t>Jeff </a:t>
            </a:r>
            <a:r>
              <a:rPr lang="en" sz="2800" dirty="0"/>
              <a:t>de La Beaujardière, </a:t>
            </a:r>
            <a:r>
              <a:rPr lang="en" sz="2800" dirty="0" smtClean="0"/>
              <a:t>PhD (author)</a:t>
            </a:r>
            <a:endParaRPr lang="en" sz="2800" dirty="0"/>
          </a:p>
          <a:p>
            <a:pPr algn="ctr"/>
            <a:r>
              <a:rPr lang="en" sz="2400" i="1" dirty="0" smtClean="0"/>
              <a:t>NOAA Data Management Architect</a:t>
            </a:r>
          </a:p>
          <a:p>
            <a:pPr algn="ctr"/>
            <a:r>
              <a:rPr lang="en" sz="2800" dirty="0" smtClean="0"/>
              <a:t>Ed </a:t>
            </a:r>
            <a:r>
              <a:rPr lang="en" sz="2800" dirty="0"/>
              <a:t>Kearns, PhD (author) </a:t>
            </a:r>
          </a:p>
          <a:p>
            <a:pPr algn="ctr"/>
            <a:r>
              <a:rPr lang="en" sz="2400" i="1" dirty="0"/>
              <a:t>Technical Lead, NOAA BDP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825" y="2950179"/>
            <a:ext cx="8389915" cy="87309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WGISS-42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Frascati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, Italy</a:t>
            </a:r>
          </a:p>
          <a:p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20 September,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2016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81208" y="1375917"/>
            <a:ext cx="8477694" cy="53245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 rtl="0">
              <a:spcBef>
                <a:spcPts val="0"/>
              </a:spcBef>
              <a:buSzPct val="100000"/>
              <a:buNone/>
            </a:pPr>
            <a:endParaRPr lang="en-US" sz="1800" b="1" dirty="0" smtClean="0"/>
          </a:p>
          <a:p>
            <a:pPr marL="514350" indent="-285750">
              <a:buSzPct val="100000"/>
            </a:pPr>
            <a:r>
              <a:rPr lang="en-US" sz="2000" b="1" dirty="0" smtClean="0"/>
              <a:t>BDP Collaborators &amp; their </a:t>
            </a:r>
            <a:r>
              <a:rPr lang="en-US" sz="2000" b="1" dirty="0"/>
              <a:t>P</a:t>
            </a:r>
            <a:r>
              <a:rPr lang="en-US" sz="2000" b="1" dirty="0" smtClean="0"/>
              <a:t>artners identify datasets of interest</a:t>
            </a:r>
          </a:p>
          <a:p>
            <a:pPr marL="914400" lvl="1">
              <a:buSzPct val="100000"/>
            </a:pPr>
            <a:r>
              <a:rPr lang="en-US" sz="1800" dirty="0" smtClean="0"/>
              <a:t>Each collaborator can choose which dataset(s) to copy</a:t>
            </a:r>
          </a:p>
          <a:p>
            <a:pPr marL="914400" lvl="1">
              <a:buSzPct val="100000"/>
            </a:pPr>
            <a:r>
              <a:rPr lang="en-US" sz="1800" dirty="0" smtClean="0"/>
              <a:t>Based on their understanding of possible Use Cases</a:t>
            </a:r>
          </a:p>
          <a:p>
            <a:pPr marL="514350">
              <a:buSzPct val="100000"/>
            </a:pPr>
            <a:endParaRPr lang="en-US" sz="2000" b="1" dirty="0" smtClean="0"/>
          </a:p>
          <a:p>
            <a:pPr marL="514350" indent="-228600"/>
            <a:r>
              <a:rPr lang="en-US" sz="2000" b="1" dirty="0" smtClean="0"/>
              <a:t>NOAA &amp; Collaborators determine technical approach for </a:t>
            </a:r>
            <a:r>
              <a:rPr lang="en-US" sz="2000" b="1" dirty="0"/>
              <a:t>data </a:t>
            </a:r>
            <a:r>
              <a:rPr lang="en-US" sz="2000" b="1" dirty="0" smtClean="0"/>
              <a:t>delivery </a:t>
            </a:r>
            <a:r>
              <a:rPr lang="en-US" sz="2000" b="1" dirty="0"/>
              <a:t>from NOAA </a:t>
            </a:r>
            <a:r>
              <a:rPr lang="en-US" sz="2000" b="1" dirty="0" smtClean="0"/>
              <a:t>Cloud(s)</a:t>
            </a:r>
          </a:p>
          <a:p>
            <a:pPr marL="514350" indent="-228600"/>
            <a:endParaRPr lang="en-US" sz="2000" b="1" dirty="0" smtClean="0"/>
          </a:p>
          <a:p>
            <a:pPr marL="514350" indent="-228600"/>
            <a:r>
              <a:rPr lang="en-US" sz="2000" b="1" dirty="0" smtClean="0">
                <a:solidFill>
                  <a:schemeClr val="dk1"/>
                </a:solidFill>
              </a:rPr>
              <a:t>NOAA subject matter experts, </a:t>
            </a:r>
            <a:r>
              <a:rPr lang="en-US" sz="2000" b="1" dirty="0">
                <a:solidFill>
                  <a:schemeClr val="dk1"/>
                </a:solidFill>
              </a:rPr>
              <a:t>BDP Collaborators, and </a:t>
            </a:r>
            <a:r>
              <a:rPr lang="en-US" sz="2000" b="1" dirty="0" smtClean="0">
                <a:solidFill>
                  <a:schemeClr val="dk1"/>
                </a:solidFill>
              </a:rPr>
              <a:t>their </a:t>
            </a:r>
            <a:r>
              <a:rPr lang="en-US" sz="2000" b="1" dirty="0">
                <a:solidFill>
                  <a:schemeClr val="dk1"/>
                </a:solidFill>
              </a:rPr>
              <a:t>P</a:t>
            </a:r>
            <a:r>
              <a:rPr lang="en-US" sz="2000" b="1" dirty="0" smtClean="0">
                <a:solidFill>
                  <a:schemeClr val="dk1"/>
                </a:solidFill>
              </a:rPr>
              <a:t>artners engage in technical interchanges as needed</a:t>
            </a:r>
          </a:p>
          <a:p>
            <a:pPr marL="514350" indent="-228600"/>
            <a:endParaRPr lang="en-US" sz="2000" b="1" dirty="0">
              <a:solidFill>
                <a:schemeClr val="dk1"/>
              </a:solidFill>
            </a:endParaRPr>
          </a:p>
          <a:p>
            <a:pPr marL="514350" indent="-228600"/>
            <a:r>
              <a:rPr lang="en-US" sz="2000" b="1" dirty="0" smtClean="0">
                <a:solidFill>
                  <a:schemeClr val="dk1"/>
                </a:solidFill>
              </a:rPr>
              <a:t>Collaborators and their Partners create applications</a:t>
            </a:r>
          </a:p>
          <a:p>
            <a:pPr marL="285750" indent="0">
              <a:buNone/>
            </a:pPr>
            <a:endParaRPr lang="en-US" sz="2000" b="1" dirty="0" smtClean="0">
              <a:solidFill>
                <a:schemeClr val="dk1"/>
              </a:solidFill>
            </a:endParaRPr>
          </a:p>
          <a:p>
            <a:pPr marL="514350" indent="-228600"/>
            <a:r>
              <a:rPr lang="en-US" sz="2000" b="1" dirty="0" smtClean="0">
                <a:solidFill>
                  <a:schemeClr val="dk1"/>
                </a:solidFill>
              </a:rPr>
              <a:t>NOAA continues all of its existing data services</a:t>
            </a:r>
          </a:p>
          <a:p>
            <a:pPr marL="914400" lvl="1"/>
            <a:r>
              <a:rPr lang="en-US" sz="1800" dirty="0" smtClean="0">
                <a:solidFill>
                  <a:schemeClr val="dk1"/>
                </a:solidFill>
              </a:rPr>
              <a:t>No interruption of services to customers</a:t>
            </a:r>
          </a:p>
          <a:p>
            <a:pPr marL="914400" lvl="1"/>
            <a:r>
              <a:rPr lang="en-US" sz="1800" dirty="0" smtClean="0">
                <a:solidFill>
                  <a:schemeClr val="dk1"/>
                </a:solidFill>
              </a:rPr>
              <a:t>BDP activities are an augmentation of existing services</a:t>
            </a:r>
            <a:endParaRPr lang="en-US" sz="1800" dirty="0">
              <a:solidFill>
                <a:schemeClr val="dk1"/>
              </a:solidFill>
            </a:endParaRPr>
          </a:p>
          <a:p>
            <a:pPr marL="228600" lvl="0" indent="0" rtl="0">
              <a:spcBef>
                <a:spcPts val="0"/>
              </a:spcBef>
              <a:buSzPct val="100000"/>
              <a:buNone/>
            </a:pPr>
            <a:endParaRPr lang="en" sz="1200" dirty="0"/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 dirty="0" smtClean="0"/>
              <a:t>Methodology</a:t>
            </a:r>
            <a:endParaRPr lang="en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932913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9" y="3336629"/>
            <a:ext cx="4023360" cy="3218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0" y="1553633"/>
            <a:ext cx="4572000" cy="3048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888" y="1407259"/>
            <a:ext cx="3048000" cy="3048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68387" y="1655234"/>
            <a:ext cx="1519238" cy="918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Multi-Radar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Multi-Sensor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26103" y="2794000"/>
            <a:ext cx="1558058" cy="69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GOES  / GOES-R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663" y="5344585"/>
            <a:ext cx="1327150" cy="1001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Numerical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Models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Shape 1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 dirty="0" smtClean="0"/>
              <a:t>Requested Initial Data Included</a:t>
            </a:r>
            <a:r>
              <a:rPr lang="en-US" b="1" dirty="0" smtClean="0"/>
              <a:t>…</a:t>
            </a:r>
            <a:endParaRPr lang="en" b="1" dirty="0"/>
          </a:p>
        </p:txBody>
      </p:sp>
      <p:pic>
        <p:nvPicPr>
          <p:cNvPr id="17" name="Picture 16" descr="Joplin-MO-20110522-Tornado-Event_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88" y="3707538"/>
            <a:ext cx="2998787" cy="26382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165724" y="5319185"/>
            <a:ext cx="1519238" cy="918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NEXRAD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09-20-2016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6050"/>
            <a:ext cx="3330388" cy="365125"/>
          </a:xfrm>
        </p:spPr>
        <p:txBody>
          <a:bodyPr/>
          <a:lstStyle/>
          <a:p>
            <a:r>
              <a:rPr lang="en-US" dirty="0"/>
              <a:t>WGISS 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14A5-1229-4647-B0D8-F7E1A6513B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dirty="0" smtClean="0"/>
              <a:t>NEXRAD Weather Radar selected</a:t>
            </a:r>
            <a:r>
              <a:rPr lang="en-US" sz="3000" b="1" dirty="0" smtClean="0"/>
              <a:t> first</a:t>
            </a:r>
            <a:endParaRPr lang="en" sz="3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6" name="Picture 5" descr="Joplin-MO-20110522-Tornado-Event_1.png"/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552" y="2536184"/>
            <a:ext cx="4848448" cy="4265497"/>
          </a:xfrm>
          <a:prstGeom prst="rect">
            <a:avLst/>
          </a:prstGeom>
        </p:spPr>
      </p:pic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-48141" y="1624045"/>
            <a:ext cx="8520599" cy="495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/>
            <a:r>
              <a:rPr lang="en" sz="2000" dirty="0" smtClean="0"/>
              <a:t>Archived NEXRAD </a:t>
            </a:r>
            <a:r>
              <a:rPr lang="en" sz="2000" dirty="0"/>
              <a:t>data </a:t>
            </a:r>
            <a:r>
              <a:rPr lang="en" sz="2000" dirty="0" smtClean="0"/>
              <a:t>are optimized </a:t>
            </a:r>
            <a:r>
              <a:rPr lang="en" sz="2000" dirty="0"/>
              <a:t>for </a:t>
            </a:r>
            <a:r>
              <a:rPr lang="en" sz="2000" i="1" dirty="0"/>
              <a:t>preservation, </a:t>
            </a:r>
            <a:r>
              <a:rPr lang="en" sz="2000" dirty="0"/>
              <a:t>not </a:t>
            </a:r>
            <a:r>
              <a:rPr lang="en" sz="2000" dirty="0" smtClean="0"/>
              <a:t>access</a:t>
            </a:r>
            <a:endParaRPr lang="en" sz="2000" dirty="0"/>
          </a:p>
          <a:p>
            <a:pPr marL="571500"/>
            <a:r>
              <a:rPr lang="en" sz="2000" dirty="0" smtClean="0"/>
              <a:t>All </a:t>
            </a:r>
            <a:r>
              <a:rPr lang="en" sz="2000" dirty="0"/>
              <a:t>NEXRAD data are publicly available, but difficult to </a:t>
            </a:r>
            <a:r>
              <a:rPr lang="en" sz="2000" dirty="0" smtClean="0"/>
              <a:t>use</a:t>
            </a:r>
            <a:endParaRPr lang="en" sz="2000" dirty="0"/>
          </a:p>
          <a:p>
            <a:pPr marL="914400" lvl="1" indent="-228600"/>
            <a:r>
              <a:rPr lang="en" sz="1800" dirty="0"/>
              <a:t>unwieldy size (270 TB for compressed Level II alone</a:t>
            </a:r>
            <a:r>
              <a:rPr lang="en" sz="1800" dirty="0" smtClean="0"/>
              <a:t>)</a:t>
            </a:r>
          </a:p>
          <a:p>
            <a:pPr marL="914400" lvl="1" indent="-228600"/>
            <a:r>
              <a:rPr lang="en-US" sz="1800" dirty="0"/>
              <a:t>s</a:t>
            </a:r>
            <a:r>
              <a:rPr lang="en" sz="1800" dirty="0" smtClean="0"/>
              <a:t>pecialized format (radial </a:t>
            </a:r>
            <a:r>
              <a:rPr lang="en" sz="1800" dirty="0"/>
              <a:t>volume scans)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800" dirty="0"/>
              <a:t>resides on </a:t>
            </a:r>
            <a:r>
              <a:rPr lang="en-US" sz="1800" dirty="0" smtClean="0"/>
              <a:t>NOAA’s </a:t>
            </a:r>
            <a:r>
              <a:rPr lang="en" sz="1800" dirty="0" smtClean="0"/>
              <a:t>NCEI </a:t>
            </a:r>
            <a:r>
              <a:rPr lang="en" sz="1800" dirty="0"/>
              <a:t>tape archive, relatively slow to </a:t>
            </a:r>
            <a:r>
              <a:rPr lang="en" sz="1800" dirty="0" smtClean="0"/>
              <a:t>access</a:t>
            </a:r>
          </a:p>
          <a:p>
            <a:pPr marL="685800" lvl="1" indent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</a:pPr>
            <a:r>
              <a:rPr lang="en" sz="1800" u="sng" dirty="0"/>
              <a:t>Highly popular dataset for use in industry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800" dirty="0"/>
              <a:t>Many industry users of realtime and archived NEXRAD data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800" dirty="0"/>
              <a:t>Multiple derivative uses possible - hail, rain, snow, </a:t>
            </a:r>
            <a:r>
              <a:rPr lang="en" sz="1800" dirty="0" smtClean="0"/>
              <a:t>tornadoes</a:t>
            </a:r>
            <a:r>
              <a:rPr lang="en" sz="1800" dirty="0"/>
              <a:t>, etc</a:t>
            </a:r>
            <a:r>
              <a:rPr lang="en" sz="1800" dirty="0" smtClean="0"/>
              <a:t>.</a:t>
            </a:r>
          </a:p>
          <a:p>
            <a:pPr marL="685800" lvl="1" indent="0" rtl="0">
              <a:spcBef>
                <a:spcPts val="0"/>
              </a:spcBef>
              <a:buNone/>
            </a:pPr>
            <a:endParaRPr sz="1800" dirty="0"/>
          </a:p>
          <a:p>
            <a:pPr marL="457200" lvl="0" indent="-228600" rtl="0">
              <a:spcBef>
                <a:spcPts val="0"/>
              </a:spcBef>
            </a:pPr>
            <a:r>
              <a:rPr lang="en-US" sz="1800" u="sng" dirty="0" smtClean="0"/>
              <a:t>The </a:t>
            </a:r>
            <a:r>
              <a:rPr lang="en" sz="1800" u="sng" dirty="0" smtClean="0"/>
              <a:t>utilization </a:t>
            </a:r>
            <a:r>
              <a:rPr lang="en" sz="1800" u="sng" dirty="0"/>
              <a:t>of entire NEXRAD archive never before </a:t>
            </a:r>
            <a:r>
              <a:rPr lang="en" sz="1800" u="sng" dirty="0" smtClean="0"/>
              <a:t>realized</a:t>
            </a:r>
          </a:p>
          <a:p>
            <a:pPr marL="228600" lvl="0" indent="0" rtl="0">
              <a:spcBef>
                <a:spcPts val="0"/>
              </a:spcBef>
              <a:buNone/>
            </a:pPr>
            <a:endParaRPr sz="1800" dirty="0"/>
          </a:p>
          <a:p>
            <a:pPr marL="457200" lvl="0" indent="-228600" rtl="0">
              <a:spcBef>
                <a:spcPts val="0"/>
              </a:spcBef>
            </a:pPr>
            <a:r>
              <a:rPr lang="en" sz="1800" dirty="0"/>
              <a:t>NOAA </a:t>
            </a:r>
            <a:r>
              <a:rPr lang="en" sz="1800" dirty="0" smtClean="0"/>
              <a:t>had </a:t>
            </a:r>
            <a:r>
              <a:rPr lang="en" sz="1800" dirty="0"/>
              <a:t>recently reprocessed 2001-2012 NEXRAD Level II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800" dirty="0"/>
              <a:t>half of the dataset already resided on </a:t>
            </a:r>
            <a:r>
              <a:rPr lang="en" sz="1800" dirty="0" smtClean="0"/>
              <a:t>disk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800" dirty="0" smtClean="0"/>
              <a:t>Cooperative </a:t>
            </a:r>
            <a:r>
              <a:rPr lang="en" sz="1800" dirty="0"/>
              <a:t>Institute for Climate and Satellites in NC (CICS-NC</a:t>
            </a:r>
            <a:r>
              <a:rPr lang="en" sz="1800" dirty="0" smtClean="0"/>
              <a:t>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800" dirty="0" smtClean="0"/>
              <a:t>easy </a:t>
            </a:r>
            <a:r>
              <a:rPr lang="en" sz="1800" dirty="0"/>
              <a:t>to jump-start </a:t>
            </a:r>
            <a:r>
              <a:rPr lang="en" sz="1800" dirty="0" smtClean="0"/>
              <a:t>initial delivery</a:t>
            </a: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39918982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b="1" dirty="0"/>
              <a:t>NEXRAD #2 in </a:t>
            </a:r>
            <a:r>
              <a:rPr lang="en" sz="3200" b="1" dirty="0" smtClean="0"/>
              <a:t>US National </a:t>
            </a:r>
            <a:r>
              <a:rPr lang="en" sz="3200" b="1" dirty="0"/>
              <a:t>Observation Value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11701" y="5892300"/>
            <a:ext cx="8428261" cy="68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National Plan for Civil Earth Observations (2014)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2" y="1547128"/>
            <a:ext cx="5340448" cy="4345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6278" y="1472797"/>
            <a:ext cx="3304308" cy="44195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29328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 smtClean="0"/>
              <a:t>NEXRAD Level II </a:t>
            </a:r>
            <a:r>
              <a:rPr lang="en-US" sz="3600" b="1" dirty="0" smtClean="0"/>
              <a:t>Data Transfer</a:t>
            </a:r>
            <a:endParaRPr lang="en" sz="3600" b="1" dirty="0"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-3" y="1510717"/>
            <a:ext cx="8962578" cy="495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sz="1800" b="1" dirty="0" smtClean="0"/>
              <a:t>Archived data from </a:t>
            </a:r>
            <a:r>
              <a:rPr lang="en" sz="1800" b="1" dirty="0" smtClean="0"/>
              <a:t>NOAA Natl Ctrs </a:t>
            </a:r>
            <a:r>
              <a:rPr lang="en" sz="1800" b="1" dirty="0"/>
              <a:t>for Environmental Information (</a:t>
            </a:r>
            <a:r>
              <a:rPr lang="en" sz="1800" b="1" dirty="0" smtClean="0"/>
              <a:t>NCEI)</a:t>
            </a:r>
            <a:endParaRPr lang="en-US" sz="1800" b="1" dirty="0" smtClean="0"/>
          </a:p>
          <a:p>
            <a:pPr marL="857250" lvl="1" indent="-228600"/>
            <a:r>
              <a:rPr lang="en-US" sz="1800" dirty="0" smtClean="0"/>
              <a:t>Over </a:t>
            </a:r>
            <a:r>
              <a:rPr lang="en" sz="1800" dirty="0" smtClean="0"/>
              <a:t>270 </a:t>
            </a:r>
            <a:r>
              <a:rPr lang="en" sz="1800" dirty="0"/>
              <a:t>TB for compressed Level II </a:t>
            </a:r>
            <a:r>
              <a:rPr lang="en" sz="1800" dirty="0" smtClean="0"/>
              <a:t>volume scan</a:t>
            </a:r>
            <a:r>
              <a:rPr lang="en-US" sz="1800" dirty="0" smtClean="0"/>
              <a:t> file (&gt;1 PB uncompressed)</a:t>
            </a:r>
          </a:p>
          <a:p>
            <a:pPr marL="857250" lvl="1" indent="-228600"/>
            <a:r>
              <a:rPr lang="en-US" sz="1800" dirty="0" smtClean="0"/>
              <a:t>Move from the </a:t>
            </a:r>
            <a:r>
              <a:rPr lang="en" sz="1800" dirty="0" smtClean="0"/>
              <a:t>NCEI </a:t>
            </a:r>
            <a:r>
              <a:rPr lang="en" sz="1800" dirty="0"/>
              <a:t>tape </a:t>
            </a:r>
            <a:r>
              <a:rPr lang="en" sz="1800" dirty="0" smtClean="0"/>
              <a:t>archive</a:t>
            </a:r>
            <a:r>
              <a:rPr lang="en-US" sz="1800" dirty="0" smtClean="0"/>
              <a:t> to disks at CICS-NC</a:t>
            </a:r>
          </a:p>
          <a:p>
            <a:pPr marL="857250" lvl="1" indent="-228600"/>
            <a:r>
              <a:rPr lang="en-US" sz="1800" dirty="0" smtClean="0"/>
              <a:t>CICS-NC as middleman minimized impact to NOAA’s data operations</a:t>
            </a:r>
          </a:p>
          <a:p>
            <a:pPr marL="857250" lvl="1" indent="-228600"/>
            <a:r>
              <a:rPr lang="en-US" sz="1800" dirty="0" smtClean="0"/>
              <a:t>Updates from NCEI archive operations as new data are pushed to the archive</a:t>
            </a:r>
            <a:endParaRPr lang="en" sz="1800" dirty="0"/>
          </a:p>
          <a:p>
            <a:pPr marL="457200" lvl="0" indent="0" rtl="0">
              <a:spcBef>
                <a:spcPts val="0"/>
              </a:spcBef>
              <a:buNone/>
            </a:pPr>
            <a:endParaRPr sz="1800" dirty="0"/>
          </a:p>
          <a:p>
            <a:pPr marL="457200" lvl="0" indent="-228600" rtl="0">
              <a:spcBef>
                <a:spcPts val="0"/>
              </a:spcBef>
            </a:pPr>
            <a:r>
              <a:rPr lang="en-US" sz="1800" b="1" dirty="0" err="1" smtClean="0"/>
              <a:t>Realtime</a:t>
            </a:r>
            <a:r>
              <a:rPr lang="en-US" sz="1800" b="1" dirty="0"/>
              <a:t> </a:t>
            </a:r>
            <a:r>
              <a:rPr lang="en-US" sz="1800" b="1" dirty="0" smtClean="0"/>
              <a:t>data from NOAA’s National Weather Service</a:t>
            </a:r>
            <a:endParaRPr lang="en" sz="1800" b="1" dirty="0"/>
          </a:p>
          <a:p>
            <a:pPr marL="914400" lvl="1" indent="-228600" rtl="0">
              <a:spcBef>
                <a:spcPts val="0"/>
              </a:spcBef>
            </a:pPr>
            <a:r>
              <a:rPr lang="en-US" sz="1800" dirty="0" smtClean="0"/>
              <a:t>Established using existing Unidata IDD/LDM feed</a:t>
            </a:r>
          </a:p>
          <a:p>
            <a:pPr marL="685800" lvl="1" indent="0" rtl="0">
              <a:spcBef>
                <a:spcPts val="0"/>
              </a:spcBef>
              <a:buNone/>
            </a:pPr>
            <a:endParaRPr lang="en-US" sz="1800" dirty="0"/>
          </a:p>
          <a:p>
            <a:pPr marL="514350" indent="-228600"/>
            <a:r>
              <a:rPr lang="en-US" sz="1800" b="1" dirty="0" smtClean="0"/>
              <a:t>Data moved to 4 BDP Collaborators (1 declined)</a:t>
            </a:r>
          </a:p>
          <a:p>
            <a:pPr marL="914400" lvl="1" indent="-228600"/>
            <a:r>
              <a:rPr lang="en-US" sz="1800" dirty="0" smtClean="0"/>
              <a:t>Amazon Web Services (entire archive plus </a:t>
            </a:r>
            <a:r>
              <a:rPr lang="en-US" sz="1800" dirty="0" err="1" smtClean="0"/>
              <a:t>realtime</a:t>
            </a:r>
            <a:r>
              <a:rPr lang="en-US" sz="1800" dirty="0" smtClean="0"/>
              <a:t>)</a:t>
            </a:r>
          </a:p>
          <a:p>
            <a:pPr marL="914400" lvl="1" indent="-228600"/>
            <a:r>
              <a:rPr lang="en-US" sz="1800" dirty="0" smtClean="0"/>
              <a:t>Microsoft (entire archive)</a:t>
            </a:r>
          </a:p>
          <a:p>
            <a:pPr marL="914400" lvl="1" indent="-228600"/>
            <a:r>
              <a:rPr lang="en-US" sz="1800" dirty="0" smtClean="0"/>
              <a:t>Google (entire archive)</a:t>
            </a:r>
          </a:p>
          <a:p>
            <a:pPr marL="914400" lvl="1" indent="-228600"/>
            <a:r>
              <a:rPr lang="en-US" sz="1800" dirty="0" smtClean="0"/>
              <a:t>Open Commons Consortium (2015 plus </a:t>
            </a:r>
            <a:r>
              <a:rPr lang="en-US" sz="1800" dirty="0" err="1" smtClean="0"/>
              <a:t>realtime</a:t>
            </a:r>
            <a:r>
              <a:rPr lang="en-US" sz="1800" dirty="0" smtClean="0"/>
              <a:t>)</a:t>
            </a:r>
          </a:p>
          <a:p>
            <a:pPr marL="685800" lvl="1" indent="0">
              <a:buNone/>
            </a:pPr>
            <a:endParaRPr lang="en" sz="3200" u="sng" dirty="0"/>
          </a:p>
        </p:txBody>
      </p:sp>
      <p:pic>
        <p:nvPicPr>
          <p:cNvPr id="6" name="Picture 5" descr="C00345_WSR-88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3" y="4613035"/>
            <a:ext cx="2632767" cy="227471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70779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/>
          <p:nvPr/>
        </p:nvPicPr>
        <p:blipFill rotWithShape="1">
          <a:blip r:embed="rId3">
            <a:alphaModFix/>
          </a:blip>
          <a:srcRect l="36823"/>
          <a:stretch/>
        </p:blipFill>
        <p:spPr>
          <a:xfrm>
            <a:off x="4541737" y="1631258"/>
            <a:ext cx="4602263" cy="471424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sz="2800" b="1" dirty="0" smtClean="0"/>
              <a:t>AWS </a:t>
            </a:r>
            <a:r>
              <a:rPr lang="en" sz="2800" b="1" dirty="0"/>
              <a:t>Access to NEXRAD Level II </a:t>
            </a:r>
            <a:r>
              <a:rPr lang="en" sz="2800" b="1" dirty="0" smtClean="0"/>
              <a:t>Data</a:t>
            </a:r>
            <a:br>
              <a:rPr lang="en" sz="2800" b="1" dirty="0" smtClean="0"/>
            </a:br>
            <a:r>
              <a:rPr lang="en-US" sz="2400" u="sng" dirty="0"/>
              <a:t>https://s3.amazonaws.com/noaa-nexrad-</a:t>
            </a:r>
            <a:r>
              <a:rPr lang="en-US" sz="2400" u="sng" dirty="0" smtClean="0"/>
              <a:t>level2</a:t>
            </a:r>
            <a:endParaRPr lang="en" sz="2800" dirty="0"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" y="1729816"/>
            <a:ext cx="4729934" cy="400188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2000" b="1" dirty="0">
                <a:solidFill>
                  <a:schemeClr val="dk1"/>
                </a:solidFill>
              </a:rPr>
              <a:t>AWS </a:t>
            </a:r>
            <a:r>
              <a:rPr lang="en" sz="2000" b="1" dirty="0" smtClean="0">
                <a:solidFill>
                  <a:schemeClr val="dk1"/>
                </a:solidFill>
              </a:rPr>
              <a:t>now serving </a:t>
            </a:r>
            <a:r>
              <a:rPr lang="en" sz="2000" b="1" dirty="0">
                <a:solidFill>
                  <a:schemeClr val="dk1"/>
                </a:solidFill>
              </a:rPr>
              <a:t>all NEXRAD Level II </a:t>
            </a:r>
            <a:r>
              <a:rPr lang="en-US" sz="2000" b="1" dirty="0" smtClean="0">
                <a:solidFill>
                  <a:schemeClr val="dk1"/>
                </a:solidFill>
              </a:rPr>
              <a:t>from </a:t>
            </a:r>
            <a:r>
              <a:rPr lang="en" sz="2000" b="1" dirty="0" smtClean="0">
                <a:solidFill>
                  <a:schemeClr val="dk1"/>
                </a:solidFill>
              </a:rPr>
              <a:t>1991 to 5 min ago</a:t>
            </a:r>
            <a:endParaRPr lang="en-US" sz="2000" b="1" dirty="0" smtClean="0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en" sz="2000" b="1" dirty="0" smtClean="0">
                <a:solidFill>
                  <a:schemeClr val="dk1"/>
                </a:solidFill>
              </a:rPr>
              <a:t>Single </a:t>
            </a:r>
            <a:r>
              <a:rPr lang="en" sz="2000" b="1" dirty="0">
                <a:solidFill>
                  <a:schemeClr val="dk1"/>
                </a:solidFill>
              </a:rPr>
              <a:t>point of </a:t>
            </a:r>
            <a:r>
              <a:rPr lang="en" sz="2000" b="1" dirty="0" smtClean="0">
                <a:solidFill>
                  <a:schemeClr val="dk1"/>
                </a:solidFill>
              </a:rPr>
              <a:t>access</a:t>
            </a:r>
            <a:r>
              <a:rPr lang="en-US" sz="2000" b="1" dirty="0" smtClean="0">
                <a:solidFill>
                  <a:schemeClr val="dk1"/>
                </a:solidFill>
              </a:rPr>
              <a:t> for archived and </a:t>
            </a:r>
            <a:r>
              <a:rPr lang="en-US" sz="2000" b="1" dirty="0" err="1" smtClean="0">
                <a:solidFill>
                  <a:schemeClr val="dk1"/>
                </a:solidFill>
              </a:rPr>
              <a:t>realtime</a:t>
            </a:r>
            <a:r>
              <a:rPr lang="en-US" sz="2000" b="1" dirty="0" smtClean="0">
                <a:solidFill>
                  <a:schemeClr val="dk1"/>
                </a:solidFill>
              </a:rPr>
              <a:t> data on S3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sz="2000" b="1" dirty="0">
                <a:solidFill>
                  <a:schemeClr val="dk1"/>
                </a:solidFill>
              </a:rPr>
              <a:t>F</a:t>
            </a:r>
            <a:r>
              <a:rPr lang="en" sz="2000" b="1" dirty="0" smtClean="0">
                <a:solidFill>
                  <a:schemeClr val="dk1"/>
                </a:solidFill>
              </a:rPr>
              <a:t>ree</a:t>
            </a:r>
            <a:r>
              <a:rPr lang="en-US" sz="2000" b="1" dirty="0" smtClean="0">
                <a:solidFill>
                  <a:schemeClr val="dk1"/>
                </a:solidFill>
              </a:rPr>
              <a:t> data download available to users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sz="2000" b="1" dirty="0" smtClean="0">
                <a:solidFill>
                  <a:schemeClr val="dk1"/>
                </a:solidFill>
              </a:rPr>
              <a:t>CPU charges apply for in-place computation</a:t>
            </a:r>
          </a:p>
          <a:p>
            <a:pPr marL="228600" lvl="0" indent="0" rtl="0">
              <a:spcBef>
                <a:spcPts val="0"/>
              </a:spcBef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en-US" sz="2000" dirty="0" smtClean="0">
                <a:solidFill>
                  <a:schemeClr val="dk1"/>
                </a:solidFill>
              </a:rPr>
              <a:t>AWS public announcement 2015 Oct 27</a:t>
            </a:r>
          </a:p>
          <a:p>
            <a:pPr marL="857250" lvl="1" indent="-228600"/>
            <a:r>
              <a:rPr lang="en-US" sz="1600" dirty="0" smtClean="0">
                <a:solidFill>
                  <a:schemeClr val="dk1"/>
                </a:solidFill>
              </a:rPr>
              <a:t>Google, Microsoft, and OCC have not announced their access.</a:t>
            </a:r>
            <a:endParaRPr lang="en" sz="16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sz="4000" dirty="0">
              <a:solidFill>
                <a:schemeClr val="dk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48140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67" y="1788584"/>
            <a:ext cx="3154326" cy="449141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New services are being referenced from NOAA NCEI’s website</a:t>
            </a:r>
            <a:endParaRPr lang="en-US" dirty="0"/>
          </a:p>
          <a:p>
            <a:pPr lvl="1"/>
            <a:r>
              <a:rPr lang="en-US" dirty="0" smtClean="0"/>
              <a:t>60% decrease in archival data ordering observed (Feb 2016)</a:t>
            </a:r>
          </a:p>
          <a:p>
            <a:endParaRPr lang="en-US" dirty="0" smtClean="0"/>
          </a:p>
          <a:p>
            <a:r>
              <a:rPr lang="en-US" dirty="0" smtClean="0"/>
              <a:t>Integration into the NOAA Weather and Climate Toolkit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4" y="1565253"/>
            <a:ext cx="5559425" cy="471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000" b="1" dirty="0" smtClean="0"/>
              <a:t>Steering Users to New Services</a:t>
            </a:r>
            <a:endParaRPr lang="en" sz="4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09-20-2016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6050"/>
            <a:ext cx="3339866" cy="365125"/>
          </a:xfrm>
        </p:spPr>
        <p:txBody>
          <a:bodyPr/>
          <a:lstStyle/>
          <a:p>
            <a:r>
              <a:rPr lang="en-US" dirty="0"/>
              <a:t>WGISS 42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14A5-1229-4647-B0D8-F7E1A6513B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" y="114945"/>
            <a:ext cx="9035919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6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57"/>
          <p:cNvSpPr txBox="1">
            <a:spLocks noGrp="1"/>
          </p:cNvSpPr>
          <p:nvPr>
            <p:ph type="title"/>
          </p:nvPr>
        </p:nvSpPr>
        <p:spPr>
          <a:xfrm>
            <a:off x="1371600" y="464409"/>
            <a:ext cx="6418200" cy="89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 dirty="0" smtClean="0"/>
              <a:t>Improvements to Data Stores</a:t>
            </a:r>
            <a:endParaRPr lang="en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3642" y="1963749"/>
            <a:ext cx="589756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0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NCEI &amp; CICS-NC worked with AWS, </a:t>
            </a:r>
            <a:r>
              <a:rPr lang="en-US" sz="20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Unidata</a:t>
            </a:r>
            <a:r>
              <a:rPr lang="en-US" sz="20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&amp; Climate Corporation to verify inventories/checksums</a:t>
            </a:r>
          </a:p>
          <a:p>
            <a:pPr marL="0" lvl="2"/>
            <a:endParaRPr lang="en-US" dirty="0" smtClean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0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Identified and fixed ~20K corrupted archive </a:t>
            </a:r>
            <a:r>
              <a:rPr lang="en" sz="20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files</a:t>
            </a:r>
            <a:r>
              <a:rPr lang="en-US" sz="20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(0.01% of 180M total)</a:t>
            </a:r>
          </a:p>
          <a:p>
            <a:pPr marL="285750" lvl="0" indent="-285750">
              <a:buFont typeface="Arial"/>
              <a:buChar char="•"/>
            </a:pPr>
            <a:endParaRPr lang="en-US" sz="20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000" u="sng" dirty="0" smtClean="0">
                <a:solidFill>
                  <a:srgbClr val="222222"/>
                </a:solidFill>
                <a:highlight>
                  <a:srgbClr val="FFFFFF"/>
                </a:highlight>
              </a:rPr>
              <a:t>An improved NOAA archive is a d</a:t>
            </a:r>
            <a:r>
              <a:rPr lang="en" sz="2000" u="sng" dirty="0" smtClean="0">
                <a:solidFill>
                  <a:srgbClr val="222222"/>
                </a:solidFill>
                <a:highlight>
                  <a:srgbClr val="FFFFFF"/>
                </a:highlight>
              </a:rPr>
              <a:t>irect</a:t>
            </a:r>
            <a:r>
              <a:rPr lang="en-US" sz="2000" u="sng" dirty="0" smtClean="0">
                <a:solidFill>
                  <a:srgbClr val="222222"/>
                </a:solidFill>
                <a:highlight>
                  <a:srgbClr val="FFFFFF"/>
                </a:highlight>
              </a:rPr>
              <a:t> and</a:t>
            </a:r>
            <a:r>
              <a:rPr lang="en" sz="2000" u="sng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" sz="2000" u="sng" dirty="0">
                <a:solidFill>
                  <a:srgbClr val="222222"/>
                </a:solidFill>
                <a:highlight>
                  <a:srgbClr val="FFFFFF"/>
                </a:highlight>
              </a:rPr>
              <a:t>positive result of the </a:t>
            </a:r>
            <a:r>
              <a:rPr lang="en-US" sz="2000" u="sng" dirty="0" smtClean="0">
                <a:solidFill>
                  <a:srgbClr val="222222"/>
                </a:solidFill>
                <a:highlight>
                  <a:srgbClr val="FFFFFF"/>
                </a:highlight>
              </a:rPr>
              <a:t>AWS Big Data Partnership </a:t>
            </a:r>
            <a:r>
              <a:rPr lang="en" sz="2000" u="sng" dirty="0" smtClean="0">
                <a:solidFill>
                  <a:srgbClr val="222222"/>
                </a:solidFill>
                <a:highlight>
                  <a:srgbClr val="FFFFFF"/>
                </a:highlight>
              </a:rPr>
              <a:t>effort </a:t>
            </a:r>
            <a:r>
              <a:rPr lang="en" sz="2000" u="sng" dirty="0">
                <a:solidFill>
                  <a:srgbClr val="222222"/>
                </a:solidFill>
                <a:highlight>
                  <a:srgbClr val="FFFFFF"/>
                </a:highlight>
              </a:rPr>
              <a:t>for </a:t>
            </a:r>
            <a:r>
              <a:rPr lang="en-US" sz="2000" u="sng" dirty="0" smtClean="0">
                <a:solidFill>
                  <a:srgbClr val="222222"/>
                </a:solidFill>
                <a:highlight>
                  <a:srgbClr val="FFFFFF"/>
                </a:highlight>
              </a:rPr>
              <a:t>NEXRAD Level II</a:t>
            </a:r>
          </a:p>
          <a:p>
            <a:pPr marL="742950" lvl="1" indent="-285750">
              <a:buFont typeface="Arial"/>
              <a:buChar char="•"/>
            </a:pPr>
            <a:r>
              <a:rPr lang="en" dirty="0" smtClean="0">
                <a:solidFill>
                  <a:srgbClr val="222222"/>
                </a:solidFill>
                <a:highlight>
                  <a:srgbClr val="FFFFFF"/>
                </a:highlight>
              </a:rPr>
              <a:t>Climate Corp</a:t>
            </a:r>
            <a:r>
              <a:rPr lang="en-US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" dirty="0" smtClean="0">
                <a:solidFill>
                  <a:srgbClr val="222222"/>
                </a:solidFill>
                <a:highlight>
                  <a:srgbClr val="FFFFFF"/>
                </a:highlight>
              </a:rPr>
              <a:t>discovered </a:t>
            </a:r>
            <a:r>
              <a:rPr lang="en" dirty="0">
                <a:solidFill>
                  <a:srgbClr val="222222"/>
                </a:solidFill>
                <a:highlight>
                  <a:srgbClr val="FFFFFF"/>
                </a:highlight>
              </a:rPr>
              <a:t>the </a:t>
            </a:r>
            <a:r>
              <a:rPr lang="en" dirty="0" smtClean="0">
                <a:solidFill>
                  <a:srgbClr val="222222"/>
                </a:solidFill>
                <a:highlight>
                  <a:srgbClr val="FFFFFF"/>
                </a:highlight>
              </a:rPr>
              <a:t>corruption</a:t>
            </a:r>
            <a:r>
              <a:rPr lang="en-US" dirty="0" smtClean="0">
                <a:solidFill>
                  <a:srgbClr val="222222"/>
                </a:solidFill>
                <a:highlight>
                  <a:srgbClr val="FFFFFF"/>
                </a:highlight>
              </a:rPr>
              <a:t>, NOAA fixed</a:t>
            </a:r>
          </a:p>
          <a:p>
            <a:pPr lvl="0"/>
            <a:endParaRPr lang="en-US" sz="2000" dirty="0" smtClean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0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Recovered data were reintroduced to the NOAA archive and sent to all the other BDP Collaborators.</a:t>
            </a:r>
          </a:p>
          <a:p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0"/>
          <a:stretch/>
        </p:blipFill>
        <p:spPr bwMode="auto">
          <a:xfrm>
            <a:off x="6201205" y="1987825"/>
            <a:ext cx="2870906" cy="3355975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09-20-2016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80397"/>
            <a:ext cx="3150304" cy="280778"/>
          </a:xfrm>
        </p:spPr>
        <p:txBody>
          <a:bodyPr/>
          <a:lstStyle/>
          <a:p>
            <a:r>
              <a:rPr lang="en-US" dirty="0"/>
              <a:t>WGISS 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14A5-1229-4647-B0D8-F7E1A6513B9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48" y="279918"/>
            <a:ext cx="8551131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Role of NOAA in the BDP Market  Ecosystem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Ensure all data remain freely  available</a:t>
            </a:r>
          </a:p>
          <a:p>
            <a:r>
              <a:rPr lang="en-US" dirty="0" smtClean="0"/>
              <a:t>Provide objective scientific expertise</a:t>
            </a:r>
          </a:p>
          <a:p>
            <a:r>
              <a:rPr lang="en-US" dirty="0"/>
              <a:t>E</a:t>
            </a:r>
            <a:r>
              <a:rPr lang="en-US" dirty="0" smtClean="0"/>
              <a:t>nsure long-term preservation and sound data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09-20-2016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6850"/>
            <a:ext cx="3264042" cy="365125"/>
          </a:xfrm>
        </p:spPr>
        <p:txBody>
          <a:bodyPr/>
          <a:lstStyle/>
          <a:p>
            <a:r>
              <a:rPr lang="en-US" dirty="0"/>
              <a:t>WGISS 42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14A5-1229-4647-B0D8-F7E1A6513B9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4800" dirty="0"/>
              <a:t/>
            </a:r>
            <a:br>
              <a:rPr lang="en-US" sz="4800" dirty="0"/>
            </a:br>
            <a:endParaRPr lang="en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09-20-2016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WGISS 42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14A5-1229-4647-B0D8-F7E1A6513B9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174" y="1670335"/>
            <a:ext cx="87860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NOAA Project </a:t>
            </a:r>
            <a:r>
              <a:rPr lang="en-US" sz="2000" dirty="0" err="1" smtClean="0"/>
              <a:t>Mgmt</a:t>
            </a:r>
            <a:r>
              <a:rPr lang="en-US" sz="2000" dirty="0"/>
              <a:t>: Amy Gaskins, Brian </a:t>
            </a:r>
            <a:r>
              <a:rPr lang="en-US" sz="2000" dirty="0" err="1"/>
              <a:t>Eiler</a:t>
            </a:r>
            <a:r>
              <a:rPr lang="en-US" sz="2000" dirty="0"/>
              <a:t>, Maia Hansen, </a:t>
            </a:r>
            <a:r>
              <a:rPr lang="en-US" sz="2000" dirty="0" smtClean="0"/>
              <a:t>Chelsea </a:t>
            </a:r>
            <a:r>
              <a:rPr lang="en-US" sz="2000" dirty="0" err="1"/>
              <a:t>Mastrapa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NOAA Technical: Ed Kearns, Steve Ansari, Alan </a:t>
            </a:r>
            <a:r>
              <a:rPr lang="en-US" sz="2000" dirty="0" err="1" smtClean="0"/>
              <a:t>Steremberg</a:t>
            </a:r>
            <a:r>
              <a:rPr lang="en-US" sz="2000" dirty="0" smtClean="0"/>
              <a:t>, Steve Del Greco,  Jeff de La Beaujardière, Brian Nelson, Tony </a:t>
            </a:r>
            <a:r>
              <a:rPr lang="en-US" sz="2000" dirty="0" err="1" smtClean="0"/>
              <a:t>LaVoi</a:t>
            </a:r>
            <a:r>
              <a:rPr lang="en-US" sz="2000" dirty="0" smtClean="0"/>
              <a:t>, Jay Morris, Carlos </a:t>
            </a:r>
            <a:r>
              <a:rPr lang="en-US" sz="2000" dirty="0" err="1" smtClean="0"/>
              <a:t>Rivero</a:t>
            </a:r>
            <a:r>
              <a:rPr lang="en-US" sz="2000" dirty="0" smtClean="0"/>
              <a:t>, Ken Casey, Ken Knapp, Michelle </a:t>
            </a:r>
            <a:r>
              <a:rPr lang="en-US" sz="2000" smtClean="0"/>
              <a:t>DeTommaso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NOAA Advisory Group: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NC </a:t>
            </a:r>
            <a:r>
              <a:rPr lang="en-US" sz="2000" dirty="0"/>
              <a:t>State University / CICS-</a:t>
            </a:r>
            <a:r>
              <a:rPr lang="en-US" sz="2000" dirty="0" smtClean="0"/>
              <a:t>NC: Otis Brown, Jonathon </a:t>
            </a:r>
            <a:r>
              <a:rPr lang="en-US" sz="2000" dirty="0" err="1" smtClean="0"/>
              <a:t>Brannock</a:t>
            </a:r>
            <a:r>
              <a:rPr lang="en-US" sz="2000" dirty="0" smtClean="0"/>
              <a:t>, Lou Vazquez, Scott Stevens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r>
              <a:rPr lang="en-US" sz="2000" dirty="0" smtClean="0"/>
              <a:t>Big Data Project </a:t>
            </a:r>
            <a:r>
              <a:rPr lang="en-US" sz="2000" dirty="0"/>
              <a:t>Collaborators and </a:t>
            </a:r>
            <a:r>
              <a:rPr lang="en-US" sz="2000" dirty="0" smtClean="0"/>
              <a:t>partners for NEXRAD data: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    Amazon: Ariel Gold, Jeff Layton</a:t>
            </a:r>
          </a:p>
          <a:p>
            <a:pPr marL="285750" lvl="5" indent="-285750">
              <a:buFont typeface="Arial"/>
              <a:buChar char="•"/>
            </a:pPr>
            <a:r>
              <a:rPr lang="en-US" sz="2000" dirty="0" smtClean="0"/>
              <a:t>       Climate Corporation: Adam </a:t>
            </a:r>
            <a:r>
              <a:rPr lang="en-US" sz="2000" dirty="0"/>
              <a:t>P</a:t>
            </a:r>
            <a:r>
              <a:rPr lang="en-US" sz="2000" dirty="0" smtClean="0"/>
              <a:t>asch, </a:t>
            </a:r>
            <a:r>
              <a:rPr lang="en-US" sz="2000" dirty="0" err="1" smtClean="0"/>
              <a:t>Valliappa</a:t>
            </a:r>
            <a:r>
              <a:rPr lang="en-US" sz="2000" dirty="0" smtClean="0"/>
              <a:t> </a:t>
            </a:r>
            <a:r>
              <a:rPr lang="en-US" sz="2000" dirty="0" err="1" smtClean="0"/>
              <a:t>Lakshmanan</a:t>
            </a:r>
            <a:r>
              <a:rPr lang="en-US" sz="2000" dirty="0" smtClean="0"/>
              <a:t>, </a:t>
            </a:r>
          </a:p>
          <a:p>
            <a:pPr marL="285750" lvl="5" indent="-285750">
              <a:buFont typeface="Arial"/>
              <a:buChar char="•"/>
            </a:pPr>
            <a:r>
              <a:rPr lang="en-US" sz="2000" dirty="0" smtClean="0"/>
              <a:t>       </a:t>
            </a:r>
            <a:r>
              <a:rPr lang="en-US" sz="2000" dirty="0" err="1" smtClean="0"/>
              <a:t>Unidata</a:t>
            </a:r>
            <a:r>
              <a:rPr lang="en-US" sz="2000" dirty="0" smtClean="0"/>
              <a:t>: Jeff Weber</a:t>
            </a:r>
          </a:p>
          <a:p>
            <a:pPr marL="285750" lvl="5" indent="-285750">
              <a:buFont typeface="Arial"/>
              <a:buChar char="•"/>
            </a:pPr>
            <a:r>
              <a:rPr lang="en-US" sz="2000" dirty="0" smtClean="0"/>
              <a:t>    Google: Eli Bixby, </a:t>
            </a:r>
            <a:r>
              <a:rPr lang="en-US" sz="2000" dirty="0" err="1" smtClean="0"/>
              <a:t>Tino</a:t>
            </a:r>
            <a:r>
              <a:rPr lang="en-US" sz="2000" dirty="0" smtClean="0"/>
              <a:t> </a:t>
            </a:r>
            <a:r>
              <a:rPr lang="en-US" sz="2000" dirty="0" err="1" smtClean="0"/>
              <a:t>Tereshko</a:t>
            </a:r>
            <a:r>
              <a:rPr lang="en-US" sz="2000" dirty="0" smtClean="0"/>
              <a:t>, Amy Unruh, Tanya </a:t>
            </a:r>
            <a:r>
              <a:rPr lang="en-US" sz="2000" dirty="0" err="1" smtClean="0"/>
              <a:t>Shastri</a:t>
            </a:r>
            <a:r>
              <a:rPr lang="en-US" sz="2000" dirty="0" smtClean="0"/>
              <a:t>, </a:t>
            </a:r>
            <a:r>
              <a:rPr lang="en-US" sz="2000" dirty="0" err="1" smtClean="0"/>
              <a:t>Ossama</a:t>
            </a:r>
            <a:r>
              <a:rPr lang="en-US" sz="2000" dirty="0" smtClean="0"/>
              <a:t> </a:t>
            </a:r>
            <a:r>
              <a:rPr lang="en-US" sz="2000" dirty="0" err="1" smtClean="0"/>
              <a:t>Alami</a:t>
            </a:r>
            <a:endParaRPr lang="en-US" sz="2000" dirty="0" smtClean="0"/>
          </a:p>
          <a:p>
            <a:pPr marL="285750" lvl="5" indent="-285750">
              <a:buFont typeface="Arial"/>
              <a:buChar char="•"/>
            </a:pPr>
            <a:r>
              <a:rPr lang="en-US" sz="2000" dirty="0" smtClean="0"/>
              <a:t>    Microsoft: Sam </a:t>
            </a:r>
            <a:r>
              <a:rPr lang="en-US" sz="2000" dirty="0" err="1" smtClean="0"/>
              <a:t>Khoury</a:t>
            </a:r>
            <a:r>
              <a:rPr lang="en-US" sz="2000" dirty="0" smtClean="0"/>
              <a:t>, Sid Krishna</a:t>
            </a:r>
          </a:p>
          <a:p>
            <a:pPr marL="285750" lvl="5" indent="-285750">
              <a:buFont typeface="Arial"/>
              <a:buChar char="•"/>
            </a:pPr>
            <a:r>
              <a:rPr lang="en-US" sz="2000" dirty="0" smtClean="0"/>
              <a:t>    Open Commons Consortium: </a:t>
            </a:r>
            <a:r>
              <a:rPr lang="en-US" sz="2000" dirty="0"/>
              <a:t>Maria </a:t>
            </a:r>
            <a:r>
              <a:rPr lang="en-US" sz="2000" dirty="0" smtClean="0"/>
              <a:t>Patterson</a:t>
            </a:r>
            <a:r>
              <a:rPr lang="en-US" sz="2000" b="1" dirty="0" smtClean="0"/>
              <a:t>, </a:t>
            </a:r>
            <a:r>
              <a:rPr lang="en-US" sz="2000" dirty="0"/>
              <a:t>Walt Wells </a:t>
            </a:r>
          </a:p>
          <a:p>
            <a:pPr lvl="2"/>
            <a:endParaRPr lang="en-US" sz="2000" dirty="0"/>
          </a:p>
        </p:txBody>
      </p:sp>
      <p:sp>
        <p:nvSpPr>
          <p:cNvPr id="6" name="Shape 86"/>
          <p:cNvSpPr txBox="1">
            <a:spLocks/>
          </p:cNvSpPr>
          <p:nvPr/>
        </p:nvSpPr>
        <p:spPr>
          <a:xfrm>
            <a:off x="457200" y="274636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/>
            </a:lvl9pPr>
          </a:lstStyle>
          <a:p>
            <a:pPr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00" b="1" dirty="0" smtClean="0">
                <a:solidFill>
                  <a:srgbClr val="3D7499"/>
                </a:solidFill>
                <a:latin typeface="Rambla"/>
                <a:ea typeface="Rambla"/>
                <a:cs typeface="Rambla"/>
                <a:sym typeface="Rambla"/>
              </a:rPr>
              <a:t>Acknowledgements</a:t>
            </a:r>
            <a:endParaRPr lang="en" sz="3600" b="1" dirty="0">
              <a:solidFill>
                <a:srgbClr val="3D7499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31117827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27351" y="516585"/>
            <a:ext cx="8520599" cy="763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4000" b="1" dirty="0"/>
              <a:t>So What?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11701" y="1485150"/>
            <a:ext cx="8520599" cy="48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222222"/>
              </a:buClr>
            </a:pPr>
            <a:r>
              <a:rPr lang="en-US" sz="1800" b="1" dirty="0" smtClean="0">
                <a:solidFill>
                  <a:srgbClr val="222222"/>
                </a:solidFill>
              </a:rPr>
              <a:t>One</a:t>
            </a:r>
            <a:r>
              <a:rPr lang="en" sz="1800" b="1" dirty="0" smtClean="0">
                <a:solidFill>
                  <a:srgbClr val="222222"/>
                </a:solidFill>
              </a:rPr>
              <a:t> </a:t>
            </a:r>
            <a:r>
              <a:rPr lang="en" sz="1800" b="1" dirty="0">
                <a:solidFill>
                  <a:srgbClr val="222222"/>
                </a:solidFill>
              </a:rPr>
              <a:t>valuable, large, unwieldy dataset has been “liberated” for wider </a:t>
            </a:r>
            <a:r>
              <a:rPr lang="en" sz="1800" b="1" dirty="0" smtClean="0">
                <a:solidFill>
                  <a:srgbClr val="222222"/>
                </a:solidFill>
              </a:rPr>
              <a:t>utilization</a:t>
            </a:r>
            <a:r>
              <a:rPr lang="en-US" sz="1800" b="1" dirty="0">
                <a:solidFill>
                  <a:srgbClr val="222222"/>
                </a:solidFill>
              </a:rPr>
              <a:t> </a:t>
            </a:r>
            <a:r>
              <a:rPr lang="en-US" sz="1800" b="1" dirty="0" smtClean="0">
                <a:solidFill>
                  <a:srgbClr val="222222"/>
                </a:solidFill>
              </a:rPr>
              <a:t>by industry and the public at </a:t>
            </a:r>
            <a:r>
              <a:rPr lang="en" sz="1800" b="1" dirty="0" smtClean="0">
                <a:solidFill>
                  <a:srgbClr val="222222"/>
                </a:solidFill>
              </a:rPr>
              <a:t>no </a:t>
            </a:r>
            <a:r>
              <a:rPr lang="en" sz="1800" b="1" dirty="0">
                <a:solidFill>
                  <a:srgbClr val="222222"/>
                </a:solidFill>
              </a:rPr>
              <a:t>net </a:t>
            </a:r>
            <a:r>
              <a:rPr lang="en-US" sz="1800" b="1" dirty="0" smtClean="0">
                <a:solidFill>
                  <a:srgbClr val="222222"/>
                </a:solidFill>
              </a:rPr>
              <a:t>US </a:t>
            </a:r>
            <a:r>
              <a:rPr lang="en" sz="1800" b="1" dirty="0" smtClean="0">
                <a:solidFill>
                  <a:srgbClr val="222222"/>
                </a:solidFill>
              </a:rPr>
              <a:t>taxpayer cost</a:t>
            </a:r>
            <a:r>
              <a:rPr lang="en-US" sz="1800" b="1" dirty="0" smtClean="0">
                <a:solidFill>
                  <a:srgbClr val="222222"/>
                </a:solidFill>
              </a:rPr>
              <a:t>.</a:t>
            </a:r>
          </a:p>
          <a:p>
            <a:pPr lvl="1">
              <a:buClr>
                <a:srgbClr val="222222"/>
              </a:buClr>
            </a:pPr>
            <a:r>
              <a:rPr lang="en-US" sz="1800" dirty="0" smtClean="0">
                <a:solidFill>
                  <a:srgbClr val="222222"/>
                </a:solidFill>
              </a:rPr>
              <a:t>Seamless access across time: users find </a:t>
            </a:r>
            <a:r>
              <a:rPr lang="en-US" sz="1800" u="sng" dirty="0" smtClean="0">
                <a:solidFill>
                  <a:srgbClr val="222222"/>
                </a:solidFill>
              </a:rPr>
              <a:t>both historical and </a:t>
            </a:r>
            <a:r>
              <a:rPr lang="en-US" sz="1800" u="sng" dirty="0" err="1" smtClean="0">
                <a:solidFill>
                  <a:srgbClr val="222222"/>
                </a:solidFill>
              </a:rPr>
              <a:t>realtime</a:t>
            </a:r>
            <a:r>
              <a:rPr lang="en-US" sz="1800" u="sng" dirty="0" smtClean="0">
                <a:solidFill>
                  <a:srgbClr val="222222"/>
                </a:solidFill>
              </a:rPr>
              <a:t> NEXRAD Level II data in the same place, in the same way</a:t>
            </a:r>
            <a:r>
              <a:rPr lang="en-US" sz="1800" dirty="0" smtClean="0">
                <a:solidFill>
                  <a:srgbClr val="222222"/>
                </a:solidFill>
              </a:rPr>
              <a:t>.</a:t>
            </a:r>
          </a:p>
          <a:p>
            <a:pPr lvl="1">
              <a:buClr>
                <a:srgbClr val="222222"/>
              </a:buClr>
            </a:pPr>
            <a:r>
              <a:rPr lang="en-US" sz="1800" dirty="0" smtClean="0">
                <a:solidFill>
                  <a:srgbClr val="222222"/>
                </a:solidFill>
              </a:rPr>
              <a:t>Historical data provides context for new </a:t>
            </a:r>
            <a:r>
              <a:rPr lang="en-US" sz="1800" dirty="0" err="1" smtClean="0">
                <a:solidFill>
                  <a:srgbClr val="222222"/>
                </a:solidFill>
              </a:rPr>
              <a:t>realtime</a:t>
            </a:r>
            <a:r>
              <a:rPr lang="en-US" sz="1800" dirty="0" smtClean="0">
                <a:solidFill>
                  <a:srgbClr val="222222"/>
                </a:solidFill>
              </a:rPr>
              <a:t> observations – important for decision-making</a:t>
            </a:r>
          </a:p>
          <a:p>
            <a:pPr marL="241300" lvl="0" indent="0" rtl="0">
              <a:spcBef>
                <a:spcPts val="0"/>
              </a:spcBef>
              <a:buClr>
                <a:srgbClr val="222222"/>
              </a:buClr>
              <a:buNone/>
            </a:pPr>
            <a:endParaRPr sz="2000" dirty="0">
              <a:solidFill>
                <a:srgbClr val="222222"/>
              </a:solidFill>
            </a:endParaRPr>
          </a:p>
          <a:p>
            <a:pPr lvl="0" rtl="0">
              <a:spcBef>
                <a:spcPts val="0"/>
              </a:spcBef>
              <a:buClr>
                <a:srgbClr val="222222"/>
              </a:buClr>
            </a:pPr>
            <a:r>
              <a:rPr lang="en" sz="1800" b="1" dirty="0"/>
              <a:t>New business opportunities are </a:t>
            </a:r>
            <a:r>
              <a:rPr lang="en-US" sz="1800" b="1" dirty="0" smtClean="0"/>
              <a:t>being </a:t>
            </a:r>
            <a:r>
              <a:rPr lang="en" sz="1800" b="1" dirty="0" smtClean="0"/>
              <a:t>created</a:t>
            </a:r>
            <a:endParaRPr lang="en-US" sz="1800" b="1" dirty="0" smtClean="0"/>
          </a:p>
          <a:p>
            <a:pPr lvl="1" rtl="0">
              <a:spcBef>
                <a:spcPts val="0"/>
              </a:spcBef>
              <a:buClr>
                <a:srgbClr val="222222"/>
              </a:buClr>
            </a:pPr>
            <a:r>
              <a:rPr lang="en" sz="1800" dirty="0" smtClean="0"/>
              <a:t>custom </a:t>
            </a:r>
            <a:r>
              <a:rPr lang="en" sz="1800" dirty="0"/>
              <a:t>severe weather products, bird migrati</a:t>
            </a:r>
            <a:r>
              <a:rPr lang="en" sz="1800" dirty="0">
                <a:solidFill>
                  <a:srgbClr val="222222"/>
                </a:solidFill>
              </a:rPr>
              <a:t>on studies, etc. are easier to </a:t>
            </a:r>
            <a:r>
              <a:rPr lang="en" sz="1800" dirty="0" smtClean="0">
                <a:solidFill>
                  <a:srgbClr val="222222"/>
                </a:solidFill>
              </a:rPr>
              <a:t>develop</a:t>
            </a:r>
            <a:endParaRPr lang="en-US" sz="1800" dirty="0" smtClean="0">
              <a:solidFill>
                <a:srgbClr val="222222"/>
              </a:solidFill>
            </a:endParaRPr>
          </a:p>
          <a:p>
            <a:pPr lvl="1" rtl="0">
              <a:spcBef>
                <a:spcPts val="0"/>
              </a:spcBef>
              <a:buClr>
                <a:srgbClr val="222222"/>
              </a:buClr>
            </a:pPr>
            <a:endParaRPr sz="1800" dirty="0">
              <a:solidFill>
                <a:srgbClr val="222222"/>
              </a:solidFill>
            </a:endParaRPr>
          </a:p>
          <a:p>
            <a:pPr lvl="0" rtl="0">
              <a:spcBef>
                <a:spcPts val="0"/>
              </a:spcBef>
              <a:buClr>
                <a:srgbClr val="222222"/>
              </a:buClr>
            </a:pPr>
            <a:r>
              <a:rPr lang="en" sz="1800" b="1" dirty="0"/>
              <a:t>New applications can be developed </a:t>
            </a:r>
            <a:r>
              <a:rPr lang="en-US" sz="1800" b="1" dirty="0" smtClean="0"/>
              <a:t>faster</a:t>
            </a:r>
            <a:r>
              <a:rPr lang="en-US" sz="1800" b="1" dirty="0"/>
              <a:t> </a:t>
            </a:r>
            <a:r>
              <a:rPr lang="en-US" sz="1800" b="1" dirty="0" smtClean="0"/>
              <a:t>when</a:t>
            </a:r>
            <a:r>
              <a:rPr lang="en" sz="1800" b="1" dirty="0" smtClean="0">
                <a:solidFill>
                  <a:srgbClr val="222222"/>
                </a:solidFill>
              </a:rPr>
              <a:t> data are co-located with processing </a:t>
            </a:r>
            <a:endParaRPr lang="en" sz="1800" b="1" dirty="0">
              <a:solidFill>
                <a:srgbClr val="222222"/>
              </a:solidFill>
            </a:endParaRPr>
          </a:p>
          <a:p>
            <a:pPr lvl="1" rtl="0">
              <a:spcBef>
                <a:spcPts val="0"/>
              </a:spcBef>
              <a:buClr>
                <a:srgbClr val="222222"/>
              </a:buClr>
            </a:pPr>
            <a:r>
              <a:rPr lang="en" sz="1800" dirty="0" smtClean="0">
                <a:solidFill>
                  <a:srgbClr val="222222"/>
                </a:solidFill>
              </a:rPr>
              <a:t>Quicken</a:t>
            </a:r>
            <a:r>
              <a:rPr lang="en-US" sz="1800" dirty="0" smtClean="0">
                <a:solidFill>
                  <a:srgbClr val="222222"/>
                </a:solidFill>
              </a:rPr>
              <a:t>s</a:t>
            </a:r>
            <a:r>
              <a:rPr lang="en" sz="1800" dirty="0" smtClean="0">
                <a:solidFill>
                  <a:srgbClr val="222222"/>
                </a:solidFill>
              </a:rPr>
              <a:t> </a:t>
            </a:r>
            <a:r>
              <a:rPr lang="en" sz="1800" dirty="0">
                <a:solidFill>
                  <a:srgbClr val="222222"/>
                </a:solidFill>
              </a:rPr>
              <a:t>the pace of app development and time-to-market</a:t>
            </a:r>
          </a:p>
          <a:p>
            <a:pPr lvl="1">
              <a:buClr>
                <a:srgbClr val="222222"/>
              </a:buClr>
            </a:pPr>
            <a:r>
              <a:rPr lang="en" sz="1800" dirty="0" smtClean="0">
                <a:solidFill>
                  <a:srgbClr val="222222"/>
                </a:solidFill>
              </a:rPr>
              <a:t>NOAA’s NEXRAD </a:t>
            </a:r>
            <a:r>
              <a:rPr lang="en-US" sz="1800" dirty="0" smtClean="0">
                <a:solidFill>
                  <a:srgbClr val="222222"/>
                </a:solidFill>
              </a:rPr>
              <a:t>recent </a:t>
            </a:r>
            <a:r>
              <a:rPr lang="en" sz="1800" dirty="0" smtClean="0">
                <a:solidFill>
                  <a:srgbClr val="222222"/>
                </a:solidFill>
              </a:rPr>
              <a:t>reprocessing (of 11 years’ data) took </a:t>
            </a:r>
            <a:r>
              <a:rPr lang="en" sz="1800" i="1" dirty="0" smtClean="0">
                <a:solidFill>
                  <a:srgbClr val="222222"/>
                </a:solidFill>
              </a:rPr>
              <a:t>years</a:t>
            </a:r>
            <a:r>
              <a:rPr lang="en-US" sz="1800" i="1" dirty="0" smtClean="0">
                <a:solidFill>
                  <a:srgbClr val="222222"/>
                </a:solidFill>
              </a:rPr>
              <a:t>; </a:t>
            </a:r>
            <a:r>
              <a:rPr lang="en" sz="1800" dirty="0" smtClean="0">
                <a:solidFill>
                  <a:srgbClr val="222222"/>
                </a:solidFill>
              </a:rPr>
              <a:t>Same </a:t>
            </a:r>
            <a:r>
              <a:rPr lang="en-US" sz="1800" dirty="0" smtClean="0">
                <a:solidFill>
                  <a:srgbClr val="222222"/>
                </a:solidFill>
              </a:rPr>
              <a:t>volume of </a:t>
            </a:r>
            <a:r>
              <a:rPr lang="en" sz="1800" dirty="0" smtClean="0">
                <a:solidFill>
                  <a:srgbClr val="222222"/>
                </a:solidFill>
              </a:rPr>
              <a:t>processing today </a:t>
            </a:r>
            <a:r>
              <a:rPr lang="en-US" sz="1800" dirty="0" smtClean="0">
                <a:solidFill>
                  <a:srgbClr val="222222"/>
                </a:solidFill>
              </a:rPr>
              <a:t>c</a:t>
            </a:r>
            <a:r>
              <a:rPr lang="en" sz="1800" dirty="0" smtClean="0">
                <a:solidFill>
                  <a:srgbClr val="222222"/>
                </a:solidFill>
              </a:rPr>
              <a:t>ould now take </a:t>
            </a:r>
            <a:r>
              <a:rPr lang="en" sz="1800" i="1" dirty="0" smtClean="0">
                <a:solidFill>
                  <a:srgbClr val="222222"/>
                </a:solidFill>
              </a:rPr>
              <a:t>weeks</a:t>
            </a:r>
            <a:endParaRPr sz="1800" dirty="0">
              <a:solidFill>
                <a:srgbClr val="22222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46535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What's Next?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222222"/>
              </a:buClr>
            </a:pPr>
            <a:r>
              <a:rPr lang="en-US" sz="2800" b="1" dirty="0" smtClean="0">
                <a:solidFill>
                  <a:srgbClr val="222222"/>
                </a:solidFill>
              </a:rPr>
              <a:t>Geostationary satellite data (GOES)</a:t>
            </a:r>
            <a:endParaRPr lang="en-US" sz="2800" b="1" dirty="0">
              <a:solidFill>
                <a:srgbClr val="222222"/>
              </a:solidFill>
            </a:endParaRPr>
          </a:p>
          <a:p>
            <a:pPr lvl="0">
              <a:buClr>
                <a:srgbClr val="222222"/>
              </a:buClr>
            </a:pPr>
            <a:r>
              <a:rPr lang="en-US" sz="2800" dirty="0" smtClean="0">
                <a:solidFill>
                  <a:srgbClr val="222222"/>
                </a:solidFill>
              </a:rPr>
              <a:t>Weather </a:t>
            </a:r>
            <a:r>
              <a:rPr lang="en-US" sz="2800" dirty="0">
                <a:solidFill>
                  <a:srgbClr val="222222"/>
                </a:solidFill>
              </a:rPr>
              <a:t>Forecast </a:t>
            </a:r>
            <a:r>
              <a:rPr lang="en-US" sz="2800" dirty="0" smtClean="0">
                <a:solidFill>
                  <a:srgbClr val="222222"/>
                </a:solidFill>
              </a:rPr>
              <a:t>Models</a:t>
            </a:r>
            <a:endParaRPr lang="en-US" sz="2800" dirty="0">
              <a:solidFill>
                <a:srgbClr val="222222"/>
              </a:solidFill>
            </a:endParaRPr>
          </a:p>
          <a:p>
            <a:pPr lvl="0">
              <a:buClr>
                <a:srgbClr val="222222"/>
              </a:buClr>
            </a:pPr>
            <a:r>
              <a:rPr lang="en-US" sz="2800" dirty="0" smtClean="0">
                <a:solidFill>
                  <a:srgbClr val="222222"/>
                </a:solidFill>
              </a:rPr>
              <a:t>Fisheries </a:t>
            </a:r>
            <a:r>
              <a:rPr lang="en-US" sz="2800" dirty="0" err="1">
                <a:solidFill>
                  <a:srgbClr val="222222"/>
                </a:solidFill>
              </a:rPr>
              <a:t>bycatch</a:t>
            </a:r>
            <a:r>
              <a:rPr lang="en-US" sz="2800" dirty="0">
                <a:solidFill>
                  <a:srgbClr val="222222"/>
                </a:solidFill>
              </a:rPr>
              <a:t> </a:t>
            </a:r>
            <a:r>
              <a:rPr lang="en-US" sz="2800" dirty="0" smtClean="0">
                <a:solidFill>
                  <a:srgbClr val="222222"/>
                </a:solidFill>
              </a:rPr>
              <a:t>information</a:t>
            </a:r>
          </a:p>
          <a:p>
            <a:pPr lvl="0">
              <a:buClr>
                <a:srgbClr val="222222"/>
              </a:buClr>
            </a:pPr>
            <a:r>
              <a:rPr lang="en-US" sz="2800" dirty="0" smtClean="0">
                <a:solidFill>
                  <a:srgbClr val="222222"/>
                </a:solidFill>
              </a:rPr>
              <a:t>other </a:t>
            </a:r>
            <a:r>
              <a:rPr lang="en-US" sz="2800" dirty="0">
                <a:solidFill>
                  <a:srgbClr val="222222"/>
                </a:solidFill>
              </a:rPr>
              <a:t>NOAA data </a:t>
            </a:r>
            <a:r>
              <a:rPr lang="en-US" sz="2800" dirty="0" err="1" smtClean="0">
                <a:solidFill>
                  <a:srgbClr val="222222"/>
                </a:solidFill>
              </a:rPr>
              <a:t>t.b.d</a:t>
            </a:r>
            <a:r>
              <a:rPr lang="en-US" sz="2800" dirty="0" smtClean="0">
                <a:solidFill>
                  <a:srgbClr val="222222"/>
                </a:solidFill>
              </a:rPr>
              <a:t>.</a:t>
            </a:r>
            <a:endParaRPr lang="en" sz="2800" dirty="0">
              <a:solidFill>
                <a:srgbClr val="222222"/>
              </a:solidFill>
            </a:endParaRPr>
          </a:p>
          <a:p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30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Current GOES data situation</a:t>
            </a:r>
            <a:endParaRPr lang="en" dirty="0"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277372" y="1485149"/>
            <a:ext cx="8520600" cy="49845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2800" dirty="0" smtClean="0"/>
              <a:t>GOES (Geostationary Operational Environmental Satellites) is USA’s </a:t>
            </a:r>
            <a:r>
              <a:rPr lang="en" sz="2800" dirty="0"/>
              <a:t>4th most impactful observing system</a:t>
            </a:r>
            <a:r>
              <a:rPr lang="en-US" sz="2800" dirty="0" smtClean="0"/>
              <a:t>*</a:t>
            </a:r>
            <a:br>
              <a:rPr lang="en-US" sz="2800" dirty="0" smtClean="0"/>
            </a:br>
            <a:r>
              <a:rPr lang="en-US" sz="1800" dirty="0" smtClean="0"/>
              <a:t>* From on </a:t>
            </a:r>
            <a:r>
              <a:rPr lang="en-US" sz="1800" dirty="0"/>
              <a:t>OSTP Civil Plan for Earth </a:t>
            </a:r>
            <a:r>
              <a:rPr lang="en-US" sz="1800" dirty="0" smtClean="0"/>
              <a:t>Observations</a:t>
            </a:r>
            <a:br>
              <a:rPr lang="en-US" sz="1800" dirty="0" smtClean="0"/>
            </a:br>
            <a:endParaRPr lang="en-US" sz="2800" dirty="0"/>
          </a:p>
          <a:p>
            <a:r>
              <a:rPr lang="en-US" sz="2800" dirty="0" smtClean="0"/>
              <a:t>N</a:t>
            </a:r>
            <a:r>
              <a:rPr lang="en" sz="2800" dirty="0" smtClean="0"/>
              <a:t>umerous factors</a:t>
            </a:r>
            <a:r>
              <a:rPr lang="en-US" sz="2800" dirty="0" smtClean="0"/>
              <a:t>**</a:t>
            </a:r>
            <a:r>
              <a:rPr lang="en" sz="2800" dirty="0" smtClean="0"/>
              <a:t> </a:t>
            </a:r>
            <a:r>
              <a:rPr lang="en" sz="2800" dirty="0"/>
              <a:t>hinder access to GOES data, making a simple request a very complex </a:t>
            </a:r>
            <a:r>
              <a:rPr lang="en" sz="2800" dirty="0" smtClean="0"/>
              <a:t>task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 **</a:t>
            </a:r>
            <a:r>
              <a:rPr lang="en-US" sz="1800" i="1" dirty="0" smtClean="0"/>
              <a:t>Per </a:t>
            </a:r>
            <a:r>
              <a:rPr lang="en-US" sz="1800" i="1" dirty="0"/>
              <a:t>Dr. Ken </a:t>
            </a:r>
            <a:r>
              <a:rPr lang="en-US" sz="1800" i="1" dirty="0" smtClean="0"/>
              <a:t>Knapp</a:t>
            </a:r>
            <a:endParaRPr lang="en-US" sz="2800" dirty="0" smtClean="0"/>
          </a:p>
          <a:p>
            <a:pPr marL="857250" lvl="1" indent="-304800">
              <a:buSzPct val="100000"/>
              <a:buAutoNum type="arabicPeriod"/>
            </a:pPr>
            <a:r>
              <a:rPr lang="en" sz="1800" dirty="0"/>
              <a:t>Determine satellites operating at time of request</a:t>
            </a:r>
          </a:p>
          <a:p>
            <a:pPr marL="857250" lvl="1" indent="-304800">
              <a:buSzPct val="100000"/>
              <a:buAutoNum type="arabicPeriod"/>
            </a:pPr>
            <a:r>
              <a:rPr lang="en" sz="1800" dirty="0"/>
              <a:t>Order Data from CLASS </a:t>
            </a:r>
            <a:r>
              <a:rPr lang="en" sz="1800" dirty="0" smtClean="0"/>
              <a:t>website</a:t>
            </a:r>
            <a:r>
              <a:rPr lang="en-US" sz="1800" dirty="0" smtClean="0"/>
              <a:t>, download them to your own disk</a:t>
            </a:r>
            <a:endParaRPr lang="en" sz="1800" dirty="0"/>
          </a:p>
          <a:p>
            <a:pPr marL="857250" lvl="1" indent="-304800">
              <a:buSzPct val="100000"/>
              <a:buAutoNum type="arabicPeriod"/>
            </a:pPr>
            <a:r>
              <a:rPr lang="en" sz="1800" dirty="0" smtClean="0"/>
              <a:t>Figure </a:t>
            </a:r>
            <a:r>
              <a:rPr lang="en" sz="1800" dirty="0"/>
              <a:t>out how to handle duplicate files</a:t>
            </a:r>
          </a:p>
          <a:p>
            <a:pPr marL="857250" lvl="1" indent="-304800">
              <a:buSzPct val="100000"/>
              <a:buAutoNum type="arabicPeriod"/>
            </a:pPr>
            <a:r>
              <a:rPr lang="en-US" sz="1800" dirty="0" smtClean="0"/>
              <a:t>Learn </a:t>
            </a:r>
            <a:r>
              <a:rPr lang="en" sz="1800" dirty="0" smtClean="0"/>
              <a:t>how </a:t>
            </a:r>
            <a:r>
              <a:rPr lang="en" sz="1800" dirty="0"/>
              <a:t>to </a:t>
            </a:r>
            <a:r>
              <a:rPr lang="en-US" sz="1800" dirty="0" smtClean="0"/>
              <a:t>read GVAR and/or create </a:t>
            </a:r>
            <a:r>
              <a:rPr lang="en" sz="1800" dirty="0" smtClean="0"/>
              <a:t>AREA files</a:t>
            </a:r>
            <a:r>
              <a:rPr lang="en-US" sz="1800" dirty="0" smtClean="0"/>
              <a:t> </a:t>
            </a:r>
          </a:p>
          <a:p>
            <a:pPr marL="857250" lvl="1" indent="-304800">
              <a:buSzPct val="100000"/>
              <a:buFont typeface="Arial" pitchFamily="34" charset="0"/>
              <a:buAutoNum type="arabicPeriod"/>
            </a:pPr>
            <a:r>
              <a:rPr lang="en-US" sz="1800" dirty="0" smtClean="0"/>
              <a:t>Investigate </a:t>
            </a:r>
            <a:r>
              <a:rPr lang="en" sz="1800" dirty="0" smtClean="0"/>
              <a:t>how </a:t>
            </a:r>
            <a:r>
              <a:rPr lang="en" sz="1800" dirty="0"/>
              <a:t>to calibrate data</a:t>
            </a:r>
            <a:r>
              <a:rPr lang="en-US" sz="1800" dirty="0"/>
              <a:t>, then apply calibration</a:t>
            </a:r>
          </a:p>
          <a:p>
            <a:pPr marL="857250" lvl="1" indent="-304800">
              <a:buSzPct val="100000"/>
              <a:buFont typeface="Arial" pitchFamily="34" charset="0"/>
              <a:buAutoNum type="arabicPeriod"/>
            </a:pPr>
            <a:r>
              <a:rPr lang="en-US" sz="1800" dirty="0" smtClean="0"/>
              <a:t>Remap and subsample data for desired region</a:t>
            </a:r>
            <a:endParaRPr lang="en-US" sz="1800" dirty="0"/>
          </a:p>
          <a:p>
            <a:pPr marL="857250" lvl="1" indent="-304800">
              <a:buSzPct val="100000"/>
              <a:buFont typeface="Arial" pitchFamily="34" charset="0"/>
              <a:buAutoNum type="arabicPeriod"/>
            </a:pPr>
            <a:r>
              <a:rPr lang="en-US" sz="1800" dirty="0"/>
              <a:t>Process data to level/product </a:t>
            </a:r>
            <a:r>
              <a:rPr lang="en-US" sz="1800" dirty="0" smtClean="0"/>
              <a:t>desired</a:t>
            </a:r>
            <a:endParaRPr lang="en-US" sz="1800" dirty="0"/>
          </a:p>
          <a:p>
            <a:pPr marL="152400" lvl="0" indent="0">
              <a:buSzPct val="100000"/>
              <a:buNone/>
            </a:pPr>
            <a:endParaRPr lang="en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23558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</a:t>
            </a:r>
            <a:r>
              <a:rPr lang="en-US" dirty="0" smtClean="0"/>
              <a:t>ath to improved GOES data usability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1" y="1688269"/>
            <a:ext cx="8520599" cy="4555200"/>
          </a:xfrm>
        </p:spPr>
        <p:txBody>
          <a:bodyPr>
            <a:noAutofit/>
          </a:bodyPr>
          <a:lstStyle/>
          <a:p>
            <a:pPr marL="457200" lvl="0" indent="-228600">
              <a:lnSpc>
                <a:spcPct val="120000"/>
              </a:lnSpc>
            </a:pPr>
            <a:r>
              <a:rPr lang="en-US" sz="2800" dirty="0" smtClean="0"/>
              <a:t>NOAA provides improved dataset</a:t>
            </a:r>
          </a:p>
          <a:p>
            <a:pPr marL="857250" lvl="1" indent="-228600">
              <a:lnSpc>
                <a:spcPct val="120000"/>
              </a:lnSpc>
            </a:pPr>
            <a:r>
              <a:rPr lang="en-US" sz="2400" dirty="0" smtClean="0"/>
              <a:t>Extract all GOES data from CLASS</a:t>
            </a:r>
          </a:p>
          <a:p>
            <a:pPr marL="857250" lvl="1" indent="-228600">
              <a:lnSpc>
                <a:spcPct val="120000"/>
              </a:lnSpc>
            </a:pPr>
            <a:r>
              <a:rPr lang="en-US" sz="2400" dirty="0" smtClean="0"/>
              <a:t>While sending to BDP Collaborators:</a:t>
            </a:r>
          </a:p>
          <a:p>
            <a:pPr marL="1257300" lvl="2">
              <a:lnSpc>
                <a:spcPct val="120000"/>
              </a:lnSpc>
            </a:pPr>
            <a:r>
              <a:rPr lang="en-US" sz="2000" dirty="0" smtClean="0"/>
              <a:t>Remap and reformat (to GOES-R HDF5)</a:t>
            </a:r>
          </a:p>
          <a:p>
            <a:pPr marL="1257300" lvl="2">
              <a:lnSpc>
                <a:spcPct val="120000"/>
              </a:lnSpc>
            </a:pPr>
            <a:r>
              <a:rPr lang="en-US" sz="2000" dirty="0" smtClean="0"/>
              <a:t>Remove duplicates and apply calibration</a:t>
            </a:r>
          </a:p>
          <a:p>
            <a:pPr marL="457200" lvl="0" indent="-228600">
              <a:lnSpc>
                <a:spcPct val="120000"/>
              </a:lnSpc>
            </a:pPr>
            <a:r>
              <a:rPr lang="en-US" sz="2800" dirty="0" smtClean="0"/>
              <a:t>BDP Collaborators provide seamless access and co-located computing for GOES data</a:t>
            </a:r>
          </a:p>
          <a:p>
            <a:pPr marL="857250" lvl="1" indent="-228600">
              <a:lnSpc>
                <a:spcPct val="120000"/>
              </a:lnSpc>
            </a:pPr>
            <a:r>
              <a:rPr lang="en-US" sz="2400" dirty="0" smtClean="0"/>
              <a:t>Provide single API or website for entire time series</a:t>
            </a:r>
          </a:p>
          <a:p>
            <a:pPr marL="457200" lvl="0" indent="-228600">
              <a:lnSpc>
                <a:spcPct val="120000"/>
              </a:lnSpc>
            </a:pPr>
            <a:r>
              <a:rPr lang="en-US" sz="2800" dirty="0" smtClean="0"/>
              <a:t>Collaborators, Partners, Expert Community develop value-added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563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4734" y="1561676"/>
            <a:ext cx="8720666" cy="4599155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buClr>
                <a:schemeClr val="tx1"/>
              </a:buClr>
            </a:pPr>
            <a:r>
              <a:rPr lang="en-US" sz="2000" dirty="0" smtClean="0"/>
              <a:t>NOAA has engaged 5 Cloud IaaS providers in R&amp;D to host NOAA data</a:t>
            </a:r>
          </a:p>
          <a:p>
            <a:pPr>
              <a:spcBef>
                <a:spcPts val="800"/>
              </a:spcBef>
              <a:buClr>
                <a:schemeClr val="tx1"/>
              </a:buClr>
            </a:pPr>
            <a:r>
              <a:rPr lang="en-US" sz="2000" dirty="0" smtClean="0"/>
              <a:t>NOAA has moved the NEXRAD dataset first, based on market need and data opportunity. AWS experience starting in Oct 2015 appears successful so far</a:t>
            </a:r>
            <a:r>
              <a:rPr lang="is-IS" sz="2000" dirty="0" smtClean="0"/>
              <a:t>…</a:t>
            </a:r>
          </a:p>
          <a:p>
            <a:pPr lvl="1">
              <a:spcBef>
                <a:spcPts val="800"/>
              </a:spcBef>
              <a:buClr>
                <a:schemeClr val="tx1"/>
              </a:buClr>
            </a:pPr>
            <a:r>
              <a:rPr lang="is-IS" sz="1600" dirty="0" smtClean="0"/>
              <a:t>New applications created, increased use of AWS infrastructure, reduced load on NOAA systems</a:t>
            </a:r>
            <a:endParaRPr lang="en-US" sz="1600" dirty="0" smtClean="0"/>
          </a:p>
          <a:p>
            <a:pPr>
              <a:spcBef>
                <a:spcPts val="800"/>
              </a:spcBef>
              <a:buClr>
                <a:schemeClr val="tx1"/>
              </a:buClr>
            </a:pPr>
            <a:r>
              <a:rPr lang="en-US" sz="2000" dirty="0" smtClean="0"/>
              <a:t>NOAA is investigating distributing GOES data next to the Collaborators, to improve utilization of archived data and future </a:t>
            </a:r>
            <a:r>
              <a:rPr lang="en-US" sz="2000" dirty="0" err="1" smtClean="0"/>
              <a:t>realtime</a:t>
            </a:r>
            <a:r>
              <a:rPr lang="en-US" sz="2000" dirty="0" smtClean="0"/>
              <a:t> flows.</a:t>
            </a:r>
          </a:p>
          <a:p>
            <a:pPr>
              <a:spcBef>
                <a:spcPts val="800"/>
              </a:spcBef>
              <a:buClr>
                <a:schemeClr val="tx1"/>
              </a:buClr>
            </a:pPr>
            <a:r>
              <a:rPr lang="en-US" sz="2000" b="1" dirty="0" smtClean="0"/>
              <a:t>Big Data Project success requires not just access to the data, but </a:t>
            </a:r>
            <a:r>
              <a:rPr lang="en-US" sz="2000" b="1" u="sng" dirty="0" smtClean="0"/>
              <a:t>the expertise </a:t>
            </a:r>
            <a:r>
              <a:rPr lang="en-US" sz="2000" b="1" dirty="0" smtClean="0"/>
              <a:t>(algorithms, workflows, interpretive skill) and viable Use Cases</a:t>
            </a:r>
            <a:endParaRPr lang="en-US" sz="2000" dirty="0" smtClean="0"/>
          </a:p>
          <a:p>
            <a:pPr>
              <a:spcBef>
                <a:spcPts val="800"/>
              </a:spcBef>
              <a:buClr>
                <a:schemeClr val="tx1"/>
              </a:buClr>
            </a:pPr>
            <a:r>
              <a:rPr lang="en-US" sz="2000" b="1" dirty="0" smtClean="0"/>
              <a:t>Potential developers and users encouraged to engage with </a:t>
            </a:r>
            <a:r>
              <a:rPr lang="en-US" sz="2000" b="1" dirty="0"/>
              <a:t>BDP Collaborators at </a:t>
            </a:r>
            <a:r>
              <a:rPr lang="en-US" sz="2000" b="1" dirty="0">
                <a:hlinkClick r:id="rId2"/>
              </a:rPr>
              <a:t>https://data-alliance.noaa.gov</a:t>
            </a:r>
            <a:r>
              <a:rPr lang="en-US" sz="2000" b="1" dirty="0" smtClean="0">
                <a:hlinkClick r:id="rId2"/>
              </a:rPr>
              <a:t>/</a:t>
            </a:r>
            <a:r>
              <a:rPr lang="en-US" sz="2000" b="1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17353"/>
            <a:ext cx="8229600" cy="882039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09-20-2016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39979" y="6553200"/>
            <a:ext cx="3264042" cy="365125"/>
          </a:xfrm>
        </p:spPr>
        <p:txBody>
          <a:bodyPr/>
          <a:lstStyle/>
          <a:p>
            <a:r>
              <a:rPr lang="en-US" dirty="0"/>
              <a:t>WGISS 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14A5-1229-4647-B0D8-F7E1A6513B9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27351" y="516585"/>
            <a:ext cx="8520599" cy="763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-US" sz="4000" b="1" dirty="0" smtClean="0"/>
              <a:t>Thank You</a:t>
            </a:r>
            <a:endParaRPr lang="en" sz="40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300" indent="0" algn="ctr">
              <a:buNone/>
            </a:pPr>
            <a:endParaRPr lang="en-US" sz="4000" b="1" dirty="0" smtClean="0"/>
          </a:p>
          <a:p>
            <a:pPr marL="241300" indent="0" algn="ctr">
              <a:buNone/>
            </a:pPr>
            <a:r>
              <a:rPr lang="en-US" sz="4000" b="1" dirty="0" smtClean="0"/>
              <a:t>Questions?</a:t>
            </a:r>
            <a:endParaRPr lang="en-US" sz="4000" b="1" dirty="0"/>
          </a:p>
        </p:txBody>
      </p:sp>
      <p:pic>
        <p:nvPicPr>
          <p:cNvPr id="6" name="Shape 207"/>
          <p:cNvPicPr preferRelativeResize="0"/>
          <p:nvPr/>
        </p:nvPicPr>
        <p:blipFill rotWithShape="1">
          <a:blip r:embed="rId3">
            <a:alphaModFix/>
          </a:blip>
          <a:srcRect l="37401" t="7426" r="29348" b="42053"/>
          <a:stretch/>
        </p:blipFill>
        <p:spPr>
          <a:xfrm>
            <a:off x="88900" y="2201333"/>
            <a:ext cx="1792288" cy="425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02"/>
          <p:cNvPicPr preferRelativeResize="0"/>
          <p:nvPr/>
        </p:nvPicPr>
        <p:blipFill rotWithShape="1">
          <a:blip r:embed="rId4">
            <a:alphaModFix/>
          </a:blip>
          <a:srcRect l="19848" r="8001"/>
          <a:stretch/>
        </p:blipFill>
        <p:spPr>
          <a:xfrm>
            <a:off x="6262689" y="3841752"/>
            <a:ext cx="2881312" cy="26118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69793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l="1509" t="4390" r="3559" b="2186"/>
          <a:stretch/>
        </p:blipFill>
        <p:spPr>
          <a:xfrm>
            <a:off x="3573454" y="2075633"/>
            <a:ext cx="5441699" cy="370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363536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894"/>
              </a:lnSpc>
              <a:spcBef>
                <a:spcPts val="0"/>
              </a:spcBef>
              <a:spcAft>
                <a:spcPts val="0"/>
              </a:spcAft>
              <a:buClr>
                <a:srgbClr val="3D7499"/>
              </a:buClr>
              <a:buSzPct val="25000"/>
              <a:buFont typeface="Arial Narrow"/>
              <a:buNone/>
            </a:pPr>
            <a:r>
              <a:rPr lang="en" sz="3800" b="1" i="0" u="none" strike="noStrike" cap="none" baseline="0" dirty="0">
                <a:latin typeface="Arial Narrow"/>
                <a:ea typeface="Arial Narrow"/>
                <a:cs typeface="Arial Narrow"/>
                <a:sym typeface="Arial Narrow"/>
              </a:rPr>
              <a:t>Accelerating User </a:t>
            </a:r>
            <a:r>
              <a:rPr lang="en" sz="3800" b="1" i="0" u="none" strike="noStrike" cap="none" baseline="0" dirty="0" smtClean="0">
                <a:latin typeface="Arial Narrow"/>
                <a:ea typeface="Arial Narrow"/>
                <a:cs typeface="Arial Narrow"/>
                <a:sym typeface="Arial Narrow"/>
              </a:rPr>
              <a:t>Demand</a:t>
            </a:r>
            <a:r>
              <a:rPr lang="en-US" sz="3800" b="1" i="0" u="none" strike="noStrike" cap="none" baseline="0" dirty="0" smtClean="0">
                <a:latin typeface="Arial Narrow"/>
                <a:ea typeface="Arial Narrow"/>
                <a:cs typeface="Arial Narrow"/>
                <a:sym typeface="Arial Narrow"/>
              </a:rPr>
              <a:t> for NOAA data</a:t>
            </a:r>
            <a:endParaRPr lang="en" sz="3800" b="1" i="0" u="none" strike="noStrike" cap="none" baseline="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76199" y="1728494"/>
            <a:ext cx="3497399" cy="45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ct val="100000"/>
              <a:buFont typeface="Arial"/>
              <a:buChar char="•"/>
            </a:pPr>
            <a:r>
              <a:rPr lang="en" sz="2000" dirty="0" smtClean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NOAA’s National Centers for Environmental Information (NCEI) </a:t>
            </a:r>
            <a:r>
              <a:rPr lang="en" sz="2000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alone </a:t>
            </a:r>
            <a:r>
              <a:rPr lang="en" sz="2000" dirty="0" smtClean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is now</a:t>
            </a:r>
            <a:r>
              <a:rPr lang="en" sz="2000" b="0" i="0" u="none" strike="noStrike" cap="none" baseline="0" dirty="0" smtClean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 b="0" i="0" u="none" strike="noStrike" cap="none" baseline="0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serving </a:t>
            </a:r>
            <a:r>
              <a:rPr lang="en" sz="2000" dirty="0" smtClean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&gt;8 </a:t>
            </a:r>
            <a:r>
              <a:rPr lang="en" sz="2000" b="0" i="0" u="none" strike="noStrike" cap="none" baseline="0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PB of data annually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75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05867"/>
              </a:buClr>
              <a:buSzPct val="100000"/>
              <a:buFont typeface="Arial"/>
              <a:buChar char="•"/>
            </a:pPr>
            <a:r>
              <a:rPr lang="en" sz="2000" b="0" i="0" u="none" strike="noStrike" cap="none" baseline="0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Servicing over 20,000 personal contacts </a:t>
            </a:r>
            <a:r>
              <a:rPr lang="en" sz="2000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across many sectors</a:t>
            </a: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0" i="0" u="none" strike="noStrike" cap="none" baseline="0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175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05867"/>
              </a:buClr>
              <a:buSzPct val="100000"/>
              <a:buFont typeface="Arial"/>
              <a:buChar char="•"/>
            </a:pPr>
            <a:r>
              <a:rPr lang="en" sz="2000" b="0" i="0" u="none" strike="noStrike" cap="none" baseline="0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2.6 billion web hits in FY14 with 19 million users</a:t>
            </a: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75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05867"/>
              </a:buClr>
              <a:buSzPct val="100000"/>
              <a:buFont typeface="Calibri"/>
              <a:buChar char="•"/>
            </a:pPr>
            <a:r>
              <a:rPr lang="en" sz="2000" u="sng" dirty="0" smtClean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Significant load </a:t>
            </a:r>
            <a:r>
              <a:rPr lang="en" sz="2000" u="sng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on NOAA infrastructure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09-20-2016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WGISS 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14A5-1229-4647-B0D8-F7E1A6513B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192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86851" y="1509495"/>
            <a:ext cx="8970299" cy="330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+mn-lt"/>
              </a:rPr>
              <a:t>NOAA has </a:t>
            </a:r>
            <a:r>
              <a:rPr lang="en" sz="2400" dirty="0" smtClean="0">
                <a:solidFill>
                  <a:schemeClr val="dk1"/>
                </a:solidFill>
                <a:latin typeface="+mn-lt"/>
              </a:rPr>
              <a:t>large and diverse datasets, </a:t>
            </a:r>
            <a:r>
              <a:rPr lang="en" sz="2400" dirty="0">
                <a:solidFill>
                  <a:schemeClr val="dk1"/>
                </a:solidFill>
                <a:latin typeface="+mn-lt"/>
              </a:rPr>
              <a:t>which </a:t>
            </a:r>
            <a:r>
              <a:rPr lang="en" sz="2400" dirty="0" smtClean="0">
                <a:solidFill>
                  <a:schemeClr val="dk1"/>
                </a:solidFill>
                <a:latin typeface="+mn-lt"/>
              </a:rPr>
              <a:t>are </a:t>
            </a:r>
            <a:r>
              <a:rPr lang="en" sz="2400" dirty="0">
                <a:solidFill>
                  <a:schemeClr val="dk1"/>
                </a:solidFill>
                <a:latin typeface="+mn-lt"/>
              </a:rPr>
              <a:t>expensive to </a:t>
            </a:r>
            <a:r>
              <a:rPr lang="en" sz="2400" dirty="0" smtClean="0">
                <a:solidFill>
                  <a:schemeClr val="dk1"/>
                </a:solidFill>
                <a:latin typeface="+mn-lt"/>
              </a:rPr>
              <a:t>acquire, store, </a:t>
            </a:r>
            <a:r>
              <a:rPr lang="en" sz="2400" dirty="0">
                <a:solidFill>
                  <a:schemeClr val="dk1"/>
                </a:solidFill>
                <a:latin typeface="+mn-lt"/>
              </a:rPr>
              <a:t>and disseminate</a:t>
            </a:r>
            <a:r>
              <a:rPr lang="en" sz="2400" dirty="0" smtClean="0">
                <a:solidFill>
                  <a:schemeClr val="dk1"/>
                </a:solidFill>
                <a:latin typeface="+mn-lt"/>
              </a:rPr>
              <a:t>.</a:t>
            </a:r>
            <a:endParaRPr lang="en" sz="2400" dirty="0">
              <a:solidFill>
                <a:schemeClr val="dk1"/>
              </a:solidFill>
              <a:latin typeface="+mn-lt"/>
            </a:endParaRPr>
          </a:p>
          <a:p>
            <a:pPr marL="457200" lv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2400" dirty="0" smtClean="0">
                <a:solidFill>
                  <a:schemeClr val="dk1"/>
                </a:solidFill>
                <a:latin typeface="+mn-lt"/>
              </a:rPr>
              <a:t>Much </a:t>
            </a:r>
            <a:r>
              <a:rPr lang="en" sz="2400" dirty="0" smtClean="0">
                <a:solidFill>
                  <a:schemeClr val="dk1"/>
                </a:solidFill>
                <a:latin typeface="+mn-lt"/>
              </a:rPr>
              <a:t>of </a:t>
            </a:r>
            <a:r>
              <a:rPr lang="en" sz="2400" b="0" i="0" u="none" strike="noStrike" cap="none" baseline="0" dirty="0">
                <a:solidFill>
                  <a:schemeClr val="dk1"/>
                </a:solidFill>
                <a:latin typeface="+mn-lt"/>
              </a:rPr>
              <a:t>NOAA’s environmental data </a:t>
            </a:r>
            <a:r>
              <a:rPr lang="en" sz="2400" dirty="0">
                <a:solidFill>
                  <a:schemeClr val="dk1"/>
                </a:solidFill>
                <a:latin typeface="+mn-lt"/>
              </a:rPr>
              <a:t>are</a:t>
            </a:r>
            <a:r>
              <a:rPr lang="en" sz="2400" b="0" i="0" u="none" strike="noStrike" cap="none" baseline="0" dirty="0">
                <a:solidFill>
                  <a:schemeClr val="dk1"/>
                </a:solidFill>
                <a:latin typeface="+mn-lt"/>
              </a:rPr>
              <a:t> </a:t>
            </a:r>
            <a:r>
              <a:rPr lang="en" sz="2400" b="0" i="0" u="none" strike="noStrike" cap="none" baseline="0" dirty="0" smtClean="0">
                <a:solidFill>
                  <a:schemeClr val="dk1"/>
                </a:solidFill>
                <a:latin typeface="+mn-lt"/>
              </a:rPr>
              <a:t>under-utilized</a:t>
            </a:r>
            <a:r>
              <a:rPr lang="en-US" sz="2400" dirty="0" smtClean="0">
                <a:solidFill>
                  <a:schemeClr val="dk1"/>
                </a:solidFill>
                <a:latin typeface="+mn-lt"/>
              </a:rPr>
              <a:t>,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n-lt"/>
              </a:rPr>
              <a:t>especially beyond the expert community</a:t>
            </a:r>
            <a:r>
              <a:rPr lang="en-US" sz="2400" dirty="0" smtClean="0">
                <a:solidFill>
                  <a:schemeClr val="dk1"/>
                </a:solidFill>
                <a:latin typeface="+mn-lt"/>
              </a:rPr>
              <a:t>, because </a:t>
            </a:r>
            <a:r>
              <a:rPr lang="en-US" sz="2400" dirty="0">
                <a:solidFill>
                  <a:schemeClr val="dk1"/>
                </a:solidFill>
                <a:latin typeface="+mn-lt"/>
              </a:rPr>
              <a:t>of </a:t>
            </a:r>
            <a:r>
              <a:rPr lang="en" sz="2400" dirty="0">
                <a:solidFill>
                  <a:schemeClr val="dk1"/>
                </a:solidFill>
                <a:latin typeface="+mn-lt"/>
              </a:rPr>
              <a:t>accessibility </a:t>
            </a:r>
            <a:r>
              <a:rPr lang="en" sz="2400" dirty="0" smtClean="0">
                <a:solidFill>
                  <a:schemeClr val="dk1"/>
                </a:solidFill>
                <a:latin typeface="+mn-lt"/>
              </a:rPr>
              <a:t>issues. </a:t>
            </a:r>
            <a:endParaRPr lang="en" sz="2400" dirty="0">
              <a:solidFill>
                <a:schemeClr val="dk1"/>
              </a:solidFill>
              <a:latin typeface="+mn-lt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2400" b="1" i="0" u="sng" strike="noStrike" cap="none" baseline="0" dirty="0">
                <a:solidFill>
                  <a:schemeClr val="dk1"/>
                </a:solidFill>
                <a:latin typeface="+mn-lt"/>
              </a:rPr>
              <a:t>There is untapped economic value in </a:t>
            </a:r>
            <a:r>
              <a:rPr lang="en" sz="2400" b="1" u="sng" dirty="0" smtClean="0">
                <a:solidFill>
                  <a:schemeClr val="dk1"/>
                </a:solidFill>
                <a:latin typeface="+mn-lt"/>
              </a:rPr>
              <a:t>those</a:t>
            </a:r>
            <a:r>
              <a:rPr lang="en" sz="2400" b="1" i="0" u="sng" strike="noStrike" cap="none" baseline="0" dirty="0" smtClean="0">
                <a:solidFill>
                  <a:schemeClr val="dk1"/>
                </a:solidFill>
                <a:latin typeface="+mn-lt"/>
              </a:rPr>
              <a:t> </a:t>
            </a:r>
            <a:r>
              <a:rPr lang="en" sz="2400" b="1" i="0" u="sng" strike="noStrike" cap="none" baseline="0" dirty="0">
                <a:solidFill>
                  <a:schemeClr val="dk1"/>
                </a:solidFill>
                <a:latin typeface="+mn-lt"/>
              </a:rPr>
              <a:t>data</a:t>
            </a:r>
            <a:r>
              <a:rPr lang="en" sz="2400" b="1" i="0" u="sng" strike="noStrike" cap="none" baseline="0" dirty="0" smtClean="0">
                <a:solidFill>
                  <a:schemeClr val="dk1"/>
                </a:solidFill>
                <a:latin typeface="+mn-lt"/>
              </a:rPr>
              <a:t>.</a:t>
            </a:r>
            <a:endParaRPr lang="en" sz="2400" b="1" i="0" u="sng" strike="noStrike" cap="none" baseline="0" dirty="0">
              <a:solidFill>
                <a:schemeClr val="dk1"/>
              </a:solidFill>
              <a:latin typeface="+mn-lt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+mn-lt"/>
              </a:rPr>
              <a:t>That value can be leveraged to improve accessibility </a:t>
            </a:r>
            <a:r>
              <a:rPr lang="en" sz="2400" b="0" i="0" u="none" strike="noStrike" cap="none" baseline="0" dirty="0" smtClean="0">
                <a:solidFill>
                  <a:schemeClr val="dk1"/>
                </a:solidFill>
                <a:latin typeface="+mn-lt"/>
              </a:rPr>
              <a:t>by staging data </a:t>
            </a:r>
            <a:r>
              <a:rPr lang="en" sz="2400" b="0" i="0" u="none" strike="noStrike" cap="none" baseline="0" dirty="0">
                <a:solidFill>
                  <a:schemeClr val="dk1"/>
                </a:solidFill>
                <a:latin typeface="+mn-lt"/>
              </a:rPr>
              <a:t>on the public </a:t>
            </a:r>
            <a:r>
              <a:rPr lang="en" sz="2400" b="0" i="0" u="none" strike="noStrike" cap="none" baseline="0" dirty="0" smtClean="0">
                <a:solidFill>
                  <a:schemeClr val="dk1"/>
                </a:solidFill>
                <a:latin typeface="+mn-lt"/>
              </a:rPr>
              <a:t>Cloud</a:t>
            </a:r>
            <a:r>
              <a:rPr lang="en" sz="2400" b="0" i="0" u="none" strike="noStrike" cap="none" baseline="0" dirty="0">
                <a:solidFill>
                  <a:schemeClr val="dk1"/>
                </a:solidFill>
                <a:latin typeface="+mn-lt"/>
              </a:rPr>
              <a:t>, where people and organizations of all kinds can innovate as part of a market ecosystem.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0" y="274636"/>
            <a:ext cx="9144000" cy="11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" sz="3600" b="1" i="0" u="none" strike="noStrike" cap="none" baseline="0" dirty="0" smtClean="0">
                <a:latin typeface="Rambla"/>
                <a:ea typeface="Rambla"/>
                <a:cs typeface="Rambla"/>
                <a:sym typeface="Rambla"/>
              </a:rPr>
              <a:t>Premise of NOAA </a:t>
            </a:r>
            <a:r>
              <a:rPr lang="en-US" sz="3600" b="1" i="0" u="none" strike="noStrike" cap="none" baseline="0" dirty="0" smtClean="0">
                <a:latin typeface="Rambla"/>
                <a:ea typeface="Rambla"/>
                <a:cs typeface="Rambla"/>
                <a:sym typeface="Rambla"/>
              </a:rPr>
              <a:t>Big Data Partnership</a:t>
            </a:r>
            <a:endParaRPr lang="en" sz="3600" b="1" i="0" u="none" strike="noStrike" cap="none" baseline="0" dirty="0"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t="6430" b="7836"/>
          <a:stretch/>
        </p:blipFill>
        <p:spPr>
          <a:xfrm>
            <a:off x="86851" y="4681533"/>
            <a:ext cx="8970299" cy="17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09-20-2016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WGISS 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14A5-1229-4647-B0D8-F7E1A6513B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462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259160"/>
            <a:ext cx="9174711" cy="609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Conceptual Overview of NOAA Big Data Project </a:t>
            </a:r>
            <a:endParaRPr lang="en-US" sz="3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67C35-93DA-46E8-ADD6-4B39F7DDD3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21455" y="6019800"/>
            <a:ext cx="4850945" cy="685800"/>
            <a:chOff x="1626055" y="5943600"/>
            <a:chExt cx="4850945" cy="685800"/>
          </a:xfrm>
        </p:grpSpPr>
        <p:sp>
          <p:nvSpPr>
            <p:cNvPr id="5" name="Can 4"/>
            <p:cNvSpPr/>
            <p:nvPr/>
          </p:nvSpPr>
          <p:spPr>
            <a:xfrm>
              <a:off x="1626055" y="5943600"/>
              <a:ext cx="1510387" cy="685800"/>
            </a:xfrm>
            <a:prstGeom prst="can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prstClr val="black"/>
                  </a:solidFill>
                </a:rPr>
                <a:t>Earth</a:t>
              </a:r>
            </a:p>
            <a:p>
              <a:pPr algn="ctr"/>
              <a:r>
                <a:rPr lang="en-US" sz="1800" dirty="0">
                  <a:solidFill>
                    <a:prstClr val="black"/>
                  </a:solidFill>
                </a:rPr>
                <a:t>Observations</a:t>
              </a:r>
            </a:p>
          </p:txBody>
        </p:sp>
        <p:sp>
          <p:nvSpPr>
            <p:cNvPr id="6" name="Can 5"/>
            <p:cNvSpPr/>
            <p:nvPr/>
          </p:nvSpPr>
          <p:spPr>
            <a:xfrm>
              <a:off x="3377971" y="5943600"/>
              <a:ext cx="1714500" cy="685800"/>
            </a:xfrm>
            <a:prstGeom prst="can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prstClr val="black"/>
                  </a:solidFill>
                </a:rPr>
                <a:t>Earth</a:t>
              </a:r>
            </a:p>
            <a:p>
              <a:pPr algn="ctr"/>
              <a:r>
                <a:rPr lang="en-US" sz="1800" dirty="0">
                  <a:solidFill>
                    <a:prstClr val="black"/>
                  </a:solidFill>
                </a:rPr>
                <a:t>Observations</a:t>
              </a:r>
            </a:p>
          </p:txBody>
        </p:sp>
        <p:sp>
          <p:nvSpPr>
            <p:cNvPr id="7" name="Can 6"/>
            <p:cNvSpPr/>
            <p:nvPr/>
          </p:nvSpPr>
          <p:spPr>
            <a:xfrm>
              <a:off x="5334000" y="5943600"/>
              <a:ext cx="1143000" cy="685800"/>
            </a:xfrm>
            <a:prstGeom prst="can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prstClr val="black"/>
                  </a:solidFill>
                </a:rPr>
                <a:t>Model</a:t>
              </a:r>
            </a:p>
            <a:p>
              <a:pPr algn="ctr"/>
              <a:r>
                <a:rPr lang="en-US" sz="1800" dirty="0">
                  <a:solidFill>
                    <a:prstClr val="black"/>
                  </a:solidFill>
                </a:rPr>
                <a:t>Outputs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91000" y="3904564"/>
            <a:ext cx="2438400" cy="896036"/>
            <a:chOff x="2845257" y="3828364"/>
            <a:chExt cx="2438400" cy="896036"/>
          </a:xfrm>
        </p:grpSpPr>
        <p:sp>
          <p:nvSpPr>
            <p:cNvPr id="15" name="Up Arrow 14"/>
            <p:cNvSpPr/>
            <p:nvPr/>
          </p:nvSpPr>
          <p:spPr>
            <a:xfrm>
              <a:off x="2845257" y="3828364"/>
              <a:ext cx="685800" cy="896036"/>
            </a:xfrm>
            <a:prstGeom prst="upArrow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Up Arrow 15"/>
            <p:cNvSpPr/>
            <p:nvPr/>
          </p:nvSpPr>
          <p:spPr>
            <a:xfrm>
              <a:off x="4597857" y="3828364"/>
              <a:ext cx="685800" cy="896036"/>
            </a:xfrm>
            <a:prstGeom prst="upArrow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Cloud 17"/>
          <p:cNvSpPr/>
          <p:nvPr/>
        </p:nvSpPr>
        <p:spPr>
          <a:xfrm>
            <a:off x="2842116" y="1523999"/>
            <a:ext cx="4698543" cy="255406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1737360" rtlCol="0" anchor="t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18317" y="4800600"/>
            <a:ext cx="4800600" cy="1066800"/>
            <a:chOff x="1397457" y="4724400"/>
            <a:chExt cx="4800600" cy="10668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1397457" y="4724400"/>
              <a:ext cx="4800600" cy="10668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Arial" charset="0"/>
                </a:rPr>
                <a:t>Agency Service Tier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061316" y="5040924"/>
              <a:ext cx="1908141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Arial" charset="0"/>
                </a:rPr>
                <a:t>Access Services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927716" y="5040924"/>
              <a:ext cx="1908141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Arial" charset="0"/>
                </a:rPr>
                <a:t>Catalog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927716" y="5410200"/>
              <a:ext cx="1908141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Arial" charset="0"/>
                </a:rPr>
                <a:t>Metadata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061316" y="5410200"/>
              <a:ext cx="1908141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Arial" charset="0"/>
                </a:rPr>
                <a:t>Formatting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7200" y="4425740"/>
            <a:ext cx="7312060" cy="280293"/>
            <a:chOff x="-170156" y="4343400"/>
            <a:chExt cx="6418556" cy="2286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21920" y="4343400"/>
              <a:ext cx="612648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54"/>
            <p:cNvSpPr>
              <a:spLocks noChangeArrowheads="1"/>
            </p:cNvSpPr>
            <p:nvPr/>
          </p:nvSpPr>
          <p:spPr bwMode="auto">
            <a:xfrm>
              <a:off x="-170156" y="4348301"/>
              <a:ext cx="2209800" cy="223699"/>
            </a:xfrm>
            <a:prstGeom prst="rect">
              <a:avLst/>
            </a:prstGeom>
            <a:noFill/>
            <a:ln w="12700" algn="ctr">
              <a:noFill/>
              <a:round/>
              <a:headEnd/>
              <a:tailEnd type="triangl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i="1" dirty="0">
                  <a:solidFill>
                    <a:prstClr val="black"/>
                  </a:solidFill>
                  <a:latin typeface="Arial" charset="0"/>
                </a:rPr>
                <a:t>agency security boundary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791936" y="891659"/>
            <a:ext cx="1322864" cy="1089541"/>
            <a:chOff x="1880676" y="949493"/>
            <a:chExt cx="1322864" cy="1089541"/>
          </a:xfrm>
        </p:grpSpPr>
        <p:sp>
          <p:nvSpPr>
            <p:cNvPr id="25" name="Rectangle 24"/>
            <p:cNvSpPr/>
            <p:nvPr/>
          </p:nvSpPr>
          <p:spPr>
            <a:xfrm>
              <a:off x="1880676" y="949493"/>
              <a:ext cx="1322864" cy="479941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prstClr val="black"/>
                  </a:solidFill>
                </a:rPr>
                <a:t>Customer 1</a:t>
              </a:r>
            </a:p>
          </p:txBody>
        </p:sp>
        <p:cxnSp>
          <p:nvCxnSpPr>
            <p:cNvPr id="39" name="Straight Arrow Connector 38"/>
            <p:cNvCxnSpPr>
              <a:stCxn id="25" idx="2"/>
              <a:endCxn id="22" idx="0"/>
            </p:cNvCxnSpPr>
            <p:nvPr/>
          </p:nvCxnSpPr>
          <p:spPr>
            <a:xfrm>
              <a:off x="2542108" y="1429434"/>
              <a:ext cx="561747" cy="609600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266660" y="891659"/>
            <a:ext cx="1322864" cy="1089541"/>
            <a:chOff x="3355400" y="949493"/>
            <a:chExt cx="1322864" cy="1089541"/>
          </a:xfrm>
        </p:grpSpPr>
        <p:sp>
          <p:nvSpPr>
            <p:cNvPr id="26" name="Rectangle 25"/>
            <p:cNvSpPr/>
            <p:nvPr/>
          </p:nvSpPr>
          <p:spPr>
            <a:xfrm>
              <a:off x="3355400" y="949493"/>
              <a:ext cx="1322864" cy="4799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prstClr val="black"/>
                  </a:solidFill>
                </a:rPr>
                <a:t>Customer 2</a:t>
              </a:r>
            </a:p>
          </p:txBody>
        </p:sp>
        <p:cxnSp>
          <p:nvCxnSpPr>
            <p:cNvPr id="40" name="Straight Arrow Connector 39"/>
            <p:cNvCxnSpPr>
              <a:stCxn id="26" idx="2"/>
              <a:endCxn id="31" idx="0"/>
            </p:cNvCxnSpPr>
            <p:nvPr/>
          </p:nvCxnSpPr>
          <p:spPr>
            <a:xfrm>
              <a:off x="4016832" y="1429434"/>
              <a:ext cx="161925" cy="60960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5791200" y="891659"/>
            <a:ext cx="1322864" cy="1089541"/>
            <a:chOff x="4879940" y="949493"/>
            <a:chExt cx="1322864" cy="1089541"/>
          </a:xfrm>
        </p:grpSpPr>
        <p:sp>
          <p:nvSpPr>
            <p:cNvPr id="27" name="Rectangle 26"/>
            <p:cNvSpPr/>
            <p:nvPr/>
          </p:nvSpPr>
          <p:spPr>
            <a:xfrm>
              <a:off x="4879940" y="949493"/>
              <a:ext cx="1322864" cy="47994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prstClr val="black"/>
                  </a:solidFill>
                </a:rPr>
                <a:t>Customer 3</a:t>
              </a:r>
            </a:p>
          </p:txBody>
        </p:sp>
        <p:cxnSp>
          <p:nvCxnSpPr>
            <p:cNvPr id="43" name="Straight Arrow Connector 42"/>
            <p:cNvCxnSpPr>
              <a:stCxn id="27" idx="2"/>
              <a:endCxn id="32" idx="0"/>
            </p:cNvCxnSpPr>
            <p:nvPr/>
          </p:nvCxnSpPr>
          <p:spPr>
            <a:xfrm flipH="1">
              <a:off x="5253660" y="1429434"/>
              <a:ext cx="287712" cy="609600"/>
            </a:xfrm>
            <a:prstGeom prst="straightConnector1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892712" y="2743200"/>
            <a:ext cx="2504948" cy="457200"/>
            <a:chOff x="2600452" y="2667000"/>
            <a:chExt cx="2504948" cy="457200"/>
          </a:xfrm>
        </p:grpSpPr>
        <p:sp>
          <p:nvSpPr>
            <p:cNvPr id="48" name="Rounded Rectangle 47"/>
            <p:cNvSpPr/>
            <p:nvPr/>
          </p:nvSpPr>
          <p:spPr>
            <a:xfrm>
              <a:off x="2600452" y="2667000"/>
              <a:ext cx="1225753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integration functions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022395" y="2667000"/>
              <a:ext cx="1083005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analysis functions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19200" y="6059269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prstClr val="black"/>
                </a:solidFill>
                <a:latin typeface="Arial" charset="0"/>
              </a:rPr>
              <a:t>master</a:t>
            </a:r>
          </a:p>
          <a:p>
            <a:pPr algn="r"/>
            <a:r>
              <a:rPr lang="en-US" sz="1800" i="1" dirty="0">
                <a:solidFill>
                  <a:prstClr val="black"/>
                </a:solidFill>
                <a:latin typeface="Arial" charset="0"/>
              </a:rPr>
              <a:t>copy of data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2523" y="5050303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prstClr val="black"/>
                </a:solidFill>
                <a:latin typeface="Arial" charset="0"/>
              </a:rPr>
              <a:t>agency-provided</a:t>
            </a:r>
          </a:p>
          <a:p>
            <a:pPr algn="r"/>
            <a:r>
              <a:rPr lang="en-US" sz="1800" i="1" dirty="0">
                <a:solidFill>
                  <a:prstClr val="black"/>
                </a:solidFill>
                <a:latin typeface="Arial" charset="0"/>
              </a:rPr>
              <a:t>services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7200" y="2764303"/>
            <a:ext cx="2199601" cy="8749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1800" i="1" dirty="0" smtClean="0">
                <a:solidFill>
                  <a:prstClr val="black"/>
                </a:solidFill>
                <a:latin typeface="Arial" charset="0"/>
              </a:rPr>
              <a:t>Cloud IaaS</a:t>
            </a:r>
            <a:endParaRPr lang="en-US" sz="1800" i="1" dirty="0">
              <a:solidFill>
                <a:prstClr val="black"/>
              </a:solidFill>
              <a:latin typeface="Arial" charset="0"/>
            </a:endParaRPr>
          </a:p>
          <a:p>
            <a:pPr algn="r"/>
            <a:r>
              <a:rPr lang="en-US" sz="1800" i="1" dirty="0" smtClean="0">
                <a:solidFill>
                  <a:prstClr val="black"/>
                </a:solidFill>
                <a:latin typeface="Arial" charset="0"/>
              </a:rPr>
              <a:t>provider(s)</a:t>
            </a:r>
          </a:p>
          <a:p>
            <a:pPr algn="r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[Infrastructure</a:t>
            </a:r>
            <a:r>
              <a:rPr lang="en-US" sz="1000" i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as a Service]</a:t>
            </a:r>
          </a:p>
        </p:txBody>
      </p:sp>
      <p:sp>
        <p:nvSpPr>
          <p:cNvPr id="53" name="Can 52"/>
          <p:cNvSpPr/>
          <p:nvPr/>
        </p:nvSpPr>
        <p:spPr>
          <a:xfrm>
            <a:off x="4047703" y="3276600"/>
            <a:ext cx="2349957" cy="533400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prstClr val="black"/>
                </a:solidFill>
              </a:rPr>
              <a:t>working copy of data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9596" y="1810434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prstClr val="black"/>
                </a:solidFill>
                <a:latin typeface="Arial" charset="0"/>
              </a:rPr>
              <a:t>application &amp;</a:t>
            </a:r>
          </a:p>
          <a:p>
            <a:pPr algn="r"/>
            <a:r>
              <a:rPr lang="en-US" sz="1800" i="1" dirty="0">
                <a:solidFill>
                  <a:prstClr val="black"/>
                </a:solidFill>
                <a:latin typeface="Arial" charset="0"/>
              </a:rPr>
              <a:t>product providers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93075" y="801469"/>
            <a:ext cx="2163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 smtClean="0">
                <a:solidFill>
                  <a:prstClr val="black"/>
                </a:solidFill>
                <a:latin typeface="Arial" charset="0"/>
              </a:rPr>
              <a:t>new customers</a:t>
            </a:r>
          </a:p>
          <a:p>
            <a:pPr algn="r"/>
            <a:r>
              <a:rPr lang="en-US" sz="1800" i="1" dirty="0">
                <a:solidFill>
                  <a:prstClr val="black"/>
                </a:solidFill>
                <a:latin typeface="Arial" charset="0"/>
              </a:rPr>
              <a:t>&amp;</a:t>
            </a:r>
            <a:r>
              <a:rPr lang="en-US" sz="1800" i="1" dirty="0" smtClean="0">
                <a:solidFill>
                  <a:prstClr val="black"/>
                </a:solidFill>
                <a:latin typeface="Arial" charset="0"/>
              </a:rPr>
              <a:t> lines of business</a:t>
            </a:r>
            <a:endParaRPr lang="en-US" sz="1800" i="1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511712" y="1981200"/>
            <a:ext cx="3156610" cy="685800"/>
            <a:chOff x="2600452" y="1905000"/>
            <a:chExt cx="3156610" cy="685800"/>
          </a:xfrm>
        </p:grpSpPr>
        <p:sp>
          <p:nvSpPr>
            <p:cNvPr id="22" name="Rounded Rectangle 21"/>
            <p:cNvSpPr/>
            <p:nvPr/>
          </p:nvSpPr>
          <p:spPr>
            <a:xfrm>
              <a:off x="2600452" y="1905000"/>
              <a:ext cx="1006805" cy="685800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Custom</a:t>
              </a:r>
            </a:p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Product/</a:t>
              </a:r>
            </a:p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App #1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675354" y="1905000"/>
              <a:ext cx="1006805" cy="685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Custom</a:t>
              </a:r>
            </a:p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Product/</a:t>
              </a:r>
            </a:p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App #2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750257" y="1905000"/>
              <a:ext cx="1006805" cy="685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Custom</a:t>
              </a:r>
            </a:p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Product/</a:t>
              </a:r>
            </a:p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App #3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09-20-2016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Jeff.deLaBeaujardiere@noaa.gov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3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6" grpId="0"/>
      <p:bldP spid="50" grpId="0"/>
      <p:bldP spid="52" grpId="0"/>
      <p:bldP spid="53" grpId="0" animBg="1"/>
      <p:bldP spid="55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3336" y="1224704"/>
            <a:ext cx="5418084" cy="480074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 b="1" dirty="0" smtClean="0"/>
              <a:t>April 2015: Partnership </a:t>
            </a:r>
            <a:r>
              <a:rPr lang="en" sz="3200" b="1" dirty="0"/>
              <a:t>Announcement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24622" y="2144437"/>
            <a:ext cx="4031459" cy="38810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600" b="1" dirty="0" smtClean="0">
                <a:solidFill>
                  <a:schemeClr val="dk1"/>
                </a:solidFill>
              </a:rPr>
              <a:t>Unusual</a:t>
            </a:r>
            <a:r>
              <a:rPr lang="en" sz="1600" b="1" dirty="0">
                <a:solidFill>
                  <a:schemeClr val="dk1"/>
                </a:solidFill>
              </a:rPr>
              <a:t>, no-net-cost </a:t>
            </a:r>
            <a:r>
              <a:rPr lang="en" sz="1600" b="1" dirty="0" smtClean="0">
                <a:solidFill>
                  <a:schemeClr val="dk1"/>
                </a:solidFill>
              </a:rPr>
              <a:t>proposition</a:t>
            </a:r>
            <a:endParaRPr lang="en" sz="1600" b="1" dirty="0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600" dirty="0">
                <a:solidFill>
                  <a:schemeClr val="dk1"/>
                </a:solidFill>
              </a:rPr>
              <a:t>Could the value inherent in NOAA’s datasets support the cost of their distribution?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dk1"/>
                </a:solidFill>
              </a:rPr>
              <a:t>E</a:t>
            </a:r>
            <a:r>
              <a:rPr lang="en" sz="1600" b="1" dirty="0" smtClean="0">
                <a:solidFill>
                  <a:schemeClr val="dk1"/>
                </a:solidFill>
              </a:rPr>
              <a:t>nthusiastic</a:t>
            </a:r>
            <a:r>
              <a:rPr lang="en" sz="1600" b="1" dirty="0">
                <a:solidFill>
                  <a:schemeClr val="dk1"/>
                </a:solidFill>
              </a:rPr>
              <a:t>, cross-industry response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>
                <a:solidFill>
                  <a:schemeClr val="dk1"/>
                </a:solidFill>
              </a:rPr>
              <a:t>Interest from 200 companies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>
                <a:solidFill>
                  <a:schemeClr val="dk1"/>
                </a:solidFill>
              </a:rPr>
              <a:t>70+ responses to </a:t>
            </a:r>
            <a:r>
              <a:rPr lang="en-US" sz="1600" dirty="0" smtClean="0">
                <a:solidFill>
                  <a:schemeClr val="dk1"/>
                </a:solidFill>
              </a:rPr>
              <a:t>NOAA’s </a:t>
            </a:r>
            <a:r>
              <a:rPr lang="en-US" sz="1600" dirty="0">
                <a:solidFill>
                  <a:schemeClr val="dk1"/>
                </a:solidFill>
              </a:rPr>
              <a:t>R</a:t>
            </a:r>
            <a:r>
              <a:rPr lang="en-US" sz="1600" dirty="0" smtClean="0">
                <a:solidFill>
                  <a:schemeClr val="dk1"/>
                </a:solidFill>
              </a:rPr>
              <a:t>equest for Information</a:t>
            </a:r>
            <a:endParaRPr lang="en" sz="1600" dirty="0" smtClean="0">
              <a:solidFill>
                <a:schemeClr val="dk1"/>
              </a:solidFill>
            </a:endParaRPr>
          </a:p>
          <a:p>
            <a:pPr marL="228600" lvl="0" indent="0" rtl="0">
              <a:spcBef>
                <a:spcPts val="0"/>
              </a:spcBef>
              <a:buSzPct val="100000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indent="0" rtl="0">
              <a:spcBef>
                <a:spcPts val="0"/>
              </a:spcBef>
              <a:buNone/>
            </a:pPr>
            <a:r>
              <a:rPr lang="en" sz="1600" b="1" dirty="0" smtClean="0">
                <a:solidFill>
                  <a:schemeClr val="dk1"/>
                </a:solidFill>
              </a:rPr>
              <a:t>Need for further R&amp;D became apparent</a:t>
            </a:r>
            <a:endParaRPr lang="en" sz="1600" dirty="0" smtClean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en" sz="1600" dirty="0" smtClean="0">
                <a:solidFill>
                  <a:schemeClr val="dk1"/>
                </a:solidFill>
              </a:rPr>
              <a:t>5 </a:t>
            </a:r>
            <a:r>
              <a:rPr lang="en" sz="1600" dirty="0">
                <a:solidFill>
                  <a:schemeClr val="dk1"/>
                </a:solidFill>
              </a:rPr>
              <a:t>Cooperative Research and Development </a:t>
            </a:r>
            <a:r>
              <a:rPr lang="en" sz="1600" dirty="0" smtClean="0">
                <a:solidFill>
                  <a:schemeClr val="dk1"/>
                </a:solidFill>
              </a:rPr>
              <a:t>Agreements signed 21 </a:t>
            </a:r>
            <a:r>
              <a:rPr lang="en" sz="1600" dirty="0">
                <a:solidFill>
                  <a:schemeClr val="dk1"/>
                </a:solidFill>
              </a:rPr>
              <a:t>Apr </a:t>
            </a:r>
            <a:r>
              <a:rPr lang="en" sz="1600" dirty="0" smtClean="0">
                <a:solidFill>
                  <a:schemeClr val="dk1"/>
                </a:solidFill>
              </a:rPr>
              <a:t>2015</a:t>
            </a:r>
            <a:endParaRPr lang="en" sz="1600" dirty="0">
              <a:solidFill>
                <a:schemeClr val="dk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09-20-2016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WGISS 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14A5-1229-4647-B0D8-F7E1A6513B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924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" sz="3600" b="1" dirty="0">
                <a:latin typeface="Rambla"/>
                <a:ea typeface="Rambla"/>
                <a:cs typeface="Rambla"/>
                <a:sym typeface="Rambla"/>
              </a:rPr>
              <a:t>BDP CRADA Collaborators</a:t>
            </a:r>
          </a:p>
        </p:txBody>
      </p:sp>
      <p:sp>
        <p:nvSpPr>
          <p:cNvPr id="2" name="Rectangle 1"/>
          <p:cNvSpPr/>
          <p:nvPr/>
        </p:nvSpPr>
        <p:spPr>
          <a:xfrm>
            <a:off x="486743" y="3081614"/>
            <a:ext cx="837702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285750">
              <a:buSzPct val="100000"/>
              <a:buFont typeface="Arial"/>
              <a:buChar char="•"/>
            </a:pPr>
            <a:r>
              <a:rPr lang="en" sz="2000" b="1" dirty="0" smtClean="0"/>
              <a:t>Infrastructure-as-a-Service (IaaS) companies</a:t>
            </a:r>
            <a:r>
              <a:rPr lang="en-US" sz="2000" b="1" dirty="0"/>
              <a:t> </a:t>
            </a:r>
            <a:r>
              <a:rPr lang="en-US" sz="2000" b="1" dirty="0" smtClean="0"/>
              <a:t>to </a:t>
            </a:r>
            <a:r>
              <a:rPr lang="en" sz="2000" b="1" dirty="0" smtClean="0"/>
              <a:t>serve as project anchors</a:t>
            </a:r>
          </a:p>
          <a:p>
            <a:pPr marL="514350" lvl="0" indent="-285750">
              <a:buSzPct val="100000"/>
              <a:buFont typeface="Arial"/>
              <a:buChar char="•"/>
            </a:pPr>
            <a:endParaRPr lang="en" sz="2000" b="1" dirty="0" smtClean="0"/>
          </a:p>
          <a:p>
            <a:pPr marL="514350" lvl="0" indent="-285750">
              <a:buSzPct val="100000"/>
              <a:buFont typeface="Arial"/>
              <a:buChar char="•"/>
            </a:pPr>
            <a:r>
              <a:rPr lang="en-US" sz="2000" b="1" dirty="0" smtClean="0"/>
              <a:t>These </a:t>
            </a:r>
            <a:r>
              <a:rPr lang="en" sz="2000" b="1" dirty="0" smtClean="0"/>
              <a:t>BDP Collaborators are nuclei for data alliances</a:t>
            </a:r>
            <a:r>
              <a:rPr lang="en-US" sz="2000" b="1" dirty="0" smtClean="0"/>
              <a:t> and </a:t>
            </a:r>
            <a:r>
              <a:rPr lang="en" sz="2000" b="1" dirty="0" smtClean="0"/>
              <a:t>markets</a:t>
            </a:r>
          </a:p>
          <a:p>
            <a:pPr marL="514350" lvl="0" indent="-285750">
              <a:buSzPct val="100000"/>
              <a:buFont typeface="Arial"/>
              <a:buChar char="•"/>
            </a:pPr>
            <a:endParaRPr lang="en" sz="2000" b="1" dirty="0"/>
          </a:p>
          <a:p>
            <a:pPr marL="514350" lvl="0" indent="-285750">
              <a:buSzPct val="100000"/>
              <a:buFont typeface="Arial"/>
              <a:buChar char="•"/>
            </a:pPr>
            <a:r>
              <a:rPr lang="en" sz="2000" b="1" dirty="0"/>
              <a:t>Members of </a:t>
            </a:r>
            <a:r>
              <a:rPr lang="en" sz="2000" b="1" dirty="0" smtClean="0"/>
              <a:t>industry, research, </a:t>
            </a:r>
            <a:r>
              <a:rPr lang="en-US" sz="2000" b="1" dirty="0" smtClean="0"/>
              <a:t>and academia </a:t>
            </a:r>
            <a:r>
              <a:rPr lang="en" sz="2000" b="1" dirty="0" smtClean="0"/>
              <a:t>may join these alliances</a:t>
            </a:r>
            <a:endParaRPr lang="en" sz="2000" b="1" dirty="0"/>
          </a:p>
          <a:p>
            <a:pPr lvl="0"/>
            <a:endParaRPr lang="en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09-20-2016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WGISS 42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14A5-1229-4647-B0D8-F7E1A6513B92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90416" y="1690606"/>
            <a:ext cx="909655" cy="909655"/>
            <a:chOff x="1687999" y="1924"/>
            <a:chExt cx="909655" cy="909655"/>
          </a:xfrm>
        </p:grpSpPr>
        <p:sp>
          <p:nvSpPr>
            <p:cNvPr id="14" name="Oval 13"/>
            <p:cNvSpPr/>
            <p:nvPr/>
          </p:nvSpPr>
          <p:spPr>
            <a:xfrm>
              <a:off x="1687999" y="1924"/>
              <a:ext cx="909655" cy="909655"/>
            </a:xfrm>
            <a:prstGeom prst="ellipse">
              <a:avLst/>
            </a:prstGeom>
            <a:blipFill rotWithShape="0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1821215" y="135140"/>
              <a:ext cx="643223" cy="643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54992" y="1690606"/>
            <a:ext cx="909655" cy="909655"/>
            <a:chOff x="2998551" y="954096"/>
            <a:chExt cx="909655" cy="909655"/>
          </a:xfrm>
        </p:grpSpPr>
        <p:sp>
          <p:nvSpPr>
            <p:cNvPr id="17" name="Oval 16"/>
            <p:cNvSpPr/>
            <p:nvPr/>
          </p:nvSpPr>
          <p:spPr>
            <a:xfrm>
              <a:off x="2998551" y="954096"/>
              <a:ext cx="909655" cy="909655"/>
            </a:xfrm>
            <a:prstGeom prst="ellipse">
              <a:avLst/>
            </a:prstGeom>
            <a:blipFill rotWithShape="0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6"/>
            <p:cNvSpPr/>
            <p:nvPr/>
          </p:nvSpPr>
          <p:spPr>
            <a:xfrm>
              <a:off x="3131767" y="1087312"/>
              <a:ext cx="643223" cy="643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66800" y="1690606"/>
            <a:ext cx="909655" cy="909655"/>
            <a:chOff x="2497965" y="2494743"/>
            <a:chExt cx="909655" cy="909655"/>
          </a:xfrm>
        </p:grpSpPr>
        <p:sp>
          <p:nvSpPr>
            <p:cNvPr id="20" name="Oval 19"/>
            <p:cNvSpPr/>
            <p:nvPr/>
          </p:nvSpPr>
          <p:spPr>
            <a:xfrm>
              <a:off x="2497965" y="2494743"/>
              <a:ext cx="909655" cy="909655"/>
            </a:xfrm>
            <a:prstGeom prst="ellipse">
              <a:avLst/>
            </a:prstGeom>
            <a:blipFill rotWithShape="0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8"/>
            <p:cNvSpPr/>
            <p:nvPr/>
          </p:nvSpPr>
          <p:spPr>
            <a:xfrm>
              <a:off x="2631181" y="2627959"/>
              <a:ext cx="643223" cy="643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800" kern="12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43185" y="1690606"/>
            <a:ext cx="909655" cy="909655"/>
            <a:chOff x="878033" y="2494743"/>
            <a:chExt cx="909655" cy="909655"/>
          </a:xfrm>
        </p:grpSpPr>
        <p:sp>
          <p:nvSpPr>
            <p:cNvPr id="23" name="Oval 22"/>
            <p:cNvSpPr/>
            <p:nvPr/>
          </p:nvSpPr>
          <p:spPr>
            <a:xfrm>
              <a:off x="878033" y="2494743"/>
              <a:ext cx="909655" cy="909655"/>
            </a:xfrm>
            <a:prstGeom prst="ellipse">
              <a:avLst/>
            </a:prstGeom>
            <a:blipFill rotWithShape="0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10"/>
            <p:cNvSpPr/>
            <p:nvPr/>
          </p:nvSpPr>
          <p:spPr>
            <a:xfrm>
              <a:off x="1011249" y="2627959"/>
              <a:ext cx="643223" cy="643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800" kern="12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78608" y="1690606"/>
            <a:ext cx="909655" cy="909655"/>
            <a:chOff x="377447" y="954096"/>
            <a:chExt cx="909655" cy="909655"/>
          </a:xfrm>
        </p:grpSpPr>
        <p:sp>
          <p:nvSpPr>
            <p:cNvPr id="26" name="Oval 25"/>
            <p:cNvSpPr/>
            <p:nvPr/>
          </p:nvSpPr>
          <p:spPr>
            <a:xfrm>
              <a:off x="377447" y="954096"/>
              <a:ext cx="909655" cy="909655"/>
            </a:xfrm>
            <a:prstGeom prst="ellipse">
              <a:avLst/>
            </a:prstGeom>
            <a:blipFill rotWithShape="0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12"/>
            <p:cNvSpPr/>
            <p:nvPr/>
          </p:nvSpPr>
          <p:spPr>
            <a:xfrm>
              <a:off x="510663" y="1087312"/>
              <a:ext cx="643223" cy="643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0235369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loud 62"/>
          <p:cNvSpPr/>
          <p:nvPr/>
        </p:nvSpPr>
        <p:spPr>
          <a:xfrm>
            <a:off x="3721618" y="2826166"/>
            <a:ext cx="1676400" cy="1066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1737360" rtlCol="0" anchor="t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281" y="607140"/>
            <a:ext cx="9144000" cy="5756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NOAA BDP Data Alliance Concept</a:t>
            </a:r>
            <a:endParaRPr lang="en-US" sz="3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67C35-93DA-46E8-ADD6-4B39F7DDD3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3773331" y="5721766"/>
            <a:ext cx="1510387" cy="685800"/>
          </a:xfrm>
          <a:prstGeom prst="can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NOAA data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18471683">
            <a:off x="2441601" y="4321249"/>
            <a:ext cx="433799" cy="719999"/>
          </a:xfrm>
          <a:prstGeom prst="up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1609521">
            <a:off x="5259501" y="4321249"/>
            <a:ext cx="433799" cy="719999"/>
          </a:xfrm>
          <a:prstGeom prst="up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083318" y="5188366"/>
            <a:ext cx="48006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  <a:latin typeface="Arial" charset="0"/>
              </a:rPr>
              <a:t>Agency Service Tier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217992" y="1774755"/>
            <a:ext cx="1181117" cy="959822"/>
            <a:chOff x="340905" y="1691789"/>
            <a:chExt cx="1181117" cy="959822"/>
          </a:xfrm>
        </p:grpSpPr>
        <p:sp>
          <p:nvSpPr>
            <p:cNvPr id="25" name="Rectangle 24"/>
            <p:cNvSpPr/>
            <p:nvPr/>
          </p:nvSpPr>
          <p:spPr>
            <a:xfrm>
              <a:off x="340905" y="2072789"/>
              <a:ext cx="662324" cy="246221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Partner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9698" y="2405390"/>
              <a:ext cx="662324" cy="2462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Partner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7298" y="1691789"/>
              <a:ext cx="662324" cy="2462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Partner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64" name="Cloud 63"/>
          <p:cNvSpPr/>
          <p:nvPr/>
        </p:nvSpPr>
        <p:spPr>
          <a:xfrm>
            <a:off x="5493268" y="2826166"/>
            <a:ext cx="1676400" cy="1066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1737360" rtlCol="0" anchor="t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09-20-2016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Jeff.deLaBeaujardiere@noaa.gov</a:t>
            </a:r>
            <a:endParaRPr lang="en-US"/>
          </a:p>
        </p:txBody>
      </p:sp>
      <p:sp>
        <p:nvSpPr>
          <p:cNvPr id="62" name="Cloud 61"/>
          <p:cNvSpPr/>
          <p:nvPr/>
        </p:nvSpPr>
        <p:spPr>
          <a:xfrm>
            <a:off x="1949968" y="2826166"/>
            <a:ext cx="1676400" cy="1066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1737360" rtlCol="0" anchor="t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6" name="Cloud 65"/>
          <p:cNvSpPr/>
          <p:nvPr/>
        </p:nvSpPr>
        <p:spPr>
          <a:xfrm>
            <a:off x="7264918" y="2826166"/>
            <a:ext cx="1676400" cy="1066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1737360" rtlCol="0" anchor="t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8" name="Cloud 17"/>
          <p:cNvSpPr/>
          <p:nvPr/>
        </p:nvSpPr>
        <p:spPr>
          <a:xfrm>
            <a:off x="178318" y="2826166"/>
            <a:ext cx="1676400" cy="1066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1737360" rtlCol="0" anchor="t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0" name="Up Arrow 109"/>
          <p:cNvSpPr/>
          <p:nvPr/>
        </p:nvSpPr>
        <p:spPr>
          <a:xfrm rot="19880692">
            <a:off x="3380901" y="4321249"/>
            <a:ext cx="433799" cy="719999"/>
          </a:xfrm>
          <a:prstGeom prst="up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1" name="Up Arrow 110"/>
          <p:cNvSpPr/>
          <p:nvPr/>
        </p:nvSpPr>
        <p:spPr>
          <a:xfrm rot="2546442">
            <a:off x="6198802" y="4321249"/>
            <a:ext cx="433799" cy="719999"/>
          </a:xfrm>
          <a:prstGeom prst="up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2" name="Up Arrow 111"/>
          <p:cNvSpPr/>
          <p:nvPr/>
        </p:nvSpPr>
        <p:spPr>
          <a:xfrm>
            <a:off x="4320201" y="4321249"/>
            <a:ext cx="433799" cy="719999"/>
          </a:xfrm>
          <a:prstGeom prst="up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2005526" y="1774755"/>
            <a:ext cx="1181117" cy="959822"/>
            <a:chOff x="340905" y="1691789"/>
            <a:chExt cx="1181117" cy="959822"/>
          </a:xfrm>
        </p:grpSpPr>
        <p:sp>
          <p:nvSpPr>
            <p:cNvPr id="129" name="Rectangle 128"/>
            <p:cNvSpPr/>
            <p:nvPr/>
          </p:nvSpPr>
          <p:spPr>
            <a:xfrm>
              <a:off x="340905" y="2072789"/>
              <a:ext cx="662324" cy="246221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Partner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859698" y="2405390"/>
              <a:ext cx="662324" cy="2462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Partner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07298" y="1691789"/>
              <a:ext cx="662324" cy="2462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Partner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834326" y="1774755"/>
            <a:ext cx="1181117" cy="959822"/>
            <a:chOff x="340905" y="1691789"/>
            <a:chExt cx="1181117" cy="959822"/>
          </a:xfrm>
        </p:grpSpPr>
        <p:sp>
          <p:nvSpPr>
            <p:cNvPr id="133" name="Rectangle 132"/>
            <p:cNvSpPr/>
            <p:nvPr/>
          </p:nvSpPr>
          <p:spPr>
            <a:xfrm>
              <a:off x="340905" y="2072789"/>
              <a:ext cx="662324" cy="246221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Partner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859698" y="2405390"/>
              <a:ext cx="662324" cy="2462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Partner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07298" y="1691789"/>
              <a:ext cx="662324" cy="2462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Partner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586926" y="1850955"/>
            <a:ext cx="1181117" cy="959822"/>
            <a:chOff x="340905" y="1691789"/>
            <a:chExt cx="1181117" cy="959822"/>
          </a:xfrm>
        </p:grpSpPr>
        <p:sp>
          <p:nvSpPr>
            <p:cNvPr id="137" name="Rectangle 136"/>
            <p:cNvSpPr/>
            <p:nvPr/>
          </p:nvSpPr>
          <p:spPr>
            <a:xfrm>
              <a:off x="340905" y="2072789"/>
              <a:ext cx="662324" cy="246221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Partner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859698" y="2405390"/>
              <a:ext cx="662324" cy="2462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Partner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07298" y="1691789"/>
              <a:ext cx="662324" cy="2462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Partner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491926" y="1774755"/>
            <a:ext cx="1181117" cy="959822"/>
            <a:chOff x="340905" y="1691789"/>
            <a:chExt cx="1181117" cy="959822"/>
          </a:xfrm>
        </p:grpSpPr>
        <p:sp>
          <p:nvSpPr>
            <p:cNvPr id="141" name="Rectangle 140"/>
            <p:cNvSpPr/>
            <p:nvPr/>
          </p:nvSpPr>
          <p:spPr>
            <a:xfrm>
              <a:off x="340905" y="2072789"/>
              <a:ext cx="662324" cy="246221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Partner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859698" y="2405390"/>
              <a:ext cx="662324" cy="2462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Partner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07298" y="1691789"/>
              <a:ext cx="662324" cy="2462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Partner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59318" y="2904739"/>
            <a:ext cx="909655" cy="909655"/>
            <a:chOff x="1687999" y="1924"/>
            <a:chExt cx="909655" cy="909655"/>
          </a:xfrm>
        </p:grpSpPr>
        <p:sp>
          <p:nvSpPr>
            <p:cNvPr id="70" name="Oval 69"/>
            <p:cNvSpPr/>
            <p:nvPr/>
          </p:nvSpPr>
          <p:spPr>
            <a:xfrm>
              <a:off x="1687999" y="1924"/>
              <a:ext cx="909655" cy="909655"/>
            </a:xfrm>
            <a:prstGeom prst="ellipse">
              <a:avLst/>
            </a:prstGeom>
            <a:blipFill rotWithShape="0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Oval 4"/>
            <p:cNvSpPr/>
            <p:nvPr/>
          </p:nvSpPr>
          <p:spPr>
            <a:xfrm>
              <a:off x="1821215" y="135140"/>
              <a:ext cx="643223" cy="643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893318" y="2904739"/>
            <a:ext cx="909655" cy="909655"/>
            <a:chOff x="2998551" y="954096"/>
            <a:chExt cx="909655" cy="909655"/>
          </a:xfrm>
        </p:grpSpPr>
        <p:sp>
          <p:nvSpPr>
            <p:cNvPr id="68" name="Oval 67"/>
            <p:cNvSpPr/>
            <p:nvPr/>
          </p:nvSpPr>
          <p:spPr>
            <a:xfrm>
              <a:off x="2998551" y="954096"/>
              <a:ext cx="909655" cy="909655"/>
            </a:xfrm>
            <a:prstGeom prst="ellipse">
              <a:avLst/>
            </a:prstGeom>
            <a:blipFill rotWithShape="0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Oval 6"/>
            <p:cNvSpPr/>
            <p:nvPr/>
          </p:nvSpPr>
          <p:spPr>
            <a:xfrm>
              <a:off x="3131767" y="1087312"/>
              <a:ext cx="643223" cy="643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064518" y="2904739"/>
            <a:ext cx="909655" cy="909655"/>
            <a:chOff x="2497965" y="2494743"/>
            <a:chExt cx="909655" cy="909655"/>
          </a:xfrm>
        </p:grpSpPr>
        <p:sp>
          <p:nvSpPr>
            <p:cNvPr id="61" name="Oval 60"/>
            <p:cNvSpPr/>
            <p:nvPr/>
          </p:nvSpPr>
          <p:spPr>
            <a:xfrm>
              <a:off x="2497965" y="2494743"/>
              <a:ext cx="909655" cy="909655"/>
            </a:xfrm>
            <a:prstGeom prst="ellipse">
              <a:avLst/>
            </a:prstGeom>
            <a:blipFill rotWithShape="0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Oval 8"/>
            <p:cNvSpPr/>
            <p:nvPr/>
          </p:nvSpPr>
          <p:spPr>
            <a:xfrm>
              <a:off x="2631181" y="2627959"/>
              <a:ext cx="643223" cy="643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800" kern="120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722118" y="2904739"/>
            <a:ext cx="909655" cy="909655"/>
            <a:chOff x="878033" y="2494743"/>
            <a:chExt cx="909655" cy="909655"/>
          </a:xfrm>
        </p:grpSpPr>
        <p:sp>
          <p:nvSpPr>
            <p:cNvPr id="56" name="Oval 55"/>
            <p:cNvSpPr/>
            <p:nvPr/>
          </p:nvSpPr>
          <p:spPr>
            <a:xfrm>
              <a:off x="878033" y="2494743"/>
              <a:ext cx="909655" cy="909655"/>
            </a:xfrm>
            <a:prstGeom prst="ellipse">
              <a:avLst/>
            </a:prstGeom>
            <a:blipFill rotWithShape="0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Oval 10"/>
            <p:cNvSpPr/>
            <p:nvPr/>
          </p:nvSpPr>
          <p:spPr>
            <a:xfrm>
              <a:off x="1011249" y="2627959"/>
              <a:ext cx="643223" cy="643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800" kern="12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311918" y="2904739"/>
            <a:ext cx="909655" cy="909655"/>
            <a:chOff x="377447" y="954096"/>
            <a:chExt cx="909655" cy="909655"/>
          </a:xfrm>
        </p:grpSpPr>
        <p:sp>
          <p:nvSpPr>
            <p:cNvPr id="53" name="Oval 52"/>
            <p:cNvSpPr/>
            <p:nvPr/>
          </p:nvSpPr>
          <p:spPr>
            <a:xfrm>
              <a:off x="377447" y="954096"/>
              <a:ext cx="909655" cy="909655"/>
            </a:xfrm>
            <a:prstGeom prst="ellipse">
              <a:avLst/>
            </a:prstGeom>
            <a:blipFill rotWithShape="0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Oval 12"/>
            <p:cNvSpPr/>
            <p:nvPr/>
          </p:nvSpPr>
          <p:spPr>
            <a:xfrm>
              <a:off x="510663" y="1087312"/>
              <a:ext cx="643223" cy="643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54205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4542" y="1540892"/>
            <a:ext cx="8725786" cy="498799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 b="1" dirty="0"/>
              <a:t>Level Playing </a:t>
            </a:r>
            <a:r>
              <a:rPr lang="en" sz="2400" b="1" dirty="0" smtClean="0"/>
              <a:t>Field </a:t>
            </a:r>
            <a:r>
              <a:rPr lang="en" sz="2400" b="1" dirty="0"/>
              <a:t>for all interested companies via </a:t>
            </a:r>
            <a:r>
              <a:rPr lang="en" sz="2400" b="1" dirty="0" smtClean="0"/>
              <a:t>IaaS Collaborators</a:t>
            </a:r>
            <a:endParaRPr lang="en" sz="2400" b="1" dirty="0"/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400" dirty="0"/>
              <a:t>All NOAA </a:t>
            </a:r>
            <a:r>
              <a:rPr lang="en" sz="2400" dirty="0" smtClean="0"/>
              <a:t>Data available on equal terms with </a:t>
            </a:r>
            <a:r>
              <a:rPr lang="en" sz="2400" dirty="0"/>
              <a:t>no privileged access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400" dirty="0"/>
              <a:t>NOAA-sourced data </a:t>
            </a:r>
            <a:r>
              <a:rPr lang="en" sz="2400" dirty="0" smtClean="0"/>
              <a:t>are </a:t>
            </a:r>
            <a:r>
              <a:rPr lang="en-US" sz="2400" dirty="0" smtClean="0"/>
              <a:t>"</a:t>
            </a:r>
            <a:r>
              <a:rPr lang="en" sz="2400" dirty="0" smtClean="0"/>
              <a:t>free </a:t>
            </a:r>
            <a:r>
              <a:rPr lang="en" sz="2400" dirty="0"/>
              <a:t>and </a:t>
            </a:r>
            <a:r>
              <a:rPr lang="en" sz="2400" dirty="0" smtClean="0"/>
              <a:t>open" </a:t>
            </a:r>
            <a:r>
              <a:rPr lang="en" sz="2400" dirty="0"/>
              <a:t>- only cost recovery </a:t>
            </a:r>
            <a:r>
              <a:rPr lang="en" sz="2400" dirty="0" smtClean="0"/>
              <a:t>allowed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400" dirty="0" smtClean="0"/>
              <a:t>Charging for Cloud computing or value-added products </a:t>
            </a:r>
            <a:r>
              <a:rPr lang="en" sz="2400" u="sng" dirty="0" smtClean="0"/>
              <a:t>is</a:t>
            </a:r>
            <a:r>
              <a:rPr lang="en" sz="2400" dirty="0" smtClean="0"/>
              <a:t> allowed</a:t>
            </a:r>
            <a:endParaRPr lang="en" sz="2400" dirty="0"/>
          </a:p>
          <a:p>
            <a:pPr marL="228600" lvl="0" indent="0" rtl="0">
              <a:spcBef>
                <a:spcPts val="0"/>
              </a:spcBef>
              <a:buSzPct val="100000"/>
              <a:buNone/>
            </a:pPr>
            <a:endParaRPr lang="en-US" sz="2400" b="1" dirty="0" smtClean="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2400" b="1" dirty="0" smtClean="0"/>
              <a:t>5 individual CRADAs with NOAA</a:t>
            </a:r>
            <a:endParaRPr lang="en-US" sz="2400" b="1" dirty="0"/>
          </a:p>
          <a:p>
            <a:pPr marL="857250" lvl="1" indent="-228600">
              <a:buSzPct val="100000"/>
            </a:pPr>
            <a:r>
              <a:rPr lang="en-US" sz="2400" dirty="0"/>
              <a:t>3 year terms + 2 one-year options</a:t>
            </a:r>
          </a:p>
          <a:p>
            <a:pPr marL="914400" lvl="1" indent="-228600">
              <a:buSzPct val="100000"/>
            </a:pPr>
            <a:r>
              <a:rPr lang="en-US" sz="2400" dirty="0"/>
              <a:t>CRADAs can be ended early with appropriate notice</a:t>
            </a:r>
          </a:p>
          <a:p>
            <a:pPr marL="914400" lvl="1" indent="-228600">
              <a:buSzPct val="100000"/>
            </a:pPr>
            <a:r>
              <a:rPr lang="en-US" sz="2400" dirty="0"/>
              <a:t>No funds may move from NOAA to Collaborators</a:t>
            </a:r>
          </a:p>
          <a:p>
            <a:pPr marL="228600" lvl="0" indent="0" rtl="0">
              <a:spcBef>
                <a:spcPts val="0"/>
              </a:spcBef>
              <a:buSzPct val="100000"/>
              <a:buNone/>
            </a:pPr>
            <a:endParaRPr lang="en-US" sz="1800" b="1" dirty="0" smtClean="0"/>
          </a:p>
          <a:p>
            <a:pPr marL="228600" lvl="0" indent="0" rtl="0">
              <a:spcBef>
                <a:spcPts val="0"/>
              </a:spcBef>
              <a:buSzPct val="100000"/>
              <a:buNone/>
            </a:pPr>
            <a:endParaRPr lang="en" sz="1400" dirty="0"/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 dirty="0" smtClean="0"/>
              <a:t>Big Data Partnership </a:t>
            </a:r>
            <a:r>
              <a:rPr lang="en" sz="3600" b="1" dirty="0" smtClean="0"/>
              <a:t>Rules </a:t>
            </a:r>
            <a:endParaRPr lang="en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57337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20956</TotalTime>
  <Words>2267</Words>
  <Application>Microsoft Office PowerPoint</Application>
  <PresentationFormat>On-screen Show (4:3)</PresentationFormat>
  <Paragraphs>403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Source Sans Pro</vt:lpstr>
      <vt:lpstr>Noto Symbol</vt:lpstr>
      <vt:lpstr>Calibri</vt:lpstr>
      <vt:lpstr>Rambla</vt:lpstr>
      <vt:lpstr>Arial Narrow</vt:lpstr>
      <vt:lpstr>Office Theme</vt:lpstr>
      <vt:lpstr>PowerPoint Presentation</vt:lpstr>
      <vt:lpstr> </vt:lpstr>
      <vt:lpstr>Accelerating User Demand for NOAA data</vt:lpstr>
      <vt:lpstr>Premise of NOAA Big Data Partnership</vt:lpstr>
      <vt:lpstr>Conceptual Overview of NOAA Big Data Project </vt:lpstr>
      <vt:lpstr>April 2015: Partnership Announcement</vt:lpstr>
      <vt:lpstr>BDP CRADA Collaborators</vt:lpstr>
      <vt:lpstr>NOAA BDP Data Alliance Concept</vt:lpstr>
      <vt:lpstr>Big Data Partnership Rules </vt:lpstr>
      <vt:lpstr>Methodology</vt:lpstr>
      <vt:lpstr>Requested Initial Data Included…</vt:lpstr>
      <vt:lpstr>NEXRAD Weather Radar selected first</vt:lpstr>
      <vt:lpstr>NEXRAD #2 in US National Observation Value</vt:lpstr>
      <vt:lpstr>NEXRAD Level II Data Transfer</vt:lpstr>
      <vt:lpstr>AWS Access to NEXRAD Level II Data https://s3.amazonaws.com/noaa-nexrad-level2</vt:lpstr>
      <vt:lpstr>Steering Users to New Services</vt:lpstr>
      <vt:lpstr>PowerPoint Presentation</vt:lpstr>
      <vt:lpstr>Improvements to Data Stores</vt:lpstr>
      <vt:lpstr>Role of NOAA in the BDP Market  Ecosystem</vt:lpstr>
      <vt:lpstr>So What?</vt:lpstr>
      <vt:lpstr>What's Next?</vt:lpstr>
      <vt:lpstr>Current GOES data situation</vt:lpstr>
      <vt:lpstr>Path to improved GOES data usability</vt:lpstr>
      <vt:lpstr>Conclusion</vt:lpstr>
      <vt:lpstr>Thank You</vt:lpstr>
    </vt:vector>
  </TitlesOfParts>
  <Company>NOAA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NOAA Big Data Project</dc:title>
  <dc:subject>Talk for RENCI DataBytes webinar</dc:subject>
  <dc:creator>Jeff de La Beaujardiere (speaker), Ed Kearns (most slides)</dc:creator>
  <cp:lastModifiedBy>Anne Kennerley</cp:lastModifiedBy>
  <cp:revision>240</cp:revision>
  <dcterms:created xsi:type="dcterms:W3CDTF">2014-09-23T17:28:20Z</dcterms:created>
  <dcterms:modified xsi:type="dcterms:W3CDTF">2016-09-20T09:00:34Z</dcterms:modified>
</cp:coreProperties>
</file>