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1"/>
    <p:sldMasterId id="214748365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82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6399" cy="49688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49687" y="0"/>
            <a:ext cx="2946399" cy="49688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228600" y="744537"/>
            <a:ext cx="3968749" cy="2976561"/>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401637" y="4025900"/>
            <a:ext cx="5994399" cy="5156199"/>
          </a:xfrm>
          <a:prstGeom prst="rect">
            <a:avLst/>
          </a:prstGeom>
          <a:noFill/>
          <a:ln>
            <a:noFill/>
          </a:ln>
        </p:spPr>
        <p:txBody>
          <a:bodyPr lIns="91425" tIns="91425" rIns="91425" bIns="91425" anchor="t" anchorCtr="0"/>
          <a:lstStyle>
            <a:lvl1pPr marL="0" marR="0" lvl="0" indent="0" algn="l" rtl="0">
              <a:spcBef>
                <a:spcPts val="42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163"/>
            <a:ext cx="2946399" cy="49688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49687" y="9428163"/>
            <a:ext cx="2946399" cy="4968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87165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01637" y="4025900"/>
            <a:ext cx="5994399" cy="5156199"/>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08" name="Shape 108"/>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15" name="Shape 115"/>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22" name="Shape 122"/>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29" name="Shape 129"/>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43" name="Shape 143"/>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150" name="Shape 150"/>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01637" y="4025900"/>
            <a:ext cx="5994399" cy="5156199"/>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 name="Shape 38"/>
          <p:cNvSpPr txBox="1">
            <a:spLocks noGrp="1"/>
          </p:cNvSpPr>
          <p:nvPr>
            <p:ph type="body" idx="1"/>
          </p:nvPr>
        </p:nvSpPr>
        <p:spPr>
          <a:xfrm>
            <a:off x="401637" y="4025900"/>
            <a:ext cx="5994399" cy="5156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400" b="0" i="0" u="none" strike="noStrike" cap="none">
              <a:solidFill>
                <a:schemeClr val="dk1"/>
              </a:solidFill>
              <a:latin typeface="Arial"/>
              <a:ea typeface="Arial"/>
              <a:cs typeface="Arial"/>
              <a:sym typeface="Arial"/>
            </a:endParaRPr>
          </a:p>
        </p:txBody>
      </p:sp>
      <p:sp>
        <p:nvSpPr>
          <p:cNvPr id="39" name="Shape 39"/>
          <p:cNvSpPr txBox="1">
            <a:spLocks noGrp="1"/>
          </p:cNvSpPr>
          <p:nvPr>
            <p:ph type="sldNum" idx="12"/>
          </p:nvPr>
        </p:nvSpPr>
        <p:spPr>
          <a:xfrm>
            <a:off x="3849687" y="9428163"/>
            <a:ext cx="2946399" cy="4968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46" name="Shape 46"/>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56" name="Shape 56"/>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64" name="Shape 64"/>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a:spcBef>
                <a:spcPts val="0"/>
              </a:spcBef>
              <a:buNone/>
            </a:pPr>
            <a:endParaRPr/>
          </a:p>
        </p:txBody>
      </p:sp>
      <p:sp>
        <p:nvSpPr>
          <p:cNvPr id="72" name="Shape 72"/>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79" name="Shape 79"/>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86" name="Shape 86"/>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228600" y="744538"/>
            <a:ext cx="3968750" cy="2976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401637" y="4025900"/>
            <a:ext cx="5994300" cy="5156100"/>
          </a:xfrm>
          <a:prstGeom prst="rect">
            <a:avLst/>
          </a:prstGeom>
        </p:spPr>
        <p:txBody>
          <a:bodyPr lIns="91425" tIns="91425" rIns="91425" bIns="91425" anchor="t" anchorCtr="0">
            <a:noAutofit/>
          </a:bodyPr>
          <a:lstStyle/>
          <a:p>
            <a:pPr lvl="0" rtl="0">
              <a:spcBef>
                <a:spcPts val="0"/>
              </a:spcBef>
              <a:buNone/>
            </a:pPr>
            <a:endParaRPr/>
          </a:p>
        </p:txBody>
      </p:sp>
      <p:sp>
        <p:nvSpPr>
          <p:cNvPr id="93" name="Shape 93"/>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14362" y="1860550"/>
            <a:ext cx="7916861" cy="5492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000" b="1" i="0" u="none" strike="noStrike" cap="none">
                <a:solidFill>
                  <a:srgbClr val="4D4D4D"/>
                </a:solidFill>
                <a:latin typeface="Arial"/>
                <a:ea typeface="Arial"/>
                <a:cs typeface="Arial"/>
                <a:sym typeface="Arial"/>
              </a:defRPr>
            </a:lvl1pPr>
            <a:lvl2pPr marL="0" marR="0" lvl="1" indent="0" algn="l" rtl="0">
              <a:spcBef>
                <a:spcPts val="0"/>
              </a:spcBef>
              <a:spcAft>
                <a:spcPts val="0"/>
              </a:spcAft>
              <a:buNone/>
              <a:defRPr sz="26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6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6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6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6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6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6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600" b="1" i="0" u="none" strike="noStrike" cap="none">
                <a:solidFill>
                  <a:schemeClr val="lt1"/>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611187" y="2482850"/>
            <a:ext cx="7916861" cy="396874"/>
          </a:xfrm>
          <a:prstGeom prst="rect">
            <a:avLst/>
          </a:prstGeom>
          <a:noFill/>
          <a:ln>
            <a:noFill/>
          </a:ln>
        </p:spPr>
        <p:txBody>
          <a:bodyPr lIns="91425" tIns="91425" rIns="91425" bIns="91425" anchor="t" anchorCtr="0"/>
          <a:lstStyle>
            <a:lvl1pPr marL="0" marR="0" lvl="0" indent="0" algn="l" rtl="0">
              <a:spcBef>
                <a:spcPts val="1000"/>
              </a:spcBef>
              <a:spcAft>
                <a:spcPts val="0"/>
              </a:spcAft>
              <a:buNone/>
              <a:defRPr sz="2000" b="0" i="0" u="none" strike="noStrike" cap="none">
                <a:solidFill>
                  <a:schemeClr val="dk1"/>
                </a:solidFill>
                <a:latin typeface="Arial"/>
                <a:ea typeface="Arial"/>
                <a:cs typeface="Arial"/>
                <a:sym typeface="Arial"/>
              </a:defRPr>
            </a:lvl1pPr>
            <a:lvl2pPr marL="447675" marR="0" lvl="1" indent="-130175" algn="l" rtl="0">
              <a:spcBef>
                <a:spcPts val="1100"/>
              </a:spcBef>
              <a:spcAft>
                <a:spcPts val="0"/>
              </a:spcAft>
              <a:buClr>
                <a:srgbClr val="4D4D4D"/>
              </a:buClr>
              <a:buSzPct val="100000"/>
              <a:buFont typeface="Arial"/>
              <a:buChar char="•"/>
              <a:defRPr sz="2200" b="0" i="0" u="none" strike="noStrike" cap="none">
                <a:solidFill>
                  <a:srgbClr val="4D4D4D"/>
                </a:solidFill>
                <a:latin typeface="Arial"/>
                <a:ea typeface="Arial"/>
                <a:cs typeface="Arial"/>
                <a:sym typeface="Arial"/>
              </a:defRPr>
            </a:lvl2pPr>
            <a:lvl3pPr marL="895350" marR="0" lvl="2" indent="-146050"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3pPr>
            <a:lvl4pPr marL="1350963" marR="0" lvl="3" indent="-144462"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4pPr>
            <a:lvl5pPr marL="1792288" marR="0" lvl="4"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5pPr>
            <a:lvl6pPr marL="2249488" marR="0" lvl="5"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706688" marR="0" lvl="6"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163888" marR="0" lvl="7"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621088" marR="0" lvl="8" indent="-141287"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415925"/>
            <a:ext cx="8229600" cy="4889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600" b="1" i="0" u="none" strike="noStrike" cap="none">
                <a:solidFill>
                  <a:srgbClr val="006983"/>
                </a:solidFill>
                <a:latin typeface="Arial"/>
                <a:ea typeface="Arial"/>
                <a:cs typeface="Arial"/>
                <a:sym typeface="Arial"/>
              </a:defRPr>
            </a:lvl1pPr>
            <a:lvl2pPr marL="0" marR="0" lvl="1" indent="0" algn="l" rtl="0">
              <a:spcBef>
                <a:spcPts val="0"/>
              </a:spcBef>
              <a:spcAft>
                <a:spcPts val="0"/>
              </a:spcAft>
              <a:buNone/>
              <a:defRPr sz="26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6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6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6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6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6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6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600" b="1"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981075"/>
            <a:ext cx="8229600" cy="5256213"/>
          </a:xfrm>
          <a:prstGeom prst="rect">
            <a:avLst/>
          </a:prstGeom>
          <a:noFill/>
          <a:ln>
            <a:noFill/>
          </a:ln>
        </p:spPr>
        <p:txBody>
          <a:bodyPr lIns="91425" tIns="91425" rIns="91425" bIns="91425" anchor="t" anchorCtr="0"/>
          <a:lstStyle>
            <a:lvl1pPr marL="0" marR="0" lvl="0" indent="0" algn="l" rtl="0">
              <a:spcBef>
                <a:spcPts val="1100"/>
              </a:spcBef>
              <a:spcAft>
                <a:spcPts val="0"/>
              </a:spcAft>
              <a:buNone/>
              <a:defRPr sz="2200" b="0" i="0" u="none" strike="noStrike" cap="none">
                <a:solidFill>
                  <a:srgbClr val="4D4D4D"/>
                </a:solidFill>
                <a:latin typeface="Arial"/>
                <a:ea typeface="Arial"/>
                <a:cs typeface="Arial"/>
                <a:sym typeface="Arial"/>
              </a:defRPr>
            </a:lvl1pPr>
            <a:lvl2pPr marL="447675" marR="0" lvl="1" indent="-130175" algn="l" rtl="0">
              <a:spcBef>
                <a:spcPts val="1100"/>
              </a:spcBef>
              <a:spcAft>
                <a:spcPts val="0"/>
              </a:spcAft>
              <a:buClr>
                <a:srgbClr val="4D4D4D"/>
              </a:buClr>
              <a:buSzPct val="100000"/>
              <a:buFont typeface="Arial"/>
              <a:buChar char="•"/>
              <a:defRPr sz="2200" b="0" i="0" u="none" strike="noStrike" cap="none">
                <a:solidFill>
                  <a:srgbClr val="4D4D4D"/>
                </a:solidFill>
                <a:latin typeface="Arial"/>
                <a:ea typeface="Arial"/>
                <a:cs typeface="Arial"/>
                <a:sym typeface="Arial"/>
              </a:defRPr>
            </a:lvl2pPr>
            <a:lvl3pPr marL="895350" marR="0" lvl="2" indent="-146050"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3pPr>
            <a:lvl4pPr marL="1350963" marR="0" lvl="3" indent="-144462"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4pPr>
            <a:lvl5pPr marL="1792288" marR="0" lvl="4"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5pPr>
            <a:lvl6pPr marL="2249488" marR="0" lvl="5"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706688" marR="0" lvl="6"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163888" marR="0" lvl="7"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621088" marR="0" lvl="8" indent="-141287"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4284662" y="6459537"/>
            <a:ext cx="4751387" cy="414337"/>
          </a:xfrm>
          <a:prstGeom prst="rect">
            <a:avLst/>
          </a:prstGeom>
          <a:noFill/>
          <a:ln>
            <a:noFill/>
          </a:ln>
        </p:spPr>
        <p:txBody>
          <a:bodyPr lIns="91425" tIns="91425" rIns="91425" bIns="91425" anchor="ctr" anchorCtr="0"/>
          <a:lstStyle>
            <a:lvl1pPr marL="0" marR="0" lvl="0" indent="0" algn="r" rtl="0">
              <a:spcBef>
                <a:spcPts val="50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14362" y="1860550"/>
            <a:ext cx="8229600" cy="4889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600" b="1" i="0" u="none" strike="noStrike" cap="none">
                <a:solidFill>
                  <a:srgbClr val="006983"/>
                </a:solidFill>
                <a:latin typeface="Arial"/>
                <a:ea typeface="Arial"/>
                <a:cs typeface="Arial"/>
                <a:sym typeface="Arial"/>
              </a:defRPr>
            </a:lvl1pPr>
            <a:lvl2pPr marL="0" marR="0" lvl="1" indent="0" algn="l" rtl="0">
              <a:spcBef>
                <a:spcPts val="0"/>
              </a:spcBef>
              <a:spcAft>
                <a:spcPts val="0"/>
              </a:spcAft>
              <a:buNone/>
              <a:defRPr sz="2600" b="1" i="0" u="none" strike="noStrike" cap="none">
                <a:solidFill>
                  <a:srgbClr val="006983"/>
                </a:solidFill>
                <a:latin typeface="Arial"/>
                <a:ea typeface="Arial"/>
                <a:cs typeface="Arial"/>
                <a:sym typeface="Arial"/>
              </a:defRPr>
            </a:lvl2pPr>
            <a:lvl3pPr marL="0" marR="0" lvl="2" indent="0" algn="l" rtl="0">
              <a:spcBef>
                <a:spcPts val="0"/>
              </a:spcBef>
              <a:spcAft>
                <a:spcPts val="0"/>
              </a:spcAft>
              <a:buNone/>
              <a:defRPr sz="2600" b="1" i="0" u="none" strike="noStrike" cap="none">
                <a:solidFill>
                  <a:srgbClr val="006983"/>
                </a:solidFill>
                <a:latin typeface="Arial"/>
                <a:ea typeface="Arial"/>
                <a:cs typeface="Arial"/>
                <a:sym typeface="Arial"/>
              </a:defRPr>
            </a:lvl3pPr>
            <a:lvl4pPr marL="0" marR="0" lvl="3" indent="0" algn="l" rtl="0">
              <a:spcBef>
                <a:spcPts val="0"/>
              </a:spcBef>
              <a:spcAft>
                <a:spcPts val="0"/>
              </a:spcAft>
              <a:buNone/>
              <a:defRPr sz="2600" b="1" i="0" u="none" strike="noStrike" cap="none">
                <a:solidFill>
                  <a:srgbClr val="006983"/>
                </a:solidFill>
                <a:latin typeface="Arial"/>
                <a:ea typeface="Arial"/>
                <a:cs typeface="Arial"/>
                <a:sym typeface="Arial"/>
              </a:defRPr>
            </a:lvl4pPr>
            <a:lvl5pPr marL="0" marR="0" lvl="4" indent="0" algn="l" rtl="0">
              <a:spcBef>
                <a:spcPts val="0"/>
              </a:spcBef>
              <a:spcAft>
                <a:spcPts val="0"/>
              </a:spcAft>
              <a:buNone/>
              <a:defRPr sz="2600" b="1" i="0" u="none" strike="noStrike" cap="none">
                <a:solidFill>
                  <a:srgbClr val="006983"/>
                </a:solidFill>
                <a:latin typeface="Arial"/>
                <a:ea typeface="Arial"/>
                <a:cs typeface="Arial"/>
                <a:sym typeface="Arial"/>
              </a:defRPr>
            </a:lvl5pPr>
            <a:lvl6pPr marL="457200" marR="0" lvl="5" indent="0" algn="l" rtl="0">
              <a:spcBef>
                <a:spcPts val="0"/>
              </a:spcBef>
              <a:spcAft>
                <a:spcPts val="0"/>
              </a:spcAft>
              <a:buNone/>
              <a:defRPr sz="2600" b="1" i="0" u="none" strike="noStrike" cap="none">
                <a:solidFill>
                  <a:srgbClr val="006983"/>
                </a:solidFill>
                <a:latin typeface="Arial"/>
                <a:ea typeface="Arial"/>
                <a:cs typeface="Arial"/>
                <a:sym typeface="Arial"/>
              </a:defRPr>
            </a:lvl6pPr>
            <a:lvl7pPr marL="914400" marR="0" lvl="6" indent="0" algn="l" rtl="0">
              <a:spcBef>
                <a:spcPts val="0"/>
              </a:spcBef>
              <a:spcAft>
                <a:spcPts val="0"/>
              </a:spcAft>
              <a:buNone/>
              <a:defRPr sz="2600" b="1" i="0" u="none" strike="noStrike" cap="none">
                <a:solidFill>
                  <a:srgbClr val="006983"/>
                </a:solidFill>
                <a:latin typeface="Arial"/>
                <a:ea typeface="Arial"/>
                <a:cs typeface="Arial"/>
                <a:sym typeface="Arial"/>
              </a:defRPr>
            </a:lvl7pPr>
            <a:lvl8pPr marL="1371600" marR="0" lvl="7" indent="0" algn="l" rtl="0">
              <a:spcBef>
                <a:spcPts val="0"/>
              </a:spcBef>
              <a:spcAft>
                <a:spcPts val="0"/>
              </a:spcAft>
              <a:buNone/>
              <a:defRPr sz="2600" b="1" i="0" u="none" strike="noStrike" cap="none">
                <a:solidFill>
                  <a:srgbClr val="006983"/>
                </a:solidFill>
                <a:latin typeface="Arial"/>
                <a:ea typeface="Arial"/>
                <a:cs typeface="Arial"/>
                <a:sym typeface="Arial"/>
              </a:defRPr>
            </a:lvl8pPr>
            <a:lvl9pPr marL="1828800" marR="0" lvl="8" indent="0" algn="l" rtl="0">
              <a:spcBef>
                <a:spcPts val="0"/>
              </a:spcBef>
              <a:spcAft>
                <a:spcPts val="0"/>
              </a:spcAft>
              <a:buNone/>
              <a:defRPr sz="2600" b="1" i="0" u="none" strike="noStrike" cap="none">
                <a:solidFill>
                  <a:srgbClr val="006983"/>
                </a:solidFill>
                <a:latin typeface="Arial"/>
                <a:ea typeface="Arial"/>
                <a:cs typeface="Arial"/>
                <a:sym typeface="Arial"/>
              </a:defRPr>
            </a:lvl9pPr>
          </a:lstStyle>
          <a:p>
            <a:endParaRPr/>
          </a:p>
        </p:txBody>
      </p:sp>
      <p:sp>
        <p:nvSpPr>
          <p:cNvPr id="26" name="Shape 26"/>
          <p:cNvSpPr txBox="1">
            <a:spLocks noGrp="1"/>
          </p:cNvSpPr>
          <p:nvPr>
            <p:ph type="body" idx="1"/>
          </p:nvPr>
        </p:nvSpPr>
        <p:spPr>
          <a:xfrm>
            <a:off x="611187" y="2409825"/>
            <a:ext cx="8229600" cy="2073274"/>
          </a:xfrm>
          <a:prstGeom prst="rect">
            <a:avLst/>
          </a:prstGeom>
          <a:noFill/>
          <a:ln>
            <a:noFill/>
          </a:ln>
        </p:spPr>
        <p:txBody>
          <a:bodyPr lIns="91425" tIns="91425" rIns="91425" bIns="91425" anchor="t" anchorCtr="0"/>
          <a:lstStyle>
            <a:lvl1pPr marL="0" marR="0" lvl="0" indent="0" algn="l" rtl="0">
              <a:spcBef>
                <a:spcPts val="1100"/>
              </a:spcBef>
              <a:spcAft>
                <a:spcPts val="0"/>
              </a:spcAft>
              <a:buNone/>
              <a:defRPr sz="2200" b="0" i="0" u="none" strike="noStrike" cap="none">
                <a:solidFill>
                  <a:srgbClr val="4D4D4D"/>
                </a:solidFill>
                <a:latin typeface="Arial"/>
                <a:ea typeface="Arial"/>
                <a:cs typeface="Arial"/>
                <a:sym typeface="Arial"/>
              </a:defRPr>
            </a:lvl1pPr>
            <a:lvl2pPr marL="447675" marR="0" lvl="1" indent="-130175" algn="l" rtl="0">
              <a:spcBef>
                <a:spcPts val="1100"/>
              </a:spcBef>
              <a:spcAft>
                <a:spcPts val="0"/>
              </a:spcAft>
              <a:buClr>
                <a:srgbClr val="4D4D4D"/>
              </a:buClr>
              <a:buSzPct val="100000"/>
              <a:buFont typeface="Arial"/>
              <a:buChar char="•"/>
              <a:defRPr sz="2200" b="0" i="0" u="none" strike="noStrike" cap="none">
                <a:solidFill>
                  <a:srgbClr val="4D4D4D"/>
                </a:solidFill>
                <a:latin typeface="Arial"/>
                <a:ea typeface="Arial"/>
                <a:cs typeface="Arial"/>
                <a:sym typeface="Arial"/>
              </a:defRPr>
            </a:lvl2pPr>
            <a:lvl3pPr marL="895350" marR="0" lvl="2" indent="-146050"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3pPr>
            <a:lvl4pPr marL="1344613" marR="0" lvl="3" indent="-150812"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4pPr>
            <a:lvl5pPr marL="1792288" marR="0" lvl="4"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5pPr>
            <a:lvl6pPr marL="2249488" marR="0" lvl="5"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6pPr>
            <a:lvl7pPr marL="2706688" marR="0" lvl="6"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7pPr>
            <a:lvl8pPr marL="3163888" marR="0" lvl="7"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8pPr>
            <a:lvl9pPr marL="3621088" marR="0" lvl="8" indent="-141287"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9pPr>
          </a:lstStyle>
          <a:p>
            <a:endParaRPr/>
          </a:p>
        </p:txBody>
      </p:sp>
      <p:sp>
        <p:nvSpPr>
          <p:cNvPr id="27" name="Shape 27"/>
          <p:cNvSpPr txBox="1">
            <a:spLocks noGrp="1"/>
          </p:cNvSpPr>
          <p:nvPr>
            <p:ph type="ftr" idx="11"/>
          </p:nvPr>
        </p:nvSpPr>
        <p:spPr>
          <a:xfrm>
            <a:off x="611187" y="5084762"/>
            <a:ext cx="8208962" cy="1644649"/>
          </a:xfrm>
          <a:prstGeom prst="rect">
            <a:avLst/>
          </a:prstGeom>
          <a:noFill/>
          <a:ln>
            <a:noFill/>
          </a:ln>
        </p:spPr>
        <p:txBody>
          <a:bodyPr lIns="91425" tIns="91425" rIns="91425" bIns="91425" anchor="t" anchorCtr="0"/>
          <a:lstStyle>
            <a:lvl1pPr marL="0" marR="0" lvl="0" indent="0" algn="l" rtl="0">
              <a:lnSpc>
                <a:spcPct val="80000"/>
              </a:lnSpc>
              <a:spcBef>
                <a:spcPts val="850"/>
              </a:spcBef>
              <a:spcAft>
                <a:spcPts val="0"/>
              </a:spcAft>
              <a:buNone/>
              <a:defRPr sz="1700" b="1">
                <a:solidFill>
                  <a:srgbClr val="4D4D4D"/>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415925"/>
            <a:ext cx="8229600" cy="4889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600" b="1" i="0" u="none" strike="noStrike" cap="none">
                <a:solidFill>
                  <a:srgbClr val="006983"/>
                </a:solidFill>
                <a:latin typeface="Arial"/>
                <a:ea typeface="Arial"/>
                <a:cs typeface="Arial"/>
                <a:sym typeface="Arial"/>
              </a:defRPr>
            </a:lvl1pPr>
            <a:lvl2pPr marL="0" marR="0" lvl="1" indent="0" algn="l" rtl="0">
              <a:spcBef>
                <a:spcPts val="0"/>
              </a:spcBef>
              <a:spcAft>
                <a:spcPts val="0"/>
              </a:spcAft>
              <a:buNone/>
              <a:defRPr sz="26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6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6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6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6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6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6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600" b="1" i="0" u="none" strike="noStrike" cap="none">
                <a:solidFill>
                  <a:schemeClr val="lt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981075"/>
            <a:ext cx="8229600" cy="5256213"/>
          </a:xfrm>
          <a:prstGeom prst="rect">
            <a:avLst/>
          </a:prstGeom>
          <a:noFill/>
          <a:ln>
            <a:noFill/>
          </a:ln>
        </p:spPr>
        <p:txBody>
          <a:bodyPr lIns="91425" tIns="91425" rIns="91425" bIns="91425" anchor="t" anchorCtr="0"/>
          <a:lstStyle>
            <a:lvl1pPr marL="0" marR="0" lvl="0" indent="0" algn="l" rtl="0">
              <a:spcBef>
                <a:spcPts val="1100"/>
              </a:spcBef>
              <a:spcAft>
                <a:spcPts val="0"/>
              </a:spcAft>
              <a:buNone/>
              <a:defRPr sz="2200" b="0" i="0" u="none" strike="noStrike" cap="none">
                <a:solidFill>
                  <a:srgbClr val="4D4D4D"/>
                </a:solidFill>
                <a:latin typeface="Arial"/>
                <a:ea typeface="Arial"/>
                <a:cs typeface="Arial"/>
                <a:sym typeface="Arial"/>
              </a:defRPr>
            </a:lvl1pPr>
            <a:lvl2pPr marL="447675" marR="0" lvl="1" indent="-130175" algn="l" rtl="0">
              <a:spcBef>
                <a:spcPts val="1100"/>
              </a:spcBef>
              <a:spcAft>
                <a:spcPts val="0"/>
              </a:spcAft>
              <a:buClr>
                <a:srgbClr val="4D4D4D"/>
              </a:buClr>
              <a:buSzPct val="100000"/>
              <a:buFont typeface="Arial"/>
              <a:buChar char="•"/>
              <a:defRPr sz="2200" b="0" i="0" u="none" strike="noStrike" cap="none">
                <a:solidFill>
                  <a:srgbClr val="4D4D4D"/>
                </a:solidFill>
                <a:latin typeface="Arial"/>
                <a:ea typeface="Arial"/>
                <a:cs typeface="Arial"/>
                <a:sym typeface="Arial"/>
              </a:defRPr>
            </a:lvl2pPr>
            <a:lvl3pPr marL="895350" marR="0" lvl="2" indent="-146050"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3pPr>
            <a:lvl4pPr marL="1350963" marR="0" lvl="3" indent="-144462"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4pPr>
            <a:lvl5pPr marL="1792288" marR="0" lvl="4"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5pPr>
            <a:lvl6pPr marL="2249488" marR="0" lvl="5"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706688" marR="0" lvl="6"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163888" marR="0" lvl="7" indent="-141288"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621088" marR="0" lvl="8" indent="-141287" algn="l" rtl="0">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4284662" y="6459537"/>
            <a:ext cx="4751387" cy="414337"/>
          </a:xfrm>
          <a:prstGeom prst="rect">
            <a:avLst/>
          </a:prstGeom>
          <a:noFill/>
          <a:ln>
            <a:noFill/>
          </a:ln>
        </p:spPr>
        <p:txBody>
          <a:bodyPr lIns="91425" tIns="91425" rIns="91425" bIns="91425" anchor="ctr" anchorCtr="0"/>
          <a:lstStyle>
            <a:lvl1pPr marL="0" marR="0" lvl="0" indent="0" algn="r" rtl="0">
              <a:spcBef>
                <a:spcPts val="50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611187" y="2409825"/>
            <a:ext cx="8229600" cy="2073274"/>
          </a:xfrm>
          <a:prstGeom prst="rect">
            <a:avLst/>
          </a:prstGeom>
          <a:noFill/>
          <a:ln>
            <a:noFill/>
          </a:ln>
        </p:spPr>
        <p:txBody>
          <a:bodyPr lIns="91425" tIns="91425" rIns="91425" bIns="91425" anchor="t" anchorCtr="0"/>
          <a:lstStyle>
            <a:lvl1pPr marL="0" marR="0" lvl="0" indent="0" algn="l" rtl="0">
              <a:spcBef>
                <a:spcPts val="1100"/>
              </a:spcBef>
              <a:spcAft>
                <a:spcPts val="0"/>
              </a:spcAft>
              <a:buNone/>
              <a:defRPr sz="2200" b="0" i="0" u="none" strike="noStrike" cap="none">
                <a:solidFill>
                  <a:srgbClr val="4D4D4D"/>
                </a:solidFill>
                <a:latin typeface="Arial"/>
                <a:ea typeface="Arial"/>
                <a:cs typeface="Arial"/>
                <a:sym typeface="Arial"/>
              </a:defRPr>
            </a:lvl1pPr>
            <a:lvl2pPr marL="447675" marR="0" lvl="1" indent="-130175" algn="l" rtl="0">
              <a:spcBef>
                <a:spcPts val="1100"/>
              </a:spcBef>
              <a:spcAft>
                <a:spcPts val="0"/>
              </a:spcAft>
              <a:buClr>
                <a:srgbClr val="4D4D4D"/>
              </a:buClr>
              <a:buSzPct val="100000"/>
              <a:buFont typeface="Arial"/>
              <a:buChar char="•"/>
              <a:defRPr sz="2200" b="0" i="0" u="none" strike="noStrike" cap="none">
                <a:solidFill>
                  <a:srgbClr val="4D4D4D"/>
                </a:solidFill>
                <a:latin typeface="Arial"/>
                <a:ea typeface="Arial"/>
                <a:cs typeface="Arial"/>
                <a:sym typeface="Arial"/>
              </a:defRPr>
            </a:lvl2pPr>
            <a:lvl3pPr marL="895350" marR="0" lvl="2" indent="-146050"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3pPr>
            <a:lvl4pPr marL="1344613" marR="0" lvl="3" indent="-150812"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4pPr>
            <a:lvl5pPr marL="1792288" marR="0" lvl="4"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5pPr>
            <a:lvl6pPr marL="2249488" marR="0" lvl="5"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6pPr>
            <a:lvl7pPr marL="2706688" marR="0" lvl="6"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7pPr>
            <a:lvl8pPr marL="3163888" marR="0" lvl="7" indent="-141288"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8pPr>
            <a:lvl9pPr marL="3621088" marR="0" lvl="8" indent="-141287" algn="l" rtl="0">
              <a:spcBef>
                <a:spcPts val="500"/>
              </a:spcBef>
              <a:spcAft>
                <a:spcPts val="0"/>
              </a:spcAft>
              <a:buClr>
                <a:srgbClr val="4D4D4D"/>
              </a:buClr>
              <a:buSzPct val="100000"/>
              <a:buFont typeface="Arial"/>
              <a:buChar char="–"/>
              <a:defRPr sz="2000" b="0" i="0" u="none" strike="noStrike" cap="none">
                <a:solidFill>
                  <a:srgbClr val="4D4D4D"/>
                </a:solidFill>
                <a:latin typeface="Arial"/>
                <a:ea typeface="Arial"/>
                <a:cs typeface="Arial"/>
                <a:sym typeface="Arial"/>
              </a:defRPr>
            </a:lvl9pPr>
          </a:lstStyle>
          <a:p>
            <a:endParaRPr/>
          </a:p>
        </p:txBody>
      </p:sp>
      <p:sp>
        <p:nvSpPr>
          <p:cNvPr id="22" name="Shape 22"/>
          <p:cNvSpPr txBox="1">
            <a:spLocks noGrp="1"/>
          </p:cNvSpPr>
          <p:nvPr>
            <p:ph type="title"/>
          </p:nvPr>
        </p:nvSpPr>
        <p:spPr>
          <a:xfrm>
            <a:off x="614362" y="1860550"/>
            <a:ext cx="8229600" cy="4889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600" b="1" i="0" u="none" strike="noStrike" cap="none">
                <a:solidFill>
                  <a:srgbClr val="006983"/>
                </a:solidFill>
                <a:latin typeface="Arial"/>
                <a:ea typeface="Arial"/>
                <a:cs typeface="Arial"/>
                <a:sym typeface="Arial"/>
              </a:defRPr>
            </a:lvl1pPr>
            <a:lvl2pPr marL="0" marR="0" lvl="1" indent="0" algn="l" rtl="0">
              <a:spcBef>
                <a:spcPts val="0"/>
              </a:spcBef>
              <a:spcAft>
                <a:spcPts val="0"/>
              </a:spcAft>
              <a:buNone/>
              <a:defRPr sz="2600" b="1" i="0" u="none" strike="noStrike" cap="none">
                <a:solidFill>
                  <a:srgbClr val="006983"/>
                </a:solidFill>
                <a:latin typeface="Arial"/>
                <a:ea typeface="Arial"/>
                <a:cs typeface="Arial"/>
                <a:sym typeface="Arial"/>
              </a:defRPr>
            </a:lvl2pPr>
            <a:lvl3pPr marL="0" marR="0" lvl="2" indent="0" algn="l" rtl="0">
              <a:spcBef>
                <a:spcPts val="0"/>
              </a:spcBef>
              <a:spcAft>
                <a:spcPts val="0"/>
              </a:spcAft>
              <a:buNone/>
              <a:defRPr sz="2600" b="1" i="0" u="none" strike="noStrike" cap="none">
                <a:solidFill>
                  <a:srgbClr val="006983"/>
                </a:solidFill>
                <a:latin typeface="Arial"/>
                <a:ea typeface="Arial"/>
                <a:cs typeface="Arial"/>
                <a:sym typeface="Arial"/>
              </a:defRPr>
            </a:lvl3pPr>
            <a:lvl4pPr marL="0" marR="0" lvl="3" indent="0" algn="l" rtl="0">
              <a:spcBef>
                <a:spcPts val="0"/>
              </a:spcBef>
              <a:spcAft>
                <a:spcPts val="0"/>
              </a:spcAft>
              <a:buNone/>
              <a:defRPr sz="2600" b="1" i="0" u="none" strike="noStrike" cap="none">
                <a:solidFill>
                  <a:srgbClr val="006983"/>
                </a:solidFill>
                <a:latin typeface="Arial"/>
                <a:ea typeface="Arial"/>
                <a:cs typeface="Arial"/>
                <a:sym typeface="Arial"/>
              </a:defRPr>
            </a:lvl4pPr>
            <a:lvl5pPr marL="0" marR="0" lvl="4" indent="0" algn="l" rtl="0">
              <a:spcBef>
                <a:spcPts val="0"/>
              </a:spcBef>
              <a:spcAft>
                <a:spcPts val="0"/>
              </a:spcAft>
              <a:buNone/>
              <a:defRPr sz="2600" b="1" i="0" u="none" strike="noStrike" cap="none">
                <a:solidFill>
                  <a:srgbClr val="006983"/>
                </a:solidFill>
                <a:latin typeface="Arial"/>
                <a:ea typeface="Arial"/>
                <a:cs typeface="Arial"/>
                <a:sym typeface="Arial"/>
              </a:defRPr>
            </a:lvl5pPr>
            <a:lvl6pPr marL="457200" marR="0" lvl="5" indent="0" algn="l" rtl="0">
              <a:spcBef>
                <a:spcPts val="0"/>
              </a:spcBef>
              <a:spcAft>
                <a:spcPts val="0"/>
              </a:spcAft>
              <a:buNone/>
              <a:defRPr sz="2600" b="1" i="0" u="none" strike="noStrike" cap="none">
                <a:solidFill>
                  <a:srgbClr val="006983"/>
                </a:solidFill>
                <a:latin typeface="Arial"/>
                <a:ea typeface="Arial"/>
                <a:cs typeface="Arial"/>
                <a:sym typeface="Arial"/>
              </a:defRPr>
            </a:lvl6pPr>
            <a:lvl7pPr marL="914400" marR="0" lvl="6" indent="0" algn="l" rtl="0">
              <a:spcBef>
                <a:spcPts val="0"/>
              </a:spcBef>
              <a:spcAft>
                <a:spcPts val="0"/>
              </a:spcAft>
              <a:buNone/>
              <a:defRPr sz="2600" b="1" i="0" u="none" strike="noStrike" cap="none">
                <a:solidFill>
                  <a:srgbClr val="006983"/>
                </a:solidFill>
                <a:latin typeface="Arial"/>
                <a:ea typeface="Arial"/>
                <a:cs typeface="Arial"/>
                <a:sym typeface="Arial"/>
              </a:defRPr>
            </a:lvl7pPr>
            <a:lvl8pPr marL="1371600" marR="0" lvl="7" indent="0" algn="l" rtl="0">
              <a:spcBef>
                <a:spcPts val="0"/>
              </a:spcBef>
              <a:spcAft>
                <a:spcPts val="0"/>
              </a:spcAft>
              <a:buNone/>
              <a:defRPr sz="2600" b="1" i="0" u="none" strike="noStrike" cap="none">
                <a:solidFill>
                  <a:srgbClr val="006983"/>
                </a:solidFill>
                <a:latin typeface="Arial"/>
                <a:ea typeface="Arial"/>
                <a:cs typeface="Arial"/>
                <a:sym typeface="Arial"/>
              </a:defRPr>
            </a:lvl8pPr>
            <a:lvl9pPr marL="1828800" marR="0" lvl="8" indent="0" algn="l" rtl="0">
              <a:spcBef>
                <a:spcPts val="0"/>
              </a:spcBef>
              <a:spcAft>
                <a:spcPts val="0"/>
              </a:spcAft>
              <a:buNone/>
              <a:defRPr sz="2600" b="1" i="0" u="none" strike="noStrike" cap="none">
                <a:solidFill>
                  <a:srgbClr val="006983"/>
                </a:solidFill>
                <a:latin typeface="Arial"/>
                <a:ea typeface="Arial"/>
                <a:cs typeface="Arial"/>
                <a:sym typeface="Arial"/>
              </a:defRPr>
            </a:lvl9pPr>
          </a:lstStyle>
          <a:p>
            <a:endParaRPr/>
          </a:p>
        </p:txBody>
      </p:sp>
      <p:sp>
        <p:nvSpPr>
          <p:cNvPr id="23" name="Shape 23"/>
          <p:cNvSpPr txBox="1">
            <a:spLocks noGrp="1"/>
          </p:cNvSpPr>
          <p:nvPr>
            <p:ph type="ftr" idx="11"/>
          </p:nvPr>
        </p:nvSpPr>
        <p:spPr>
          <a:xfrm>
            <a:off x="611187" y="5084762"/>
            <a:ext cx="8208962" cy="1644649"/>
          </a:xfrm>
          <a:prstGeom prst="rect">
            <a:avLst/>
          </a:prstGeom>
          <a:noFill/>
          <a:ln>
            <a:noFill/>
          </a:ln>
        </p:spPr>
        <p:txBody>
          <a:bodyPr lIns="91425" tIns="91425" rIns="91425" bIns="91425" anchor="t" anchorCtr="0"/>
          <a:lstStyle>
            <a:lvl1pPr marL="0" marR="0" lvl="0" indent="0" algn="l" rtl="0">
              <a:lnSpc>
                <a:spcPct val="80000"/>
              </a:lnSpc>
              <a:spcBef>
                <a:spcPts val="850"/>
              </a:spcBef>
              <a:spcAft>
                <a:spcPts val="0"/>
              </a:spcAft>
              <a:buNone/>
              <a:defRPr sz="1700" b="1">
                <a:solidFill>
                  <a:srgbClr val="4D4D4D"/>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mon.oliver@ga.gov.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Claire.Trenham@anu.edu.au" TargetMode="External"/><Relationship Id="rId4" Type="http://schemas.openxmlformats.org/officeDocument/2006/relationships/hyperlink" Target="mailto:Damien.Hart@ga.gov.a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intranet.ga.gov.au/CherwellPortal/SSMS#1" TargetMode="External"/><Relationship Id="rId7" Type="http://schemas.openxmlformats.org/officeDocument/2006/relationships/hyperlink" Target="https://training.nci.org.au/course/view.php?id=8#section-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raining.nci.org.au/course/view.php?id=3" TargetMode="External"/><Relationship Id="rId5" Type="http://schemas.openxmlformats.org/officeDocument/2006/relationships/hyperlink" Target="http://vdi.nci.org.au/help" TargetMode="External"/><Relationship Id="rId4" Type="http://schemas.openxmlformats.org/officeDocument/2006/relationships/hyperlink" Target="http://nci.org.au/systems-services/national-facility/vd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311708" y="1121200"/>
            <a:ext cx="8520600" cy="2052600"/>
          </a:xfrm>
          <a:prstGeom prst="rect">
            <a:avLst/>
          </a:prstGeom>
          <a:noFill/>
          <a:ln>
            <a:noFill/>
          </a:ln>
        </p:spPr>
        <p:txBody>
          <a:bodyPr lIns="91425" tIns="91425" rIns="91425" bIns="91425" anchor="b" anchorCtr="0">
            <a:noAutofit/>
          </a:bodyPr>
          <a:lstStyle/>
          <a:p>
            <a:pPr lvl="0" algn="ctr" rtl="0">
              <a:spcBef>
                <a:spcPts val="0"/>
              </a:spcBef>
              <a:buNone/>
            </a:pPr>
            <a:r>
              <a:rPr lang="en-US" sz="5200">
                <a:solidFill>
                  <a:srgbClr val="000000"/>
                </a:solidFill>
              </a:rPr>
              <a:t>Geoscience Australia</a:t>
            </a:r>
          </a:p>
        </p:txBody>
      </p:sp>
      <p:sp>
        <p:nvSpPr>
          <p:cNvPr id="34" name="Shape 34"/>
          <p:cNvSpPr txBox="1"/>
          <p:nvPr/>
        </p:nvSpPr>
        <p:spPr>
          <a:xfrm>
            <a:off x="311700" y="3603100"/>
            <a:ext cx="8520600" cy="792600"/>
          </a:xfrm>
          <a:prstGeom prst="rect">
            <a:avLst/>
          </a:prstGeom>
          <a:noFill/>
          <a:ln>
            <a:noFill/>
          </a:ln>
        </p:spPr>
        <p:txBody>
          <a:bodyPr lIns="91425" tIns="91425" rIns="91425" bIns="91425" anchor="t" anchorCtr="0">
            <a:noAutofit/>
          </a:bodyPr>
          <a:lstStyle/>
          <a:p>
            <a:pPr lvl="0" algn="ctr" rtl="0">
              <a:spcBef>
                <a:spcPts val="0"/>
              </a:spcBef>
              <a:buNone/>
            </a:pPr>
            <a:r>
              <a:rPr lang="en-US" sz="2800">
                <a:solidFill>
                  <a:srgbClr val="595959"/>
                </a:solidFill>
              </a:rPr>
              <a:t>Cloud EO Big Data processing</a:t>
            </a:r>
          </a:p>
        </p:txBody>
      </p:sp>
      <p:sp>
        <p:nvSpPr>
          <p:cNvPr id="35" name="Shape 35"/>
          <p:cNvSpPr txBox="1"/>
          <p:nvPr/>
        </p:nvSpPr>
        <p:spPr>
          <a:xfrm>
            <a:off x="549275" y="5490450"/>
            <a:ext cx="5508300" cy="706200"/>
          </a:xfrm>
          <a:prstGeom prst="rect">
            <a:avLst/>
          </a:prstGeom>
          <a:noFill/>
          <a:ln>
            <a:noFill/>
          </a:ln>
        </p:spPr>
        <p:txBody>
          <a:bodyPr lIns="91425" tIns="91425" rIns="91425" bIns="91425" anchor="t" anchorCtr="0">
            <a:noAutofit/>
          </a:bodyPr>
          <a:lstStyle/>
          <a:p>
            <a:pPr lvl="0">
              <a:spcBef>
                <a:spcPts val="0"/>
              </a:spcBef>
              <a:buNone/>
            </a:pPr>
            <a:r>
              <a:rPr lang="en-US" sz="1800"/>
              <a:t>Simon Oliver - S</a:t>
            </a:r>
            <a:r>
              <a:rPr lang="en-US" sz="1800" u="sng">
                <a:solidFill>
                  <a:schemeClr val="hlink"/>
                </a:solidFill>
                <a:hlinkClick r:id="rId3"/>
              </a:rPr>
              <a:t>imon.Oliver@ga.gov.au</a:t>
            </a:r>
            <a:r>
              <a:rPr lang="en-US" sz="1800"/>
              <a:t> </a:t>
            </a:r>
          </a:p>
          <a:p>
            <a:pPr lvl="0">
              <a:spcBef>
                <a:spcPts val="0"/>
              </a:spcBef>
              <a:buNone/>
            </a:pPr>
            <a:r>
              <a:rPr lang="en-US" sz="1800"/>
              <a:t>Damien Hart - </a:t>
            </a:r>
            <a:r>
              <a:rPr lang="en-US" sz="1800" u="sng">
                <a:solidFill>
                  <a:schemeClr val="hlink"/>
                </a:solidFill>
                <a:hlinkClick r:id="rId4"/>
              </a:rPr>
              <a:t>Damien.Hart@ga.gov.au</a:t>
            </a:r>
          </a:p>
          <a:p>
            <a:pPr lvl="0">
              <a:spcBef>
                <a:spcPts val="0"/>
              </a:spcBef>
              <a:buNone/>
            </a:pPr>
            <a:r>
              <a:rPr lang="en-US" sz="1800"/>
              <a:t>Claire Trenham - </a:t>
            </a:r>
            <a:r>
              <a:rPr lang="en-US" sz="1800" u="sng">
                <a:solidFill>
                  <a:schemeClr val="hlink"/>
                </a:solidFill>
                <a:hlinkClick r:id="rId5"/>
              </a:rPr>
              <a:t>Claire.Trenham@anu.edu.au</a:t>
            </a:r>
            <a:r>
              <a:rPr lang="en-US" sz="18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a:spcBef>
                <a:spcPts val="0"/>
              </a:spcBef>
              <a:buNone/>
            </a:pPr>
            <a:r>
              <a:rPr lang="en-US"/>
              <a:t>1.       How are you using cloud computing in your organization/project?</a:t>
            </a:r>
          </a:p>
        </p:txBody>
      </p:sp>
      <p:sp>
        <p:nvSpPr>
          <p:cNvPr id="104" name="Shape 104"/>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a:spcBef>
                <a:spcPts val="0"/>
              </a:spcBef>
              <a:buNone/>
            </a:pPr>
            <a:r>
              <a:rPr lang="en-US"/>
              <a:t> </a:t>
            </a:r>
          </a:p>
          <a:p>
            <a:pPr lvl="0">
              <a:spcBef>
                <a:spcPts val="0"/>
              </a:spcBef>
              <a:buNone/>
            </a:pPr>
            <a:r>
              <a:rPr lang="en-US"/>
              <a:t>GA is using a range of cloud computing offerings to cover off the range of requirements we have.  We use </a:t>
            </a:r>
            <a:r>
              <a:rPr lang="en-US" b="1"/>
              <a:t>AWS as an IaaS/PaaS</a:t>
            </a:r>
            <a:r>
              <a:rPr lang="en-US"/>
              <a:t> provider and </a:t>
            </a:r>
            <a:r>
              <a:rPr lang="en-US" b="1"/>
              <a:t>have built a continuous delivery pipeline</a:t>
            </a:r>
            <a:r>
              <a:rPr lang="en-US"/>
              <a:t> to deploy systems into it.  We consume </a:t>
            </a:r>
            <a:r>
              <a:rPr lang="en-US" b="1"/>
              <a:t>SaaS and PaaS services from other vendors</a:t>
            </a:r>
            <a:r>
              <a:rPr lang="en-US"/>
              <a:t> and we consume cloud IaaS from a specialist high performance computing eResearch environment that we are partnered with.</a:t>
            </a:r>
            <a:br>
              <a:rPr lang="en-US"/>
            </a:b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2.       How mature is your organization in the use of cloud computing?</a:t>
            </a:r>
          </a:p>
        </p:txBody>
      </p:sp>
      <p:sp>
        <p:nvSpPr>
          <p:cNvPr id="111" name="Shape 111"/>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a:spcBef>
                <a:spcPts val="0"/>
              </a:spcBef>
              <a:buNone/>
            </a:pPr>
            <a:r>
              <a:rPr lang="en-US"/>
              <a:t>We are still relatively immature with regards to </a:t>
            </a:r>
            <a:r>
              <a:rPr lang="en-US" b="1"/>
              <a:t>governance</a:t>
            </a:r>
            <a:r>
              <a:rPr lang="en-US"/>
              <a:t> but I’d say we have quite a </a:t>
            </a:r>
            <a:r>
              <a:rPr lang="en-US" b="1"/>
              <a:t>high level of understanding of the technical aspect</a:t>
            </a:r>
            <a:r>
              <a:rPr lang="en-US"/>
              <a:t>s – at least in pockets.  We are progressing rapidly.</a:t>
            </a:r>
          </a:p>
          <a:p>
            <a:pPr lvl="0">
              <a:spcBef>
                <a:spcPts val="0"/>
              </a:spcBef>
              <a:buNone/>
            </a:pPr>
            <a:endParaRPr/>
          </a:p>
          <a:p>
            <a:pPr lvl="0" rt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3.       Are you using public clouds, private clouds, hybrid clouds? Are you using Multiple cloud providers? Which ones? (Vendors) </a:t>
            </a:r>
          </a:p>
        </p:txBody>
      </p:sp>
      <p:sp>
        <p:nvSpPr>
          <p:cNvPr id="118" name="Shape 118"/>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a:spcBef>
                <a:spcPts val="0"/>
              </a:spcBef>
              <a:buNone/>
            </a:pPr>
            <a:endParaRPr/>
          </a:p>
          <a:p>
            <a:pPr lvl="0">
              <a:spcBef>
                <a:spcPts val="0"/>
              </a:spcBef>
              <a:buNone/>
            </a:pPr>
            <a:r>
              <a:rPr lang="en-US"/>
              <a:t>GA is using a mix and a range.  We are currently outsourcing our in-house infrastructure to a managed service provider who provide a private cloud as part of their offering, we utilise cloud services at the </a:t>
            </a:r>
            <a:r>
              <a:rPr lang="en-US" b="1"/>
              <a:t>National Computational Infrastructure (NCI)</a:t>
            </a:r>
            <a:r>
              <a:rPr lang="en-US"/>
              <a:t> based at the ANU, and we are making increasing use of </a:t>
            </a:r>
            <a:r>
              <a:rPr lang="en-US" b="1"/>
              <a:t>AWS</a:t>
            </a:r>
            <a:r>
              <a:rPr lang="en-US"/>
              <a:t> to host our external facing web services.  Applications are assessed for suitability against all of the providers at our disposal to ensure the most appropriate fit. </a:t>
            </a:r>
          </a:p>
          <a:p>
            <a:pPr lvl="0">
              <a:spcBef>
                <a:spcPts val="0"/>
              </a:spcBef>
              <a:buNone/>
            </a:pPr>
            <a:endParaRPr/>
          </a:p>
          <a:p>
            <a:pPr lvl="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4.       What benefits have you seen from using cloud computing?</a:t>
            </a:r>
          </a:p>
        </p:txBody>
      </p:sp>
      <p:sp>
        <p:nvSpPr>
          <p:cNvPr id="125" name="Shape 125"/>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a:spcBef>
                <a:spcPts val="0"/>
              </a:spcBef>
              <a:buNone/>
            </a:pPr>
            <a:r>
              <a:rPr lang="en-US"/>
              <a:t>Certainly the ability to </a:t>
            </a:r>
            <a:r>
              <a:rPr lang="en-US" b="1"/>
              <a:t>self-serve is one of the greatest benefits</a:t>
            </a:r>
            <a:r>
              <a:rPr lang="en-US"/>
              <a:t> we have seen and this is in line with our </a:t>
            </a:r>
            <a:r>
              <a:rPr lang="en-US" b="1"/>
              <a:t>move to using multi-disciplinary teams to build our bespoke systems</a:t>
            </a:r>
            <a:r>
              <a:rPr lang="en-US"/>
              <a:t>.  The </a:t>
            </a:r>
            <a:r>
              <a:rPr lang="en-US" b="1"/>
              <a:t>ability to experiment </a:t>
            </a:r>
            <a:r>
              <a:rPr lang="en-US"/>
              <a:t>and try different things and then capture that configuration within scripts that can be reused is also valuable.  The other big benefit is the range of mature capabilities built into the platforms are </a:t>
            </a:r>
            <a:r>
              <a:rPr lang="en-US" b="1"/>
              <a:t>very stable</a:t>
            </a:r>
            <a:r>
              <a:rPr lang="en-US"/>
              <a:t>, </a:t>
            </a:r>
            <a:r>
              <a:rPr lang="en-US" b="1"/>
              <a:t>comprehensive and easy to use</a:t>
            </a:r>
            <a:r>
              <a:rPr lang="en-US"/>
              <a:t>.  Dual data centre deployments of applications can be as simple as clicking a few buttons.</a:t>
            </a:r>
          </a:p>
          <a:p>
            <a:pPr lvl="0" rtl="0">
              <a:spcBef>
                <a:spcPts val="0"/>
              </a:spcBef>
              <a:buNone/>
            </a:pPr>
            <a:r>
              <a:rPr lang="en-US"/>
              <a:t/>
            </a:r>
            <a:br>
              <a:rPr lang="en-US"/>
            </a:b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5.       What are the challenges you have faced? (security, costs, expertize, etc.)</a:t>
            </a:r>
          </a:p>
        </p:txBody>
      </p:sp>
      <p:sp>
        <p:nvSpPr>
          <p:cNvPr id="132" name="Shape 132"/>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rtl="0">
              <a:spcBef>
                <a:spcPts val="0"/>
              </a:spcBef>
              <a:buNone/>
            </a:pPr>
            <a:r>
              <a:rPr lang="en-US" b="1"/>
              <a:t>Costs </a:t>
            </a:r>
            <a:r>
              <a:rPr lang="en-US"/>
              <a:t>appear to be </a:t>
            </a:r>
            <a:r>
              <a:rPr lang="en-US" b="1"/>
              <a:t>manageable for now</a:t>
            </a:r>
            <a:r>
              <a:rPr lang="en-US"/>
              <a:t> but we have been fairly careful with what workloads we have placed where.  A general lack of governance – both technical and procedural – poses some potential threats and this is a focus for us going forward.  We </a:t>
            </a:r>
            <a:r>
              <a:rPr lang="en-US" b="1"/>
              <a:t>need to establish safe patterns and architectures</a:t>
            </a:r>
            <a:r>
              <a:rPr lang="en-US"/>
              <a:t> for our use, and have them followed.</a:t>
            </a:r>
            <a:br>
              <a:rPr lang="en-US"/>
            </a:br>
            <a:endParaRPr lang="en-US"/>
          </a:p>
          <a:p>
            <a:pPr lvl="0" rtl="0">
              <a:spcBef>
                <a:spcPts val="0"/>
              </a:spcBef>
              <a:buNone/>
            </a:pPr>
            <a:r>
              <a:rPr lang="en-US"/>
              <a:t/>
            </a:r>
            <a:br>
              <a:rPr lang="en-US"/>
            </a:b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6.       What are your opinions about using cloud computing for your organization/project? Where do you think it is appropriate and where it is not? </a:t>
            </a:r>
          </a:p>
        </p:txBody>
      </p:sp>
      <p:sp>
        <p:nvSpPr>
          <p:cNvPr id="139" name="Shape 139"/>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a:spcBef>
                <a:spcPts val="0"/>
              </a:spcBef>
              <a:buNone/>
            </a:pPr>
            <a:r>
              <a:rPr lang="en-US"/>
              <a:t/>
            </a:r>
            <a:br>
              <a:rPr lang="en-US"/>
            </a:br>
            <a:r>
              <a:rPr lang="en-US"/>
              <a:t>I think it has </a:t>
            </a:r>
            <a:r>
              <a:rPr lang="en-US" b="1"/>
              <a:t>a very important role</a:t>
            </a:r>
            <a:r>
              <a:rPr lang="en-US"/>
              <a:t> in all of our projects and I think GA has positioned itself well with the range of providers that it has to be able to ensure that the best location is chosen for each system , or component of a system.  </a:t>
            </a:r>
            <a:r>
              <a:rPr lang="en-US" b="1"/>
              <a:t>Some workloads are not well suited to public cloud</a:t>
            </a:r>
            <a:r>
              <a:rPr lang="en-US"/>
              <a:t> but some are very well suited, and in fact the public cloud offerings provide benefits for these use cases far above what we could deploy locally.</a:t>
            </a:r>
            <a:br>
              <a:rPr lang="en-US"/>
            </a:br>
            <a:r>
              <a:rPr lang="en-US"/>
              <a:t> </a:t>
            </a:r>
          </a:p>
          <a:p>
            <a:pPr lvl="0" rtl="0">
              <a:spcBef>
                <a:spcPts val="0"/>
              </a:spcBef>
              <a:buNone/>
            </a:pPr>
            <a:r>
              <a:rPr lang="en-US"/>
              <a:t/>
            </a:r>
            <a:br>
              <a:rPr lang="en-US"/>
            </a:b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7.       What kind of Big Data challenges your organization/project is facing?  Are they data management and/or data analytic challenges?</a:t>
            </a:r>
          </a:p>
        </p:txBody>
      </p:sp>
      <p:sp>
        <p:nvSpPr>
          <p:cNvPr id="146" name="Shape 146"/>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rtl="0">
              <a:spcBef>
                <a:spcPts val="0"/>
              </a:spcBef>
              <a:buNone/>
            </a:pPr>
            <a:r>
              <a:rPr lang="en-US"/>
              <a:t/>
            </a:r>
            <a:br>
              <a:rPr lang="en-US"/>
            </a:br>
            <a:r>
              <a:rPr lang="en-US"/>
              <a:t>Much of GA’s scientific data is large in volume, and while this isn’t the industry definition of </a:t>
            </a:r>
            <a:r>
              <a:rPr lang="en-US" b="1"/>
              <a:t>“Big Data” </a:t>
            </a:r>
            <a:r>
              <a:rPr lang="en-US"/>
              <a:t>it is nonetheless</a:t>
            </a:r>
            <a:r>
              <a:rPr lang="en-US" b="1"/>
              <a:t> one of our biggest challenges</a:t>
            </a:r>
            <a:r>
              <a:rPr lang="en-US"/>
              <a:t>.  We need to curate and maintain these ever-increasing data sets through their entire lifecycle, provide comprehensive data protection and archiving, as well as make it accessible to the people (and systems) that are interested in consuming it. </a:t>
            </a:r>
            <a:br>
              <a:rPr lang="en-US"/>
            </a:b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8.       Do you see Cloud Computing as the solution to your Big Data challenges?</a:t>
            </a:r>
          </a:p>
        </p:txBody>
      </p:sp>
      <p:sp>
        <p:nvSpPr>
          <p:cNvPr id="153" name="Shape 153"/>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 </a:t>
            </a:r>
          </a:p>
          <a:p>
            <a:pPr lvl="0" rtl="0">
              <a:spcBef>
                <a:spcPts val="0"/>
              </a:spcBef>
              <a:buNone/>
            </a:pPr>
            <a:r>
              <a:rPr lang="en-US"/>
              <a:t/>
            </a:r>
            <a:br>
              <a:rPr lang="en-US"/>
            </a:br>
            <a:r>
              <a:rPr lang="en-US" b="1"/>
              <a:t>Potentially.</a:t>
            </a:r>
            <a:r>
              <a:rPr lang="en-US"/>
              <a:t>  Some of our </a:t>
            </a:r>
            <a:r>
              <a:rPr lang="en-US" b="1"/>
              <a:t>volumes are cost-prohibitive</a:t>
            </a:r>
            <a:r>
              <a:rPr lang="en-US"/>
              <a:t> at the moment and part of our challenge is the desktop-centric way that many of our data are worked on by our own staff.  Many of our </a:t>
            </a:r>
            <a:r>
              <a:rPr lang="en-US" b="1"/>
              <a:t>largest datasets are held at the NCI</a:t>
            </a:r>
            <a:r>
              <a:rPr lang="en-US"/>
              <a:t> and consumed there as well and this makes good sense, as moving large volumes around is still an impediment and a cost.  The eResearch cloud environments provide perhaps the most attractive solutions to these challenges but other cloud services can help, and maybe complement this for data accessibility and distribution.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ftr" idx="11"/>
          </p:nvPr>
        </p:nvSpPr>
        <p:spPr>
          <a:xfrm>
            <a:off x="611187" y="5084762"/>
            <a:ext cx="8208962" cy="166199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SzPct val="25000"/>
              <a:buNone/>
            </a:pPr>
            <a:r>
              <a:rPr lang="en-US" sz="1700" b="1">
                <a:solidFill>
                  <a:srgbClr val="4D4D4D"/>
                </a:solidFill>
                <a:latin typeface="Arial"/>
                <a:ea typeface="Arial"/>
                <a:cs typeface="Arial"/>
                <a:sym typeface="Arial"/>
              </a:rPr>
              <a:t>Phone:</a:t>
            </a:r>
            <a:r>
              <a:rPr lang="en-US" sz="1700" b="0">
                <a:solidFill>
                  <a:srgbClr val="4D4D4D"/>
                </a:solidFill>
                <a:latin typeface="Arial"/>
                <a:ea typeface="Arial"/>
                <a:cs typeface="Arial"/>
                <a:sym typeface="Arial"/>
              </a:rPr>
              <a:t> +61 2 6249 9770</a:t>
            </a:r>
          </a:p>
          <a:p>
            <a:pPr marL="0" marR="0" lvl="0" indent="0" algn="l" rtl="0">
              <a:lnSpc>
                <a:spcPct val="80000"/>
              </a:lnSpc>
              <a:spcBef>
                <a:spcPts val="850"/>
              </a:spcBef>
              <a:spcAft>
                <a:spcPts val="0"/>
              </a:spcAft>
              <a:buSzPct val="25000"/>
              <a:buNone/>
            </a:pPr>
            <a:r>
              <a:rPr lang="en-US" sz="1700" b="1">
                <a:solidFill>
                  <a:srgbClr val="4D4D4D"/>
                </a:solidFill>
                <a:latin typeface="Arial"/>
                <a:ea typeface="Arial"/>
                <a:cs typeface="Arial"/>
                <a:sym typeface="Arial"/>
              </a:rPr>
              <a:t>Web:</a:t>
            </a:r>
            <a:r>
              <a:rPr lang="en-US" sz="1700" b="0">
                <a:solidFill>
                  <a:srgbClr val="4D4D4D"/>
                </a:solidFill>
                <a:latin typeface="Arial"/>
                <a:ea typeface="Arial"/>
                <a:cs typeface="Arial"/>
                <a:sym typeface="Arial"/>
              </a:rPr>
              <a:t> www.ga.gov.au</a:t>
            </a:r>
          </a:p>
          <a:p>
            <a:pPr marL="0" marR="0" lvl="0" indent="0" algn="l" rtl="0">
              <a:lnSpc>
                <a:spcPct val="80000"/>
              </a:lnSpc>
              <a:spcBef>
                <a:spcPts val="850"/>
              </a:spcBef>
              <a:spcAft>
                <a:spcPts val="0"/>
              </a:spcAft>
              <a:buSzPct val="25000"/>
              <a:buNone/>
            </a:pPr>
            <a:r>
              <a:rPr lang="en-US" sz="1700" b="1">
                <a:solidFill>
                  <a:srgbClr val="4D4D4D"/>
                </a:solidFill>
                <a:latin typeface="Arial"/>
                <a:ea typeface="Arial"/>
                <a:cs typeface="Arial"/>
                <a:sym typeface="Arial"/>
              </a:rPr>
              <a:t>Email:</a:t>
            </a:r>
            <a:r>
              <a:rPr lang="en-US" sz="1700" b="0">
                <a:solidFill>
                  <a:srgbClr val="4D4D4D"/>
                </a:solidFill>
                <a:latin typeface="Arial"/>
                <a:ea typeface="Arial"/>
                <a:cs typeface="Arial"/>
                <a:sym typeface="Arial"/>
              </a:rPr>
              <a:t> simon.oliver@ga.gov.au</a:t>
            </a:r>
          </a:p>
          <a:p>
            <a:pPr marL="0" marR="0" lvl="0" indent="0" algn="l" rtl="0">
              <a:lnSpc>
                <a:spcPct val="80000"/>
              </a:lnSpc>
              <a:spcBef>
                <a:spcPts val="850"/>
              </a:spcBef>
              <a:spcAft>
                <a:spcPts val="0"/>
              </a:spcAft>
              <a:buSzPct val="25000"/>
              <a:buNone/>
            </a:pPr>
            <a:r>
              <a:rPr lang="en-US" sz="1700" b="1">
                <a:solidFill>
                  <a:srgbClr val="4D4D4D"/>
                </a:solidFill>
                <a:latin typeface="Arial"/>
                <a:ea typeface="Arial"/>
                <a:cs typeface="Arial"/>
                <a:sym typeface="Arial"/>
              </a:rPr>
              <a:t>Address:</a:t>
            </a:r>
            <a:r>
              <a:rPr lang="en-US" sz="1700" b="0">
                <a:solidFill>
                  <a:srgbClr val="4D4D4D"/>
                </a:solidFill>
                <a:latin typeface="Arial"/>
                <a:ea typeface="Arial"/>
                <a:cs typeface="Arial"/>
                <a:sym typeface="Arial"/>
              </a:rPr>
              <a:t> Cnr Jerrabomberra Avenue and Hindmarsh Drive, Symonston ACT 2609</a:t>
            </a:r>
          </a:p>
          <a:p>
            <a:pPr marL="0" marR="0" lvl="0" indent="0" algn="l" rtl="0">
              <a:lnSpc>
                <a:spcPct val="80000"/>
              </a:lnSpc>
              <a:spcBef>
                <a:spcPts val="850"/>
              </a:spcBef>
              <a:spcAft>
                <a:spcPts val="0"/>
              </a:spcAft>
              <a:buSzPct val="25000"/>
              <a:buNone/>
            </a:pPr>
            <a:r>
              <a:rPr lang="en-US" sz="1700" b="1">
                <a:solidFill>
                  <a:srgbClr val="4D4D4D"/>
                </a:solidFill>
                <a:latin typeface="Arial"/>
                <a:ea typeface="Arial"/>
                <a:cs typeface="Arial"/>
                <a:sym typeface="Arial"/>
              </a:rPr>
              <a:t>Postal Address:</a:t>
            </a:r>
            <a:r>
              <a:rPr lang="en-US" sz="1700" b="0">
                <a:solidFill>
                  <a:srgbClr val="4D4D4D"/>
                </a:solidFill>
                <a:latin typeface="Arial"/>
                <a:ea typeface="Arial"/>
                <a:cs typeface="Arial"/>
                <a:sym typeface="Arial"/>
              </a:rPr>
              <a:t> GPO Box 378, Canberra ACT 2601</a:t>
            </a:r>
          </a:p>
        </p:txBody>
      </p:sp>
      <p:sp>
        <p:nvSpPr>
          <p:cNvPr id="159" name="Shape 159"/>
          <p:cNvSpPr txBox="1">
            <a:spLocks noGrp="1"/>
          </p:cNvSpPr>
          <p:nvPr>
            <p:ph type="title"/>
          </p:nvPr>
        </p:nvSpPr>
        <p:spPr>
          <a:xfrm>
            <a:off x="614362" y="1860550"/>
            <a:ext cx="8229600" cy="4889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600" b="1" i="0" u="none" strike="noStrike" cap="none">
                <a:solidFill>
                  <a:srgbClr val="006983"/>
                </a:solidFill>
                <a:latin typeface="Arial"/>
                <a:ea typeface="Arial"/>
                <a:cs typeface="Arial"/>
                <a:sym typeface="Arial"/>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415925"/>
            <a:ext cx="8229600" cy="4889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600" b="1" i="0" u="none" strike="noStrike" cap="none">
                <a:solidFill>
                  <a:srgbClr val="006983"/>
                </a:solidFill>
                <a:latin typeface="Arial"/>
                <a:ea typeface="Arial"/>
                <a:cs typeface="Arial"/>
                <a:sym typeface="Arial"/>
              </a:rPr>
              <a:t>Outline</a:t>
            </a:r>
          </a:p>
        </p:txBody>
      </p:sp>
      <p:sp>
        <p:nvSpPr>
          <p:cNvPr id="42" name="Shape 42"/>
          <p:cNvSpPr txBox="1">
            <a:spLocks noGrp="1"/>
          </p:cNvSpPr>
          <p:nvPr>
            <p:ph type="body" idx="1"/>
          </p:nvPr>
        </p:nvSpPr>
        <p:spPr>
          <a:xfrm>
            <a:off x="457200" y="981075"/>
            <a:ext cx="8229600" cy="5256213"/>
          </a:xfrm>
          <a:prstGeom prst="rect">
            <a:avLst/>
          </a:prstGeom>
          <a:noFill/>
          <a:ln>
            <a:noFill/>
          </a:ln>
        </p:spPr>
        <p:txBody>
          <a:bodyPr lIns="91425" tIns="45700" rIns="91425" bIns="45700" anchor="t" anchorCtr="0">
            <a:noAutofit/>
          </a:bodyPr>
          <a:lstStyle/>
          <a:p>
            <a:pPr marL="0" marR="0" lvl="0" indent="0" algn="l" rtl="0">
              <a:spcBef>
                <a:spcPts val="1100"/>
              </a:spcBef>
              <a:spcAft>
                <a:spcPts val="0"/>
              </a:spcAft>
              <a:buSzPct val="25000"/>
              <a:buNone/>
            </a:pPr>
            <a:r>
              <a:rPr lang="en-US"/>
              <a:t>GA’s Cloud Management Capability</a:t>
            </a:r>
          </a:p>
          <a:p>
            <a:pPr lvl="0" rtl="0">
              <a:spcBef>
                <a:spcPts val="0"/>
              </a:spcBef>
              <a:buSzPct val="25000"/>
              <a:buNone/>
            </a:pPr>
            <a:r>
              <a:rPr lang="en-US"/>
              <a:t>National Computational Infrastructure Cloud Services</a:t>
            </a:r>
          </a:p>
          <a:p>
            <a:pPr lvl="0" rtl="0">
              <a:spcBef>
                <a:spcPts val="0"/>
              </a:spcBef>
              <a:buSzPct val="25000"/>
              <a:buNone/>
            </a:pPr>
            <a:r>
              <a:rPr lang="en-US"/>
              <a:t>Amazon Web Services</a:t>
            </a:r>
          </a:p>
          <a:p>
            <a:pPr marL="0" marR="0" lvl="0" indent="0" algn="l" rtl="0">
              <a:spcBef>
                <a:spcPts val="1100"/>
              </a:spcBef>
              <a:spcAft>
                <a:spcPts val="0"/>
              </a:spcAft>
              <a:buSzPct val="25000"/>
              <a:buNone/>
            </a:pPr>
            <a:r>
              <a:rPr lang="en-US"/>
              <a:t>Responses to questions</a:t>
            </a:r>
          </a:p>
          <a:p>
            <a:pPr marL="0" marR="0" lvl="0" indent="0" algn="l" rtl="0">
              <a:spcBef>
                <a:spcPts val="1100"/>
              </a:spcBef>
              <a:spcAft>
                <a:spcPts val="0"/>
              </a:spcAft>
              <a:buSzPct val="25000"/>
              <a:buNone/>
            </a:pPr>
            <a:endParaRPr/>
          </a:p>
          <a:p>
            <a:pPr marL="0" marR="0" lvl="0" indent="0" algn="l" rtl="0">
              <a:spcBef>
                <a:spcPts val="1100"/>
              </a:spcBef>
              <a:spcAft>
                <a:spcPts val="0"/>
              </a:spcAft>
              <a:buSzPct val="25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endParaRPr/>
          </a:p>
        </p:txBody>
      </p:sp>
      <p:sp>
        <p:nvSpPr>
          <p:cNvPr id="49" name="Shape 49"/>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endParaRPr/>
          </a:p>
        </p:txBody>
      </p:sp>
      <p:pic>
        <p:nvPicPr>
          <p:cNvPr id="50" name="Shape 50"/>
          <p:cNvPicPr preferRelativeResize="0"/>
          <p:nvPr/>
        </p:nvPicPr>
        <p:blipFill>
          <a:blip r:embed="rId3">
            <a:alphaModFix/>
          </a:blip>
          <a:stretch>
            <a:fillRect/>
          </a:stretch>
        </p:blipFill>
        <p:spPr>
          <a:xfrm>
            <a:off x="2" y="123700"/>
            <a:ext cx="9144001" cy="6113669"/>
          </a:xfrm>
          <a:prstGeom prst="rect">
            <a:avLst/>
          </a:prstGeom>
          <a:noFill/>
          <a:ln>
            <a:noFill/>
          </a:ln>
        </p:spPr>
      </p:pic>
      <p:sp>
        <p:nvSpPr>
          <p:cNvPr id="51" name="Shape 51"/>
          <p:cNvSpPr/>
          <p:nvPr/>
        </p:nvSpPr>
        <p:spPr>
          <a:xfrm>
            <a:off x="2479550" y="3421150"/>
            <a:ext cx="3829200" cy="2981700"/>
          </a:xfrm>
          <a:prstGeom prst="roundRect">
            <a:avLst>
              <a:gd name="adj" fmla="val 16667"/>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6528450" y="282475"/>
            <a:ext cx="2526600" cy="4990500"/>
          </a:xfrm>
          <a:prstGeom prst="roundRect">
            <a:avLst>
              <a:gd name="adj" fmla="val 16667"/>
            </a:avLst>
          </a:prstGeom>
          <a:noFill/>
          <a:ln w="28575"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eInfrastructure for Multi-disciplinary teams</a:t>
            </a:r>
          </a:p>
        </p:txBody>
      </p:sp>
      <p:sp>
        <p:nvSpPr>
          <p:cNvPr id="59" name="Shape 59"/>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endParaRPr/>
          </a:p>
        </p:txBody>
      </p:sp>
      <p:pic>
        <p:nvPicPr>
          <p:cNvPr id="60" name="Shape 60"/>
          <p:cNvPicPr preferRelativeResize="0"/>
          <p:nvPr/>
        </p:nvPicPr>
        <p:blipFill>
          <a:blip r:embed="rId3">
            <a:alphaModFix/>
          </a:blip>
          <a:stretch>
            <a:fillRect/>
          </a:stretch>
        </p:blipFill>
        <p:spPr>
          <a:xfrm>
            <a:off x="2309800" y="1875675"/>
            <a:ext cx="4524375" cy="346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Public Cloud Services</a:t>
            </a:r>
          </a:p>
        </p:txBody>
      </p:sp>
      <p:sp>
        <p:nvSpPr>
          <p:cNvPr id="67" name="Shape 67"/>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endParaRPr/>
          </a:p>
        </p:txBody>
      </p:sp>
      <p:pic>
        <p:nvPicPr>
          <p:cNvPr id="68" name="Shape 68"/>
          <p:cNvPicPr preferRelativeResize="0"/>
          <p:nvPr/>
        </p:nvPicPr>
        <p:blipFill>
          <a:blip r:embed="rId3">
            <a:alphaModFix/>
          </a:blip>
          <a:stretch>
            <a:fillRect/>
          </a:stretch>
        </p:blipFill>
        <p:spPr>
          <a:xfrm>
            <a:off x="-5389150" y="981074"/>
            <a:ext cx="12697335" cy="8489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a:spcBef>
                <a:spcPts val="0"/>
              </a:spcBef>
              <a:buNone/>
            </a:pPr>
            <a:r>
              <a:rPr lang="en-US"/>
              <a:t>National Computational Infrastructure</a:t>
            </a:r>
          </a:p>
        </p:txBody>
      </p:sp>
      <p:sp>
        <p:nvSpPr>
          <p:cNvPr id="75" name="Shape 75"/>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a:spcBef>
                <a:spcPts val="0"/>
              </a:spcBef>
              <a:buNone/>
            </a:pPr>
            <a:r>
              <a:rPr lang="en-US"/>
              <a:t>NCI is supported by the Australian Government’s National Collaborative Research Infrastructure Strategy, with operational funding provided through a formal collaboration incorporating CSIRO, Bureau of Meteorology, The Australian National University, </a:t>
            </a:r>
            <a:r>
              <a:rPr lang="en-US" b="1"/>
              <a:t>Geoscience Australia </a:t>
            </a:r>
            <a:r>
              <a:rPr lang="en-US"/>
              <a:t>the Australian Research Council, and a number of research intensive universities and medical research institutes.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The NCI VDI</a:t>
            </a:r>
          </a:p>
        </p:txBody>
      </p:sp>
      <p:sp>
        <p:nvSpPr>
          <p:cNvPr id="82" name="Shape 82"/>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i="1"/>
              <a:t>Data downloading and analysis by many users has potential risks (apart from the data being too big for this to be feasible!). Bringing scientists to the data can help mitigate these issues by ensuring everyone is working on the same data. To support this workflow, the NCI runs a Virtual Desktop Environment with:</a:t>
            </a:r>
            <a:r>
              <a:rPr lang="en-US"/>
              <a:t/>
            </a:r>
            <a:br>
              <a:rPr lang="en-US"/>
            </a:br>
            <a:r>
              <a:rPr lang="en-US"/>
              <a:t/>
            </a:r>
            <a:br>
              <a:rPr lang="en-US"/>
            </a:br>
            <a:r>
              <a:rPr lang="en-US"/>
              <a:t>Tools to support data analysis &amp; visualisation</a:t>
            </a:r>
          </a:p>
          <a:p>
            <a:pPr marL="457200" lvl="0" indent="-228600" rtl="0">
              <a:spcBef>
                <a:spcPts val="0"/>
              </a:spcBef>
              <a:buChar char="●"/>
            </a:pPr>
            <a:r>
              <a:rPr lang="en-US"/>
              <a:t>Virtual laboratory to access, process &amp; analyse data</a:t>
            </a:r>
          </a:p>
          <a:p>
            <a:pPr marL="457200" lvl="0" indent="-228600" rtl="0">
              <a:spcBef>
                <a:spcPts val="0"/>
              </a:spcBef>
              <a:buChar char="●"/>
            </a:pPr>
            <a:r>
              <a:rPr lang="en-US"/>
              <a:t>Analyses input data in a consistent format</a:t>
            </a:r>
          </a:p>
          <a:p>
            <a:pPr marL="457200" lvl="0" indent="-228600" rtl="0">
              <a:spcBef>
                <a:spcPts val="0"/>
              </a:spcBef>
              <a:buChar char="●"/>
            </a:pPr>
            <a:r>
              <a:rPr lang="en-US"/>
              <a:t>Workflow tools allow science community to implement own analyses without dealing directly with filesystems &amp; HPC</a:t>
            </a:r>
          </a:p>
          <a:p>
            <a:pPr marL="457200" lvl="0" indent="-228600" rtl="0">
              <a:spcBef>
                <a:spcPts val="0"/>
              </a:spcBef>
              <a:buChar char="●"/>
            </a:pPr>
            <a:r>
              <a:rPr lang="en-US"/>
              <a:t>A range of standard software tools connected to the global Lustre filesystem and HPC</a:t>
            </a:r>
          </a:p>
          <a:p>
            <a:pPr marL="457200" lvl="0" indent="-228600" rtl="0">
              <a:spcBef>
                <a:spcPts val="0"/>
              </a:spcBef>
              <a:buChar char="●"/>
            </a:pPr>
            <a:r>
              <a:rPr lang="en-US"/>
              <a:t>Desktops: 32GB RAM, 140GB local scratch, 8vCPUs</a:t>
            </a:r>
            <a:br>
              <a:rPr lang="en-US"/>
            </a:b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National Computational Infrastructure</a:t>
            </a:r>
          </a:p>
        </p:txBody>
      </p:sp>
      <p:pic>
        <p:nvPicPr>
          <p:cNvPr id="89" name="Shape 89"/>
          <p:cNvPicPr preferRelativeResize="0"/>
          <p:nvPr/>
        </p:nvPicPr>
        <p:blipFill>
          <a:blip r:embed="rId3">
            <a:alphaModFix/>
          </a:blip>
          <a:stretch>
            <a:fillRect/>
          </a:stretch>
        </p:blipFill>
        <p:spPr>
          <a:xfrm>
            <a:off x="2272537" y="1573075"/>
            <a:ext cx="4598924" cy="421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415925"/>
            <a:ext cx="8229600" cy="489000"/>
          </a:xfrm>
          <a:prstGeom prst="rect">
            <a:avLst/>
          </a:prstGeom>
        </p:spPr>
        <p:txBody>
          <a:bodyPr lIns="91425" tIns="91425" rIns="91425" bIns="91425" anchor="t" anchorCtr="0">
            <a:noAutofit/>
          </a:bodyPr>
          <a:lstStyle/>
          <a:p>
            <a:pPr lvl="0" rtl="0">
              <a:spcBef>
                <a:spcPts val="0"/>
              </a:spcBef>
              <a:buNone/>
            </a:pPr>
            <a:r>
              <a:rPr lang="en-US"/>
              <a:t>AGDC on NCI VDI</a:t>
            </a:r>
          </a:p>
        </p:txBody>
      </p:sp>
      <p:sp>
        <p:nvSpPr>
          <p:cNvPr id="96" name="Shape 96"/>
          <p:cNvSpPr txBox="1">
            <a:spLocks noGrp="1"/>
          </p:cNvSpPr>
          <p:nvPr>
            <p:ph type="body" idx="1"/>
          </p:nvPr>
        </p:nvSpPr>
        <p:spPr>
          <a:xfrm>
            <a:off x="457200" y="981075"/>
            <a:ext cx="8229600" cy="5256300"/>
          </a:xfrm>
          <a:prstGeom prst="rect">
            <a:avLst/>
          </a:prstGeom>
        </p:spPr>
        <p:txBody>
          <a:bodyPr lIns="91425" tIns="91425" rIns="91425" bIns="91425" anchor="t" anchorCtr="0">
            <a:noAutofit/>
          </a:bodyPr>
          <a:lstStyle/>
          <a:p>
            <a:pPr lvl="0" rtl="0">
              <a:spcBef>
                <a:spcPts val="0"/>
              </a:spcBef>
              <a:buNone/>
            </a:pPr>
            <a:r>
              <a:rPr lang="en-US"/>
              <a:t>GA IT self service request for NCI’s Virtual Desktop Interface desktop tools: </a:t>
            </a:r>
            <a:r>
              <a:rPr lang="en-US" u="sng">
                <a:solidFill>
                  <a:schemeClr val="hlink"/>
                </a:solidFill>
                <a:hlinkClick r:id="rId3"/>
              </a:rPr>
              <a:t>http://intranet.ga.gov.au/CherwellPortal/SSMS#1</a:t>
            </a:r>
            <a:r>
              <a:rPr lang="en-US"/>
              <a:t>  </a:t>
            </a:r>
            <a:br>
              <a:rPr lang="en-US"/>
            </a:br>
            <a:r>
              <a:rPr lang="en-US"/>
              <a:t>Strudel and TurboVNC</a:t>
            </a:r>
            <a:br>
              <a:rPr lang="en-US"/>
            </a:br>
            <a:r>
              <a:rPr lang="en-US"/>
              <a:t/>
            </a:r>
            <a:br>
              <a:rPr lang="en-US"/>
            </a:br>
            <a:r>
              <a:rPr lang="en-US"/>
              <a:t>About the NCI VDI </a:t>
            </a:r>
            <a:r>
              <a:rPr lang="en-US" u="sng">
                <a:solidFill>
                  <a:schemeClr val="hlink"/>
                </a:solidFill>
                <a:hlinkClick r:id="rId4"/>
              </a:rPr>
              <a:t>http://nci.org.au/systems-services/national-facility/vdi/</a:t>
            </a:r>
            <a:r>
              <a:rPr lang="en-US"/>
              <a:t> </a:t>
            </a:r>
            <a:br>
              <a:rPr lang="en-US"/>
            </a:br>
            <a:r>
              <a:rPr lang="en-US"/>
              <a:t>How to access: </a:t>
            </a:r>
            <a:r>
              <a:rPr lang="en-US" u="sng">
                <a:solidFill>
                  <a:schemeClr val="hlink"/>
                </a:solidFill>
                <a:hlinkClick r:id="rId5"/>
              </a:rPr>
              <a:t>http://vdi.nci.org.au/help</a:t>
            </a:r>
            <a:r>
              <a:rPr lang="en-US"/>
              <a:t> </a:t>
            </a:r>
            <a:br>
              <a:rPr lang="en-US"/>
            </a:br>
            <a:r>
              <a:rPr lang="en-US" u="sng">
                <a:solidFill>
                  <a:schemeClr val="hlink"/>
                </a:solidFill>
                <a:hlinkClick r:id="rId6"/>
              </a:rPr>
              <a:t>https://training.nci.org.au/course/view.php?id=3</a:t>
            </a:r>
            <a:r>
              <a:rPr lang="en-US"/>
              <a:t>  </a:t>
            </a:r>
            <a:br>
              <a:rPr lang="en-US"/>
            </a:br>
            <a:r>
              <a:rPr lang="en-US"/>
              <a:t>Additional material</a:t>
            </a:r>
            <a:br>
              <a:rPr lang="en-US"/>
            </a:br>
            <a:r>
              <a:rPr lang="en-US" u="sng">
                <a:solidFill>
                  <a:schemeClr val="hlink"/>
                </a:solidFill>
                <a:hlinkClick r:id="rId7"/>
              </a:rPr>
              <a:t>https://training.nci.org.au/course/view.php?id=8#section-2</a:t>
            </a:r>
            <a:r>
              <a:rPr lang="en-US"/>
              <a:t>  </a:t>
            </a:r>
            <a:br>
              <a:rPr lang="en-US"/>
            </a:br>
            <a:r>
              <a:rPr lang="en-US"/>
              <a:t/>
            </a:r>
            <a:br>
              <a:rPr lang="en-US"/>
            </a:br>
            <a:r>
              <a:rPr lang="en-US"/>
              <a:t/>
            </a:r>
            <a:br>
              <a:rPr lang="en-US"/>
            </a:br>
            <a:endParaRPr lang="en-US"/>
          </a:p>
        </p:txBody>
      </p:sp>
      <p:pic>
        <p:nvPicPr>
          <p:cNvPr id="97" name="Shape 97"/>
          <p:cNvPicPr preferRelativeResize="0"/>
          <p:nvPr/>
        </p:nvPicPr>
        <p:blipFill>
          <a:blip r:embed="rId8">
            <a:alphaModFix/>
          </a:blip>
          <a:stretch>
            <a:fillRect/>
          </a:stretch>
        </p:blipFill>
        <p:spPr>
          <a:xfrm>
            <a:off x="5131099" y="4657625"/>
            <a:ext cx="3901099" cy="2200375"/>
          </a:xfrm>
          <a:prstGeom prst="rect">
            <a:avLst/>
          </a:prstGeom>
          <a:noFill/>
          <a:ln>
            <a:noFill/>
          </a:ln>
        </p:spPr>
      </p:pic>
    </p:spTree>
  </p:cSld>
  <p:clrMapOvr>
    <a:masterClrMapping/>
  </p:clrMapOvr>
</p:sld>
</file>

<file path=ppt/theme/theme1.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 White 4x3">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On-screen Show (4:3)</PresentationFormat>
  <Paragraphs>74</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GA Blue Pages</vt:lpstr>
      <vt:lpstr>GA White 4x3</vt:lpstr>
      <vt:lpstr>PowerPoint Presentation</vt:lpstr>
      <vt:lpstr>Outline</vt:lpstr>
      <vt:lpstr>PowerPoint Presentation</vt:lpstr>
      <vt:lpstr>eInfrastructure for Multi-disciplinary teams</vt:lpstr>
      <vt:lpstr>Public Cloud Services</vt:lpstr>
      <vt:lpstr>National Computational Infrastructure</vt:lpstr>
      <vt:lpstr>The NCI VDI</vt:lpstr>
      <vt:lpstr>National Computational Infrastructure</vt:lpstr>
      <vt:lpstr>AGDC on NCI VDI</vt:lpstr>
      <vt:lpstr>1.       How are you using cloud computing in your organization/project?</vt:lpstr>
      <vt:lpstr>2.       How mature is your organization in the use of cloud computing?</vt:lpstr>
      <vt:lpstr>3.       Are you using public clouds, private clouds, hybrid clouds? Are you using Multiple cloud providers? Which ones? (Vendors) </vt:lpstr>
      <vt:lpstr>4.       What benefits have you seen from using cloud computing?</vt:lpstr>
      <vt:lpstr>5.       What are the challenges you have faced? (security, costs, expertize, etc.)</vt:lpstr>
      <vt:lpstr>6.       What are your opinions about using cloud computing for your organization/project? Where do you think it is appropriate and where it is not? </vt:lpstr>
      <vt:lpstr>7.       What kind of Big Data challenges your organization/project is facing?  Are they data management and/or data analytic challenges?</vt:lpstr>
      <vt:lpstr>8.       Do you see Cloud Computing as the solution to your Big Data challenges?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Kennerley</dc:creator>
  <cp:lastModifiedBy>Anne Kennerley</cp:lastModifiedBy>
  <cp:revision>1</cp:revision>
  <dcterms:modified xsi:type="dcterms:W3CDTF">2016-09-20T07:36:57Z</dcterms:modified>
</cp:coreProperties>
</file>