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265" r:id="rId7"/>
    <p:sldId id="257" r:id="rId8"/>
    <p:sldId id="259" r:id="rId9"/>
    <p:sldId id="261" r:id="rId10"/>
    <p:sldId id="262" r:id="rId11"/>
    <p:sldId id="260" r:id="rId12"/>
    <p:sldId id="264" r:id="rId13"/>
    <p:sldId id="266" r:id="rId14"/>
    <p:sldId id="267" r:id="rId15"/>
    <p:sldId id="269" r:id="rId16"/>
    <p:sldId id="268" r:id="rId17"/>
    <p:sldId id="270" r:id="rId18"/>
    <p:sldId id="271" r:id="rId19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3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96" y="-4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16/09/2016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237848"/>
            <a:ext cx="501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Issue/Revision: 0.0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Reference: 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Status: 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ESA UNCLASSIFIED - For Official Use</a:t>
            </a: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2" name="Picture 11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 hidden="1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3.png"/><Relationship Id="rId34" Type="http://schemas.openxmlformats.org/officeDocument/2006/relationships/image" Target="../media/image24.png"/><Relationship Id="rId35" Type="http://schemas.openxmlformats.org/officeDocument/2006/relationships/image" Target="../media/image25.png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756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 smtClean="0">
                <a:solidFill>
                  <a:schemeClr val="bg1">
                    <a:lumMod val="6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6" name="Picture 1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ro.png" hidden="1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1">
                    <a:lumMod val="65000"/>
                  </a:schemeClr>
                </a:solidFill>
              </a:rPr>
              <a:t>Datacube projects in ESA | 19/09/2016 | Slide  </a:t>
            </a:r>
            <a:fld id="{E00F3246-CFB2-4161-B454-473ABD34B711}" type="slidenum">
              <a:rPr lang="en-GB" sz="800" noProof="1" smtClean="0">
                <a:solidFill>
                  <a:schemeClr val="bg1">
                    <a:lumMod val="65000"/>
                  </a:schemeClr>
                </a:solidFill>
              </a:rPr>
              <a:t>‹#›</a:t>
            </a:fld>
            <a:endParaRPr lang="en-GB" sz="800" noProof="1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hyperlink" Target="http://www.opengeospatial.org/standards/wcps" TargetMode="External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n.wikipedia.org/wiki/Web_Coverage_Servic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778236"/>
            <a:ext cx="79724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Datacube projects in ESA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61899" y="2776238"/>
            <a:ext cx="2844048" cy="120032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Guenther Landgraf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Pierre </a:t>
            </a:r>
            <a:r>
              <a:rPr lang="en-GB" smtClean="0">
                <a:solidFill>
                  <a:schemeClr val="bg1"/>
                </a:solidFill>
              </a:rPr>
              <a:t>Philippe Mathieu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19/09/2016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50061" y="4450465"/>
            <a:ext cx="3340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With credits to the MEEO/</a:t>
            </a:r>
            <a:r>
              <a:rPr lang="en-GB" sz="1200" dirty="0" err="1" smtClean="0">
                <a:solidFill>
                  <a:schemeClr val="bg1"/>
                </a:solidFill>
              </a:rPr>
              <a:t>Sistema</a:t>
            </a:r>
            <a:r>
              <a:rPr lang="en-GB" sz="1200" dirty="0" smtClean="0">
                <a:solidFill>
                  <a:schemeClr val="bg1"/>
                </a:solidFill>
              </a:rPr>
              <a:t> Group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GB" dirty="0" smtClean="0"/>
              <a:t>EO Exploitation Platform </a:t>
            </a:r>
            <a:r>
              <a:rPr lang="en-GB" dirty="0" err="1" smtClean="0"/>
              <a:t>Datacube</a:t>
            </a:r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727200"/>
            <a:ext cx="8748000" cy="3823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Storage/access of “features” (analysis-ready-data”) produced by Thematic Exploitation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Central European Facility shared by all exploitation platform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Procurement end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17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GB" dirty="0" smtClean="0"/>
              <a:t>Earth System Data Cube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79822" y="667323"/>
            <a:ext cx="2822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</a:t>
            </a:r>
            <a:r>
              <a:rPr lang="en-US" sz="1600" dirty="0" err="1" smtClean="0"/>
              <a:t>arthsystemdatacube.org</a:t>
            </a:r>
            <a:endParaRPr lang="en-US" sz="1600" dirty="0"/>
          </a:p>
        </p:txBody>
      </p:sp>
      <p:pic>
        <p:nvPicPr>
          <p:cNvPr id="5" name="Picture 4" descr="Screen Shot 2016-09-16 at 13.38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06" y="699613"/>
            <a:ext cx="4361857" cy="893625"/>
          </a:xfrm>
          <a:prstGeom prst="rect">
            <a:avLst/>
          </a:prstGeom>
        </p:spPr>
      </p:pic>
      <p:pic>
        <p:nvPicPr>
          <p:cNvPr id="6" name="Picture 5" descr="Screen Shot 2016-09-16 at 13.38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9" y="1582201"/>
            <a:ext cx="5472562" cy="295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8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16 at 13.3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4" y="652029"/>
            <a:ext cx="7264616" cy="410399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GB" dirty="0" smtClean="0"/>
              <a:t>Earth System Data Cube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37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GB" dirty="0" smtClean="0"/>
              <a:t>Earth System Data Cube – Essential Variables</a:t>
            </a:r>
            <a:endParaRPr lang="en-GB" dirty="0"/>
          </a:p>
        </p:txBody>
      </p:sp>
      <p:pic>
        <p:nvPicPr>
          <p:cNvPr id="3" name="Picture 2" descr="Screen Shot 2016-09-16 at 13.3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40" y="625093"/>
            <a:ext cx="6499759" cy="412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7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9-16 at 13.39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02" y="733928"/>
            <a:ext cx="5030876" cy="35808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GB" dirty="0" smtClean="0"/>
              <a:t>Earth System Data Cube – </a:t>
            </a:r>
            <a:r>
              <a:rPr lang="en-GB" dirty="0" err="1" smtClean="0"/>
              <a:t>Jupyter</a:t>
            </a:r>
            <a:r>
              <a:rPr lang="en-GB" dirty="0" smtClean="0"/>
              <a:t> notebook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37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GB" dirty="0" smtClean="0"/>
              <a:t>Earth System Trajectories</a:t>
            </a:r>
            <a:endParaRPr lang="en-GB" dirty="0"/>
          </a:p>
        </p:txBody>
      </p:sp>
      <p:pic>
        <p:nvPicPr>
          <p:cNvPr id="2" name="Picture 1" descr="Screen Shot 2016-09-16 at 13.4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76" y="513973"/>
            <a:ext cx="6485425" cy="41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7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new way of working</a:t>
            </a:r>
            <a:endParaRPr lang="en-GB" dirty="0"/>
          </a:p>
        </p:txBody>
      </p:sp>
      <p:grpSp>
        <p:nvGrpSpPr>
          <p:cNvPr id="73" name="Group 72"/>
          <p:cNvGrpSpPr/>
          <p:nvPr/>
        </p:nvGrpSpPr>
        <p:grpSpPr>
          <a:xfrm>
            <a:off x="1295641" y="3888933"/>
            <a:ext cx="7061280" cy="630238"/>
            <a:chOff x="1376664" y="781131"/>
            <a:chExt cx="7061280" cy="630238"/>
          </a:xfrm>
        </p:grpSpPr>
        <p:grpSp>
          <p:nvGrpSpPr>
            <p:cNvPr id="38" name="Gruppo 46"/>
            <p:cNvGrpSpPr>
              <a:grpSpLocks/>
            </p:cNvGrpSpPr>
            <p:nvPr/>
          </p:nvGrpSpPr>
          <p:grpSpPr bwMode="auto">
            <a:xfrm>
              <a:off x="1376664" y="1217694"/>
              <a:ext cx="5400675" cy="163512"/>
              <a:chOff x="1571604" y="1866106"/>
              <a:chExt cx="5400000" cy="162709"/>
            </a:xfrm>
          </p:grpSpPr>
          <p:sp>
            <p:nvSpPr>
              <p:cNvPr id="39" name="Rettangolo 47"/>
              <p:cNvSpPr/>
              <p:nvPr/>
            </p:nvSpPr>
            <p:spPr>
              <a:xfrm>
                <a:off x="3731922" y="1885062"/>
                <a:ext cx="1079365" cy="1437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GB" sz="1200" dirty="0" smtClean="0"/>
                  <a:t>Remote</a:t>
                </a:r>
                <a:endParaRPr lang="en-GB" sz="1200" dirty="0"/>
              </a:p>
            </p:txBody>
          </p:sp>
          <p:cxnSp>
            <p:nvCxnSpPr>
              <p:cNvPr id="40" name="Connettore 1 48"/>
              <p:cNvCxnSpPr/>
              <p:nvPr/>
            </p:nvCxnSpPr>
            <p:spPr>
              <a:xfrm>
                <a:off x="1571604" y="1866106"/>
                <a:ext cx="5400000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uppo 49"/>
            <p:cNvGrpSpPr>
              <a:grpSpLocks/>
            </p:cNvGrpSpPr>
            <p:nvPr/>
          </p:nvGrpSpPr>
          <p:grpSpPr bwMode="auto">
            <a:xfrm>
              <a:off x="6839252" y="1217694"/>
              <a:ext cx="1404937" cy="163512"/>
              <a:chOff x="7072953" y="1866106"/>
              <a:chExt cx="1404000" cy="162709"/>
            </a:xfrm>
          </p:grpSpPr>
          <p:cxnSp>
            <p:nvCxnSpPr>
              <p:cNvPr id="42" name="Connettore 1 50"/>
              <p:cNvCxnSpPr/>
              <p:nvPr/>
            </p:nvCxnSpPr>
            <p:spPr>
              <a:xfrm>
                <a:off x="7072953" y="1866106"/>
                <a:ext cx="1404000" cy="0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ttangolo 51"/>
              <p:cNvSpPr/>
              <p:nvPr/>
            </p:nvSpPr>
            <p:spPr>
              <a:xfrm>
                <a:off x="7090403" y="1885062"/>
                <a:ext cx="1369099" cy="1437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GB" sz="1200" dirty="0" smtClean="0"/>
                  <a:t>Locally</a:t>
                </a:r>
                <a:endParaRPr lang="en-GB" sz="1200" dirty="0"/>
              </a:p>
            </p:txBody>
          </p:sp>
        </p:grpSp>
        <p:sp>
          <p:nvSpPr>
            <p:cNvPr id="44" name="Triangolo isoscele 52"/>
            <p:cNvSpPr/>
            <p:nvPr/>
          </p:nvSpPr>
          <p:spPr>
            <a:xfrm>
              <a:off x="6732889" y="1266906"/>
              <a:ext cx="144463" cy="144463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GB" sz="1400" b="1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" name="Gallone 43"/>
            <p:cNvSpPr/>
            <p:nvPr/>
          </p:nvSpPr>
          <p:spPr>
            <a:xfrm>
              <a:off x="6839251" y="781131"/>
              <a:ext cx="1598693" cy="360363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it-IT" sz="1600" b="1" dirty="0">
                  <a:solidFill>
                    <a:schemeClr val="bg1"/>
                  </a:solidFill>
                </a:rPr>
                <a:t>Download</a:t>
              </a:r>
            </a:p>
          </p:txBody>
        </p:sp>
        <p:sp>
          <p:nvSpPr>
            <p:cNvPr id="46" name="Gallone 44"/>
            <p:cNvSpPr/>
            <p:nvPr/>
          </p:nvSpPr>
          <p:spPr>
            <a:xfrm>
              <a:off x="1376664" y="781131"/>
              <a:ext cx="1330325" cy="360363"/>
            </a:xfrm>
            <a:prstGeom prst="chevron">
              <a:avLst/>
            </a:prstGeom>
            <a:solidFill>
              <a:srgbClr val="E3F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it-IT" sz="1600" b="1" dirty="0">
                  <a:solidFill>
                    <a:srgbClr val="1B2A0D"/>
                  </a:solidFill>
                </a:rPr>
                <a:t>Access</a:t>
              </a:r>
            </a:p>
          </p:txBody>
        </p:sp>
        <p:sp>
          <p:nvSpPr>
            <p:cNvPr id="47" name="Gallone 45"/>
            <p:cNvSpPr/>
            <p:nvPr/>
          </p:nvSpPr>
          <p:spPr>
            <a:xfrm>
              <a:off x="5700531" y="781131"/>
              <a:ext cx="1279004" cy="360363"/>
            </a:xfrm>
            <a:prstGeom prst="chevron">
              <a:avLst/>
            </a:prstGeom>
            <a:solidFill>
              <a:srgbClr val="08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it-IT" sz="1600" b="1" dirty="0" err="1">
                  <a:solidFill>
                    <a:schemeClr val="bg1"/>
                  </a:solidFill>
                </a:rPr>
                <a:t>Results</a:t>
              </a:r>
              <a:r>
                <a:rPr lang="it-IT" sz="16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48" name="Gallone 46"/>
            <p:cNvSpPr/>
            <p:nvPr/>
          </p:nvSpPr>
          <p:spPr>
            <a:xfrm>
              <a:off x="2610152" y="781131"/>
              <a:ext cx="1562100" cy="360363"/>
            </a:xfrm>
            <a:prstGeom prst="chevron">
              <a:avLst/>
            </a:prstGeom>
            <a:solidFill>
              <a:srgbClr val="A5D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it-IT" sz="1600" b="1" dirty="0" err="1">
                  <a:solidFill>
                    <a:schemeClr val="bg1"/>
                  </a:solidFill>
                </a:rPr>
                <a:t>Exploring</a:t>
              </a:r>
              <a:endParaRPr lang="it-I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Gallone 47"/>
            <p:cNvSpPr/>
            <p:nvPr/>
          </p:nvSpPr>
          <p:spPr>
            <a:xfrm>
              <a:off x="4075414" y="781131"/>
              <a:ext cx="1763713" cy="360363"/>
            </a:xfrm>
            <a:prstGeom prst="chevron">
              <a:avLst/>
            </a:prstGeom>
            <a:solidFill>
              <a:srgbClr val="55B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it-IT" sz="1600" b="1" dirty="0">
                  <a:solidFill>
                    <a:schemeClr val="bg1"/>
                  </a:solidFill>
                </a:rPr>
                <a:t>Processing</a:t>
              </a:r>
            </a:p>
          </p:txBody>
        </p:sp>
      </p:grpSp>
      <p:grpSp>
        <p:nvGrpSpPr>
          <p:cNvPr id="50" name="Gruppo 58"/>
          <p:cNvGrpSpPr>
            <a:grpSpLocks/>
          </p:cNvGrpSpPr>
          <p:nvPr/>
        </p:nvGrpSpPr>
        <p:grpSpPr bwMode="auto">
          <a:xfrm>
            <a:off x="67640" y="2906513"/>
            <a:ext cx="1260475" cy="1660525"/>
            <a:chOff x="142844" y="1142984"/>
            <a:chExt cx="1260000" cy="1659678"/>
          </a:xfrm>
        </p:grpSpPr>
        <p:sp>
          <p:nvSpPr>
            <p:cNvPr id="51" name="CasellaDiTesto 59"/>
            <p:cNvSpPr txBox="1">
              <a:spLocks noChangeArrowheads="1"/>
            </p:cNvSpPr>
            <p:nvPr/>
          </p:nvSpPr>
          <p:spPr bwMode="auto">
            <a:xfrm>
              <a:off x="142844" y="1971665"/>
              <a:ext cx="1260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it-IT" altLang="en-US" sz="1600" b="1"/>
                <a:t>EO Datacube User</a:t>
              </a:r>
            </a:p>
          </p:txBody>
        </p:sp>
        <p:pic>
          <p:nvPicPr>
            <p:cNvPr id="52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84" y="1142984"/>
              <a:ext cx="855721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Gruppo 61"/>
          <p:cNvGrpSpPr>
            <a:grpSpLocks/>
          </p:cNvGrpSpPr>
          <p:nvPr/>
        </p:nvGrpSpPr>
        <p:grpSpPr bwMode="auto">
          <a:xfrm>
            <a:off x="147177" y="575480"/>
            <a:ext cx="1227138" cy="1419225"/>
            <a:chOff x="229920" y="4929198"/>
            <a:chExt cx="1227600" cy="1418878"/>
          </a:xfrm>
        </p:grpSpPr>
        <p:sp>
          <p:nvSpPr>
            <p:cNvPr id="54" name="CasellaDiTesto 62"/>
            <p:cNvSpPr txBox="1">
              <a:spLocks noChangeArrowheads="1"/>
            </p:cNvSpPr>
            <p:nvPr/>
          </p:nvSpPr>
          <p:spPr bwMode="auto">
            <a:xfrm>
              <a:off x="229920" y="5763300"/>
              <a:ext cx="122760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it-IT" altLang="en-US" sz="1600" b="1"/>
                <a:t>Traditional EO User</a:t>
              </a:r>
            </a:p>
          </p:txBody>
        </p:sp>
        <p:pic>
          <p:nvPicPr>
            <p:cNvPr id="55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06" y="4929198"/>
              <a:ext cx="854229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" name="Group 71"/>
          <p:cNvGrpSpPr/>
          <p:nvPr/>
        </p:nvGrpSpPr>
        <p:grpSpPr>
          <a:xfrm>
            <a:off x="1284067" y="869449"/>
            <a:ext cx="7500938" cy="615950"/>
            <a:chOff x="1341940" y="3977251"/>
            <a:chExt cx="7500938" cy="615950"/>
          </a:xfrm>
        </p:grpSpPr>
        <p:sp>
          <p:nvSpPr>
            <p:cNvPr id="56" name="Gallone 21"/>
            <p:cNvSpPr/>
            <p:nvPr/>
          </p:nvSpPr>
          <p:spPr>
            <a:xfrm>
              <a:off x="2467478" y="3977251"/>
              <a:ext cx="2127671" cy="358775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it-IT" sz="1600" b="1" dirty="0">
                  <a:solidFill>
                    <a:schemeClr val="bg1"/>
                  </a:solidFill>
                </a:rPr>
                <a:t>Download</a:t>
              </a:r>
            </a:p>
          </p:txBody>
        </p:sp>
        <p:sp>
          <p:nvSpPr>
            <p:cNvPr id="57" name="Gallone 22"/>
            <p:cNvSpPr/>
            <p:nvPr/>
          </p:nvSpPr>
          <p:spPr>
            <a:xfrm>
              <a:off x="1341940" y="3977251"/>
              <a:ext cx="1260475" cy="358775"/>
            </a:xfrm>
            <a:prstGeom prst="chevron">
              <a:avLst/>
            </a:prstGeom>
            <a:solidFill>
              <a:srgbClr val="E3F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it-IT" sz="1600" b="1" dirty="0">
                  <a:solidFill>
                    <a:srgbClr val="1B2A0D"/>
                  </a:solidFill>
                </a:rPr>
                <a:t>Access</a:t>
              </a:r>
            </a:p>
          </p:txBody>
        </p:sp>
        <p:sp>
          <p:nvSpPr>
            <p:cNvPr id="58" name="Gallone 23"/>
            <p:cNvSpPr/>
            <p:nvPr/>
          </p:nvSpPr>
          <p:spPr>
            <a:xfrm>
              <a:off x="7485565" y="3977251"/>
              <a:ext cx="1357313" cy="358775"/>
            </a:xfrm>
            <a:prstGeom prst="chevron">
              <a:avLst/>
            </a:prstGeom>
            <a:solidFill>
              <a:srgbClr val="08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it-IT" sz="1600" b="1" dirty="0" err="1">
                  <a:solidFill>
                    <a:schemeClr val="bg1"/>
                  </a:solidFill>
                </a:rPr>
                <a:t>Results</a:t>
              </a:r>
              <a:r>
                <a:rPr lang="it-IT" sz="20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59" name="Gallone 24"/>
            <p:cNvSpPr/>
            <p:nvPr/>
          </p:nvSpPr>
          <p:spPr>
            <a:xfrm>
              <a:off x="4496765" y="3977251"/>
              <a:ext cx="1560050" cy="358775"/>
            </a:xfrm>
            <a:prstGeom prst="chevron">
              <a:avLst/>
            </a:prstGeom>
            <a:solidFill>
              <a:srgbClr val="A5D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it-IT" sz="1600" b="1" dirty="0" err="1">
                  <a:solidFill>
                    <a:schemeClr val="bg1"/>
                  </a:solidFill>
                </a:rPr>
                <a:t>Exploring</a:t>
              </a:r>
              <a:endParaRPr lang="it-IT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Gallone 25"/>
            <p:cNvSpPr/>
            <p:nvPr/>
          </p:nvSpPr>
          <p:spPr>
            <a:xfrm>
              <a:off x="5926640" y="3977251"/>
              <a:ext cx="1701800" cy="358775"/>
            </a:xfrm>
            <a:prstGeom prst="chevron">
              <a:avLst/>
            </a:prstGeom>
            <a:solidFill>
              <a:srgbClr val="55B0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it-IT" sz="1600" b="1" dirty="0">
                  <a:solidFill>
                    <a:schemeClr val="bg1"/>
                  </a:solidFill>
                </a:rPr>
                <a:t>Processing</a:t>
              </a:r>
            </a:p>
          </p:txBody>
        </p:sp>
        <p:grpSp>
          <p:nvGrpSpPr>
            <p:cNvPr id="61" name="Gruppo 69"/>
            <p:cNvGrpSpPr>
              <a:grpSpLocks/>
            </p:cNvGrpSpPr>
            <p:nvPr/>
          </p:nvGrpSpPr>
          <p:grpSpPr bwMode="auto">
            <a:xfrm>
              <a:off x="1405440" y="4399526"/>
              <a:ext cx="3097213" cy="163512"/>
              <a:chOff x="1492996" y="5757879"/>
              <a:chExt cx="3096000" cy="162709"/>
            </a:xfrm>
          </p:grpSpPr>
          <p:sp>
            <p:nvSpPr>
              <p:cNvPr id="62" name="Rettangolo 70"/>
              <p:cNvSpPr/>
              <p:nvPr/>
            </p:nvSpPr>
            <p:spPr>
              <a:xfrm>
                <a:off x="2500664" y="5776835"/>
                <a:ext cx="1080664" cy="1437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GB" sz="1200" dirty="0" smtClean="0"/>
                  <a:t>Remote</a:t>
                </a:r>
                <a:endParaRPr lang="en-GB" sz="1200" dirty="0"/>
              </a:p>
            </p:txBody>
          </p:sp>
          <p:cxnSp>
            <p:nvCxnSpPr>
              <p:cNvPr id="63" name="Connettore 1 71"/>
              <p:cNvCxnSpPr/>
              <p:nvPr/>
            </p:nvCxnSpPr>
            <p:spPr>
              <a:xfrm>
                <a:off x="1492996" y="5757879"/>
                <a:ext cx="3096000" cy="0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uppo 72"/>
            <p:cNvGrpSpPr>
              <a:grpSpLocks/>
            </p:cNvGrpSpPr>
            <p:nvPr/>
          </p:nvGrpSpPr>
          <p:grpSpPr bwMode="auto">
            <a:xfrm>
              <a:off x="4570915" y="4399526"/>
              <a:ext cx="4103688" cy="163512"/>
              <a:chOff x="4657726" y="5757879"/>
              <a:chExt cx="4104000" cy="162709"/>
            </a:xfrm>
          </p:grpSpPr>
          <p:cxnSp>
            <p:nvCxnSpPr>
              <p:cNvPr id="65" name="Connettore 1 73"/>
              <p:cNvCxnSpPr/>
              <p:nvPr/>
            </p:nvCxnSpPr>
            <p:spPr>
              <a:xfrm>
                <a:off x="4657726" y="5757879"/>
                <a:ext cx="4104000" cy="0"/>
              </a:xfrm>
              <a:prstGeom prst="line">
                <a:avLst/>
              </a:prstGeom>
              <a:ln w="38100">
                <a:solidFill>
                  <a:schemeClr val="bg1">
                    <a:lumMod val="8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ttangolo 74"/>
              <p:cNvSpPr/>
              <p:nvPr/>
            </p:nvSpPr>
            <p:spPr>
              <a:xfrm>
                <a:off x="5953224" y="5776835"/>
                <a:ext cx="1368529" cy="14375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GB" sz="1200" dirty="0" smtClean="0"/>
                  <a:t>local</a:t>
                </a:r>
                <a:endParaRPr lang="en-GB" sz="1200" dirty="0"/>
              </a:p>
            </p:txBody>
          </p:sp>
        </p:grpSp>
        <p:sp>
          <p:nvSpPr>
            <p:cNvPr id="67" name="Triangolo isoscele 75"/>
            <p:cNvSpPr/>
            <p:nvPr/>
          </p:nvSpPr>
          <p:spPr>
            <a:xfrm>
              <a:off x="4466140" y="4448738"/>
              <a:ext cx="144463" cy="144463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GB" sz="1400" b="1" dirty="0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8" name="Gruppo 76"/>
          <p:cNvGrpSpPr>
            <a:grpSpLocks/>
          </p:cNvGrpSpPr>
          <p:nvPr/>
        </p:nvGrpSpPr>
        <p:grpSpPr bwMode="auto">
          <a:xfrm>
            <a:off x="5554763" y="1811159"/>
            <a:ext cx="2246573" cy="1817506"/>
            <a:chOff x="6000760" y="2428868"/>
            <a:chExt cx="2786081" cy="2263504"/>
          </a:xfrm>
        </p:grpSpPr>
        <p:pic>
          <p:nvPicPr>
            <p:cNvPr id="69" name="Picture 7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60" y="2428868"/>
              <a:ext cx="1692286" cy="1692072"/>
            </a:xfrm>
            <a:prstGeom prst="rect">
              <a:avLst/>
            </a:prstGeom>
            <a:noFill/>
            <a:ln w="38100">
              <a:solidFill>
                <a:srgbClr val="0868AC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3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2330" y="3000300"/>
              <a:ext cx="1714511" cy="1692072"/>
            </a:xfrm>
            <a:prstGeom prst="rect">
              <a:avLst/>
            </a:prstGeom>
            <a:noFill/>
            <a:ln w="38100">
              <a:solidFill>
                <a:srgbClr val="0868AC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70" y="1807662"/>
            <a:ext cx="2668706" cy="175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8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GB" dirty="0" smtClean="0"/>
              <a:t>European Optical HR Data Cube</a:t>
            </a:r>
            <a:endParaRPr lang="en-GB" dirty="0"/>
          </a:p>
        </p:txBody>
      </p:sp>
      <p:sp>
        <p:nvSpPr>
          <p:cNvPr id="4" name="Rettangolo 24"/>
          <p:cNvSpPr/>
          <p:nvPr/>
        </p:nvSpPr>
        <p:spPr>
          <a:xfrm>
            <a:off x="918297" y="1029854"/>
            <a:ext cx="6786562" cy="3167063"/>
          </a:xfrm>
          <a:prstGeom prst="rect">
            <a:avLst/>
          </a:prstGeom>
          <a:noFill/>
          <a:ln>
            <a:solidFill>
              <a:srgbClr val="55B0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Rettangolo 11"/>
          <p:cNvSpPr/>
          <p:nvPr/>
        </p:nvSpPr>
        <p:spPr>
          <a:xfrm>
            <a:off x="3632922" y="863167"/>
            <a:ext cx="1785937" cy="287337"/>
          </a:xfrm>
          <a:prstGeom prst="rect">
            <a:avLst/>
          </a:prstGeom>
          <a:solidFill>
            <a:srgbClr val="55B0C8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en-GB" sz="1400" b="1" dirty="0"/>
              <a:t>eodatacube.eu</a:t>
            </a:r>
          </a:p>
        </p:txBody>
      </p:sp>
      <p:grpSp>
        <p:nvGrpSpPr>
          <p:cNvPr id="6" name="Gruppo 3"/>
          <p:cNvGrpSpPr>
            <a:grpSpLocks noChangeAspect="1"/>
          </p:cNvGrpSpPr>
          <p:nvPr/>
        </p:nvGrpSpPr>
        <p:grpSpPr bwMode="auto">
          <a:xfrm>
            <a:off x="1485034" y="1179079"/>
            <a:ext cx="6008688" cy="3009900"/>
            <a:chOff x="320762" y="1814577"/>
            <a:chExt cx="8797918" cy="4408210"/>
          </a:xfrm>
        </p:grpSpPr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947" y="4005870"/>
              <a:ext cx="858148" cy="930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uppo 28"/>
            <p:cNvGrpSpPr>
              <a:grpSpLocks/>
            </p:cNvGrpSpPr>
            <p:nvPr/>
          </p:nvGrpSpPr>
          <p:grpSpPr bwMode="auto">
            <a:xfrm>
              <a:off x="642170" y="2380418"/>
              <a:ext cx="1224104" cy="1265026"/>
              <a:chOff x="642170" y="2228012"/>
              <a:chExt cx="1224104" cy="1265026"/>
            </a:xfrm>
          </p:grpSpPr>
          <p:sp>
            <p:nvSpPr>
              <p:cNvPr id="22" name="Rettangolo 29"/>
              <p:cNvSpPr/>
              <p:nvPr/>
            </p:nvSpPr>
            <p:spPr>
              <a:xfrm>
                <a:off x="641532" y="3108325"/>
                <a:ext cx="1224968" cy="3836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1050" b="1" dirty="0">
                    <a:solidFill>
                      <a:srgbClr val="000000"/>
                    </a:solidFill>
                    <a:latin typeface="Verdana" pitchFamily="34" charset="0"/>
                  </a:rPr>
                  <a:t>EO Data</a:t>
                </a:r>
                <a:endParaRPr lang="it-IT" sz="1050" b="1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pic>
            <p:nvPicPr>
              <p:cNvPr id="23" name="Immagine 32" descr="512-odbc-administrator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3221" y="2228012"/>
                <a:ext cx="882002" cy="882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ruppo 31"/>
            <p:cNvGrpSpPr>
              <a:grpSpLocks/>
            </p:cNvGrpSpPr>
            <p:nvPr/>
          </p:nvGrpSpPr>
          <p:grpSpPr bwMode="auto">
            <a:xfrm>
              <a:off x="320762" y="4167850"/>
              <a:ext cx="1866922" cy="2054937"/>
              <a:chOff x="320762" y="3710632"/>
              <a:chExt cx="1866922" cy="2054937"/>
            </a:xfrm>
          </p:grpSpPr>
          <p:sp>
            <p:nvSpPr>
              <p:cNvPr id="20" name="Rettangolo 8"/>
              <p:cNvSpPr>
                <a:spLocks noChangeArrowheads="1"/>
              </p:cNvSpPr>
              <p:nvPr/>
            </p:nvSpPr>
            <p:spPr bwMode="auto">
              <a:xfrm>
                <a:off x="320762" y="4503846"/>
                <a:ext cx="1866922" cy="1261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GB" sz="1000" b="1">
                    <a:solidFill>
                      <a:srgbClr val="000000"/>
                    </a:solidFill>
                    <a:latin typeface="Verdana" charset="0"/>
                  </a:rPr>
                  <a:t>NRT operation and</a:t>
                </a:r>
              </a:p>
              <a:p>
                <a:pPr algn="ctr"/>
                <a:r>
                  <a:rPr lang="en-GB" sz="1000" b="1">
                    <a:solidFill>
                      <a:srgbClr val="000000"/>
                    </a:solidFill>
                    <a:latin typeface="Verdana" charset="0"/>
                  </a:rPr>
                  <a:t>Rolling Archive</a:t>
                </a:r>
                <a:endParaRPr lang="it-IT" sz="1000" b="1">
                  <a:solidFill>
                    <a:srgbClr val="000000"/>
                  </a:solidFill>
                  <a:latin typeface="Verdana" charset="0"/>
                </a:endParaRPr>
              </a:p>
            </p:txBody>
          </p:sp>
          <p:pic>
            <p:nvPicPr>
              <p:cNvPr id="21" name="Picture 7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prstClr val="black"/>
                  <a:srgbClr val="44546A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866246" y="3710632"/>
                <a:ext cx="777742" cy="793214"/>
              </a:xfrm>
              <a:prstGeom prst="rect">
                <a:avLst/>
              </a:prstGeom>
            </p:spPr>
          </p:pic>
        </p:grpSp>
        <p:sp>
          <p:nvSpPr>
            <p:cNvPr id="10" name="Rettangolo 8"/>
            <p:cNvSpPr>
              <a:spLocks noChangeArrowheads="1"/>
            </p:cNvSpPr>
            <p:nvPr/>
          </p:nvSpPr>
          <p:spPr bwMode="auto">
            <a:xfrm>
              <a:off x="2114685" y="4712305"/>
              <a:ext cx="2045123" cy="1036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sz="1000" b="1" dirty="0" err="1">
                  <a:solidFill>
                    <a:srgbClr val="000000"/>
                  </a:solidFill>
                  <a:latin typeface="Verdana" charset="0"/>
                </a:rPr>
                <a:t>rasdaman</a:t>
              </a:r>
              <a:endParaRPr lang="it-IT" sz="1000" b="1" dirty="0">
                <a:solidFill>
                  <a:srgbClr val="000000"/>
                </a:solidFill>
                <a:latin typeface="Verdana" charset="0"/>
              </a:endParaRPr>
            </a:p>
            <a:p>
              <a:r>
                <a:rPr lang="is-IS" sz="1000" dirty="0">
                  <a:solidFill>
                    <a:srgbClr val="000000"/>
                  </a:solidFill>
                  <a:latin typeface="Verdana" charset="0"/>
                </a:rPr>
                <a:t> - Array data storage</a:t>
              </a:r>
            </a:p>
            <a:p>
              <a:r>
                <a:rPr lang="it-IT" sz="1000" dirty="0">
                  <a:solidFill>
                    <a:srgbClr val="000000"/>
                  </a:solidFill>
                  <a:latin typeface="Verdana" charset="0"/>
                </a:rPr>
                <a:t> - OGC </a:t>
              </a:r>
              <a:r>
                <a:rPr lang="it-IT" sz="1000" dirty="0" err="1">
                  <a:solidFill>
                    <a:srgbClr val="000000"/>
                  </a:solidFill>
                  <a:latin typeface="Verdana" charset="0"/>
                </a:rPr>
                <a:t>services</a:t>
              </a:r>
              <a:endParaRPr lang="it-IT" sz="1000" dirty="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11" name="Rettangolo 8"/>
            <p:cNvSpPr>
              <a:spLocks noChangeArrowheads="1"/>
            </p:cNvSpPr>
            <p:nvPr/>
          </p:nvSpPr>
          <p:spPr bwMode="auto">
            <a:xfrm>
              <a:off x="8164230" y="4255114"/>
              <a:ext cx="954450" cy="360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sz="1000" b="1">
                  <a:solidFill>
                    <a:srgbClr val="000000"/>
                  </a:solidFill>
                  <a:latin typeface="Verdana" charset="0"/>
                </a:rPr>
                <a:t>Users</a:t>
              </a:r>
            </a:p>
          </p:txBody>
        </p:sp>
        <p:pic>
          <p:nvPicPr>
            <p:cNvPr id="12" name="Picture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935" y="3477835"/>
              <a:ext cx="666565" cy="66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ttangolo 8"/>
            <p:cNvSpPr>
              <a:spLocks noChangeArrowheads="1"/>
            </p:cNvSpPr>
            <p:nvPr/>
          </p:nvSpPr>
          <p:spPr bwMode="auto">
            <a:xfrm>
              <a:off x="2115205" y="2767501"/>
              <a:ext cx="2044085" cy="1622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it-IT" sz="1100" b="1">
                  <a:solidFill>
                    <a:srgbClr val="000000"/>
                  </a:solidFill>
                  <a:latin typeface="Verdana" charset="0"/>
                </a:rPr>
                <a:t>MEA</a:t>
              </a:r>
            </a:p>
            <a:p>
              <a:r>
                <a:rPr lang="is-IS" sz="1100">
                  <a:solidFill>
                    <a:srgbClr val="000000"/>
                  </a:solidFill>
                  <a:latin typeface="Verdana" charset="0"/>
                </a:rPr>
                <a:t>Data exploitation</a:t>
              </a:r>
            </a:p>
            <a:p>
              <a:r>
                <a:rPr lang="is-IS" sz="1100">
                  <a:solidFill>
                    <a:srgbClr val="000000"/>
                  </a:solidFill>
                </a:rPr>
                <a:t> - Sub-setting</a:t>
              </a:r>
            </a:p>
            <a:p>
              <a:r>
                <a:rPr lang="is-IS" sz="1100">
                  <a:solidFill>
                    <a:srgbClr val="000000"/>
                  </a:solidFill>
                </a:rPr>
                <a:t> - Time series</a:t>
              </a:r>
            </a:p>
            <a:p>
              <a:r>
                <a:rPr lang="is-IS" sz="1100">
                  <a:solidFill>
                    <a:srgbClr val="000000"/>
                  </a:solidFill>
                  <a:latin typeface="Verdana" charset="0"/>
                </a:rPr>
                <a:t> - On-the-fly analytics</a:t>
              </a:r>
              <a:endParaRPr lang="it-IT" sz="11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14" name="Double Bracket 13"/>
            <p:cNvSpPr/>
            <p:nvPr/>
          </p:nvSpPr>
          <p:spPr>
            <a:xfrm>
              <a:off x="2094293" y="2423728"/>
              <a:ext cx="5560005" cy="3392183"/>
            </a:xfrm>
            <a:prstGeom prst="bracketPair">
              <a:avLst/>
            </a:prstGeom>
            <a:ln w="190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TextBox 15"/>
            <p:cNvSpPr txBox="1">
              <a:spLocks noChangeArrowheads="1"/>
            </p:cNvSpPr>
            <p:nvPr/>
          </p:nvSpPr>
          <p:spPr bwMode="auto">
            <a:xfrm>
              <a:off x="2607592" y="2222948"/>
              <a:ext cx="4395221" cy="37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GB" sz="1400" b="1"/>
                <a:t>Deployed MEA application</a:t>
              </a:r>
            </a:p>
          </p:txBody>
        </p:sp>
        <p:sp>
          <p:nvSpPr>
            <p:cNvPr id="16" name="Rounded Rectangle 17"/>
            <p:cNvSpPr/>
            <p:nvPr/>
          </p:nvSpPr>
          <p:spPr>
            <a:xfrm>
              <a:off x="397468" y="2023827"/>
              <a:ext cx="7449755" cy="40548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2928634" y="1814577"/>
              <a:ext cx="2814996" cy="335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GB" sz="1200" b="1"/>
                <a:t>EODC Infrastructure</a:t>
              </a:r>
            </a:p>
          </p:txBody>
        </p:sp>
        <p:pic>
          <p:nvPicPr>
            <p:cNvPr id="18" name="Immagine 43" descr="Screen Shot 2015-10-22 at 17.41.24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630" y="2681388"/>
              <a:ext cx="3397591" cy="2920579"/>
            </a:xfrm>
            <a:prstGeom prst="rect">
              <a:avLst/>
            </a:prstGeom>
            <a:noFill/>
            <a:ln w="19050">
              <a:solidFill>
                <a:srgbClr val="0098D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ight Arrow 14"/>
            <p:cNvSpPr/>
            <p:nvPr/>
          </p:nvSpPr>
          <p:spPr>
            <a:xfrm>
              <a:off x="7505535" y="3911732"/>
              <a:ext cx="683379" cy="2557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6331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GB" dirty="0" smtClean="0"/>
              <a:t>European Optical HR Data Cube</a:t>
            </a:r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727200"/>
            <a:ext cx="8748000" cy="3823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Operational </a:t>
            </a:r>
            <a:r>
              <a:rPr lang="en-GB" dirty="0" err="1" smtClean="0"/>
              <a:t>Datacube</a:t>
            </a:r>
            <a:r>
              <a:rPr lang="en-GB" dirty="0" smtClean="0"/>
              <a:t> facility hosted at EODC (Vienna) and operated by MEEO (Italy)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Powered by RASDAMAN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Coverage: 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Image2006 Reference Dataset</a:t>
            </a:r>
            <a:endParaRPr lang="en-GB" dirty="0"/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Europe/N-Africa Landsat TM time series starting with </a:t>
            </a:r>
            <a:r>
              <a:rPr lang="en-GB" dirty="0"/>
              <a:t>L</a:t>
            </a:r>
            <a:r>
              <a:rPr lang="en-GB" dirty="0" smtClean="0"/>
              <a:t>andsat 4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GB" dirty="0"/>
              <a:t>Europe/N-Africa </a:t>
            </a:r>
            <a:r>
              <a:rPr lang="en-GB" dirty="0" smtClean="0"/>
              <a:t>Landsat-8 L1T available in NRT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S-2/other Third Party missions planned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Available since July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Fully OGC-compliant WCS and WCPS service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GB" dirty="0" err="1" smtClean="0"/>
              <a:t>Datacube</a:t>
            </a:r>
            <a:r>
              <a:rPr lang="en-GB" dirty="0" smtClean="0"/>
              <a:t> Access Protocols</a:t>
            </a:r>
            <a:endParaRPr lang="en-GB" dirty="0"/>
          </a:p>
        </p:txBody>
      </p:sp>
      <p:sp>
        <p:nvSpPr>
          <p:cNvPr id="5" name="Segnaposto numero diapositiva 14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fld id="{15FA6C5E-5B36-4BDF-97D4-3199846089B1}" type="slidenum">
              <a:rPr lang="en-GB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5</a:t>
            </a:fld>
            <a:endParaRPr lang="en-GB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Segnaposto contenuto 1"/>
          <p:cNvSpPr txBox="1">
            <a:spLocks/>
          </p:cNvSpPr>
          <p:nvPr/>
        </p:nvSpPr>
        <p:spPr>
          <a:xfrm>
            <a:off x="729206" y="896858"/>
            <a:ext cx="3906456" cy="36519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en-US" sz="1400" kern="0" dirty="0" smtClean="0">
                <a:ea typeface="ＭＳ Ｐゴシック" pitchFamily="34" charset="-128"/>
              </a:rPr>
              <a:t>The Open </a:t>
            </a:r>
            <a:r>
              <a:rPr lang="it-IT" altLang="en-US" sz="1400" kern="0" dirty="0" err="1" smtClean="0">
                <a:ea typeface="ＭＳ Ｐゴシック" pitchFamily="34" charset="-128"/>
              </a:rPr>
              <a:t>Geospatial</a:t>
            </a:r>
            <a:r>
              <a:rPr lang="it-IT" altLang="en-US" sz="1400" kern="0" dirty="0" smtClean="0">
                <a:ea typeface="ＭＳ Ｐゴシック" pitchFamily="34" charset="-128"/>
              </a:rPr>
              <a:t> </a:t>
            </a:r>
            <a:r>
              <a:rPr lang="it-IT" altLang="en-US" sz="1400" kern="0" dirty="0" err="1" smtClean="0">
                <a:ea typeface="ＭＳ Ｐゴシック" pitchFamily="34" charset="-128"/>
              </a:rPr>
              <a:t>Consortium</a:t>
            </a:r>
            <a:r>
              <a:rPr lang="it-IT" altLang="en-US" sz="1400" kern="0" dirty="0" smtClean="0">
                <a:ea typeface="ＭＳ Ｐゴシック" pitchFamily="34" charset="-128"/>
              </a:rPr>
              <a:t> </a:t>
            </a:r>
            <a:r>
              <a:rPr lang="it-IT" altLang="en-US" sz="1400" kern="0" dirty="0" smtClean="0">
                <a:ea typeface="ＭＳ Ｐゴシック" pitchFamily="34" charset="-128"/>
                <a:hlinkClick r:id="rId2"/>
              </a:rPr>
              <a:t>Web </a:t>
            </a:r>
            <a:r>
              <a:rPr lang="it-IT" altLang="en-US" sz="1400" kern="0" dirty="0" err="1" smtClean="0">
                <a:ea typeface="ＭＳ Ｐゴシック" pitchFamily="34" charset="-128"/>
                <a:hlinkClick r:id="rId2"/>
              </a:rPr>
              <a:t>Coverage</a:t>
            </a:r>
            <a:r>
              <a:rPr lang="it-IT" altLang="en-US" sz="1400" kern="0" dirty="0" smtClean="0">
                <a:ea typeface="ＭＳ Ｐゴシック" pitchFamily="34" charset="-128"/>
                <a:hlinkClick r:id="rId2"/>
              </a:rPr>
              <a:t> Service </a:t>
            </a:r>
            <a:r>
              <a:rPr lang="it-IT" altLang="en-US" sz="1400" kern="0" dirty="0" smtClean="0">
                <a:ea typeface="ＭＳ Ｐゴシック" pitchFamily="34" charset="-128"/>
              </a:rPr>
              <a:t>Interface Standard (WCS) </a:t>
            </a:r>
            <a:r>
              <a:rPr lang="it-IT" altLang="en-US" sz="1400" kern="0" dirty="0" err="1" smtClean="0">
                <a:ea typeface="ＭＳ Ｐゴシック" pitchFamily="34" charset="-128"/>
              </a:rPr>
              <a:t>defines</a:t>
            </a:r>
            <a:r>
              <a:rPr lang="it-IT" altLang="en-US" sz="1400" kern="0" dirty="0" smtClean="0">
                <a:ea typeface="ＭＳ Ｐゴシック" pitchFamily="34" charset="-128"/>
              </a:rPr>
              <a:t> Web-</a:t>
            </a:r>
            <a:r>
              <a:rPr lang="it-IT" altLang="en-US" sz="1400" kern="0" dirty="0" err="1" smtClean="0">
                <a:ea typeface="ＭＳ Ｐゴシック" pitchFamily="34" charset="-128"/>
              </a:rPr>
              <a:t>based</a:t>
            </a:r>
            <a:r>
              <a:rPr lang="it-IT" altLang="en-US" sz="1400" kern="0" dirty="0" smtClean="0">
                <a:ea typeface="ＭＳ Ｐゴシック" pitchFamily="34" charset="-128"/>
              </a:rPr>
              <a:t> </a:t>
            </a:r>
            <a:r>
              <a:rPr lang="it-IT" altLang="en-US" sz="1400" kern="0" dirty="0" err="1" smtClean="0">
                <a:ea typeface="ＭＳ Ｐゴシック" pitchFamily="34" charset="-128"/>
              </a:rPr>
              <a:t>retrieval</a:t>
            </a:r>
            <a:r>
              <a:rPr lang="it-IT" altLang="en-US" sz="1400" kern="0" dirty="0" smtClean="0">
                <a:ea typeface="ＭＳ Ｐゴシック" pitchFamily="34" charset="-128"/>
              </a:rPr>
              <a:t> of </a:t>
            </a:r>
            <a:r>
              <a:rPr lang="it-IT" altLang="en-US" sz="1400" kern="0" dirty="0" err="1" smtClean="0">
                <a:ea typeface="ＭＳ Ｐゴシック" pitchFamily="34" charset="-128"/>
              </a:rPr>
              <a:t>coverages</a:t>
            </a:r>
            <a:r>
              <a:rPr lang="it-IT" altLang="en-US" sz="1400" kern="0" dirty="0" smtClean="0">
                <a:ea typeface="ＭＳ Ｐゴシック" pitchFamily="34" charset="-128"/>
              </a:rPr>
              <a:t> – </a:t>
            </a:r>
            <a:r>
              <a:rPr lang="it-IT" altLang="en-US" sz="1400" kern="0" dirty="0" err="1" smtClean="0">
                <a:ea typeface="ＭＳ Ｐゴシック" pitchFamily="34" charset="-128"/>
              </a:rPr>
              <a:t>that</a:t>
            </a:r>
            <a:r>
              <a:rPr lang="it-IT" altLang="en-US" sz="1400" kern="0" dirty="0" smtClean="0">
                <a:ea typeface="ＭＳ Ｐゴシック" pitchFamily="34" charset="-128"/>
              </a:rPr>
              <a:t> </a:t>
            </a:r>
            <a:r>
              <a:rPr lang="it-IT" altLang="en-US" sz="1400" kern="0" dirty="0" err="1" smtClean="0">
                <a:ea typeface="ＭＳ Ｐゴシック" pitchFamily="34" charset="-128"/>
              </a:rPr>
              <a:t>is</a:t>
            </a:r>
            <a:r>
              <a:rPr lang="it-IT" altLang="en-US" sz="1400" kern="0" dirty="0" smtClean="0">
                <a:ea typeface="ＭＳ Ｐゴシック" pitchFamily="34" charset="-128"/>
              </a:rPr>
              <a:t>, </a:t>
            </a:r>
            <a:r>
              <a:rPr lang="it-IT" altLang="en-US" sz="1400" kern="0" dirty="0" err="1" smtClean="0">
                <a:ea typeface="ＭＳ Ｐゴシック" pitchFamily="34" charset="-128"/>
              </a:rPr>
              <a:t>digital</a:t>
            </a:r>
            <a:r>
              <a:rPr lang="it-IT" altLang="en-US" sz="1400" kern="0" dirty="0" smtClean="0">
                <a:ea typeface="ＭＳ Ｐゴシック" pitchFamily="34" charset="-128"/>
              </a:rPr>
              <a:t> </a:t>
            </a:r>
            <a:r>
              <a:rPr lang="it-IT" altLang="en-US" sz="1400" kern="0" dirty="0" err="1" smtClean="0">
                <a:ea typeface="ＭＳ Ｐゴシック" pitchFamily="34" charset="-128"/>
              </a:rPr>
              <a:t>geospatial</a:t>
            </a:r>
            <a:r>
              <a:rPr lang="it-IT" altLang="en-US" sz="1400" kern="0" dirty="0" smtClean="0">
                <a:ea typeface="ＭＳ Ｐゴシック" pitchFamily="34" charset="-128"/>
              </a:rPr>
              <a:t> information </a:t>
            </a:r>
            <a:r>
              <a:rPr lang="it-IT" altLang="en-US" sz="1400" kern="0" dirty="0" err="1" smtClean="0">
                <a:ea typeface="ＭＳ Ｐゴシック" pitchFamily="34" charset="-128"/>
              </a:rPr>
              <a:t>representing</a:t>
            </a:r>
            <a:r>
              <a:rPr lang="it-IT" altLang="en-US" sz="1400" kern="0" dirty="0" smtClean="0">
                <a:ea typeface="ＭＳ Ｐゴシック" pitchFamily="34" charset="-128"/>
              </a:rPr>
              <a:t> </a:t>
            </a:r>
            <a:r>
              <a:rPr lang="it-IT" altLang="en-US" sz="1400" kern="0" dirty="0" err="1" smtClean="0">
                <a:ea typeface="ＭＳ Ｐゴシック" pitchFamily="34" charset="-128"/>
              </a:rPr>
              <a:t>space</a:t>
            </a:r>
            <a:r>
              <a:rPr lang="it-IT" altLang="en-US" sz="1400" kern="0" dirty="0" smtClean="0">
                <a:ea typeface="ＭＳ Ｐゴシック" pitchFamily="34" charset="-128"/>
              </a:rPr>
              <a:t>/time-</a:t>
            </a:r>
            <a:r>
              <a:rPr lang="it-IT" altLang="en-US" sz="1400" kern="0" dirty="0" err="1" smtClean="0">
                <a:ea typeface="ＭＳ Ｐゴシック" pitchFamily="34" charset="-128"/>
              </a:rPr>
              <a:t>varying</a:t>
            </a:r>
            <a:r>
              <a:rPr lang="it-IT" altLang="en-US" sz="1400" kern="0" dirty="0" smtClean="0">
                <a:ea typeface="ＭＳ Ｐゴシック" pitchFamily="34" charset="-128"/>
              </a:rPr>
              <a:t> </a:t>
            </a:r>
            <a:r>
              <a:rPr lang="it-IT" altLang="en-US" sz="1400" kern="0" dirty="0" err="1" smtClean="0">
                <a:ea typeface="ＭＳ Ｐゴシック" pitchFamily="34" charset="-128"/>
              </a:rPr>
              <a:t>phenomena</a:t>
            </a:r>
            <a:r>
              <a:rPr lang="it-IT" altLang="en-US" sz="1400" kern="0" dirty="0" smtClean="0">
                <a:ea typeface="ＭＳ Ｐゴシック" pitchFamily="34" charset="-128"/>
              </a:rPr>
              <a:t>. […]</a:t>
            </a:r>
          </a:p>
          <a:p>
            <a:pPr>
              <a:lnSpc>
                <a:spcPct val="80000"/>
              </a:lnSpc>
            </a:pPr>
            <a:endParaRPr lang="it-IT" altLang="en-US" sz="1400" kern="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it-IT" altLang="en-US" sz="1400" kern="0" dirty="0" smtClean="0">
                <a:ea typeface="ＭＳ Ｐゴシック" pitchFamily="34" charset="-128"/>
              </a:rPr>
              <a:t>WCS Core </a:t>
            </a:r>
            <a:r>
              <a:rPr lang="it-IT" altLang="en-US" sz="1400" kern="0" dirty="0" err="1" smtClean="0">
                <a:ea typeface="ＭＳ Ｐゴシック" pitchFamily="34" charset="-128"/>
              </a:rPr>
              <a:t>functionalities</a:t>
            </a:r>
            <a:endParaRPr lang="it-IT" altLang="en-US" sz="1400" kern="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it-IT" altLang="en-US" sz="1400" b="1" kern="0" dirty="0" err="1" smtClean="0">
                <a:ea typeface="ＭＳ Ｐゴシック" pitchFamily="34" charset="-128"/>
              </a:rPr>
              <a:t>GetCapabilities</a:t>
            </a:r>
            <a:r>
              <a:rPr lang="it-IT" altLang="en-US" sz="1400" kern="0" dirty="0" smtClean="0">
                <a:ea typeface="ＭＳ Ｐゴシック" pitchFamily="34" charset="-128"/>
              </a:rPr>
              <a:t>: </a:t>
            </a:r>
            <a:r>
              <a:rPr lang="it-IT" altLang="en-US" sz="1400" kern="0" dirty="0" err="1" smtClean="0">
                <a:ea typeface="ＭＳ Ｐゴシック" pitchFamily="34" charset="-128"/>
              </a:rPr>
              <a:t>returns</a:t>
            </a:r>
            <a:r>
              <a:rPr lang="it-IT" altLang="en-US" sz="1400" kern="0" dirty="0" smtClean="0">
                <a:ea typeface="ＭＳ Ｐゴシック" pitchFamily="34" charset="-128"/>
              </a:rPr>
              <a:t> an XML with </a:t>
            </a:r>
            <a:r>
              <a:rPr lang="it-IT" altLang="en-US" sz="1400" kern="0" dirty="0" err="1" smtClean="0">
                <a:ea typeface="ＭＳ Ｐゴシック" pitchFamily="34" charset="-128"/>
              </a:rPr>
              <a:t>summary</a:t>
            </a:r>
            <a:r>
              <a:rPr lang="it-IT" altLang="en-US" sz="1400" kern="0" dirty="0" smtClean="0">
                <a:ea typeface="ＭＳ Ｐゴシック" pitchFamily="34" charset="-128"/>
              </a:rPr>
              <a:t> </a:t>
            </a:r>
            <a:r>
              <a:rPr lang="it-IT" altLang="en-US" sz="1400" kern="0" dirty="0" err="1" smtClean="0">
                <a:ea typeface="ＭＳ Ｐゴシック" pitchFamily="34" charset="-128"/>
              </a:rPr>
              <a:t>description</a:t>
            </a:r>
            <a:r>
              <a:rPr lang="it-IT" altLang="en-US" sz="1400" kern="0" dirty="0" smtClean="0">
                <a:ea typeface="ＭＳ Ｐゴシック" pitchFamily="34" charset="-128"/>
              </a:rPr>
              <a:t> of data </a:t>
            </a:r>
            <a:r>
              <a:rPr lang="it-IT" altLang="en-US" sz="1400" kern="0" dirty="0" err="1" smtClean="0">
                <a:ea typeface="ＭＳ Ｐゴシック" pitchFamily="34" charset="-128"/>
              </a:rPr>
              <a:t>collections</a:t>
            </a:r>
            <a:endParaRPr lang="it-IT" altLang="en-US" sz="1400" kern="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it-IT" altLang="en-US" sz="1400" b="1" kern="0" dirty="0" err="1" smtClean="0">
                <a:ea typeface="ＭＳ Ｐゴシック" pitchFamily="34" charset="-128"/>
              </a:rPr>
              <a:t>DescribeCoverage</a:t>
            </a:r>
            <a:r>
              <a:rPr lang="it-IT" altLang="en-US" sz="1400" kern="0" dirty="0" smtClean="0">
                <a:ea typeface="ＭＳ Ｐゴシック" pitchFamily="34" charset="-128"/>
              </a:rPr>
              <a:t>: </a:t>
            </a:r>
            <a:r>
              <a:rPr lang="it-IT" altLang="en-US" sz="1400" kern="0" dirty="0" err="1" smtClean="0">
                <a:ea typeface="ＭＳ Ｐゴシック" pitchFamily="34" charset="-128"/>
              </a:rPr>
              <a:t>lists</a:t>
            </a:r>
            <a:r>
              <a:rPr lang="it-IT" altLang="en-US" sz="1400" kern="0" dirty="0" smtClean="0">
                <a:ea typeface="ＭＳ Ｐゴシック" pitchFamily="34" charset="-128"/>
              </a:rPr>
              <a:t> more information </a:t>
            </a:r>
            <a:r>
              <a:rPr lang="it-IT" altLang="en-US" sz="1400" kern="0" dirty="0" err="1" smtClean="0">
                <a:ea typeface="ＭＳ Ｐゴシック" pitchFamily="34" charset="-128"/>
              </a:rPr>
              <a:t>about</a:t>
            </a:r>
            <a:r>
              <a:rPr lang="it-IT" altLang="en-US" sz="1400" kern="0" dirty="0" smtClean="0">
                <a:ea typeface="ＭＳ Ｐゴシック" pitchFamily="34" charset="-128"/>
              </a:rPr>
              <a:t> </a:t>
            </a:r>
            <a:r>
              <a:rPr lang="it-IT" altLang="en-US" sz="1400" kern="0" dirty="0" err="1" smtClean="0">
                <a:ea typeface="ＭＳ Ｐゴシック" pitchFamily="34" charset="-128"/>
              </a:rPr>
              <a:t>specific</a:t>
            </a:r>
            <a:r>
              <a:rPr lang="it-IT" altLang="en-US" sz="1400" kern="0" dirty="0" smtClean="0">
                <a:ea typeface="ＭＳ Ｐゴシック" pitchFamily="34" charset="-128"/>
              </a:rPr>
              <a:t> </a:t>
            </a:r>
            <a:r>
              <a:rPr lang="it-IT" altLang="en-US" sz="1400" kern="0" dirty="0" err="1" smtClean="0">
                <a:ea typeface="ＭＳ Ｐゴシック" pitchFamily="34" charset="-128"/>
              </a:rPr>
              <a:t>coverage</a:t>
            </a:r>
            <a:r>
              <a:rPr lang="it-IT" altLang="en-US" sz="1400" kern="0" dirty="0" smtClean="0">
                <a:ea typeface="ＭＳ Ｐゴシック" pitchFamily="34" charset="-128"/>
              </a:rPr>
              <a:t> </a:t>
            </a:r>
            <a:r>
              <a:rPr lang="it-IT" altLang="en-US" sz="1400" kern="0" dirty="0" err="1" smtClean="0">
                <a:ea typeface="ＭＳ Ｐゴシック" pitchFamily="34" charset="-128"/>
              </a:rPr>
              <a:t>offerings</a:t>
            </a:r>
            <a:endParaRPr lang="it-IT" altLang="en-US" sz="1400" kern="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it-IT" altLang="en-US" sz="1400" b="1" kern="0" dirty="0" err="1" smtClean="0">
                <a:ea typeface="ＭＳ Ｐゴシック" pitchFamily="34" charset="-128"/>
              </a:rPr>
              <a:t>GetCoverage</a:t>
            </a:r>
            <a:r>
              <a:rPr lang="it-IT" altLang="en-US" sz="1400" kern="0" dirty="0" smtClean="0">
                <a:ea typeface="ＭＳ Ｐゴシック" pitchFamily="34" charset="-128"/>
              </a:rPr>
              <a:t>: </a:t>
            </a:r>
            <a:r>
              <a:rPr lang="it-IT" altLang="en-US" sz="1400" kern="0" dirty="0" err="1" smtClean="0">
                <a:ea typeface="ＭＳ Ｐゴシック" pitchFamily="34" charset="-128"/>
              </a:rPr>
              <a:t>allows</a:t>
            </a:r>
            <a:r>
              <a:rPr lang="it-IT" altLang="en-US" sz="1400" kern="0" dirty="0" smtClean="0">
                <a:ea typeface="ＭＳ Ｐゴシック" pitchFamily="34" charset="-128"/>
              </a:rPr>
              <a:t> for the </a:t>
            </a:r>
            <a:r>
              <a:rPr lang="it-IT" altLang="en-US" sz="1400" kern="0" dirty="0" err="1" smtClean="0">
                <a:ea typeface="ＭＳ Ｐゴシック" pitchFamily="34" charset="-128"/>
              </a:rPr>
              <a:t>retrieval</a:t>
            </a:r>
            <a:r>
              <a:rPr lang="it-IT" altLang="en-US" sz="1400" kern="0" dirty="0" smtClean="0">
                <a:ea typeface="ＭＳ Ｐゴシック" pitchFamily="34" charset="-128"/>
              </a:rPr>
              <a:t> of </a:t>
            </a:r>
            <a:r>
              <a:rPr lang="it-IT" altLang="en-US" sz="1400" kern="0" dirty="0" err="1" smtClean="0">
                <a:ea typeface="ＭＳ Ｐゴシック" pitchFamily="34" charset="-128"/>
              </a:rPr>
              <a:t>coverages</a:t>
            </a:r>
            <a:r>
              <a:rPr lang="it-IT" altLang="en-US" sz="1400" kern="0" dirty="0" smtClean="0">
                <a:ea typeface="ＭＳ Ｐゴシック" pitchFamily="34" charset="-128"/>
              </a:rPr>
              <a:t> in a </a:t>
            </a:r>
            <a:r>
              <a:rPr lang="it-IT" altLang="en-US" sz="1400" kern="0" dirty="0" err="1" smtClean="0">
                <a:ea typeface="ＭＳ Ｐゴシック" pitchFamily="34" charset="-128"/>
              </a:rPr>
              <a:t>specified</a:t>
            </a:r>
            <a:r>
              <a:rPr lang="it-IT" altLang="en-US" sz="1400" kern="0" dirty="0" smtClean="0">
                <a:ea typeface="ＭＳ Ｐゴシック" pitchFamily="34" charset="-128"/>
              </a:rPr>
              <a:t> output format to the client</a:t>
            </a:r>
          </a:p>
          <a:p>
            <a:pPr>
              <a:lnSpc>
                <a:spcPct val="80000"/>
              </a:lnSpc>
            </a:pPr>
            <a:endParaRPr lang="it-IT" altLang="en-US" kern="0" dirty="0">
              <a:ea typeface="ＭＳ Ｐゴシック" pitchFamily="34" charset="-128"/>
            </a:endParaRPr>
          </a:p>
        </p:txBody>
      </p:sp>
      <p:pic>
        <p:nvPicPr>
          <p:cNvPr id="7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2" y="843244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contenuto 1"/>
          <p:cNvSpPr txBox="1">
            <a:spLocks/>
          </p:cNvSpPr>
          <p:nvPr/>
        </p:nvSpPr>
        <p:spPr bwMode="auto">
          <a:xfrm>
            <a:off x="4741822" y="1273035"/>
            <a:ext cx="4043362" cy="272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en-US" sz="1600" dirty="0">
                <a:latin typeface="Calibri" pitchFamily="34" charset="0"/>
                <a:hlinkClick r:id="rId4"/>
              </a:rPr>
              <a:t>WCPS </a:t>
            </a:r>
            <a:r>
              <a:rPr lang="it-IT" altLang="en-US" sz="1600" dirty="0" err="1">
                <a:latin typeface="Calibri" pitchFamily="34" charset="0"/>
              </a:rPr>
              <a:t>is</a:t>
            </a:r>
            <a:r>
              <a:rPr lang="it-IT" altLang="en-US" sz="1600" dirty="0">
                <a:latin typeface="Calibri" pitchFamily="34" charset="0"/>
              </a:rPr>
              <a:t> a </a:t>
            </a:r>
            <a:r>
              <a:rPr lang="it-IT" altLang="en-US" sz="1600" dirty="0" err="1">
                <a:latin typeface="Calibri" pitchFamily="34" charset="0"/>
              </a:rPr>
              <a:t>protocol-independent</a:t>
            </a:r>
            <a:r>
              <a:rPr lang="it-IT" altLang="en-US" sz="1600" dirty="0">
                <a:latin typeface="Calibri" pitchFamily="34" charset="0"/>
              </a:rPr>
              <a:t> </a:t>
            </a:r>
            <a:r>
              <a:rPr lang="it-IT" altLang="en-US" sz="1600" dirty="0" err="1">
                <a:latin typeface="Calibri" pitchFamily="34" charset="0"/>
              </a:rPr>
              <a:t>language</a:t>
            </a:r>
            <a:r>
              <a:rPr lang="it-IT" altLang="en-US" sz="1600" dirty="0">
                <a:latin typeface="Calibri" pitchFamily="34" charset="0"/>
              </a:rPr>
              <a:t> for the </a:t>
            </a:r>
            <a:r>
              <a:rPr lang="it-IT" altLang="en-US" sz="1600" dirty="0" err="1">
                <a:latin typeface="Calibri" pitchFamily="34" charset="0"/>
              </a:rPr>
              <a:t>extraction</a:t>
            </a:r>
            <a:r>
              <a:rPr lang="it-IT" altLang="en-US" sz="1600" dirty="0">
                <a:latin typeface="Calibri" pitchFamily="34" charset="0"/>
              </a:rPr>
              <a:t>, processing, and </a:t>
            </a:r>
            <a:r>
              <a:rPr lang="it-IT" altLang="en-US" sz="1600" dirty="0" err="1">
                <a:latin typeface="Calibri" pitchFamily="34" charset="0"/>
              </a:rPr>
              <a:t>analysis</a:t>
            </a:r>
            <a:r>
              <a:rPr lang="it-IT" altLang="en-US" sz="1600" dirty="0">
                <a:latin typeface="Calibri" pitchFamily="34" charset="0"/>
              </a:rPr>
              <a:t> of multi-</a:t>
            </a:r>
            <a:r>
              <a:rPr lang="it-IT" altLang="en-US" sz="1600" dirty="0" err="1">
                <a:latin typeface="Calibri" pitchFamily="34" charset="0"/>
              </a:rPr>
              <a:t>dimensional</a:t>
            </a:r>
            <a:r>
              <a:rPr lang="it-IT" altLang="en-US" sz="1600" dirty="0">
                <a:latin typeface="Calibri" pitchFamily="34" charset="0"/>
              </a:rPr>
              <a:t> </a:t>
            </a:r>
            <a:r>
              <a:rPr lang="it-IT" altLang="en-US" sz="1600" dirty="0" err="1">
                <a:latin typeface="Calibri" pitchFamily="34" charset="0"/>
              </a:rPr>
              <a:t>gridded</a:t>
            </a:r>
            <a:r>
              <a:rPr lang="it-IT" altLang="en-US" sz="1600" dirty="0">
                <a:latin typeface="Calibri" pitchFamily="34" charset="0"/>
              </a:rPr>
              <a:t> </a:t>
            </a:r>
            <a:r>
              <a:rPr lang="it-IT" altLang="en-US" sz="1600" dirty="0" err="1">
                <a:latin typeface="Calibri" pitchFamily="34" charset="0"/>
              </a:rPr>
              <a:t>coverages</a:t>
            </a:r>
            <a:r>
              <a:rPr lang="it-IT" altLang="en-US" sz="1600" dirty="0">
                <a:latin typeface="Calibri" pitchFamily="34" charset="0"/>
              </a:rPr>
              <a:t> </a:t>
            </a:r>
            <a:r>
              <a:rPr lang="it-IT" altLang="en-US" sz="1600" dirty="0" err="1">
                <a:latin typeface="Calibri" pitchFamily="34" charset="0"/>
              </a:rPr>
              <a:t>representing</a:t>
            </a:r>
            <a:r>
              <a:rPr lang="it-IT" altLang="en-US" sz="1600" dirty="0">
                <a:latin typeface="Calibri" pitchFamily="34" charset="0"/>
              </a:rPr>
              <a:t> </a:t>
            </a:r>
            <a:r>
              <a:rPr lang="it-IT" altLang="en-US" sz="1600" dirty="0" err="1">
                <a:latin typeface="Calibri" pitchFamily="34" charset="0"/>
              </a:rPr>
              <a:t>sensor</a:t>
            </a:r>
            <a:r>
              <a:rPr lang="it-IT" altLang="en-US" sz="1600" dirty="0">
                <a:latin typeface="Calibri" pitchFamily="34" charset="0"/>
              </a:rPr>
              <a:t>, image, or </a:t>
            </a:r>
            <a:r>
              <a:rPr lang="it-IT" altLang="en-US" sz="1600" dirty="0" err="1">
                <a:latin typeface="Calibri" pitchFamily="34" charset="0"/>
              </a:rPr>
              <a:t>statistics</a:t>
            </a:r>
            <a:r>
              <a:rPr lang="it-IT" altLang="en-US" sz="1600" dirty="0">
                <a:latin typeface="Calibri" pitchFamily="34" charset="0"/>
              </a:rPr>
              <a:t> data. Services </a:t>
            </a:r>
            <a:r>
              <a:rPr lang="it-IT" altLang="en-US" sz="1600" dirty="0" err="1">
                <a:latin typeface="Calibri" pitchFamily="34" charset="0"/>
              </a:rPr>
              <a:t>implementing</a:t>
            </a:r>
            <a:r>
              <a:rPr lang="it-IT" altLang="en-US" sz="1600" dirty="0">
                <a:latin typeface="Calibri" pitchFamily="34" charset="0"/>
              </a:rPr>
              <a:t> </a:t>
            </a:r>
            <a:r>
              <a:rPr lang="it-IT" altLang="en-US" sz="1600" dirty="0" err="1">
                <a:latin typeface="Calibri" pitchFamily="34" charset="0"/>
              </a:rPr>
              <a:t>this</a:t>
            </a:r>
            <a:r>
              <a:rPr lang="it-IT" altLang="en-US" sz="1600" dirty="0">
                <a:latin typeface="Calibri" pitchFamily="34" charset="0"/>
              </a:rPr>
              <a:t> </a:t>
            </a:r>
            <a:r>
              <a:rPr lang="it-IT" altLang="en-US" sz="1600" dirty="0" err="1">
                <a:latin typeface="Calibri" pitchFamily="34" charset="0"/>
              </a:rPr>
              <a:t>language</a:t>
            </a:r>
            <a:r>
              <a:rPr lang="it-IT" altLang="en-US" sz="1600" dirty="0">
                <a:latin typeface="Calibri" pitchFamily="34" charset="0"/>
              </a:rPr>
              <a:t> </a:t>
            </a:r>
            <a:r>
              <a:rPr lang="it-IT" altLang="en-US" sz="1600" dirty="0" err="1">
                <a:latin typeface="Calibri" pitchFamily="34" charset="0"/>
              </a:rPr>
              <a:t>provide</a:t>
            </a:r>
            <a:r>
              <a:rPr lang="it-IT" altLang="en-US" sz="1600" dirty="0">
                <a:latin typeface="Calibri" pitchFamily="34" charset="0"/>
              </a:rPr>
              <a:t> </a:t>
            </a:r>
            <a:r>
              <a:rPr lang="it-IT" altLang="en-US" sz="1600" dirty="0" err="1">
                <a:latin typeface="Calibri" pitchFamily="34" charset="0"/>
              </a:rPr>
              <a:t>access</a:t>
            </a:r>
            <a:r>
              <a:rPr lang="it-IT" altLang="en-US" sz="1600" dirty="0">
                <a:latin typeface="Calibri" pitchFamily="34" charset="0"/>
              </a:rPr>
              <a:t> to </a:t>
            </a:r>
            <a:r>
              <a:rPr lang="it-IT" altLang="en-US" sz="1600" dirty="0" err="1">
                <a:latin typeface="Calibri" pitchFamily="34" charset="0"/>
              </a:rPr>
              <a:t>original</a:t>
            </a:r>
            <a:r>
              <a:rPr lang="it-IT" altLang="en-US" sz="1600" dirty="0">
                <a:latin typeface="Calibri" pitchFamily="34" charset="0"/>
              </a:rPr>
              <a:t> or </a:t>
            </a:r>
            <a:r>
              <a:rPr lang="it-IT" altLang="en-US" sz="1600" dirty="0" err="1">
                <a:latin typeface="Calibri" pitchFamily="34" charset="0"/>
              </a:rPr>
              <a:t>derived</a:t>
            </a:r>
            <a:r>
              <a:rPr lang="it-IT" altLang="en-US" sz="1600" dirty="0">
                <a:latin typeface="Calibri" pitchFamily="34" charset="0"/>
              </a:rPr>
              <a:t> sets of </a:t>
            </a:r>
            <a:r>
              <a:rPr lang="it-IT" altLang="en-US" sz="1600" dirty="0" err="1">
                <a:latin typeface="Calibri" pitchFamily="34" charset="0"/>
              </a:rPr>
              <a:t>geospatial</a:t>
            </a:r>
            <a:r>
              <a:rPr lang="it-IT" altLang="en-US" sz="1600" dirty="0">
                <a:latin typeface="Calibri" pitchFamily="34" charset="0"/>
              </a:rPr>
              <a:t> </a:t>
            </a:r>
            <a:r>
              <a:rPr lang="it-IT" altLang="en-US" sz="1600" dirty="0" err="1">
                <a:latin typeface="Calibri" pitchFamily="34" charset="0"/>
              </a:rPr>
              <a:t>coverage</a:t>
            </a:r>
            <a:r>
              <a:rPr lang="it-IT" altLang="en-US" sz="1600" dirty="0">
                <a:latin typeface="Calibri" pitchFamily="34" charset="0"/>
              </a:rPr>
              <a:t> information, in </a:t>
            </a:r>
            <a:r>
              <a:rPr lang="it-IT" altLang="en-US" sz="1600" dirty="0" err="1">
                <a:latin typeface="Calibri" pitchFamily="34" charset="0"/>
              </a:rPr>
              <a:t>forms</a:t>
            </a:r>
            <a:r>
              <a:rPr lang="it-IT" altLang="en-US" sz="1600" dirty="0">
                <a:latin typeface="Calibri" pitchFamily="34" charset="0"/>
              </a:rPr>
              <a:t> </a:t>
            </a:r>
            <a:r>
              <a:rPr lang="it-IT" altLang="en-US" sz="1600" dirty="0" err="1">
                <a:latin typeface="Calibri" pitchFamily="34" charset="0"/>
              </a:rPr>
              <a:t>that</a:t>
            </a:r>
            <a:r>
              <a:rPr lang="it-IT" altLang="en-US" sz="1600" dirty="0">
                <a:latin typeface="Calibri" pitchFamily="34" charset="0"/>
              </a:rPr>
              <a:t> are </a:t>
            </a:r>
            <a:r>
              <a:rPr lang="it-IT" altLang="en-US" sz="1600" dirty="0" err="1">
                <a:latin typeface="Calibri" pitchFamily="34" charset="0"/>
              </a:rPr>
              <a:t>useful</a:t>
            </a:r>
            <a:r>
              <a:rPr lang="it-IT" altLang="en-US" sz="1600" dirty="0">
                <a:latin typeface="Calibri" pitchFamily="34" charset="0"/>
              </a:rPr>
              <a:t> for client-side </a:t>
            </a:r>
            <a:r>
              <a:rPr lang="it-IT" altLang="en-US" sz="1600" dirty="0" err="1">
                <a:latin typeface="Calibri" pitchFamily="34" charset="0"/>
              </a:rPr>
              <a:t>rendering</a:t>
            </a:r>
            <a:r>
              <a:rPr lang="it-IT" altLang="en-US" sz="1600" dirty="0">
                <a:latin typeface="Calibri" pitchFamily="34" charset="0"/>
              </a:rPr>
              <a:t>, input </a:t>
            </a:r>
            <a:r>
              <a:rPr lang="it-IT" altLang="en-US" sz="1600" dirty="0" err="1">
                <a:latin typeface="Calibri" pitchFamily="34" charset="0"/>
              </a:rPr>
              <a:t>into</a:t>
            </a:r>
            <a:r>
              <a:rPr lang="it-IT" altLang="en-US" sz="1600" dirty="0">
                <a:latin typeface="Calibri" pitchFamily="34" charset="0"/>
              </a:rPr>
              <a:t> </a:t>
            </a:r>
            <a:r>
              <a:rPr lang="it-IT" altLang="en-US" sz="1600" dirty="0" err="1">
                <a:latin typeface="Calibri" pitchFamily="34" charset="0"/>
              </a:rPr>
              <a:t>scientific</a:t>
            </a:r>
            <a:r>
              <a:rPr lang="it-IT" altLang="en-US" sz="1600" dirty="0">
                <a:latin typeface="Calibri" pitchFamily="34" charset="0"/>
              </a:rPr>
              <a:t> </a:t>
            </a:r>
            <a:r>
              <a:rPr lang="it-IT" altLang="en-US" sz="1600" dirty="0" err="1">
                <a:latin typeface="Calibri" pitchFamily="34" charset="0"/>
              </a:rPr>
              <a:t>models</a:t>
            </a:r>
            <a:r>
              <a:rPr lang="it-IT" altLang="en-US" sz="1600" dirty="0">
                <a:latin typeface="Calibri" pitchFamily="34" charset="0"/>
              </a:rPr>
              <a:t>, and </a:t>
            </a:r>
            <a:r>
              <a:rPr lang="it-IT" altLang="en-US" sz="1600" dirty="0" err="1">
                <a:latin typeface="Calibri" pitchFamily="34" charset="0"/>
              </a:rPr>
              <a:t>other</a:t>
            </a:r>
            <a:r>
              <a:rPr lang="it-IT" altLang="en-US" sz="1600" dirty="0">
                <a:latin typeface="Calibri" pitchFamily="34" charset="0"/>
              </a:rPr>
              <a:t> client </a:t>
            </a:r>
            <a:r>
              <a:rPr lang="it-IT" altLang="en-US" sz="1600" dirty="0" err="1">
                <a:latin typeface="Calibri" pitchFamily="34" charset="0"/>
              </a:rPr>
              <a:t>applications</a:t>
            </a:r>
            <a:r>
              <a:rPr lang="it-IT" altLang="en-US" sz="1600" dirty="0">
                <a:latin typeface="Calibri" pitchFamily="34" charset="0"/>
              </a:rPr>
              <a:t>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it-IT" altLang="en-US" sz="1800" dirty="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it-IT" altLang="en-US" sz="1800" dirty="0">
              <a:latin typeface="Calibri" pitchFamily="34" charset="0"/>
            </a:endParaRPr>
          </a:p>
        </p:txBody>
      </p:sp>
      <p:pic>
        <p:nvPicPr>
          <p:cNvPr id="9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285" y="955193"/>
            <a:ext cx="10223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51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WCS – an example</a:t>
            </a:r>
            <a:endParaRPr lang="en-GB" dirty="0"/>
          </a:p>
        </p:txBody>
      </p:sp>
      <p:grpSp>
        <p:nvGrpSpPr>
          <p:cNvPr id="3" name="Gruppo 11"/>
          <p:cNvGrpSpPr>
            <a:grpSpLocks/>
          </p:cNvGrpSpPr>
          <p:nvPr/>
        </p:nvGrpSpPr>
        <p:grpSpPr bwMode="auto">
          <a:xfrm>
            <a:off x="378258" y="679595"/>
            <a:ext cx="7556500" cy="3833812"/>
            <a:chOff x="-4645024" y="2564904"/>
            <a:chExt cx="7557025" cy="3834401"/>
          </a:xfrm>
        </p:grpSpPr>
        <p:pic>
          <p:nvPicPr>
            <p:cNvPr id="4" name="Immagine 5" descr="Screen Shot 2016-06-06 at 09.57.0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4" b="4932"/>
            <a:stretch>
              <a:fillRect/>
            </a:stretch>
          </p:blipFill>
          <p:spPr bwMode="auto">
            <a:xfrm>
              <a:off x="-4645024" y="2564904"/>
              <a:ext cx="7557025" cy="3834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ttangolo 9"/>
            <p:cNvSpPr>
              <a:spLocks noChangeArrowheads="1"/>
            </p:cNvSpPr>
            <p:nvPr/>
          </p:nvSpPr>
          <p:spPr bwMode="auto">
            <a:xfrm>
              <a:off x="-4173504" y="3501673"/>
              <a:ext cx="2624320" cy="2159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" name="Rettangolo 20"/>
            <p:cNvSpPr>
              <a:spLocks noChangeArrowheads="1"/>
            </p:cNvSpPr>
            <p:nvPr/>
          </p:nvSpPr>
          <p:spPr bwMode="auto">
            <a:xfrm>
              <a:off x="-4165566" y="4487661"/>
              <a:ext cx="1628888" cy="2159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Rettangolo 21"/>
            <p:cNvSpPr>
              <a:spLocks noChangeArrowheads="1"/>
            </p:cNvSpPr>
            <p:nvPr/>
          </p:nvSpPr>
          <p:spPr bwMode="auto">
            <a:xfrm>
              <a:off x="-4284637" y="4797272"/>
              <a:ext cx="1628888" cy="2159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" name="Rettangolo 22"/>
            <p:cNvSpPr>
              <a:spLocks noChangeArrowheads="1"/>
            </p:cNvSpPr>
            <p:nvPr/>
          </p:nvSpPr>
          <p:spPr bwMode="auto">
            <a:xfrm>
              <a:off x="-4184617" y="5229138"/>
              <a:ext cx="1971812" cy="2159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60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WCPS – an example</a:t>
            </a:r>
            <a:endParaRPr lang="en-GB" dirty="0"/>
          </a:p>
        </p:txBody>
      </p:sp>
      <p:pic>
        <p:nvPicPr>
          <p:cNvPr id="9" name="Immagine 1" descr="Screen Shot 2016-06-06 at 10.18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1" t="13268" r="18399" b="5550"/>
          <a:stretch>
            <a:fillRect/>
          </a:stretch>
        </p:blipFill>
        <p:spPr bwMode="auto">
          <a:xfrm>
            <a:off x="1451985" y="617538"/>
            <a:ext cx="5821362" cy="398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1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GB" dirty="0" smtClean="0"/>
              <a:t>Graphical Interface – the Web Portal</a:t>
            </a:r>
            <a:endParaRPr lang="en-GB" dirty="0"/>
          </a:p>
        </p:txBody>
      </p:sp>
      <p:sp>
        <p:nvSpPr>
          <p:cNvPr id="5" name="Segnaposto numero diapositiva 14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fld id="{15FA6C5E-5B36-4BDF-97D4-3199846089B1}" type="slidenum">
              <a:rPr lang="en-GB" altLang="en-US" sz="1200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8</a:t>
            </a:fld>
            <a:endParaRPr lang="en-GB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" name="Immagin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50" y="621075"/>
            <a:ext cx="686911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73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GB" dirty="0" smtClean="0"/>
              <a:t>User Uptake</a:t>
            </a:r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727200"/>
            <a:ext cx="8748000" cy="3823200"/>
          </a:xfrm>
        </p:spPr>
        <p:txBody>
          <a:bodyPr/>
          <a:lstStyle/>
          <a:p>
            <a:pPr indent="0"/>
            <a:r>
              <a:rPr lang="en-GB" dirty="0" smtClean="0"/>
              <a:t>Promotion Plan</a:t>
            </a:r>
            <a:endParaRPr lang="en-GB" dirty="0"/>
          </a:p>
          <a:p>
            <a:pPr indent="0"/>
            <a:endParaRPr lang="en-GB" dirty="0" smtClean="0"/>
          </a:p>
          <a:p>
            <a:pPr indent="0"/>
            <a:r>
              <a:rPr lang="en-GB" dirty="0" smtClean="0"/>
              <a:t>Pilot projects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ENEA(Italy): Land Productivity Map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Geoville</a:t>
            </a:r>
            <a:r>
              <a:rPr lang="en-GB" dirty="0" smtClean="0"/>
              <a:t> (Austria): Urban Growth Monitoring in Eastern Austria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indent="0"/>
            <a:r>
              <a:rPr lang="en-GB" dirty="0" smtClean="0"/>
              <a:t>Questions?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Are level 1 data suitable for new access technologies?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User comfort with WCS/WCPS ? Extend to python?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03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f2760952-b3bb-408f-ace6-eb1e07642b86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35</TotalTime>
  <Words>440</Words>
  <Application>Microsoft Macintosh PowerPoint</Application>
  <PresentationFormat>On-screen Show (16:9)</PresentationFormat>
  <Paragraphs>81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NEW ESA Presentation 16-9</vt:lpstr>
      <vt:lpstr>PowerPoint Presentation</vt:lpstr>
      <vt:lpstr>A new way of working</vt:lpstr>
      <vt:lpstr>European Optical HR Data Cube</vt:lpstr>
      <vt:lpstr>European Optical HR Data Cube</vt:lpstr>
      <vt:lpstr>Datacube Access Protocols</vt:lpstr>
      <vt:lpstr>WCS – an example</vt:lpstr>
      <vt:lpstr>WCPS – an example</vt:lpstr>
      <vt:lpstr>Graphical Interface – the Web Portal</vt:lpstr>
      <vt:lpstr>User Uptake</vt:lpstr>
      <vt:lpstr>EO Exploitation Platform Datacube</vt:lpstr>
      <vt:lpstr>Earth System Data Cube </vt:lpstr>
      <vt:lpstr>Earth System Data Cube</vt:lpstr>
      <vt:lpstr>Earth System Data Cube – Essential Variables</vt:lpstr>
      <vt:lpstr>Earth System Data Cube – Jupyter notebook</vt:lpstr>
      <vt:lpstr>Earth System Trajectories</vt:lpstr>
    </vt:vector>
  </TitlesOfParts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Datacube projects in ESA</dc:title>
  <dc:subject>Datacube projects in ESA</dc:subject>
  <dc:creator>Guenther Landgraf</dc:creator>
  <cp:lastModifiedBy>Pierre-Philippe  Mathieu</cp:lastModifiedBy>
  <cp:revision>22</cp:revision>
  <cp:lastPrinted>2008-08-26T16:26:23Z</cp:lastPrinted>
  <dcterms:created xsi:type="dcterms:W3CDTF">2016-09-16T06:27:00Z</dcterms:created>
  <dcterms:modified xsi:type="dcterms:W3CDTF">2016-09-16T12:16:50Z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2016-09-18T22:00:00Z</vt:filetime>
  </property>
</Properties>
</file>