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95" r:id="rId2"/>
    <p:sldId id="309" r:id="rId3"/>
    <p:sldId id="298" r:id="rId4"/>
    <p:sldId id="300" r:id="rId5"/>
    <p:sldId id="301" r:id="rId6"/>
    <p:sldId id="302" r:id="rId7"/>
    <p:sldId id="303" r:id="rId8"/>
    <p:sldId id="299" r:id="rId9"/>
    <p:sldId id="306" r:id="rId10"/>
    <p:sldId id="305" r:id="rId11"/>
    <p:sldId id="307" r:id="rId12"/>
    <p:sldId id="308" r:id="rId13"/>
    <p:sldId id="304"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xmlns="">
        <p15:guide id="1" orient="horz" pos="4277">
          <p15:clr>
            <a:srgbClr val="A4A3A4"/>
          </p15:clr>
        </p15:guide>
        <p15:guide id="2" pos="28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5701" autoAdjust="0"/>
  </p:normalViewPr>
  <p:slideViewPr>
    <p:cSldViewPr snapToGrid="0" snapToObjects="1">
      <p:cViewPr>
        <p:scale>
          <a:sx n="76" d="100"/>
          <a:sy n="76" d="100"/>
        </p:scale>
        <p:origin x="-792" y="-42"/>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9/19/2016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4501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215522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baseline="0" dirty="0" smtClean="0">
                <a:latin typeface="+mn-lt"/>
                <a:ea typeface="+mn-ea"/>
                <a:cs typeface="+mn-cs"/>
                <a:sym typeface="Avenir Roman"/>
              </a:rPr>
              <a:t>Carbon Portal prototype</a:t>
            </a:r>
            <a:endParaRPr lang="en-US" dirty="0"/>
          </a:p>
        </p:txBody>
      </p:sp>
    </p:spTree>
    <p:extLst>
      <p:ext uri="{BB962C8B-B14F-4D97-AF65-F5344CB8AC3E}">
        <p14:creationId xmlns:p14="http://schemas.microsoft.com/office/powerpoint/2010/main" val="28219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baseline="0" dirty="0" smtClean="0">
                <a:latin typeface="+mn-lt"/>
                <a:ea typeface="+mn-ea"/>
                <a:cs typeface="+mn-cs"/>
                <a:sym typeface="Avenir Roman"/>
              </a:rPr>
              <a:t>Carbon Portal prototype</a:t>
            </a:r>
            <a:endParaRPr lang="en-US" dirty="0"/>
          </a:p>
        </p:txBody>
      </p:sp>
    </p:spTree>
    <p:extLst>
      <p:ext uri="{BB962C8B-B14F-4D97-AF65-F5344CB8AC3E}">
        <p14:creationId xmlns:p14="http://schemas.microsoft.com/office/powerpoint/2010/main" val="125774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8</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72576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10</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413493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11</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242569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2048501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2313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194837162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‘16, 14-15 Sept 2016</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251112647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‘16, 14-15 Sept 2016</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10310144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188913"/>
            <a:ext cx="7396162" cy="5016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6863" y="1457325"/>
            <a:ext cx="8445500" cy="48641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t>May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4033504-764F-4D7D-8E80-01B1CC0E791C}" type="slidenum">
              <a:rPr lang="en-US" smtClean="0"/>
              <a:pPr/>
              <a:t>‹#›</a:t>
            </a:fld>
            <a:endParaRPr lang="en-US"/>
          </a:p>
        </p:txBody>
      </p:sp>
    </p:spTree>
    <p:extLst>
      <p:ext uri="{BB962C8B-B14F-4D97-AF65-F5344CB8AC3E}">
        <p14:creationId xmlns:p14="http://schemas.microsoft.com/office/powerpoint/2010/main" val="11072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802096"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WGISS 42</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err="1" smtClean="0">
                <a:solidFill>
                  <a:srgbClr val="FFFFFF"/>
                </a:solidFill>
                <a:latin typeface="Arial Unicode MS" pitchFamily="-111" charset="0"/>
                <a:ea typeface="ＭＳ Ｐゴシック" pitchFamily="-105" charset="-128"/>
                <a:cs typeface="ＭＳ Ｐゴシック" pitchFamily="-105" charset="-128"/>
              </a:rPr>
              <a:t>Frascati</a:t>
            </a:r>
            <a:r>
              <a:rPr lang="en-US" sz="1000" b="1" dirty="0" smtClean="0">
                <a:solidFill>
                  <a:srgbClr val="FFFFFF"/>
                </a:solidFill>
                <a:latin typeface="Arial Unicode MS" pitchFamily="-111" charset="0"/>
                <a:ea typeface="ＭＳ Ｐゴシック" pitchFamily="-105" charset="-128"/>
                <a:cs typeface="ＭＳ Ｐゴシック" pitchFamily="-105" charset="-128"/>
              </a:rPr>
              <a:t>, Italy</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19</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 22</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nd</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September 2016</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aterportal.ceos.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09600" y="2209800"/>
            <a:ext cx="8458200"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fr-FR" sz="4000" b="1" dirty="0" smtClean="0">
                <a:solidFill>
                  <a:srgbClr val="92D050"/>
                </a:solidFill>
              </a:rPr>
              <a:t>CEOS and GEO </a:t>
            </a:r>
            <a:r>
              <a:rPr lang="fr-FR" sz="4000" b="1" dirty="0" err="1" smtClean="0">
                <a:solidFill>
                  <a:srgbClr val="92D050"/>
                </a:solidFill>
              </a:rPr>
              <a:t>Workplan</a:t>
            </a:r>
            <a:r>
              <a:rPr lang="fr-FR" sz="4000" b="1" dirty="0" smtClean="0">
                <a:solidFill>
                  <a:srgbClr val="92D050"/>
                </a:solidFill>
              </a:rPr>
              <a:t> </a:t>
            </a:r>
            <a:r>
              <a:rPr lang="fr-FR" sz="4000" b="1" dirty="0" err="1" smtClean="0">
                <a:solidFill>
                  <a:srgbClr val="92D050"/>
                </a:solidFill>
              </a:rPr>
              <a:t>Review</a:t>
            </a:r>
            <a:endParaRPr sz="4000" b="1" dirty="0">
              <a:solidFill>
                <a:srgbClr val="92D050"/>
              </a:solidFill>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fr-FR" dirty="0" smtClean="0">
                <a:solidFill>
                  <a:srgbClr val="FFFFFF"/>
                </a:solidFill>
                <a:latin typeface="Arial Bold"/>
                <a:ea typeface="Arial Bold"/>
                <a:cs typeface="Arial Bold"/>
                <a:sym typeface="Arial Bold"/>
              </a:rPr>
              <a:t>Andrew Mitchell - NASA</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fr-FR" dirty="0" smtClean="0">
                <a:solidFill>
                  <a:srgbClr val="FFFFFF"/>
                </a:solidFill>
                <a:latin typeface="Arial Bold"/>
                <a:ea typeface="Arial Bold"/>
                <a:cs typeface="Arial Bold"/>
                <a:sym typeface="Arial Bold"/>
              </a:rPr>
              <a:t>WGISS-42</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fr-FR" dirty="0" smtClean="0">
                <a:solidFill>
                  <a:srgbClr val="FFFFFF"/>
                </a:solidFill>
                <a:latin typeface="Arial Bold"/>
                <a:ea typeface="Arial Bold"/>
                <a:cs typeface="Arial Bold"/>
                <a:sym typeface="Arial Bold"/>
              </a:rPr>
              <a:t>Frascati – </a:t>
            </a:r>
            <a:r>
              <a:rPr lang="fr-FR" dirty="0" err="1" smtClean="0">
                <a:solidFill>
                  <a:srgbClr val="FFFFFF"/>
                </a:solidFill>
                <a:latin typeface="Arial Bold"/>
                <a:ea typeface="Arial Bold"/>
                <a:cs typeface="Arial Bold"/>
                <a:sym typeface="Arial Bold"/>
              </a:rPr>
              <a:t>Italy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19</a:t>
            </a:r>
            <a:r>
              <a:rPr lang="en-AU" baseline="30000" dirty="0" smtClean="0">
                <a:solidFill>
                  <a:srgbClr val="FFFFFF"/>
                </a:solidFill>
                <a:latin typeface="Arial Bold"/>
                <a:ea typeface="Arial Bold"/>
                <a:cs typeface="Arial Bold"/>
                <a:sym typeface="Arial Bold"/>
              </a:rPr>
              <a:t>th</a:t>
            </a:r>
            <a:r>
              <a:rPr lang="en-AU" dirty="0" smtClean="0">
                <a:solidFill>
                  <a:srgbClr val="FFFFFF"/>
                </a:solidFill>
                <a:latin typeface="Arial Bold"/>
                <a:ea typeface="Arial Bold"/>
                <a:cs typeface="Arial Bold"/>
                <a:sym typeface="Arial Bold"/>
              </a:rPr>
              <a:t> September 2016</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457200" y="304800"/>
            <a:ext cx="2507906" cy="993132"/>
          </a:xfrm>
          <a:prstGeom prst="rect">
            <a:avLst/>
          </a:prstGeom>
          <a:ln w="12700">
            <a:miter lim="400000"/>
          </a:ln>
        </p:spPr>
      </p:pic>
      <p:sp>
        <p:nvSpPr>
          <p:cNvPr id="5" name="Shape 10"/>
          <p:cNvSpPr txBox="1">
            <a:spLocks/>
          </p:cNvSpPr>
          <p:nvPr/>
        </p:nvSpPr>
        <p:spPr>
          <a:xfrm>
            <a:off x="457200" y="1371600"/>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Tree>
    <p:extLst>
      <p:ext uri="{BB962C8B-B14F-4D97-AF65-F5344CB8AC3E}">
        <p14:creationId xmlns:p14="http://schemas.microsoft.com/office/powerpoint/2010/main" val="259783157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GEO Foundational Tasks Changes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18570" y="1287499"/>
            <a:ext cx="8831299" cy="4524315"/>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t>There </a:t>
            </a:r>
            <a:r>
              <a:rPr lang="en-US" dirty="0"/>
              <a:t>is a recommendation from the </a:t>
            </a:r>
            <a:r>
              <a:rPr lang="en-US" dirty="0" smtClean="0"/>
              <a:t>GEO Plenary Board </a:t>
            </a:r>
            <a:r>
              <a:rPr lang="en-US" dirty="0"/>
              <a:t>to reduce the Foundational Tasks from 17 to 6 (Secretarial operations, GCI operations, data sharing, and requirement analysis: using current codes, GD 02, GD 03, GD 09, and SO 01, 02, 03), and use other delivery mechanisms for the other activities.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GD7 group is working on drafting a new </a:t>
            </a:r>
            <a:r>
              <a:rPr lang="en-US" dirty="0"/>
              <a:t>GEO initiative addressing GEOSS Architecture evolution and GCI </a:t>
            </a:r>
            <a:r>
              <a:rPr lang="en-US" dirty="0" smtClean="0"/>
              <a:t>Development.</a:t>
            </a:r>
            <a:r>
              <a:rPr lang="en-US" dirty="0"/>
              <a:t/>
            </a:r>
            <a:br>
              <a:rPr lang="en-US" dirty="0"/>
            </a:br>
            <a:endParaRPr lang="en-US" dirty="0" smtClean="0"/>
          </a:p>
          <a:p>
            <a:pPr marL="742950" lvl="1" indent="-285750">
              <a:buFont typeface="Arial" panose="020B0604020202020204" pitchFamily="34" charset="0"/>
              <a:buChar char="•"/>
            </a:pPr>
            <a:r>
              <a:rPr lang="en-US" dirty="0" smtClean="0"/>
              <a:t>They don’t foresee </a:t>
            </a:r>
            <a:r>
              <a:rPr lang="en-US" dirty="0"/>
              <a:t>it being much different from what </a:t>
            </a:r>
            <a:r>
              <a:rPr lang="en-US" dirty="0" smtClean="0"/>
              <a:t>they have </a:t>
            </a:r>
            <a:r>
              <a:rPr lang="en-US" dirty="0"/>
              <a:t>already agreed to do in the current draft of the </a:t>
            </a:r>
            <a:r>
              <a:rPr lang="en-US" dirty="0" smtClean="0"/>
              <a:t>WP. They are considering their relationships </a:t>
            </a:r>
            <a:r>
              <a:rPr lang="en-US" dirty="0"/>
              <a:t>with GCI </a:t>
            </a:r>
            <a:r>
              <a:rPr lang="en-US" dirty="0" smtClean="0"/>
              <a:t>Operations (GD 03) by distinguishing </a:t>
            </a:r>
            <a:r>
              <a:rPr lang="en-US" dirty="0"/>
              <a:t>between activities that are operational in nature and should be grouped with GD 03 </a:t>
            </a:r>
            <a:r>
              <a:rPr lang="en-US" dirty="0" smtClean="0"/>
              <a:t>(which </a:t>
            </a:r>
            <a:r>
              <a:rPr lang="en-US" dirty="0"/>
              <a:t>is still a Foundational </a:t>
            </a:r>
            <a:r>
              <a:rPr lang="en-US" dirty="0" smtClean="0"/>
              <a:t>Task) </a:t>
            </a:r>
            <a:r>
              <a:rPr lang="en-US" dirty="0"/>
              <a:t>and those that are about future development, and which should be in scope of our new activities.</a:t>
            </a:r>
            <a:br>
              <a:rPr lang="en-US" dirty="0"/>
            </a:br>
            <a:endParaRPr lang="en-US" dirty="0" smtClean="0"/>
          </a:p>
        </p:txBody>
      </p:sp>
    </p:spTree>
    <p:extLst>
      <p:ext uri="{BB962C8B-B14F-4D97-AF65-F5344CB8AC3E}">
        <p14:creationId xmlns:p14="http://schemas.microsoft.com/office/powerpoint/2010/main" val="31331521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GEO WGISS Connected API Updates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18570" y="1287499"/>
            <a:ext cx="8831299" cy="1754326"/>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t>GEO integrated CWIC in </a:t>
            </a:r>
            <a:r>
              <a:rPr lang="en-US" dirty="0" err="1" smtClean="0"/>
              <a:t>GeoSUR</a:t>
            </a:r>
            <a:r>
              <a:rPr lang="en-US" dirty="0" smtClean="0"/>
              <a:t> Portal </a:t>
            </a:r>
          </a:p>
          <a:p>
            <a:pPr marL="742950" lvl="1" indent="-285750">
              <a:buFont typeface="Arial" panose="020B0604020202020204" pitchFamily="34" charset="0"/>
              <a:buChar char="•"/>
            </a:pPr>
            <a:r>
              <a:rPr lang="en-US" dirty="0" smtClean="0"/>
              <a:t>Next Steps: </a:t>
            </a:r>
          </a:p>
          <a:p>
            <a:pPr marL="1200150" lvl="2" indent="-285750">
              <a:buFont typeface="Arial" panose="020B0604020202020204" pitchFamily="34" charset="0"/>
              <a:buChar char="•"/>
            </a:pPr>
            <a:r>
              <a:rPr lang="en-US" dirty="0" smtClean="0"/>
              <a:t>GEO will be working on integrating CWIC in GeoPlatform </a:t>
            </a:r>
            <a:r>
              <a:rPr lang="en-US" dirty="0"/>
              <a:t>community and the </a:t>
            </a:r>
            <a:r>
              <a:rPr lang="en-US" dirty="0" err="1"/>
              <a:t>ArticSDI</a:t>
            </a:r>
            <a:r>
              <a:rPr lang="en-US" dirty="0"/>
              <a:t> community </a:t>
            </a:r>
          </a:p>
          <a:p>
            <a:pPr lvl="1"/>
            <a:r>
              <a:rPr lang="en-US" dirty="0" smtClean="0"/>
              <a:t/>
            </a:r>
            <a:br>
              <a:rPr lang="en-US" dirty="0" smtClean="0"/>
            </a:br>
            <a:endParaRPr lang="en-US" dirty="0" smtClean="0"/>
          </a:p>
        </p:txBody>
      </p:sp>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48" y="2514723"/>
            <a:ext cx="7205196" cy="432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38137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GEOSS Portal Updates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18570" y="1726772"/>
            <a:ext cx="8831299" cy="2862322"/>
          </a:xfrm>
          <a:prstGeom prst="rect">
            <a:avLst/>
          </a:prstGeom>
          <a:noFill/>
        </p:spPr>
        <p:txBody>
          <a:bodyPr wrap="square" rtlCol="0">
            <a:spAutoFit/>
          </a:bodyPr>
          <a:lstStyle/>
          <a:p>
            <a:pPr marL="285750" indent="-285750" algn="ctr">
              <a:buFont typeface="Arial" panose="020B0604020202020204" pitchFamily="34" charset="0"/>
              <a:buChar char="•"/>
            </a:pPr>
            <a:r>
              <a:rPr lang="en-GB" sz="1600" dirty="0"/>
              <a:t>The GEOSS Portal is being enhanced by the European Space Agency to best respond to the actual user needs, i.e. to provide a </a:t>
            </a:r>
            <a:r>
              <a:rPr lang="en-GB" sz="1600" i="1" dirty="0"/>
              <a:t>simple</a:t>
            </a:r>
            <a:r>
              <a:rPr lang="en-GB" sz="1600" dirty="0"/>
              <a:t>, </a:t>
            </a:r>
            <a:r>
              <a:rPr lang="en-GB" sz="1600" i="1" dirty="0"/>
              <a:t>intuitive</a:t>
            </a:r>
            <a:r>
              <a:rPr lang="en-GB" sz="1600" dirty="0"/>
              <a:t> and </a:t>
            </a:r>
            <a:r>
              <a:rPr lang="en-GB" sz="1600" i="1" dirty="0"/>
              <a:t>easy to use </a:t>
            </a:r>
            <a:r>
              <a:rPr lang="en-GB" sz="1600" dirty="0"/>
              <a:t>interface to discover, access and use all of</a:t>
            </a:r>
            <a:r>
              <a:rPr lang="en-GB" sz="1600" i="1" dirty="0"/>
              <a:t> </a:t>
            </a:r>
            <a:r>
              <a:rPr lang="en-GB" sz="1600" dirty="0"/>
              <a:t>the ever growing amounts of heterogeneous GEO-resources from different sources and providers they need. The enhanced GEOSS Portal’s main objective is to provide users with a much better experience than ever had before. </a:t>
            </a:r>
            <a:endParaRPr lang="en-GB" sz="1600" dirty="0" smtClean="0"/>
          </a:p>
          <a:p>
            <a:pPr marL="285750" indent="-285750" algn="ctr">
              <a:buFont typeface="Arial" panose="020B0604020202020204" pitchFamily="34" charset="0"/>
              <a:buChar char="•"/>
            </a:pPr>
            <a:endParaRPr lang="en-US" sz="1600" dirty="0"/>
          </a:p>
          <a:p>
            <a:pPr marL="285750" indent="-285750" algn="ctr">
              <a:buFont typeface="Arial" panose="020B0604020202020204" pitchFamily="34" charset="0"/>
              <a:buChar char="•"/>
            </a:pPr>
            <a:r>
              <a:rPr lang="en-GB" sz="1600" dirty="0"/>
              <a:t>A first issue of the enhanced portal will be open to the public from October 2016 after an extensive beta testing period. It will be accessible directly from the GEO home page (www.geoportal.org).</a:t>
            </a:r>
            <a:endParaRPr lang="en-US" sz="1600" dirty="0"/>
          </a:p>
          <a:p>
            <a:pPr lvl="1"/>
            <a:r>
              <a:rPr lang="en-US" dirty="0" smtClean="0"/>
              <a:t/>
            </a:r>
            <a:br>
              <a:rPr lang="en-US" dirty="0" smtClean="0"/>
            </a:br>
            <a:endParaRPr lang="en-US" dirty="0" smtClean="0"/>
          </a:p>
        </p:txBody>
      </p:sp>
      <p:pic>
        <p:nvPicPr>
          <p:cNvPr id="8" name="Picture 7"/>
          <p:cNvPicPr/>
          <p:nvPr/>
        </p:nvPicPr>
        <p:blipFill>
          <a:blip r:embed="rId3"/>
          <a:stretch>
            <a:fillRect/>
          </a:stretch>
        </p:blipFill>
        <p:spPr>
          <a:xfrm>
            <a:off x="1706245" y="4383405"/>
            <a:ext cx="5731510" cy="2163445"/>
          </a:xfrm>
          <a:prstGeom prst="rect">
            <a:avLst/>
          </a:prstGeom>
        </p:spPr>
      </p:pic>
    </p:spTree>
    <p:extLst>
      <p:ext uri="{BB962C8B-B14F-4D97-AF65-F5344CB8AC3E}">
        <p14:creationId xmlns:p14="http://schemas.microsoft.com/office/powerpoint/2010/main" val="60348329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736" y="1371596"/>
            <a:ext cx="8636146" cy="4213416"/>
          </a:xfrm>
          <a:prstGeom prst="rect">
            <a:avLst/>
          </a:prstGeom>
        </p:spPr>
      </p:pic>
      <p:pic>
        <p:nvPicPr>
          <p:cNvPr id="3" name="Picture 2"/>
          <p:cNvPicPr>
            <a:picLocks noChangeAspect="1"/>
          </p:cNvPicPr>
          <p:nvPr/>
        </p:nvPicPr>
        <p:blipFill>
          <a:blip r:embed="rId3"/>
          <a:stretch>
            <a:fillRect/>
          </a:stretch>
        </p:blipFill>
        <p:spPr>
          <a:xfrm>
            <a:off x="2052918" y="5669301"/>
            <a:ext cx="5460066" cy="1163527"/>
          </a:xfrm>
          <a:prstGeom prst="rect">
            <a:avLst/>
          </a:prstGeom>
          <a:ln>
            <a:solidFill>
              <a:srgbClr val="000000"/>
            </a:solidFill>
          </a:ln>
        </p:spPr>
      </p:pic>
      <p:sp>
        <p:nvSpPr>
          <p:cNvPr id="4"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Virtual </a:t>
            </a:r>
            <a:r>
              <a:rPr lang="en-US" sz="3200" b="1" kern="0" noProof="0" dirty="0" err="1" smtClean="0">
                <a:solidFill>
                  <a:schemeClr val="bg1"/>
                </a:solidFill>
                <a:latin typeface="Tahoma" pitchFamily="-106" charset="0"/>
                <a:cs typeface="Tahoma" pitchFamily="-106" charset="0"/>
              </a:rPr>
              <a:t>Worksho</a:t>
            </a:r>
            <a:r>
              <a:rPr lang="en-US" sz="3200" b="1" kern="0" dirty="0" smtClean="0">
                <a:solidFill>
                  <a:schemeClr val="bg1"/>
                </a:solidFill>
                <a:latin typeface="Tahoma" pitchFamily="-106" charset="0"/>
                <a:cs typeface="Tahoma" pitchFamily="-106" charset="0"/>
              </a:rPr>
              <a:t>p </a:t>
            </a:r>
            <a:r>
              <a:rPr lang="en-US" sz="3200" b="1" kern="0" noProof="0" dirty="0" smtClean="0">
                <a:solidFill>
                  <a:schemeClr val="bg1"/>
                </a:solidFill>
                <a:latin typeface="Tahoma" pitchFamily="-106" charset="0"/>
                <a:cs typeface="Tahoma" pitchFamily="-106" charset="0"/>
              </a:rPr>
              <a:t>GEO DAB API’s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314440432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CEOS Work Plan 2016-2018</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519952" y="1413009"/>
            <a:ext cx="9569822" cy="5724644"/>
          </a:xfrm>
          <a:prstGeom prst="rect">
            <a:avLst/>
          </a:prstGeom>
          <a:noFill/>
        </p:spPr>
        <p:txBody>
          <a:bodyPr wrap="square" rtlCol="0">
            <a:spAutoFit/>
          </a:bodyPr>
          <a:lstStyle/>
          <a:p>
            <a:pPr lvl="2"/>
            <a:r>
              <a:rPr lang="en-US" sz="1600" b="1" dirty="0" smtClean="0"/>
              <a:t>DATA-2</a:t>
            </a:r>
            <a:r>
              <a:rPr lang="en-US" sz="1600" dirty="0"/>
              <a:t>: Full representation of CEOS Agency datasets in the IDN and accessible via </a:t>
            </a:r>
            <a:r>
              <a:rPr lang="en-US" sz="1600" dirty="0" smtClean="0"/>
              <a:t>WGISS Interoperable Standards</a:t>
            </a:r>
            <a:endParaRPr lang="en-US" sz="1600" dirty="0"/>
          </a:p>
          <a:p>
            <a:pPr lvl="3"/>
            <a:r>
              <a:rPr lang="en-US" sz="1600" b="1" dirty="0"/>
              <a:t>Status: </a:t>
            </a:r>
            <a:r>
              <a:rPr lang="en-US" sz="1600" b="1" i="1" dirty="0">
                <a:solidFill>
                  <a:srgbClr val="FF0000"/>
                </a:solidFill>
              </a:rPr>
              <a:t>WGISS began discussions with </a:t>
            </a:r>
            <a:r>
              <a:rPr lang="en-US" sz="1600" b="1" i="1" dirty="0" smtClean="0">
                <a:solidFill>
                  <a:srgbClr val="FF0000"/>
                </a:solidFill>
              </a:rPr>
              <a:t>ISRO and the </a:t>
            </a:r>
            <a:r>
              <a:rPr lang="en-US" sz="1600" b="1" i="1" dirty="0">
                <a:solidFill>
                  <a:srgbClr val="FF0000"/>
                </a:solidFill>
              </a:rPr>
              <a:t>following Australian centers in order to get their data accessible via WGISS interoperable standards (i.e. IDN, CWIC). (Geosciences Australia / CSIRO / Bureau of Meteorology /Australian National University &amp;National Computational Infrastructure</a:t>
            </a:r>
            <a:r>
              <a:rPr lang="en-US" sz="1600" b="1" i="1" dirty="0" smtClean="0">
                <a:solidFill>
                  <a:srgbClr val="FF0000"/>
                </a:solidFill>
              </a:rPr>
              <a:t>). </a:t>
            </a:r>
            <a:r>
              <a:rPr lang="en-US" sz="1600" b="1" i="1" dirty="0">
                <a:solidFill>
                  <a:srgbClr val="FF0000"/>
                </a:solidFill>
              </a:rPr>
              <a:t>New entries were added to the IDN </a:t>
            </a:r>
            <a:r>
              <a:rPr lang="en-US" sz="1600" b="1" i="1" dirty="0" smtClean="0">
                <a:solidFill>
                  <a:srgbClr val="FF0000"/>
                </a:solidFill>
              </a:rPr>
              <a:t>from </a:t>
            </a:r>
            <a:r>
              <a:rPr lang="en-US" sz="1600" b="1" i="1" dirty="0">
                <a:solidFill>
                  <a:srgbClr val="FF0000"/>
                </a:solidFill>
              </a:rPr>
              <a:t>ESA, EUMETSAT, and JAXA </a:t>
            </a:r>
            <a:r>
              <a:rPr lang="en-US" sz="1600" b="1" i="1" dirty="0" smtClean="0">
                <a:solidFill>
                  <a:srgbClr val="FF0000"/>
                </a:solidFill>
              </a:rPr>
              <a:t>datasets.</a:t>
            </a:r>
            <a:endParaRPr lang="en-US" sz="1600" b="1" i="1" dirty="0">
              <a:solidFill>
                <a:srgbClr val="FF0000"/>
              </a:solidFill>
            </a:endParaRPr>
          </a:p>
          <a:p>
            <a:pPr lvl="2"/>
            <a:endParaRPr lang="en-US" sz="1600" b="1" dirty="0" smtClean="0"/>
          </a:p>
          <a:p>
            <a:pPr lvl="2"/>
            <a:r>
              <a:rPr lang="en-US" sz="1600" b="1" dirty="0" smtClean="0"/>
              <a:t>VC-1</a:t>
            </a:r>
            <a:r>
              <a:rPr lang="en-US" sz="1600" dirty="0"/>
              <a:t>:  List of Relevant Datasets from VCs</a:t>
            </a:r>
          </a:p>
          <a:p>
            <a:pPr lvl="3"/>
            <a:r>
              <a:rPr lang="en-US" sz="1600" b="1" dirty="0"/>
              <a:t>Status</a:t>
            </a:r>
            <a:r>
              <a:rPr lang="en-US" sz="1600" dirty="0"/>
              <a:t>: </a:t>
            </a:r>
            <a:r>
              <a:rPr lang="en-US" sz="1600" b="1" i="1" dirty="0">
                <a:solidFill>
                  <a:srgbClr val="FF0000"/>
                </a:solidFill>
              </a:rPr>
              <a:t>WGISS </a:t>
            </a:r>
            <a:r>
              <a:rPr lang="en-US" sz="1600" b="1" i="1" dirty="0" smtClean="0">
                <a:solidFill>
                  <a:srgbClr val="FF0000"/>
                </a:solidFill>
              </a:rPr>
              <a:t>is requesting updated </a:t>
            </a:r>
            <a:r>
              <a:rPr lang="en-US" sz="1600" b="1" i="1" dirty="0">
                <a:solidFill>
                  <a:srgbClr val="FF0000"/>
                </a:solidFill>
              </a:rPr>
              <a:t>list from the VCs. </a:t>
            </a:r>
            <a:endParaRPr lang="en-US" sz="1600" b="1" i="1" dirty="0" smtClean="0">
              <a:solidFill>
                <a:srgbClr val="FF0000"/>
              </a:solidFill>
            </a:endParaRPr>
          </a:p>
          <a:p>
            <a:pPr lvl="3"/>
            <a:endParaRPr lang="en-US" sz="1600" dirty="0" smtClean="0"/>
          </a:p>
          <a:p>
            <a:pPr lvl="2"/>
            <a:r>
              <a:rPr lang="en-US" sz="1600" b="1" dirty="0"/>
              <a:t>VC-25 </a:t>
            </a:r>
            <a:r>
              <a:rPr lang="en-US" sz="1600" dirty="0"/>
              <a:t>Increase the visibility of land surface imaging data holdings</a:t>
            </a:r>
          </a:p>
          <a:p>
            <a:pPr lvl="3"/>
            <a:r>
              <a:rPr lang="en-US" sz="1600" b="1" dirty="0"/>
              <a:t>Status:</a:t>
            </a:r>
            <a:r>
              <a:rPr lang="en-US" sz="1600" dirty="0"/>
              <a:t> </a:t>
            </a:r>
            <a:r>
              <a:rPr lang="en-US" sz="1600" b="1" i="1" dirty="0">
                <a:solidFill>
                  <a:srgbClr val="FF0000"/>
                </a:solidFill>
              </a:rPr>
              <a:t>WGISS will work in conjunction with the LSI-VC to ensure relevant datasets are visible through WGISS Interoperable Standards. </a:t>
            </a:r>
            <a:endParaRPr lang="en-US" sz="1600" b="1" i="1" dirty="0" smtClean="0">
              <a:solidFill>
                <a:srgbClr val="FF0000"/>
              </a:solidFill>
            </a:endParaRPr>
          </a:p>
          <a:p>
            <a:pPr lvl="3"/>
            <a:endParaRPr lang="en-US" sz="1600" b="1" i="1" dirty="0">
              <a:solidFill>
                <a:srgbClr val="FF0000"/>
              </a:solidFill>
            </a:endParaRPr>
          </a:p>
          <a:p>
            <a:pPr lvl="2"/>
            <a:r>
              <a:rPr lang="en-US" sz="1600" b="1" dirty="0"/>
              <a:t>OUT-7: </a:t>
            </a:r>
            <a:r>
              <a:rPr lang="en-US" sz="1600" dirty="0"/>
              <a:t>Data Cube infrastructure development</a:t>
            </a:r>
          </a:p>
          <a:p>
            <a:pPr lvl="3"/>
            <a:r>
              <a:rPr lang="en-US" sz="1600" b="1" dirty="0"/>
              <a:t>Status:</a:t>
            </a:r>
            <a:r>
              <a:rPr lang="en-US" sz="1600" b="1" dirty="0">
                <a:solidFill>
                  <a:srgbClr val="FF0000"/>
                </a:solidFill>
              </a:rPr>
              <a:t> WGISS will support the SEO in the development of a general CEOS Data Cube </a:t>
            </a:r>
            <a:r>
              <a:rPr lang="en-US" sz="1600" b="1" dirty="0" smtClean="0">
                <a:solidFill>
                  <a:srgbClr val="FF0000"/>
                </a:solidFill>
              </a:rPr>
              <a:t>infrastructure</a:t>
            </a:r>
          </a:p>
          <a:p>
            <a:pPr lvl="3"/>
            <a:endParaRPr lang="en-US" sz="1600" dirty="0"/>
          </a:p>
          <a:p>
            <a:pPr lvl="2"/>
            <a:r>
              <a:rPr lang="en-US" sz="1600" b="1" dirty="0"/>
              <a:t>CARB-9: </a:t>
            </a:r>
            <a:r>
              <a:rPr lang="en-US" sz="1600" dirty="0"/>
              <a:t>GFOI Data Services Pilot Projects for Kenya and Colombia</a:t>
            </a:r>
          </a:p>
          <a:p>
            <a:pPr lvl="3"/>
            <a:r>
              <a:rPr lang="en-US" sz="1600" b="1" dirty="0"/>
              <a:t>Status: </a:t>
            </a:r>
            <a:r>
              <a:rPr lang="en-US" sz="1600" b="1" dirty="0">
                <a:solidFill>
                  <a:srgbClr val="FF0000"/>
                </a:solidFill>
              </a:rPr>
              <a:t>WGISS will support the SEO in the delivery of Data Services Pilot Projects (based on the Data Cube architecture) for Kenya and Colombia. </a:t>
            </a:r>
          </a:p>
          <a:p>
            <a:pPr lvl="3"/>
            <a:endParaRPr lang="en-US" sz="1400" dirty="0">
              <a:effectLst/>
            </a:endParaRPr>
          </a:p>
        </p:txBody>
      </p:sp>
    </p:spTree>
    <p:extLst>
      <p:ext uri="{BB962C8B-B14F-4D97-AF65-F5344CB8AC3E}">
        <p14:creationId xmlns:p14="http://schemas.microsoft.com/office/powerpoint/2010/main" val="339708922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CEOS Work Plan 2016-2018</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18570" y="1287499"/>
            <a:ext cx="8831299" cy="3970318"/>
          </a:xfrm>
          <a:prstGeom prst="rect">
            <a:avLst/>
          </a:prstGeom>
          <a:noFill/>
        </p:spPr>
        <p:txBody>
          <a:bodyPr wrap="square" rtlCol="0">
            <a:spAutoFit/>
          </a:bodyPr>
          <a:lstStyle/>
          <a:p>
            <a:pPr lvl="0"/>
            <a:r>
              <a:rPr lang="en-US" dirty="0"/>
              <a:t>In the </a:t>
            </a:r>
            <a:r>
              <a:rPr lang="en-US" b="1" i="1" u="sng" dirty="0"/>
              <a:t>CEOS Work Plan 2016-2018</a:t>
            </a:r>
            <a:r>
              <a:rPr lang="en-US" dirty="0"/>
              <a:t>, </a:t>
            </a:r>
          </a:p>
          <a:p>
            <a:r>
              <a:rPr lang="en-US" b="1" dirty="0"/>
              <a:t> </a:t>
            </a:r>
            <a:endParaRPr lang="en-US" dirty="0"/>
          </a:p>
          <a:p>
            <a:pPr lvl="1"/>
            <a:r>
              <a:rPr lang="en-US" b="1" dirty="0" smtClean="0"/>
              <a:t>Pre-existing </a:t>
            </a:r>
            <a:endParaRPr lang="en-US" dirty="0"/>
          </a:p>
          <a:p>
            <a:pPr lvl="2"/>
            <a:r>
              <a:rPr lang="en-US" b="1" dirty="0"/>
              <a:t>CARB-08-35</a:t>
            </a:r>
            <a:r>
              <a:rPr lang="en-US" dirty="0"/>
              <a:t> – The CEOS Carbon Subgroup (recommended in Carbon-Action-38) will develop guidelines for appropriate data use of satellite data and data products.  This will require improved interaction between the carbon cycle community and the satellite community; comprehensive review of the current use of data products, including current data limitations;  and reconciliation of methodological differences and spatial compatibility.  Such interactions may include co-sponsorship of joint workshops targeting specific data needs and investment in community product assessments, especially for key in comparison exercises.</a:t>
            </a:r>
          </a:p>
          <a:p>
            <a:pPr lvl="3"/>
            <a:r>
              <a:rPr lang="en-US" b="1" dirty="0"/>
              <a:t>Status</a:t>
            </a:r>
            <a:r>
              <a:rPr lang="en-US" dirty="0"/>
              <a:t>:  </a:t>
            </a:r>
            <a:r>
              <a:rPr lang="en-US" b="1" dirty="0" smtClean="0">
                <a:solidFill>
                  <a:srgbClr val="FF0000"/>
                </a:solidFill>
              </a:rPr>
              <a:t>Strategy presented at CEOS SIT Tech Workshop 2016 (see next slides)</a:t>
            </a:r>
            <a:endParaRPr lang="en-US" b="1" dirty="0">
              <a:solidFill>
                <a:srgbClr val="FF0000"/>
              </a:solidFill>
              <a:effectLst/>
            </a:endParaRPr>
          </a:p>
        </p:txBody>
      </p:sp>
    </p:spTree>
    <p:extLst>
      <p:ext uri="{BB962C8B-B14F-4D97-AF65-F5344CB8AC3E}">
        <p14:creationId xmlns:p14="http://schemas.microsoft.com/office/powerpoint/2010/main" val="31595767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73782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WGISS initiatives in support to Carbon Action</a:t>
            </a:r>
            <a:endParaRPr dirty="0">
              <a:latin typeface="+mj-lt"/>
            </a:endParaRPr>
          </a:p>
        </p:txBody>
      </p:sp>
      <p:sp>
        <p:nvSpPr>
          <p:cNvPr id="11" name="Shape 11"/>
          <p:cNvSpPr/>
          <p:nvPr/>
        </p:nvSpPr>
        <p:spPr>
          <a:xfrm>
            <a:off x="622789" y="39624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err="1">
                <a:solidFill>
                  <a:srgbClr val="FFFFFF"/>
                </a:solidFill>
                <a:latin typeface="+mj-lt"/>
                <a:ea typeface="Arial Bold"/>
                <a:cs typeface="Arial Bold"/>
                <a:sym typeface="Arial Bold"/>
              </a:rPr>
              <a:t>A.Mitchell</a:t>
            </a:r>
            <a:r>
              <a:rPr lang="en-US" dirty="0">
                <a:solidFill>
                  <a:srgbClr val="FFFFFF"/>
                </a:solidFill>
                <a:latin typeface="+mj-lt"/>
                <a:ea typeface="Arial Bold"/>
                <a:cs typeface="Arial Bold"/>
                <a:sym typeface="Arial Bold"/>
              </a:rPr>
              <a:t> (WGISS Chair, NASA), </a:t>
            </a:r>
            <a:r>
              <a:rPr lang="en-US" dirty="0" err="1">
                <a:solidFill>
                  <a:srgbClr val="FFFFFF"/>
                </a:solidFill>
                <a:latin typeface="+mj-lt"/>
                <a:ea typeface="Arial Bold"/>
                <a:cs typeface="Arial Bold"/>
                <a:sym typeface="Arial Bold"/>
              </a:rPr>
              <a:t>M.Albani</a:t>
            </a:r>
            <a:r>
              <a:rPr lang="en-US" dirty="0">
                <a:solidFill>
                  <a:srgbClr val="FFFFFF"/>
                </a:solidFill>
                <a:latin typeface="+mj-lt"/>
                <a:ea typeface="Arial Bold"/>
                <a:cs typeface="Arial Bold"/>
                <a:sym typeface="Arial Bold"/>
              </a:rPr>
              <a:t/>
            </a:r>
            <a:br>
              <a:rPr lang="en-US" dirty="0">
                <a:solidFill>
                  <a:srgbClr val="FFFFFF"/>
                </a:solidFill>
                <a:latin typeface="+mj-lt"/>
                <a:ea typeface="Arial Bold"/>
                <a:cs typeface="Arial Bold"/>
                <a:sym typeface="Arial Bold"/>
              </a:rPr>
            </a:br>
            <a:r>
              <a:rPr lang="en-US" dirty="0">
                <a:solidFill>
                  <a:srgbClr val="FFFFFF"/>
                </a:solidFill>
                <a:latin typeface="+mj-lt"/>
                <a:ea typeface="Arial Bold"/>
                <a:cs typeface="Arial Bold"/>
                <a:sym typeface="Arial Bold"/>
              </a:rPr>
              <a:t>(WGISS Vice-Chair, </a:t>
            </a:r>
            <a:r>
              <a:rPr lang="en-US" dirty="0" smtClean="0">
                <a:solidFill>
                  <a:srgbClr val="FFFFFF"/>
                </a:solidFill>
                <a:latin typeface="+mj-lt"/>
                <a:ea typeface="Arial Bold"/>
                <a:cs typeface="Arial Bold"/>
                <a:sym typeface="Arial Bold"/>
              </a:rPr>
              <a:t>ESA)</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SIT Tech Workshop 2016 </a:t>
            </a:r>
            <a:r>
              <a:rPr dirty="0" smtClean="0">
                <a:solidFill>
                  <a:srgbClr val="FFFFFF"/>
                </a:solidFill>
                <a:latin typeface="+mj-lt"/>
                <a:ea typeface="Arial Bold"/>
                <a:cs typeface="Arial Bold"/>
                <a:sym typeface="Arial Bold"/>
              </a:rPr>
              <a:t>Agenda Item #</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Oxford, UK</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14</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-15</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September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
        <p:nvSpPr>
          <p:cNvPr id="2" name="Rectangle 1"/>
          <p:cNvSpPr/>
          <p:nvPr/>
        </p:nvSpPr>
        <p:spPr>
          <a:xfrm rot="19782905">
            <a:off x="332418" y="3136611"/>
            <a:ext cx="8479181" cy="584775"/>
          </a:xfrm>
          <a:prstGeom prst="rect">
            <a:avLst/>
          </a:prstGeom>
          <a:noFill/>
        </p:spPr>
        <p:txBody>
          <a:bodyPr wrap="none" lIns="91440" tIns="45720" rIns="91440" bIns="45720">
            <a:spAutoFit/>
          </a:bodyPr>
          <a:lstStyle/>
          <a:p>
            <a:pPr algn="ctr"/>
            <a:r>
              <a:rPr lang="en-US"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Presented during SIT Tech Workshop 2016</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30718261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8839200" cy="4724400"/>
          </a:xfrm>
        </p:spPr>
        <p:txBody>
          <a:bodyPr/>
          <a:lstStyle/>
          <a:p>
            <a:pPr lvl="0"/>
            <a:r>
              <a:rPr lang="en-US" sz="2200" b="1" dirty="0"/>
              <a:t>Objective</a:t>
            </a:r>
            <a:r>
              <a:rPr lang="en-US" sz="2200" dirty="0"/>
              <a:t>: </a:t>
            </a:r>
            <a:r>
              <a:rPr lang="en-US" sz="2200" dirty="0" smtClean="0"/>
              <a:t>facilitate </a:t>
            </a:r>
            <a:r>
              <a:rPr lang="en-US" sz="2200" dirty="0"/>
              <a:t>discoverability and accessibility of ECV Products and space-born CDRs relevant for the CEOS Carbon Action via WGISS Interoperability Systems &amp; Standards </a:t>
            </a:r>
            <a:r>
              <a:rPr lang="en-US" sz="2200" dirty="0" smtClean="0"/>
              <a:t>(</a:t>
            </a:r>
            <a:r>
              <a:rPr lang="en-US" sz="2200" dirty="0" err="1" smtClean="0"/>
              <a:t>FedEO</a:t>
            </a:r>
            <a:r>
              <a:rPr lang="en-US" sz="2200" dirty="0"/>
              <a:t>/</a:t>
            </a:r>
            <a:r>
              <a:rPr lang="en-US" sz="2200" dirty="0" smtClean="0"/>
              <a:t>CWIC/IDN, OpenSearch</a:t>
            </a:r>
            <a:r>
              <a:rPr lang="en-US" sz="2200" dirty="0"/>
              <a:t>).</a:t>
            </a:r>
          </a:p>
          <a:p>
            <a:pPr lvl="0"/>
            <a:endParaRPr lang="en-US" sz="1800" dirty="0"/>
          </a:p>
          <a:p>
            <a:pPr lvl="0"/>
            <a:r>
              <a:rPr lang="en-US" sz="2200" b="1" dirty="0"/>
              <a:t>Approach</a:t>
            </a:r>
            <a:r>
              <a:rPr lang="en-US" sz="2200" dirty="0"/>
              <a:t>: </a:t>
            </a:r>
            <a:r>
              <a:rPr lang="en-US" sz="2200" dirty="0" smtClean="0"/>
              <a:t>start from results </a:t>
            </a:r>
            <a:r>
              <a:rPr lang="en-US" sz="2200" dirty="0"/>
              <a:t>of </a:t>
            </a:r>
            <a:r>
              <a:rPr lang="en-US" sz="2200" dirty="0" err="1"/>
              <a:t>WGClimate</a:t>
            </a:r>
            <a:r>
              <a:rPr lang="en-US" sz="2200" dirty="0"/>
              <a:t> Questionnaire for ECV Inventory </a:t>
            </a:r>
            <a:r>
              <a:rPr lang="en-US" sz="2200" dirty="0" smtClean="0"/>
              <a:t>population; tailoring </a:t>
            </a:r>
            <a:r>
              <a:rPr lang="en-US" sz="2200" dirty="0"/>
              <a:t>for Carbon Action </a:t>
            </a:r>
            <a:r>
              <a:rPr lang="en-US" sz="2200" dirty="0" smtClean="0"/>
              <a:t>and </a:t>
            </a:r>
            <a:r>
              <a:rPr lang="en-US" sz="2200" dirty="0"/>
              <a:t>gaps identification </a:t>
            </a:r>
            <a:r>
              <a:rPr lang="en-US" sz="2200" dirty="0" err="1" smtClean="0"/>
              <a:t>wrt</a:t>
            </a:r>
            <a:r>
              <a:rPr lang="en-US" sz="2200" dirty="0" smtClean="0"/>
              <a:t> </a:t>
            </a:r>
            <a:r>
              <a:rPr lang="en-US" sz="2200" dirty="0"/>
              <a:t>data records already discoverable/accessible through WGISS systems (Q1/Q2 2017</a:t>
            </a:r>
            <a:r>
              <a:rPr lang="en-US" sz="2200" dirty="0" smtClean="0"/>
              <a:t>); feasibility analysis, </a:t>
            </a:r>
            <a:r>
              <a:rPr lang="en-US" sz="2200" dirty="0"/>
              <a:t>priorities setting </a:t>
            </a:r>
            <a:r>
              <a:rPr lang="en-US" sz="2200" dirty="0" smtClean="0"/>
              <a:t>and </a:t>
            </a:r>
            <a:r>
              <a:rPr lang="en-US" sz="2200" dirty="0"/>
              <a:t>liaising with relevant organizations (Q2/Q3 2017); start technical activities (Q3/Q4 2017).</a:t>
            </a:r>
          </a:p>
          <a:p>
            <a:pPr lvl="0"/>
            <a:endParaRPr lang="en-US" sz="1800" dirty="0"/>
          </a:p>
          <a:p>
            <a:pPr lvl="0"/>
            <a:r>
              <a:rPr lang="en-US" sz="2200" b="1" dirty="0"/>
              <a:t>Additional Resources</a:t>
            </a:r>
            <a:r>
              <a:rPr lang="en-US" sz="2200" dirty="0"/>
              <a:t>: support from </a:t>
            </a:r>
            <a:r>
              <a:rPr lang="en-US" sz="2200" dirty="0" err="1"/>
              <a:t>WGClimate</a:t>
            </a:r>
            <a:r>
              <a:rPr lang="en-US" sz="2200" dirty="0"/>
              <a:t> and experts for priorities setting; activities at data providers’ side to be carried out by relevant entities</a:t>
            </a:r>
            <a:r>
              <a:rPr lang="en-US" sz="2200" dirty="0" smtClean="0"/>
              <a:t>.</a:t>
            </a:r>
            <a:endParaRPr lang="en-US" sz="22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a:p>
        </p:txBody>
      </p:sp>
      <p:sp>
        <p:nvSpPr>
          <p:cNvPr id="4" name="Content Placeholder 3"/>
          <p:cNvSpPr>
            <a:spLocks noGrp="1"/>
          </p:cNvSpPr>
          <p:nvPr>
            <p:ph sz="quarter" idx="11"/>
          </p:nvPr>
        </p:nvSpPr>
        <p:spPr>
          <a:xfrm>
            <a:off x="2057400" y="152400"/>
            <a:ext cx="4953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ECVs/CDRs Discovery and Access through WGISS Systems</a:t>
            </a:r>
            <a:endParaRPr lang="en-US" dirty="0"/>
          </a:p>
        </p:txBody>
      </p:sp>
    </p:spTree>
    <p:extLst>
      <p:ext uri="{BB962C8B-B14F-4D97-AF65-F5344CB8AC3E}">
        <p14:creationId xmlns:p14="http://schemas.microsoft.com/office/powerpoint/2010/main" val="6854902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47800"/>
            <a:ext cx="8839200" cy="4724400"/>
          </a:xfrm>
        </p:spPr>
        <p:txBody>
          <a:bodyPr/>
          <a:lstStyle/>
          <a:p>
            <a:pPr lvl="0"/>
            <a:r>
              <a:rPr lang="en-US" b="1" dirty="0"/>
              <a:t>Objective</a:t>
            </a:r>
            <a:r>
              <a:rPr lang="en-US" dirty="0"/>
              <a:t>: development </a:t>
            </a:r>
            <a:r>
              <a:rPr lang="en-US" dirty="0" smtClean="0"/>
              <a:t>as WGISS project of </a:t>
            </a:r>
            <a:r>
              <a:rPr lang="en-US" dirty="0"/>
              <a:t>a CEOS </a:t>
            </a:r>
            <a:r>
              <a:rPr lang="en-US" dirty="0" smtClean="0"/>
              <a:t>WGISS Carbon </a:t>
            </a:r>
            <a:r>
              <a:rPr lang="en-US" dirty="0"/>
              <a:t>Portal </a:t>
            </a:r>
            <a:r>
              <a:rPr lang="en-US" dirty="0" smtClean="0"/>
              <a:t>prototype similar </a:t>
            </a:r>
            <a:r>
              <a:rPr lang="en-US" dirty="0"/>
              <a:t>to the Water portal (</a:t>
            </a:r>
            <a:r>
              <a:rPr lang="en-US" dirty="0">
                <a:hlinkClick r:id="rId3"/>
              </a:rPr>
              <a:t>http://waterportal.ceos.org/</a:t>
            </a:r>
            <a:r>
              <a:rPr lang="en-US" dirty="0"/>
              <a:t>) to allow displaying Carbon datasets and providing assistance to scientists and general users in the development of related services &amp; tools. </a:t>
            </a:r>
            <a:endParaRPr lang="en-US" dirty="0" smtClean="0"/>
          </a:p>
          <a:p>
            <a:pPr lvl="0"/>
            <a:endParaRPr lang="en-US" sz="900" dirty="0"/>
          </a:p>
          <a:p>
            <a:pPr lvl="0"/>
            <a:r>
              <a:rPr lang="en-US" b="1" dirty="0"/>
              <a:t>Approach</a:t>
            </a:r>
            <a:r>
              <a:rPr lang="en-US" dirty="0"/>
              <a:t>: </a:t>
            </a:r>
            <a:r>
              <a:rPr lang="en-US" dirty="0" smtClean="0"/>
              <a:t>collection of needs from Carbon </a:t>
            </a:r>
            <a:r>
              <a:rPr lang="en-US" dirty="0"/>
              <a:t>(or </a:t>
            </a:r>
            <a:r>
              <a:rPr lang="en-US" dirty="0" err="1" smtClean="0"/>
              <a:t>WGClimate</a:t>
            </a:r>
            <a:r>
              <a:rPr lang="en-US" dirty="0"/>
              <a:t>) experts on what needs to be in the </a:t>
            </a:r>
            <a:r>
              <a:rPr lang="en-US" dirty="0" smtClean="0"/>
              <a:t>portal (Q1/Q2 2017); Carbon Portal requirements definition and system design (Q2/Q3 2017); </a:t>
            </a:r>
            <a:r>
              <a:rPr lang="en-US" dirty="0"/>
              <a:t>start </a:t>
            </a:r>
            <a:r>
              <a:rPr lang="en-US" dirty="0" smtClean="0"/>
              <a:t>development (</a:t>
            </a:r>
            <a:r>
              <a:rPr lang="en-US" dirty="0"/>
              <a:t>Q3/Q4 2017</a:t>
            </a:r>
            <a:r>
              <a:rPr lang="en-US" dirty="0" smtClean="0"/>
              <a:t>).</a:t>
            </a:r>
          </a:p>
          <a:p>
            <a:pPr lvl="0"/>
            <a:endParaRPr lang="en-US" sz="900" dirty="0"/>
          </a:p>
          <a:p>
            <a:pPr lvl="0"/>
            <a:r>
              <a:rPr lang="en-US" b="1" dirty="0"/>
              <a:t>Additional </a:t>
            </a:r>
            <a:r>
              <a:rPr lang="en-US" b="1" dirty="0" smtClean="0"/>
              <a:t>Resources</a:t>
            </a:r>
            <a:r>
              <a:rPr lang="en-US" dirty="0" smtClean="0"/>
              <a:t>: requirements definition and development resources provided by NOAA; support </a:t>
            </a:r>
            <a:r>
              <a:rPr lang="en-US" dirty="0"/>
              <a:t>from </a:t>
            </a:r>
            <a:r>
              <a:rPr lang="en-US" dirty="0" err="1"/>
              <a:t>WGClimate</a:t>
            </a:r>
            <a:r>
              <a:rPr lang="en-US" dirty="0"/>
              <a:t> and experts for </a:t>
            </a:r>
            <a:r>
              <a:rPr lang="en-US" dirty="0" smtClean="0"/>
              <a:t>requirements definition.</a:t>
            </a:r>
            <a:endParaRPr lang="en-US" sz="900" dirty="0"/>
          </a:p>
          <a:p>
            <a:pPr marL="0" indent="0">
              <a:buNone/>
            </a:pPr>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6</a:t>
            </a:fld>
            <a:endParaRPr lang="uk-UA"/>
          </a:p>
        </p:txBody>
      </p:sp>
      <p:sp>
        <p:nvSpPr>
          <p:cNvPr id="4" name="Content Placeholder 3"/>
          <p:cNvSpPr>
            <a:spLocks noGrp="1"/>
          </p:cNvSpPr>
          <p:nvPr>
            <p:ph sz="quarter" idx="11"/>
          </p:nvPr>
        </p:nvSpPr>
        <p:spPr>
          <a:xfrm>
            <a:off x="2057400" y="304800"/>
            <a:ext cx="4953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WGISS Carbon Portal</a:t>
            </a:r>
            <a:endParaRPr lang="en-US" dirty="0"/>
          </a:p>
        </p:txBody>
      </p:sp>
    </p:spTree>
    <p:extLst>
      <p:ext uri="{BB962C8B-B14F-4D97-AF65-F5344CB8AC3E}">
        <p14:creationId xmlns:p14="http://schemas.microsoft.com/office/powerpoint/2010/main" val="41236597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90" y="2514600"/>
            <a:ext cx="4810858" cy="32407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lgn="ctr">
              <a:defRPr sz="1800" b="0">
                <a:solidFill>
                  <a:srgbClr val="000000"/>
                </a:solidFill>
              </a:defRPr>
            </a:pPr>
            <a:r>
              <a:rPr lang="en-US" sz="4200" b="1" dirty="0" smtClean="0">
                <a:solidFill>
                  <a:srgbClr val="FFFFFF"/>
                </a:solidFill>
                <a:latin typeface="+mj-lt"/>
              </a:rPr>
              <a:t>GEO </a:t>
            </a:r>
            <a:br>
              <a:rPr lang="en-US" sz="4200" b="1" dirty="0" smtClean="0">
                <a:solidFill>
                  <a:srgbClr val="FFFFFF"/>
                </a:solidFill>
                <a:latin typeface="+mj-lt"/>
              </a:rPr>
            </a:br>
            <a:r>
              <a:rPr lang="en-US" sz="4200" b="1" dirty="0" smtClean="0">
                <a:solidFill>
                  <a:srgbClr val="FFFFFF"/>
                </a:solidFill>
                <a:latin typeface="+mj-lt"/>
              </a:rPr>
              <a:t>Activities &amp; Status</a:t>
            </a:r>
            <a:endParaRPr dirty="0">
              <a:latin typeface="+mj-lt"/>
            </a:endParaRPr>
          </a:p>
        </p:txBody>
      </p:sp>
      <p:sp>
        <p:nvSpPr>
          <p:cNvPr id="11" name="Shape 11"/>
          <p:cNvSpPr/>
          <p:nvPr/>
        </p:nvSpPr>
        <p:spPr>
          <a:xfrm>
            <a:off x="622789" y="39624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val="174952277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8</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2016 GEO Work Program</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18570" y="1287499"/>
            <a:ext cx="8831299" cy="5909310"/>
          </a:xfrm>
          <a:prstGeom prst="rect">
            <a:avLst/>
          </a:prstGeom>
          <a:noFill/>
        </p:spPr>
        <p:txBody>
          <a:bodyPr wrap="square" rtlCol="0">
            <a:spAutoFit/>
          </a:bodyPr>
          <a:lstStyle/>
          <a:p>
            <a:pPr lvl="0"/>
            <a:r>
              <a:rPr lang="en-US" dirty="0"/>
              <a:t>In the </a:t>
            </a:r>
            <a:r>
              <a:rPr lang="en-US" b="1" i="1" u="sng" dirty="0" smtClean="0"/>
              <a:t>2016 GEO Work Program</a:t>
            </a:r>
            <a:r>
              <a:rPr lang="en-US" dirty="0" smtClean="0"/>
              <a:t>, </a:t>
            </a:r>
            <a:endParaRPr lang="en-US" dirty="0"/>
          </a:p>
          <a:p>
            <a:r>
              <a:rPr lang="en-US" b="1" dirty="0"/>
              <a:t> </a:t>
            </a:r>
            <a:endParaRPr lang="en-US" dirty="0"/>
          </a:p>
          <a:p>
            <a:pPr marL="742950" lvl="1" indent="-285750">
              <a:buFont typeface="Arial" panose="020B0604020202020204" pitchFamily="34" charset="0"/>
              <a:buChar char="•"/>
            </a:pPr>
            <a:r>
              <a:rPr lang="en-US" dirty="0" smtClean="0"/>
              <a:t>WGISS </a:t>
            </a:r>
            <a:r>
              <a:rPr lang="en-US" dirty="0"/>
              <a:t>has been added as a contributor to the </a:t>
            </a:r>
            <a:r>
              <a:rPr lang="en-US" b="1" dirty="0"/>
              <a:t>Foundational Task GD-7 Subtask 2 ‘GCI Development’ and GD-2 ‘GCI Operations</a:t>
            </a:r>
            <a:r>
              <a:rPr lang="en-US" dirty="0"/>
              <a:t>’.  </a:t>
            </a: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As </a:t>
            </a:r>
            <a:r>
              <a:rPr lang="en-US" dirty="0"/>
              <a:t>contributors, WGISS </a:t>
            </a:r>
            <a:r>
              <a:rPr lang="en-US" dirty="0" smtClean="0"/>
              <a:t>will: </a:t>
            </a:r>
          </a:p>
          <a:p>
            <a:pPr marL="1200150" lvl="2" indent="-285750">
              <a:buFont typeface="Arial" panose="020B0604020202020204" pitchFamily="34" charset="0"/>
              <a:buChar char="•"/>
            </a:pPr>
            <a:r>
              <a:rPr lang="en-US" dirty="0" smtClean="0"/>
              <a:t>continue </a:t>
            </a:r>
            <a:r>
              <a:rPr lang="en-US" dirty="0"/>
              <a:t>to advocate for CEOS agency mission data to be contributed to the implementation of the GEOSS via the WGISS interoperable systems and standards (e.g. IDN, CWIC, and </a:t>
            </a:r>
            <a:r>
              <a:rPr lang="en-US" dirty="0" err="1"/>
              <a:t>FedEO</a:t>
            </a:r>
            <a:r>
              <a:rPr lang="en-US" dirty="0"/>
              <a:t>). As more CEOS data providers adopt WGISS supported standards (e.g. OGC CSW 2.0.2 and CEOS OpenSearch Best Practices) these data providers holdings will be made discoverable via these systems. </a:t>
            </a:r>
            <a:endParaRPr lang="en-US" dirty="0" smtClean="0"/>
          </a:p>
          <a:p>
            <a:pPr marL="1200150" lvl="2" indent="-285750">
              <a:buFont typeface="Arial" panose="020B0604020202020204" pitchFamily="34" charset="0"/>
              <a:buChar char="•"/>
            </a:pPr>
            <a:endParaRPr lang="en-US" dirty="0" smtClean="0"/>
          </a:p>
          <a:p>
            <a:pPr marL="1200150" lvl="2" indent="-285750">
              <a:buFont typeface="Arial" panose="020B0604020202020204" pitchFamily="34" charset="0"/>
              <a:buChar char="•"/>
            </a:pPr>
            <a:r>
              <a:rPr lang="en-US" dirty="0" smtClean="0"/>
              <a:t>maintain the </a:t>
            </a:r>
            <a:r>
              <a:rPr lang="en-US" dirty="0"/>
              <a:t>website titled ‘Connected data assets’ to provide up-to-date metrics for IDN, CWIC and </a:t>
            </a:r>
            <a:r>
              <a:rPr lang="en-US" dirty="0" err="1"/>
              <a:t>FedEO</a:t>
            </a:r>
            <a:r>
              <a:rPr lang="en-US" dirty="0"/>
              <a:t>. </a:t>
            </a:r>
            <a:endParaRPr lang="en-US" dirty="0" smtClean="0"/>
          </a:p>
          <a:p>
            <a:pPr marL="1200150" lvl="2" indent="-285750">
              <a:buFont typeface="Arial" panose="020B0604020202020204" pitchFamily="34" charset="0"/>
              <a:buChar char="•"/>
            </a:pPr>
            <a:endParaRPr lang="en-US" dirty="0" smtClean="0"/>
          </a:p>
          <a:p>
            <a:pPr marL="1200150" lvl="2" indent="-285750">
              <a:buFont typeface="Arial" panose="020B0604020202020204" pitchFamily="34" charset="0"/>
              <a:buChar char="•"/>
            </a:pPr>
            <a:r>
              <a:rPr lang="en-US" dirty="0" smtClean="0"/>
              <a:t>contribute </a:t>
            </a:r>
            <a:r>
              <a:rPr lang="en-US" dirty="0"/>
              <a:t>to this activity through the WGISS Technology Exploration Interest Group which serves as a forum for the exchange of technical information and lessons-learned about current and trending software technologies, services, and other internet-based software technologies.  </a:t>
            </a:r>
          </a:p>
          <a:p>
            <a:pPr lvl="2"/>
            <a:endParaRPr lang="en-US" dirty="0"/>
          </a:p>
        </p:txBody>
      </p:sp>
    </p:spTree>
    <p:extLst>
      <p:ext uri="{BB962C8B-B14F-4D97-AF65-F5344CB8AC3E}">
        <p14:creationId xmlns:p14="http://schemas.microsoft.com/office/powerpoint/2010/main" val="166412352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Connected Data Assets</a:t>
            </a:r>
            <a:endParaRPr lang="en-US" dirty="0"/>
          </a:p>
        </p:txBody>
      </p:sp>
      <p:pic>
        <p:nvPicPr>
          <p:cNvPr id="4" name="Content Placeholder 3"/>
          <p:cNvPicPr>
            <a:picLocks noGrp="1" noChangeAspect="1"/>
          </p:cNvPicPr>
          <p:nvPr>
            <p:ph idx="1"/>
          </p:nvPr>
        </p:nvPicPr>
        <p:blipFill>
          <a:blip r:embed="rId2"/>
          <a:stretch>
            <a:fillRect/>
          </a:stretch>
        </p:blipFill>
        <p:spPr>
          <a:xfrm>
            <a:off x="296863" y="1514078"/>
            <a:ext cx="8445500" cy="4750593"/>
          </a:xfrm>
          <a:prstGeom prst="rect">
            <a:avLst/>
          </a:prstGeom>
        </p:spPr>
      </p:pic>
    </p:spTree>
    <p:extLst>
      <p:ext uri="{BB962C8B-B14F-4D97-AF65-F5344CB8AC3E}">
        <p14:creationId xmlns:p14="http://schemas.microsoft.com/office/powerpoint/2010/main" val="2474916181"/>
      </p:ext>
    </p:extLst>
  </p:cSld>
  <p:clrMapOvr>
    <a:masterClrMapping/>
  </p:clrMapOvr>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12653</TotalTime>
  <Words>643</Words>
  <Application>Microsoft Office PowerPoint</Application>
  <PresentationFormat>On-screen Show (4:3)</PresentationFormat>
  <Paragraphs>92</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4_EUM_template_v03</vt:lpstr>
      <vt:lpstr>CEOS and GEO Workplan Review</vt:lpstr>
      <vt:lpstr>PowerPoint Presentation</vt:lpstr>
      <vt:lpstr>PowerPoint Presentation</vt:lpstr>
      <vt:lpstr>WGISS initiatives in support to Carbon Action</vt:lpstr>
      <vt:lpstr>PowerPoint Presentation</vt:lpstr>
      <vt:lpstr>PowerPoint Presentation</vt:lpstr>
      <vt:lpstr>GEO  Activities &amp; Status</vt:lpstr>
      <vt:lpstr>PowerPoint Presentation</vt:lpstr>
      <vt:lpstr>Connected Data Assets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Anne Kennerley</cp:lastModifiedBy>
  <cp:revision>398</cp:revision>
  <dcterms:created xsi:type="dcterms:W3CDTF">2012-08-31T01:11:17Z</dcterms:created>
  <dcterms:modified xsi:type="dcterms:W3CDTF">2016-09-19T07:07:36Z</dcterms:modified>
</cp:coreProperties>
</file>