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80" r:id="rId2"/>
    <p:sldId id="313" r:id="rId3"/>
    <p:sldId id="315" r:id="rId4"/>
    <p:sldId id="316" r:id="rId5"/>
    <p:sldId id="319" r:id="rId6"/>
    <p:sldId id="325" r:id="rId7"/>
    <p:sldId id="307" r:id="rId8"/>
    <p:sldId id="310" r:id="rId9"/>
    <p:sldId id="318" r:id="rId10"/>
    <p:sldId id="326" r:id="rId11"/>
    <p:sldId id="308" r:id="rId12"/>
    <p:sldId id="327"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5701" autoAdjust="0"/>
  </p:normalViewPr>
  <p:slideViewPr>
    <p:cSldViewPr snapToGrid="0" snapToObjects="1">
      <p:cViewPr>
        <p:scale>
          <a:sx n="76" d="100"/>
          <a:sy n="76" d="100"/>
        </p:scale>
        <p:origin x="-792" y="-42"/>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313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170335711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Tree>
    <p:extLst>
      <p:ext uri="{BB962C8B-B14F-4D97-AF65-F5344CB8AC3E}">
        <p14:creationId xmlns:p14="http://schemas.microsoft.com/office/powerpoint/2010/main" val="206178520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Tree>
    <p:extLst>
      <p:ext uri="{BB962C8B-B14F-4D97-AF65-F5344CB8AC3E}">
        <p14:creationId xmlns:p14="http://schemas.microsoft.com/office/powerpoint/2010/main" val="12549477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Tree>
    <p:extLst>
      <p:ext uri="{BB962C8B-B14F-4D97-AF65-F5344CB8AC3E}">
        <p14:creationId xmlns:p14="http://schemas.microsoft.com/office/powerpoint/2010/main" val="117397705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Tree>
    <p:extLst>
      <p:ext uri="{BB962C8B-B14F-4D97-AF65-F5344CB8AC3E}">
        <p14:creationId xmlns:p14="http://schemas.microsoft.com/office/powerpoint/2010/main" val="40137104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Tree>
    <p:extLst>
      <p:ext uri="{BB962C8B-B14F-4D97-AF65-F5344CB8AC3E}">
        <p14:creationId xmlns:p14="http://schemas.microsoft.com/office/powerpoint/2010/main" val="298064392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766830"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WGISS 42</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err="1" smtClean="0">
                <a:solidFill>
                  <a:srgbClr val="FFFFFF"/>
                </a:solidFill>
                <a:latin typeface="Arial Unicode MS" pitchFamily="-111" charset="0"/>
                <a:ea typeface="ＭＳ Ｐゴシック" pitchFamily="-105" charset="-128"/>
                <a:cs typeface="ＭＳ Ｐゴシック" pitchFamily="-105" charset="-128"/>
              </a:rPr>
              <a:t>Frascati</a:t>
            </a:r>
            <a:r>
              <a:rPr lang="en-US" sz="1000" b="1" dirty="0" smtClean="0">
                <a:solidFill>
                  <a:srgbClr val="FFFFFF"/>
                </a:solidFill>
                <a:latin typeface="Arial Unicode MS" pitchFamily="-111" charset="0"/>
                <a:ea typeface="ＭＳ Ｐゴシック" pitchFamily="-105" charset="-128"/>
                <a:cs typeface="ＭＳ Ｐゴシック" pitchFamily="-105" charset="-128"/>
              </a:rPr>
              <a:t>, Italy</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 22</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nd</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2016</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80" r:id="rId5"/>
    <p:sldLayoutId id="2147483681" r:id="rId6"/>
    <p:sldLayoutId id="2147483687" r:id="rId7"/>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urveymonkey.com/r/ceos-info-system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84582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fr-FR" sz="4200" b="1" dirty="0" smtClean="0">
                <a:solidFill>
                  <a:srgbClr val="FFFFFF"/>
                </a:solidFill>
              </a:rPr>
              <a:t>WGISS </a:t>
            </a:r>
            <a:r>
              <a:rPr lang="fr-FR" sz="4000" b="1" dirty="0" err="1" smtClean="0">
                <a:solidFill>
                  <a:srgbClr val="92D050"/>
                </a:solidFill>
              </a:rPr>
              <a:t>Working</a:t>
            </a:r>
            <a:r>
              <a:rPr lang="fr-FR" sz="4000" b="1" dirty="0" smtClean="0">
                <a:solidFill>
                  <a:srgbClr val="92D050"/>
                </a:solidFill>
              </a:rPr>
              <a:t> Group for Information </a:t>
            </a:r>
            <a:r>
              <a:rPr lang="fr-FR" sz="4000" b="1" dirty="0" err="1" smtClean="0">
                <a:solidFill>
                  <a:srgbClr val="92D050"/>
                </a:solidFill>
              </a:rPr>
              <a:t>Systems</a:t>
            </a:r>
            <a:r>
              <a:rPr lang="fr-FR" sz="4000" b="1" dirty="0" smtClean="0">
                <a:solidFill>
                  <a:srgbClr val="92D050"/>
                </a:solidFill>
              </a:rPr>
              <a:t> &amp; Services</a:t>
            </a:r>
            <a:endParaRPr sz="4000" b="1" dirty="0">
              <a:solidFill>
                <a:srgbClr val="92D050"/>
              </a:solidFill>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Andrew Mitchell - NASA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WGISS-42</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Frascati – </a:t>
            </a:r>
            <a:r>
              <a:rPr lang="fr-FR" dirty="0" err="1" smtClean="0">
                <a:solidFill>
                  <a:srgbClr val="FFFFFF"/>
                </a:solidFill>
                <a:latin typeface="Arial Bold"/>
                <a:ea typeface="Arial Bold"/>
                <a:cs typeface="Arial Bold"/>
                <a:sym typeface="Arial Bold"/>
              </a:rPr>
              <a:t>Italy</a:t>
            </a:r>
            <a:r>
              <a:rPr lang="fr-FR" dirty="0" smtClean="0">
                <a:solidFill>
                  <a:srgbClr val="FFFFFF"/>
                </a:solidFill>
                <a:latin typeface="Arial Bold"/>
                <a:ea typeface="Arial Bold"/>
                <a:cs typeface="Arial Bold"/>
                <a:sym typeface="Arial Bold"/>
              </a:rPr>
              <a:t> </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19</a:t>
            </a:r>
            <a:r>
              <a:rPr lang="en-AU" baseline="30000" dirty="0" smtClean="0">
                <a:solidFill>
                  <a:srgbClr val="FFFFFF"/>
                </a:solidFill>
                <a:latin typeface="Arial Bold"/>
                <a:ea typeface="Arial Bold"/>
                <a:cs typeface="Arial Bold"/>
                <a:sym typeface="Arial Bold"/>
              </a:rPr>
              <a:t>th</a:t>
            </a:r>
            <a:r>
              <a:rPr lang="en-AU" dirty="0" smtClean="0">
                <a:solidFill>
                  <a:srgbClr val="FFFFFF"/>
                </a:solidFill>
                <a:latin typeface="Arial Bold"/>
                <a:ea typeface="Arial Bold"/>
                <a:cs typeface="Arial Bold"/>
                <a:sym typeface="Arial Bold"/>
              </a:rPr>
              <a:t> September 2016</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6" name="Shape 10"/>
          <p:cNvSpPr txBox="1">
            <a:spLocks/>
          </p:cNvSpPr>
          <p:nvPr/>
        </p:nvSpPr>
        <p:spPr bwMode="auto">
          <a:xfrm>
            <a:off x="5039532" y="300732"/>
            <a:ext cx="3779003" cy="1175959"/>
          </a:xfrm>
          <a:prstGeom prst="rect">
            <a:avLst/>
          </a:prstGeom>
          <a:noFill/>
          <a:ln w="12700">
            <a:noFill/>
            <a:miter lim="400000"/>
            <a:headEnd/>
            <a:tailEnd/>
          </a:ln>
          <a:extLs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200" b="1">
                <a:solidFill>
                  <a:schemeClr val="bg1"/>
                </a:solidFill>
                <a:latin typeface="Droid Serif"/>
                <a:ea typeface="Droid Serif"/>
                <a:cs typeface="Droid Serif"/>
                <a:sym typeface="Droid Serif"/>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defRPr sz="1800" b="0">
                <a:solidFill>
                  <a:srgbClr val="000000"/>
                </a:solidFill>
              </a:defRPr>
            </a:pPr>
            <a:r>
              <a:rPr lang="en-US" sz="4000" dirty="0">
                <a:solidFill>
                  <a:srgbClr val="92D050"/>
                </a:solidFill>
              </a:rPr>
              <a:t>Chair report</a:t>
            </a:r>
          </a:p>
        </p:txBody>
      </p:sp>
    </p:spTree>
    <p:extLst>
      <p:ext uri="{BB962C8B-B14F-4D97-AF65-F5344CB8AC3E}">
        <p14:creationId xmlns:p14="http://schemas.microsoft.com/office/powerpoint/2010/main" val="48305494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60837" y="329452"/>
            <a:ext cx="6153150" cy="1447800"/>
          </a:xfrm>
          <a:prstGeom prst="rect">
            <a:avLst/>
          </a:prstGeom>
        </p:spPr>
      </p:pic>
      <p:pic>
        <p:nvPicPr>
          <p:cNvPr id="5" name="Picture 4"/>
          <p:cNvPicPr>
            <a:picLocks noChangeAspect="1"/>
          </p:cNvPicPr>
          <p:nvPr/>
        </p:nvPicPr>
        <p:blipFill>
          <a:blip r:embed="rId3"/>
          <a:stretch>
            <a:fillRect/>
          </a:stretch>
        </p:blipFill>
        <p:spPr>
          <a:xfrm>
            <a:off x="386602" y="2345111"/>
            <a:ext cx="5448300" cy="2867025"/>
          </a:xfrm>
          <a:prstGeom prst="rect">
            <a:avLst/>
          </a:prstGeom>
        </p:spPr>
      </p:pic>
      <p:pic>
        <p:nvPicPr>
          <p:cNvPr id="6" name="Picture 5"/>
          <p:cNvPicPr>
            <a:picLocks noChangeAspect="1"/>
          </p:cNvPicPr>
          <p:nvPr/>
        </p:nvPicPr>
        <p:blipFill>
          <a:blip r:embed="rId4"/>
          <a:stretch>
            <a:fillRect/>
          </a:stretch>
        </p:blipFill>
        <p:spPr>
          <a:xfrm>
            <a:off x="8962" y="5922014"/>
            <a:ext cx="9135037" cy="731478"/>
          </a:xfrm>
          <a:prstGeom prst="rect">
            <a:avLst/>
          </a:prstGeom>
        </p:spPr>
      </p:pic>
    </p:spTree>
    <p:extLst>
      <p:ext uri="{BB962C8B-B14F-4D97-AF65-F5344CB8AC3E}">
        <p14:creationId xmlns:p14="http://schemas.microsoft.com/office/powerpoint/2010/main" val="30609635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US" dirty="0"/>
              <a:t>Scope of Working Group IV </a:t>
            </a:r>
            <a:endParaRPr lang="en-US" dirty="0" smtClean="0"/>
          </a:p>
          <a:p>
            <a:endParaRPr lang="en-US" dirty="0"/>
          </a:p>
          <a:p>
            <a:r>
              <a:rPr lang="en-US" dirty="0"/>
              <a:t>CGMS WG IV provides a regular forum for CGMS agencies to address topics of interest in areas related to data access in general and the contribution to the WMO Information System (WIS). </a:t>
            </a:r>
            <a:r>
              <a:rPr lang="en-US" dirty="0" smtClean="0"/>
              <a:t>The </a:t>
            </a:r>
            <a:r>
              <a:rPr lang="en-US" dirty="0"/>
              <a:t>Working Group addresses issues related to data dissemination systems, data formats and metadata exchange, and it also deals with the user interfaces and data access. </a:t>
            </a:r>
          </a:p>
        </p:txBody>
      </p:sp>
      <p:sp>
        <p:nvSpPr>
          <p:cNvPr id="3" name="Title 2"/>
          <p:cNvSpPr>
            <a:spLocks noGrp="1"/>
          </p:cNvSpPr>
          <p:nvPr>
            <p:ph type="title"/>
          </p:nvPr>
        </p:nvSpPr>
        <p:spPr>
          <a:xfrm>
            <a:off x="1810871" y="215808"/>
            <a:ext cx="7265894" cy="501650"/>
          </a:xfrm>
        </p:spPr>
        <p:txBody>
          <a:bodyPr/>
          <a:lstStyle/>
          <a:p>
            <a:r>
              <a:rPr lang="en-US" dirty="0" smtClean="0"/>
              <a:t>(WG </a:t>
            </a:r>
            <a:r>
              <a:rPr lang="en-US" dirty="0"/>
              <a:t>IV</a:t>
            </a:r>
            <a:r>
              <a:rPr lang="en-US" dirty="0" smtClean="0"/>
              <a:t>) </a:t>
            </a:r>
            <a:r>
              <a:rPr lang="en-US" dirty="0"/>
              <a:t>Global data </a:t>
            </a:r>
            <a:r>
              <a:rPr lang="en-US" dirty="0" smtClean="0"/>
              <a:t>dissemination</a:t>
            </a:r>
            <a:endParaRPr lang="en-US" dirty="0"/>
          </a:p>
        </p:txBody>
      </p:sp>
    </p:spTree>
    <p:extLst>
      <p:ext uri="{BB962C8B-B14F-4D97-AF65-F5344CB8AC3E}">
        <p14:creationId xmlns:p14="http://schemas.microsoft.com/office/powerpoint/2010/main" val="329786877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val="1807278513"/>
              </p:ext>
            </p:extLst>
          </p:nvPr>
        </p:nvGraphicFramePr>
        <p:xfrm>
          <a:off x="239713" y="1441450"/>
          <a:ext cx="8686800" cy="5179060"/>
        </p:xfrm>
        <a:graphic>
          <a:graphicData uri="http://schemas.openxmlformats.org/drawingml/2006/table">
            <a:tbl>
              <a:tblPr firstRow="1" bandRow="1">
                <a:tableStyleId>{5C22544A-7EE6-4342-B048-85BDC9FD1C3A}</a:tableStyleId>
              </a:tblPr>
              <a:tblGrid>
                <a:gridCol w="4343400"/>
                <a:gridCol w="4343400"/>
              </a:tblGrid>
              <a:tr h="370840">
                <a:tc>
                  <a:txBody>
                    <a:bodyPr/>
                    <a:lstStyle/>
                    <a:p>
                      <a:r>
                        <a:rPr lang="en-US" dirty="0" smtClean="0"/>
                        <a:t>Action Item </a:t>
                      </a:r>
                      <a:endParaRPr lang="en-US" dirty="0"/>
                    </a:p>
                  </a:txBody>
                  <a:tcPr/>
                </a:tc>
                <a:tc>
                  <a:txBody>
                    <a:bodyPr/>
                    <a:lstStyle/>
                    <a:p>
                      <a:r>
                        <a:rPr lang="en-US" dirty="0" smtClean="0"/>
                        <a:t>Description</a:t>
                      </a:r>
                      <a:r>
                        <a:rPr lang="en-US" baseline="0" dirty="0" smtClean="0"/>
                        <a:t> </a:t>
                      </a:r>
                      <a:endParaRPr lang="en-US" dirty="0"/>
                    </a:p>
                  </a:txBody>
                  <a:tcPr/>
                </a:tc>
              </a:tr>
              <a:tr h="370840">
                <a:tc>
                  <a:txBody>
                    <a:bodyPr/>
                    <a:lstStyle/>
                    <a:p>
                      <a:r>
                        <a:rPr lang="en-US" sz="1400" b="1" dirty="0" smtClean="0">
                          <a:solidFill>
                            <a:srgbClr val="000000"/>
                          </a:solidFill>
                          <a:latin typeface="Calibri" panose="020F0502020204030204" pitchFamily="34" charset="0"/>
                        </a:rPr>
                        <a:t>A43.06</a:t>
                      </a:r>
                      <a:endParaRPr lang="en-US" sz="1400" b="1" dirty="0">
                        <a:solidFill>
                          <a:srgbClr val="000000"/>
                        </a:solidFill>
                        <a:latin typeface="Calibri" panose="020F0502020204030204" pitchFamily="34" charset="0"/>
                      </a:endParaRPr>
                    </a:p>
                  </a:txBody>
                  <a:tcPr/>
                </a:tc>
                <a:tc>
                  <a:txBody>
                    <a:bodyPr/>
                    <a:lstStyle/>
                    <a:p>
                      <a:r>
                        <a:rPr lang="en-US" sz="1400" b="1" dirty="0" smtClean="0">
                          <a:solidFill>
                            <a:srgbClr val="000000"/>
                          </a:solidFill>
                          <a:latin typeface="Calibri" panose="020F0502020204030204" pitchFamily="34" charset="0"/>
                        </a:rPr>
                        <a:t>CGMS members to provide a listing of their data access portals.</a:t>
                      </a:r>
                      <a:endParaRPr lang="en-US" sz="1400" b="1" dirty="0">
                        <a:solidFill>
                          <a:srgbClr val="000000"/>
                        </a:solidFill>
                        <a:latin typeface="Calibri" panose="020F0502020204030204" pitchFamily="34" charset="0"/>
                      </a:endParaRPr>
                    </a:p>
                  </a:txBody>
                  <a:tcPr/>
                </a:tc>
              </a:tr>
              <a:tr h="370840">
                <a:tc>
                  <a:txBody>
                    <a:bodyPr/>
                    <a:lstStyle/>
                    <a:p>
                      <a:pPr algn="l" fontAlgn="t"/>
                      <a:r>
                        <a:rPr lang="en-US" sz="1400" b="1" i="0" u="none" strike="noStrike" dirty="0">
                          <a:solidFill>
                            <a:srgbClr val="000000"/>
                          </a:solidFill>
                          <a:effectLst/>
                          <a:latin typeface="Calibri" panose="020F0502020204030204" pitchFamily="34" charset="0"/>
                        </a:rPr>
                        <a:t>A44.01</a:t>
                      </a:r>
                    </a:p>
                  </a:txBody>
                  <a:tcPr marL="7620" marR="7620" marT="7620" marB="0"/>
                </a:tc>
                <a:tc>
                  <a:txBody>
                    <a:bodyPr/>
                    <a:lstStyle/>
                    <a:p>
                      <a:pPr algn="l" fontAlgn="t"/>
                      <a:r>
                        <a:rPr lang="en-US" sz="1400" b="1" i="0" u="none" strike="noStrike" dirty="0">
                          <a:solidFill>
                            <a:srgbClr val="000000"/>
                          </a:solidFill>
                          <a:effectLst/>
                          <a:latin typeface="Calibri" panose="020F0502020204030204" pitchFamily="34" charset="0"/>
                        </a:rPr>
                        <a:t>To submit the “Guidance Documentation on WMO Core Profile Metadata Creation For Satellite Products”  to WMO IPET-MDRD and IPET-SUP.</a:t>
                      </a:r>
                    </a:p>
                  </a:txBody>
                  <a:tcPr marL="7620" marR="7620" marT="7620" marB="0"/>
                </a:tc>
              </a:tr>
              <a:tr h="370840">
                <a:tc>
                  <a:txBody>
                    <a:bodyPr/>
                    <a:lstStyle/>
                    <a:p>
                      <a:pPr algn="l" fontAlgn="t"/>
                      <a:r>
                        <a:rPr lang="en-US" sz="1400" b="1" i="0" u="none" strike="noStrike">
                          <a:solidFill>
                            <a:srgbClr val="000000"/>
                          </a:solidFill>
                          <a:effectLst/>
                          <a:latin typeface="Calibri" panose="020F0502020204030204" pitchFamily="34" charset="0"/>
                        </a:rPr>
                        <a:t>A44.03</a:t>
                      </a:r>
                    </a:p>
                  </a:txBody>
                  <a:tcPr marL="7620" marR="7620" marT="7620" marB="0"/>
                </a:tc>
                <a:tc>
                  <a:txBody>
                    <a:bodyPr/>
                    <a:lstStyle/>
                    <a:p>
                      <a:pPr algn="l" fontAlgn="t"/>
                      <a:r>
                        <a:rPr lang="en-US" sz="1400" b="1" i="0" u="none" strike="noStrike" dirty="0">
                          <a:solidFill>
                            <a:srgbClr val="000000"/>
                          </a:solidFill>
                          <a:effectLst/>
                          <a:latin typeface="Calibri" panose="020F0502020204030204" pitchFamily="34" charset="0"/>
                        </a:rPr>
                        <a:t>CGMS members (data providers) to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a) discuss and respond to the recommendation from CGMS-44-CEOS-WP-02: CEOS recommends the adoption of the WGISS supported standards for searching Climate Data Records (CDRs). WGISS will provide technical support to CGMS data providers providing their climate data records through the WGISS data access infrastructure (IDN, CWIC, </a:t>
                      </a:r>
                      <a:r>
                        <a:rPr lang="en-US" sz="1400" b="1" i="0" u="none" strike="noStrike" dirty="0" err="1">
                          <a:solidFill>
                            <a:srgbClr val="000000"/>
                          </a:solidFill>
                          <a:effectLst/>
                          <a:latin typeface="Calibri" panose="020F0502020204030204" pitchFamily="34" charset="0"/>
                        </a:rPr>
                        <a:t>FedEO</a:t>
                      </a:r>
                      <a:r>
                        <a:rPr lang="en-US" sz="1400" b="1" i="0" u="none" strike="noStrike" dirty="0">
                          <a:solidFill>
                            <a:srgbClr val="000000"/>
                          </a:solidFill>
                          <a:effectLst/>
                          <a:latin typeface="Calibri" panose="020F0502020204030204" pitchFamily="34" charset="0"/>
                        </a:rPr>
                        <a:t>); and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
                      </a:r>
                      <a:br>
                        <a:rPr lang="en-US" sz="1400" b="1" i="0" u="none" strike="noStrike" dirty="0">
                          <a:solidFill>
                            <a:srgbClr val="00000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b) report how far the standards WGISS developed (as described in CGMS-44-CEOS-WP-02) are supported.</a:t>
                      </a:r>
                    </a:p>
                  </a:txBody>
                  <a:tcPr marL="7620" marR="7620" marT="7620" marB="0"/>
                </a:tc>
              </a:tr>
              <a:tr h="370840">
                <a:tc>
                  <a:txBody>
                    <a:bodyPr/>
                    <a:lstStyle/>
                    <a:p>
                      <a:pPr algn="l" fontAlgn="t"/>
                      <a:r>
                        <a:rPr lang="en-US" sz="1400" b="1" i="0" u="none" strike="noStrike">
                          <a:solidFill>
                            <a:srgbClr val="000000"/>
                          </a:solidFill>
                          <a:effectLst/>
                          <a:latin typeface="Calibri" panose="020F0502020204030204" pitchFamily="34" charset="0"/>
                        </a:rPr>
                        <a:t>R42.01</a:t>
                      </a:r>
                    </a:p>
                  </a:txBody>
                  <a:tcPr marL="7620" marR="7620" marT="7620" marB="0"/>
                </a:tc>
                <a:tc>
                  <a:txBody>
                    <a:bodyPr/>
                    <a:lstStyle/>
                    <a:p>
                      <a:pPr algn="l" fontAlgn="t"/>
                      <a:r>
                        <a:rPr lang="en-US" sz="1400" b="1" i="0" u="none" strike="noStrike" dirty="0">
                          <a:solidFill>
                            <a:srgbClr val="000000"/>
                          </a:solidFill>
                          <a:effectLst/>
                          <a:latin typeface="Calibri" panose="020F0502020204030204" pitchFamily="34" charset="0"/>
                        </a:rPr>
                        <a:t>Satellite operators to provide WIS Discovery Metadata Records, compliant to WIS requirements and following the guidance to be provided by the CGMS-WMO Task Force on metadata implementation, in order to facilitate satellite information discovery and access</a:t>
                      </a:r>
                    </a:p>
                  </a:txBody>
                  <a:tcPr marL="7620" marR="7620" marT="7620" marB="0"/>
                </a:tc>
              </a:tr>
            </a:tbl>
          </a:graphicData>
        </a:graphic>
      </p:graphicFrame>
      <p:sp>
        <p:nvSpPr>
          <p:cNvPr id="3" name="Title 2"/>
          <p:cNvSpPr>
            <a:spLocks noGrp="1"/>
          </p:cNvSpPr>
          <p:nvPr>
            <p:ph type="title"/>
          </p:nvPr>
        </p:nvSpPr>
        <p:spPr/>
        <p:txBody>
          <a:bodyPr/>
          <a:lstStyle/>
          <a:p>
            <a:r>
              <a:rPr lang="en-US" smtClean="0"/>
              <a:t>CGMS WGIV action items</a:t>
            </a:r>
            <a:endParaRPr lang="en-US" dirty="0"/>
          </a:p>
        </p:txBody>
      </p:sp>
    </p:spTree>
    <p:extLst>
      <p:ext uri="{BB962C8B-B14F-4D97-AF65-F5344CB8AC3E}">
        <p14:creationId xmlns:p14="http://schemas.microsoft.com/office/powerpoint/2010/main" val="155854157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 y="2743200"/>
            <a:ext cx="9144000" cy="2576215"/>
          </a:xfrm>
          <a:prstGeom prst="rect">
            <a:avLst/>
          </a:prstGeom>
        </p:spPr>
      </p:pic>
      <p:sp>
        <p:nvSpPr>
          <p:cNvPr id="6" name="Shape 11"/>
          <p:cNvSpPr/>
          <p:nvPr/>
        </p:nvSpPr>
        <p:spPr>
          <a:xfrm>
            <a:off x="3912836" y="831610"/>
            <a:ext cx="4810858" cy="141502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b="1" dirty="0">
                <a:solidFill>
                  <a:srgbClr val="FFFFFF"/>
                </a:solidFill>
              </a:rPr>
              <a:t>CEOS SIT Technical Workshop Conclusions </a:t>
            </a:r>
            <a:r>
              <a:rPr lang="en-AU" dirty="0" smtClean="0">
                <a:solidFill>
                  <a:srgbClr val="FFFFFF"/>
                </a:solidFill>
                <a:latin typeface="+mj-lt"/>
                <a:ea typeface="Arial Bold"/>
                <a:cs typeface="Arial Bold"/>
                <a:sym typeface="Arial Bold"/>
              </a:rPr>
              <a:t>Oxford, UK</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-15</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2016</a:t>
            </a: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25014303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74158" y="1295400"/>
            <a:ext cx="8493642" cy="4724400"/>
          </a:xfrm>
        </p:spPr>
        <p:txBody>
          <a:bodyPr/>
          <a:lstStyle/>
          <a:p>
            <a:r>
              <a:rPr lang="en-AU" dirty="0" smtClean="0">
                <a:solidFill>
                  <a:schemeClr val="tx2"/>
                </a:solidFill>
              </a:rPr>
              <a:t>Partnerships</a:t>
            </a:r>
          </a:p>
          <a:p>
            <a:pPr lvl="1">
              <a:buFont typeface=".AppleSystemUIFont" charset="0"/>
              <a:buChar char="-"/>
            </a:pPr>
            <a:r>
              <a:rPr lang="en-AU" dirty="0">
                <a:solidFill>
                  <a:schemeClr val="tx2"/>
                </a:solidFill>
              </a:rPr>
              <a:t>d</a:t>
            </a:r>
            <a:r>
              <a:rPr lang="en-AU" dirty="0" smtClean="0">
                <a:solidFill>
                  <a:schemeClr val="tx2"/>
                </a:solidFill>
              </a:rPr>
              <a:t>iscussed options with dev. banks, UN, data giants, and NGOs. </a:t>
            </a:r>
          </a:p>
          <a:p>
            <a:pPr lvl="1">
              <a:buFont typeface=".AppleSystemUIFont" charset="0"/>
              <a:buChar char="-"/>
            </a:pPr>
            <a:r>
              <a:rPr lang="en-AU" dirty="0" smtClean="0">
                <a:solidFill>
                  <a:schemeClr val="tx2"/>
                </a:solidFill>
              </a:rPr>
              <a:t>high-level vs case-by-case discussed</a:t>
            </a:r>
          </a:p>
          <a:p>
            <a:pPr lvl="1">
              <a:buFont typeface=".AppleSystemUIFont" charset="0"/>
              <a:buChar char="-"/>
            </a:pPr>
            <a:r>
              <a:rPr lang="en-AU" dirty="0" smtClean="0">
                <a:solidFill>
                  <a:schemeClr val="tx2"/>
                </a:solidFill>
              </a:rPr>
              <a:t>GEO assumed to have the preferred geometry</a:t>
            </a:r>
          </a:p>
          <a:p>
            <a:pPr lvl="1">
              <a:buFont typeface=".AppleSystemUIFont" charset="0"/>
              <a:buChar char="-"/>
            </a:pPr>
            <a:r>
              <a:rPr lang="en-AU" dirty="0">
                <a:solidFill>
                  <a:schemeClr val="tx2"/>
                </a:solidFill>
              </a:rPr>
              <a:t>More difficult with in-situ data providers</a:t>
            </a:r>
            <a:r>
              <a:rPr lang="en-AU" dirty="0" smtClean="0">
                <a:solidFill>
                  <a:schemeClr val="tx2"/>
                </a:solidFill>
              </a:rPr>
              <a:t>.</a:t>
            </a:r>
          </a:p>
          <a:p>
            <a:pPr lvl="1">
              <a:buFont typeface=".AppleSystemUIFont" charset="0"/>
              <a:buChar char="-"/>
            </a:pPr>
            <a:endParaRPr lang="en-AU" dirty="0">
              <a:solidFill>
                <a:schemeClr val="tx2"/>
              </a:solidFill>
            </a:endParaRPr>
          </a:p>
          <a:p>
            <a:pPr>
              <a:buFont typeface="Arial" charset="0"/>
              <a:buChar char="•"/>
            </a:pPr>
            <a:r>
              <a:rPr lang="en-AU" b="1" dirty="0" smtClean="0">
                <a:solidFill>
                  <a:schemeClr val="tx2"/>
                </a:solidFill>
              </a:rPr>
              <a:t>Sketch up common principles of engagement and communication</a:t>
            </a:r>
          </a:p>
          <a:p>
            <a:pPr lvl="1">
              <a:buFont typeface="Arial" charset="0"/>
              <a:buChar char="•"/>
            </a:pPr>
            <a:r>
              <a:rPr lang="en-AU" dirty="0">
                <a:solidFill>
                  <a:schemeClr val="tx2"/>
                </a:solidFill>
              </a:rPr>
              <a:t>l</a:t>
            </a:r>
            <a:r>
              <a:rPr lang="en-AU" dirty="0" smtClean="0">
                <a:solidFill>
                  <a:schemeClr val="tx2"/>
                </a:solidFill>
              </a:rPr>
              <a:t>essons learned might help familiar obstacles</a:t>
            </a:r>
          </a:p>
          <a:p>
            <a:pPr lvl="1">
              <a:buFont typeface="Arial" charset="0"/>
              <a:buChar char="•"/>
            </a:pPr>
            <a:r>
              <a:rPr lang="en-AU" dirty="0" smtClean="0">
                <a:solidFill>
                  <a:schemeClr val="tx2"/>
                </a:solidFill>
              </a:rPr>
              <a:t>small poll of CEOS initiatives</a:t>
            </a:r>
            <a:endParaRPr lang="en-AU" dirty="0">
              <a:solidFill>
                <a:schemeClr val="tx2"/>
              </a:solidFill>
            </a:endParaRPr>
          </a:p>
          <a:p>
            <a:pPr>
              <a:buFont typeface="Arial" charset="0"/>
              <a:buChar char="•"/>
            </a:pPr>
            <a:r>
              <a:rPr lang="en-AU" b="1" dirty="0" smtClean="0">
                <a:solidFill>
                  <a:schemeClr val="tx2"/>
                </a:solidFill>
              </a:rPr>
              <a:t>Short audit of CEOS/agency relationships with dev. Banks and UN system  </a:t>
            </a:r>
            <a:r>
              <a:rPr lang="en-AU" dirty="0" smtClean="0">
                <a:solidFill>
                  <a:schemeClr val="tx2"/>
                </a:solidFill>
              </a:rPr>
              <a:t>(</a:t>
            </a:r>
            <a:r>
              <a:rPr lang="en-AU" i="1" dirty="0" smtClean="0">
                <a:solidFill>
                  <a:schemeClr val="tx2"/>
                </a:solidFill>
              </a:rPr>
              <a:t>as </a:t>
            </a:r>
            <a:r>
              <a:rPr lang="en-AU" i="1" dirty="0">
                <a:solidFill>
                  <a:schemeClr val="tx2"/>
                </a:solidFill>
              </a:rPr>
              <a:t>a first step towards better </a:t>
            </a:r>
            <a:r>
              <a:rPr lang="en-AU" i="1" dirty="0" smtClean="0">
                <a:solidFill>
                  <a:schemeClr val="tx2"/>
                </a:solidFill>
              </a:rPr>
              <a:t>coordination)</a:t>
            </a:r>
            <a:endParaRPr lang="en-AU" dirty="0">
              <a:solidFill>
                <a:schemeClr val="tx2"/>
              </a:solidFill>
            </a:endParaRPr>
          </a:p>
          <a:p>
            <a:pPr>
              <a:buFont typeface="Arial" charset="0"/>
              <a:buChar char="•"/>
            </a:pPr>
            <a:r>
              <a:rPr lang="en-AU" b="1" dirty="0" smtClean="0">
                <a:solidFill>
                  <a:schemeClr val="tx2"/>
                </a:solidFill>
              </a:rPr>
              <a:t>Advocate for GEO role and leadership</a:t>
            </a:r>
          </a:p>
          <a:p>
            <a:pPr>
              <a:buFont typeface="Arial" charset="0"/>
              <a:buChar char="•"/>
            </a:pPr>
            <a:endParaRPr lang="en-AU" dirty="0">
              <a:solidFill>
                <a:schemeClr val="tx2"/>
              </a:solidFill>
            </a:endParaRPr>
          </a:p>
          <a:p>
            <a:pPr>
              <a:buFont typeface="Arial" charset="0"/>
              <a:buChar char="•"/>
            </a:pPr>
            <a:r>
              <a:rPr lang="en-AU" dirty="0" smtClean="0">
                <a:solidFill>
                  <a:schemeClr val="tx2"/>
                </a:solidFill>
              </a:rPr>
              <a:t>CSIRO indicated this topic for further discussion at Plenary, stressing that many user groups are unaware of benefits from using EO data</a:t>
            </a:r>
            <a:endParaRPr lang="en-AU" dirty="0">
              <a:solidFill>
                <a:schemeClr val="tx2"/>
              </a:solidFill>
            </a:endParaRPr>
          </a:p>
          <a:p>
            <a:pPr>
              <a:buFont typeface=".AppleSystemUIFont" charset="0"/>
              <a:buChar char="-"/>
            </a:pPr>
            <a:endParaRPr lang="en-US" dirty="0" smtClean="0">
              <a:solidFill>
                <a:schemeClr val="tx2"/>
              </a:solidFill>
            </a:endParaRPr>
          </a:p>
          <a:p>
            <a:pPr marL="0" indent="0">
              <a:buNone/>
            </a:pPr>
            <a:endParaRPr lang="en-US" dirty="0" smtClean="0">
              <a:solidFill>
                <a:schemeClr val="tx2"/>
              </a:solidFill>
            </a:endParaRPr>
          </a:p>
          <a:p>
            <a:pPr marL="0" indent="0">
              <a:buNone/>
            </a:pPr>
            <a:endParaRPr lang="en-US" dirty="0">
              <a:solidFill>
                <a:schemeClr val="tx2"/>
              </a:solidFill>
              <a:latin typeface="+mj-lt"/>
            </a:endParaRPr>
          </a:p>
        </p:txBody>
      </p:sp>
      <p:sp>
        <p:nvSpPr>
          <p:cNvPr id="4" name="TextBox 3"/>
          <p:cNvSpPr txBox="1"/>
          <p:nvPr/>
        </p:nvSpPr>
        <p:spPr>
          <a:xfrm>
            <a:off x="1905000" y="228600"/>
            <a:ext cx="239264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Partnerships</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Tree>
    <p:extLst>
      <p:ext uri="{BB962C8B-B14F-4D97-AF65-F5344CB8AC3E}">
        <p14:creationId xmlns:p14="http://schemas.microsoft.com/office/powerpoint/2010/main" val="257056453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74158" y="1295400"/>
            <a:ext cx="8493642" cy="4724400"/>
          </a:xfrm>
        </p:spPr>
        <p:txBody>
          <a:bodyPr/>
          <a:lstStyle/>
          <a:p>
            <a:pPr marL="0" indent="0">
              <a:buNone/>
            </a:pPr>
            <a:endParaRPr lang="en-US" b="1" dirty="0">
              <a:solidFill>
                <a:schemeClr val="tx2"/>
              </a:solidFill>
              <a:latin typeface="+mj-lt"/>
            </a:endParaRPr>
          </a:p>
          <a:p>
            <a:r>
              <a:rPr lang="en-AU" dirty="0" smtClean="0">
                <a:solidFill>
                  <a:schemeClr val="tx2"/>
                </a:solidFill>
              </a:rPr>
              <a:t>The first FDA-related pilots emerging bottom-up within CEOS</a:t>
            </a:r>
          </a:p>
          <a:p>
            <a:r>
              <a:rPr lang="en-AU" dirty="0" smtClean="0">
                <a:solidFill>
                  <a:schemeClr val="tx2"/>
                </a:solidFill>
              </a:rPr>
              <a:t>Work well advanced within SEO/SDCG/LSI-VC</a:t>
            </a:r>
          </a:p>
          <a:p>
            <a:r>
              <a:rPr lang="en-AU" dirty="0" smtClean="0">
                <a:solidFill>
                  <a:schemeClr val="tx2"/>
                </a:solidFill>
              </a:rPr>
              <a:t>CEOS Data Cube Work Plan developed to document and communicate the many threads and dimensions</a:t>
            </a:r>
          </a:p>
          <a:p>
            <a:r>
              <a:rPr lang="en-AU" dirty="0" smtClean="0">
                <a:solidFill>
                  <a:schemeClr val="tx2"/>
                </a:solidFill>
              </a:rPr>
              <a:t>ARD spec progressing well – needs broader participation and addition of radar expertise</a:t>
            </a:r>
          </a:p>
          <a:p>
            <a:pPr lvl="1">
              <a:buFont typeface=".AppleSystemUIFont" charset="0"/>
              <a:buChar char="-"/>
            </a:pPr>
            <a:endParaRPr lang="en-AU" dirty="0">
              <a:solidFill>
                <a:schemeClr val="tx2"/>
              </a:solidFill>
            </a:endParaRPr>
          </a:p>
          <a:p>
            <a:pPr>
              <a:buFont typeface="Arial" charset="0"/>
              <a:buChar char="•"/>
            </a:pPr>
            <a:r>
              <a:rPr lang="en-AU" b="1" dirty="0" smtClean="0">
                <a:solidFill>
                  <a:schemeClr val="tx2"/>
                </a:solidFill>
              </a:rPr>
              <a:t>Endorse the 3 </a:t>
            </a:r>
            <a:r>
              <a:rPr lang="en-AU" b="1" dirty="0" err="1" smtClean="0">
                <a:solidFill>
                  <a:schemeClr val="tx2"/>
                </a:solidFill>
              </a:rPr>
              <a:t>Yr</a:t>
            </a:r>
            <a:r>
              <a:rPr lang="en-AU" b="1" dirty="0" smtClean="0">
                <a:solidFill>
                  <a:schemeClr val="tx2"/>
                </a:solidFill>
              </a:rPr>
              <a:t> CEOS Data Cube Work Plan</a:t>
            </a:r>
          </a:p>
          <a:p>
            <a:pPr>
              <a:buFont typeface="Arial" charset="0"/>
              <a:buChar char="•"/>
            </a:pPr>
            <a:r>
              <a:rPr lang="en-AU" b="1" dirty="0" smtClean="0">
                <a:solidFill>
                  <a:schemeClr val="tx2"/>
                </a:solidFill>
              </a:rPr>
              <a:t>Endorse the CARD4L high level definition and encourage further work and application to CEOS missions</a:t>
            </a:r>
          </a:p>
          <a:p>
            <a:pPr>
              <a:buFont typeface="Arial" charset="0"/>
              <a:buChar char="•"/>
            </a:pPr>
            <a:r>
              <a:rPr lang="en-AU" b="1" dirty="0" smtClean="0">
                <a:solidFill>
                  <a:schemeClr val="tx2"/>
                </a:solidFill>
              </a:rPr>
              <a:t/>
            </a:r>
            <a:br>
              <a:rPr lang="en-AU" b="1" dirty="0" smtClean="0">
                <a:solidFill>
                  <a:schemeClr val="tx2"/>
                </a:solidFill>
              </a:rPr>
            </a:br>
            <a:endParaRPr lang="en-AU" dirty="0">
              <a:solidFill>
                <a:schemeClr val="tx2"/>
              </a:solidFill>
            </a:endParaRPr>
          </a:p>
          <a:p>
            <a:pPr>
              <a:buFont typeface="Arial" charset="0"/>
              <a:buChar char="•"/>
            </a:pPr>
            <a:r>
              <a:rPr lang="en-AU" dirty="0" smtClean="0">
                <a:solidFill>
                  <a:schemeClr val="tx2"/>
                </a:solidFill>
              </a:rPr>
              <a:t>FDA-team propose a CDC/ARD/GFOI pilot (see later)</a:t>
            </a:r>
            <a:endParaRPr lang="en-AU" dirty="0">
              <a:solidFill>
                <a:schemeClr val="tx2"/>
              </a:solidFill>
            </a:endParaRPr>
          </a:p>
          <a:p>
            <a:pPr>
              <a:buFont typeface=".AppleSystemUIFont" charset="0"/>
              <a:buChar char="-"/>
            </a:pPr>
            <a:endParaRPr lang="en-US" dirty="0" smtClean="0">
              <a:solidFill>
                <a:schemeClr val="tx2"/>
              </a:solidFill>
            </a:endParaRPr>
          </a:p>
          <a:p>
            <a:pPr marL="0" indent="0">
              <a:buNone/>
            </a:pPr>
            <a:endParaRPr lang="en-US" dirty="0" smtClean="0">
              <a:solidFill>
                <a:schemeClr val="tx2"/>
              </a:solidFill>
            </a:endParaRPr>
          </a:p>
          <a:p>
            <a:pPr marL="0" indent="0">
              <a:buNone/>
            </a:pPr>
            <a:endParaRPr lang="en-US" dirty="0">
              <a:solidFill>
                <a:schemeClr val="tx2"/>
              </a:solidFill>
              <a:latin typeface="+mj-lt"/>
            </a:endParaRPr>
          </a:p>
        </p:txBody>
      </p:sp>
      <p:sp>
        <p:nvSpPr>
          <p:cNvPr id="4" name="TextBox 3"/>
          <p:cNvSpPr txBox="1"/>
          <p:nvPr/>
        </p:nvSpPr>
        <p:spPr>
          <a:xfrm>
            <a:off x="1905000" y="228600"/>
            <a:ext cx="5106524"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CEOS Data Cube</a:t>
            </a:r>
            <a:r>
              <a:rPr kumimoji="0" lang="en-US" sz="3200" b="0" i="0" u="none" strike="noStrike" cap="none" spc="0" normalizeH="0" dirty="0" smtClean="0">
                <a:ln>
                  <a:noFill/>
                </a:ln>
                <a:solidFill>
                  <a:schemeClr val="bg1"/>
                </a:solidFill>
                <a:effectLst/>
                <a:uFillTx/>
                <a:latin typeface="+mj-lt"/>
              </a:rPr>
              <a:t> and ARD</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Tree>
    <p:extLst>
      <p:ext uri="{BB962C8B-B14F-4D97-AF65-F5344CB8AC3E}">
        <p14:creationId xmlns:p14="http://schemas.microsoft.com/office/powerpoint/2010/main" val="420010529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74158" y="1295400"/>
            <a:ext cx="8493642" cy="4724400"/>
          </a:xfrm>
        </p:spPr>
        <p:txBody>
          <a:bodyPr/>
          <a:lstStyle/>
          <a:p>
            <a:pPr marL="0" indent="0">
              <a:buNone/>
            </a:pPr>
            <a:endParaRPr lang="en-US" b="1" dirty="0">
              <a:latin typeface="+mj-lt"/>
            </a:endParaRPr>
          </a:p>
          <a:p>
            <a:r>
              <a:rPr lang="en-AU" dirty="0" smtClean="0"/>
              <a:t>Short-term recommendations well received</a:t>
            </a:r>
          </a:p>
          <a:p>
            <a:r>
              <a:rPr lang="en-AU" b="1" dirty="0">
                <a:solidFill>
                  <a:schemeClr val="tx2"/>
                </a:solidFill>
              </a:rPr>
              <a:t>SIT recommends Plenary to endorse the 1-year </a:t>
            </a:r>
            <a:r>
              <a:rPr lang="en-AU" b="1" dirty="0" smtClean="0">
                <a:solidFill>
                  <a:schemeClr val="tx2"/>
                </a:solidFill>
              </a:rPr>
              <a:t>extension </a:t>
            </a:r>
            <a:r>
              <a:rPr lang="en-AU" b="1" dirty="0">
                <a:solidFill>
                  <a:schemeClr val="tx2"/>
                </a:solidFill>
              </a:rPr>
              <a:t>of the FDA </a:t>
            </a:r>
            <a:r>
              <a:rPr lang="en-AU" b="1" dirty="0" smtClean="0">
                <a:solidFill>
                  <a:schemeClr val="tx2"/>
                </a:solidFill>
              </a:rPr>
              <a:t>team </a:t>
            </a:r>
            <a:r>
              <a:rPr lang="en-AU" dirty="0" smtClean="0"/>
              <a:t>– leadership and participation will be confirmed by USGS and CSIRO</a:t>
            </a:r>
          </a:p>
          <a:p>
            <a:r>
              <a:rPr lang="en-AU" b="1" dirty="0" smtClean="0"/>
              <a:t>Encouraged continued relevant work by WGISS</a:t>
            </a:r>
          </a:p>
          <a:p>
            <a:r>
              <a:rPr lang="en-AU" b="1" dirty="0" smtClean="0"/>
              <a:t>Propose to Plenary an integration of existing CEOS activities as a more focused demo of FDA benefits</a:t>
            </a:r>
          </a:p>
          <a:p>
            <a:pPr lvl="1">
              <a:buFont typeface=".AppleSystemUIFont" charset="0"/>
              <a:buChar char="-"/>
            </a:pPr>
            <a:r>
              <a:rPr lang="en-AU" dirty="0" smtClean="0"/>
              <a:t>Small-scale ARD production in a CEOS Data Cube framework</a:t>
            </a:r>
          </a:p>
          <a:p>
            <a:pPr lvl="1">
              <a:buFont typeface=".AppleSystemUIFont" charset="0"/>
              <a:buChar char="-"/>
            </a:pPr>
            <a:r>
              <a:rPr lang="en-AU" dirty="0" smtClean="0"/>
              <a:t>GFOI Colombia demonstrator</a:t>
            </a:r>
          </a:p>
          <a:p>
            <a:pPr lvl="1">
              <a:buFont typeface=".AppleSystemUIFont" charset="0"/>
              <a:buChar char="-"/>
            </a:pPr>
            <a:r>
              <a:rPr lang="en-AU" dirty="0" smtClean="0"/>
              <a:t>12-24 months</a:t>
            </a:r>
          </a:p>
          <a:p>
            <a:pPr>
              <a:buFont typeface="Arial" charset="0"/>
              <a:buChar char="•"/>
            </a:pPr>
            <a:r>
              <a:rPr lang="en-AU" dirty="0" smtClean="0"/>
              <a:t>Expanded proposal for Plenary</a:t>
            </a:r>
          </a:p>
          <a:p>
            <a:pPr>
              <a:buFont typeface="Arial" charset="0"/>
              <a:buChar char="•"/>
            </a:pPr>
            <a:r>
              <a:rPr lang="en-AU" dirty="0" smtClean="0"/>
              <a:t>Explore other suggestions in parallel (CEOS TEP </a:t>
            </a:r>
            <a:r>
              <a:rPr lang="en-AU" dirty="0" err="1" smtClean="0"/>
              <a:t>etc</a:t>
            </a:r>
            <a:r>
              <a:rPr lang="en-AU" dirty="0" smtClean="0"/>
              <a:t>)</a:t>
            </a:r>
          </a:p>
          <a:p>
            <a:endParaRPr lang="en-AU" b="1" dirty="0" smtClean="0"/>
          </a:p>
          <a:p>
            <a:endParaRPr lang="en-AU" dirty="0" smtClean="0"/>
          </a:p>
          <a:p>
            <a:endParaRPr lang="en-AU" dirty="0"/>
          </a:p>
          <a:p>
            <a:endParaRPr lang="en-AU" dirty="0" smtClean="0"/>
          </a:p>
          <a:p>
            <a:pPr lvl="1">
              <a:buFont typeface=".AppleSystemUIFont" charset="0"/>
              <a:buChar char="-"/>
            </a:pPr>
            <a:endParaRPr lang="en-AU" dirty="0"/>
          </a:p>
          <a:p>
            <a:pPr>
              <a:buFont typeface=".AppleSystemUIFont" charset="0"/>
              <a:buChar char="-"/>
            </a:pPr>
            <a:endParaRPr lang="en-US" dirty="0" smtClean="0"/>
          </a:p>
          <a:p>
            <a:pPr marL="0" indent="0">
              <a:buNone/>
            </a:pPr>
            <a:endParaRPr lang="en-US" dirty="0" smtClean="0"/>
          </a:p>
          <a:p>
            <a:pPr marL="0" indent="0">
              <a:buNone/>
            </a:pPr>
            <a:endParaRPr lang="en-US" dirty="0">
              <a:latin typeface="+mj-lt"/>
            </a:endParaRPr>
          </a:p>
        </p:txBody>
      </p:sp>
      <p:sp>
        <p:nvSpPr>
          <p:cNvPr id="4" name="TextBox 3"/>
          <p:cNvSpPr txBox="1"/>
          <p:nvPr/>
        </p:nvSpPr>
        <p:spPr>
          <a:xfrm>
            <a:off x="1905000" y="228600"/>
            <a:ext cx="476027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Future Data Architectures</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Tree>
    <p:extLst>
      <p:ext uri="{BB962C8B-B14F-4D97-AF65-F5344CB8AC3E}">
        <p14:creationId xmlns:p14="http://schemas.microsoft.com/office/powerpoint/2010/main" val="40895173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54665" y="1447800"/>
            <a:ext cx="8493642" cy="4724400"/>
          </a:xfrm>
        </p:spPr>
        <p:txBody>
          <a:bodyPr/>
          <a:lstStyle/>
          <a:p>
            <a:r>
              <a:rPr lang="en-AU" dirty="0" smtClean="0"/>
              <a:t>Focus on 5-7 VC/WG initiatives</a:t>
            </a:r>
          </a:p>
          <a:p>
            <a:pPr lvl="1">
              <a:buFont typeface=".AppleSystemUIFont" charset="0"/>
              <a:buChar char="-"/>
            </a:pPr>
            <a:r>
              <a:rPr lang="en-AU" sz="1600" dirty="0" smtClean="0"/>
              <a:t>ACC GHG Constellation Paper</a:t>
            </a:r>
          </a:p>
          <a:p>
            <a:pPr lvl="1">
              <a:buFont typeface=".AppleSystemUIFont" charset="0"/>
              <a:buChar char="-"/>
            </a:pPr>
            <a:r>
              <a:rPr lang="en-AU" sz="1600" dirty="0" err="1" smtClean="0"/>
              <a:t>WGClimate</a:t>
            </a:r>
            <a:r>
              <a:rPr lang="en-AU" sz="1600" dirty="0" smtClean="0"/>
              <a:t> Carbon gap analysis (ECVI)</a:t>
            </a:r>
          </a:p>
          <a:p>
            <a:pPr lvl="1">
              <a:buFont typeface=".AppleSystemUIFont" charset="0"/>
              <a:buChar char="-"/>
            </a:pPr>
            <a:r>
              <a:rPr lang="en-AU" sz="1600" dirty="0" smtClean="0"/>
              <a:t>WGISS portal</a:t>
            </a:r>
          </a:p>
          <a:p>
            <a:pPr lvl="1">
              <a:buFont typeface=".AppleSystemUIFont" charset="0"/>
              <a:buChar char="-"/>
            </a:pPr>
            <a:r>
              <a:rPr lang="en-AU" sz="1600" dirty="0" smtClean="0"/>
              <a:t>WGCV actions</a:t>
            </a:r>
          </a:p>
          <a:p>
            <a:pPr lvl="1">
              <a:buFont typeface=".AppleSystemUIFont" charset="0"/>
              <a:buChar char="-"/>
            </a:pPr>
            <a:r>
              <a:rPr lang="en-AU" sz="1600" dirty="0" smtClean="0"/>
              <a:t>NASA biomass </a:t>
            </a:r>
            <a:r>
              <a:rPr lang="en-AU" sz="1600" dirty="0" err="1" smtClean="0"/>
              <a:t>cal</a:t>
            </a:r>
            <a:r>
              <a:rPr lang="en-AU" sz="1600" dirty="0" smtClean="0"/>
              <a:t>/</a:t>
            </a:r>
            <a:r>
              <a:rPr lang="en-AU" sz="1600" dirty="0" err="1" smtClean="0"/>
              <a:t>val</a:t>
            </a:r>
            <a:r>
              <a:rPr lang="en-AU" sz="1600" dirty="0" smtClean="0"/>
              <a:t> and products</a:t>
            </a:r>
          </a:p>
          <a:p>
            <a:pPr lvl="1">
              <a:buFont typeface=".AppleSystemUIFont" charset="0"/>
              <a:buChar char="-"/>
            </a:pPr>
            <a:r>
              <a:rPr lang="en-AU" sz="1600" dirty="0" smtClean="0"/>
              <a:t>JAXA IPCC TFI engagement</a:t>
            </a:r>
            <a:endParaRPr lang="en-AU" dirty="0" smtClean="0"/>
          </a:p>
          <a:p>
            <a:r>
              <a:rPr lang="en-AU" dirty="0" smtClean="0"/>
              <a:t>Prototypes for cross-cutting aspects</a:t>
            </a:r>
          </a:p>
          <a:p>
            <a:r>
              <a:rPr lang="en-AU" dirty="0" smtClean="0"/>
              <a:t>Continue with GEO Carbon initiative engagement, mapping agency level projects onto Carbon actions</a:t>
            </a:r>
          </a:p>
          <a:p>
            <a:r>
              <a:rPr lang="en-AU" b="1" dirty="0" smtClean="0"/>
              <a:t>Plan for a 2-yearly CEOS Carbon Workshop</a:t>
            </a:r>
          </a:p>
          <a:p>
            <a:r>
              <a:rPr lang="en-AU" b="1" dirty="0" smtClean="0"/>
              <a:t>Plenary to agree on overall approach – update 2017, review 2018</a:t>
            </a:r>
          </a:p>
          <a:p>
            <a:r>
              <a:rPr lang="en-AU" b="1" dirty="0" smtClean="0"/>
              <a:t>Plenary to comment on individual initiatives</a:t>
            </a:r>
          </a:p>
          <a:p>
            <a:r>
              <a:rPr lang="en-AU" b="1" dirty="0" smtClean="0"/>
              <a:t>CEOS-CGMS CO</a:t>
            </a:r>
            <a:r>
              <a:rPr lang="en-AU" b="1" baseline="-25000" dirty="0" smtClean="0"/>
              <a:t>2</a:t>
            </a:r>
            <a:r>
              <a:rPr lang="en-AU" b="1" dirty="0" smtClean="0"/>
              <a:t> coordination – confirm at Plenary to write to CGMS noting ACC-VC efforts and invitation to augment</a:t>
            </a:r>
          </a:p>
          <a:p>
            <a:endParaRPr lang="en-AU" b="1" dirty="0" smtClean="0"/>
          </a:p>
          <a:p>
            <a:endParaRPr lang="is-IS" dirty="0" smtClean="0"/>
          </a:p>
          <a:p>
            <a:endParaRPr lang="en-AU" dirty="0"/>
          </a:p>
          <a:p>
            <a:endParaRPr lang="en-AU" b="1" dirty="0" smtClean="0"/>
          </a:p>
          <a:p>
            <a:endParaRPr lang="en-AU" b="1" dirty="0" smtClean="0"/>
          </a:p>
          <a:p>
            <a:endParaRPr lang="en-AU" dirty="0" smtClean="0"/>
          </a:p>
          <a:p>
            <a:endParaRPr lang="en-AU" dirty="0"/>
          </a:p>
          <a:p>
            <a:endParaRPr lang="en-AU" dirty="0" smtClean="0"/>
          </a:p>
          <a:p>
            <a:pPr lvl="1">
              <a:buFont typeface=".AppleSystemUIFont" charset="0"/>
              <a:buChar char="-"/>
            </a:pPr>
            <a:endParaRPr lang="en-AU" dirty="0"/>
          </a:p>
          <a:p>
            <a:pPr>
              <a:buFont typeface=".AppleSystemUIFont" charset="0"/>
              <a:buChar char="-"/>
            </a:pPr>
            <a:endParaRPr lang="en-US" dirty="0" smtClean="0"/>
          </a:p>
          <a:p>
            <a:pPr marL="0" indent="0">
              <a:buNone/>
            </a:pPr>
            <a:endParaRPr lang="en-US" dirty="0" smtClean="0"/>
          </a:p>
          <a:p>
            <a:pPr marL="0" indent="0">
              <a:buNone/>
            </a:pPr>
            <a:endParaRPr lang="en-US" dirty="0">
              <a:latin typeface="+mj-lt"/>
            </a:endParaRPr>
          </a:p>
        </p:txBody>
      </p:sp>
      <p:sp>
        <p:nvSpPr>
          <p:cNvPr id="4" name="TextBox 3"/>
          <p:cNvSpPr txBox="1"/>
          <p:nvPr/>
        </p:nvSpPr>
        <p:spPr>
          <a:xfrm>
            <a:off x="1905000" y="228600"/>
            <a:ext cx="542212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Carbon Strategy Action Items</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Tree>
    <p:extLst>
      <p:ext uri="{BB962C8B-B14F-4D97-AF65-F5344CB8AC3E}">
        <p14:creationId xmlns:p14="http://schemas.microsoft.com/office/powerpoint/2010/main" val="334095020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BF8D2B0-EFB6-4DAA-9B0B-6F6B3A580823}" type="slidenum">
              <a:rPr lang="en-US" smtClean="0"/>
              <a:pPr>
                <a:defRPr/>
              </a:pPr>
              <a:t>7</a:t>
            </a:fld>
            <a:endParaRPr lang="en-US" dirty="0"/>
          </a:p>
        </p:txBody>
      </p:sp>
      <p:sp>
        <p:nvSpPr>
          <p:cNvPr id="3" name="Content Placeholder 2"/>
          <p:cNvSpPr>
            <a:spLocks noGrp="1"/>
          </p:cNvSpPr>
          <p:nvPr>
            <p:ph sz="quarter" idx="11"/>
          </p:nvPr>
        </p:nvSpPr>
        <p:spPr/>
        <p:txBody>
          <a:bodyPr/>
          <a:lstStyle/>
          <a:p>
            <a:endParaRPr lang="en-US" sz="1600" dirty="0" smtClean="0"/>
          </a:p>
          <a:p>
            <a:r>
              <a:rPr lang="en-US" sz="1600" dirty="0" smtClean="0"/>
              <a:t>Which products do your VC/WG have difficulty discovering or accessing?</a:t>
            </a:r>
          </a:p>
          <a:p>
            <a:endParaRPr lang="en-US" sz="1600" dirty="0" smtClean="0"/>
          </a:p>
          <a:p>
            <a:r>
              <a:rPr lang="en-US" sz="1600" dirty="0" smtClean="0"/>
              <a:t>Is there a need from your VC/WG to have science discipline focused data access portals? </a:t>
            </a:r>
          </a:p>
          <a:p>
            <a:pPr lvl="1">
              <a:buFont typeface="Wingdings" panose="05000000000000000000" pitchFamily="2" charset="2"/>
              <a:buChar char="ü"/>
            </a:pPr>
            <a:r>
              <a:rPr lang="en-US" sz="1200" dirty="0" smtClean="0"/>
              <a:t>GEOSS Data Portal </a:t>
            </a:r>
          </a:p>
          <a:p>
            <a:pPr lvl="1">
              <a:buFont typeface="Wingdings" panose="05000000000000000000" pitchFamily="2" charset="2"/>
              <a:buChar char="ü"/>
            </a:pPr>
            <a:r>
              <a:rPr lang="en-US" sz="1200" dirty="0" err="1"/>
              <a:t>GeoSUR</a:t>
            </a:r>
            <a:endParaRPr lang="en-US" sz="1200" dirty="0" smtClean="0"/>
          </a:p>
          <a:p>
            <a:pPr lvl="1">
              <a:buFont typeface="Wingdings" panose="05000000000000000000" pitchFamily="2" charset="2"/>
              <a:buChar char="ü"/>
            </a:pPr>
            <a:r>
              <a:rPr lang="en-US" sz="1200" dirty="0"/>
              <a:t>GHRSST</a:t>
            </a:r>
          </a:p>
          <a:p>
            <a:pPr lvl="1">
              <a:buFont typeface="Wingdings" panose="05000000000000000000" pitchFamily="2" charset="2"/>
              <a:buChar char="q"/>
            </a:pPr>
            <a:r>
              <a:rPr lang="en-US" sz="1200" dirty="0" smtClean="0"/>
              <a:t>GeoPlatform </a:t>
            </a:r>
            <a:r>
              <a:rPr lang="en-US" sz="1200" dirty="0"/>
              <a:t>community and the </a:t>
            </a:r>
            <a:r>
              <a:rPr lang="en-US" sz="1200" dirty="0" err="1"/>
              <a:t>ArticSDI</a:t>
            </a:r>
            <a:r>
              <a:rPr lang="en-US" sz="1200" dirty="0"/>
              <a:t> community </a:t>
            </a:r>
            <a:endParaRPr lang="en-US" sz="1200" dirty="0" smtClean="0"/>
          </a:p>
          <a:p>
            <a:pPr lvl="1">
              <a:buFont typeface="Wingdings" panose="05000000000000000000" pitchFamily="2" charset="2"/>
              <a:buChar char="Ø"/>
            </a:pPr>
            <a:r>
              <a:rPr lang="en-US" sz="1200" dirty="0" smtClean="0"/>
              <a:t>Biomass?</a:t>
            </a:r>
          </a:p>
          <a:p>
            <a:pPr lvl="1"/>
            <a:endParaRPr lang="en-US" sz="1600" dirty="0" smtClean="0"/>
          </a:p>
          <a:p>
            <a:r>
              <a:rPr lang="en-US" sz="1600" dirty="0" smtClean="0"/>
              <a:t>Are there technologies that WGISS should prioritize in our Technology Exploration webinars? </a:t>
            </a:r>
          </a:p>
          <a:p>
            <a:pPr lvl="1">
              <a:buFont typeface="Wingdings" panose="05000000000000000000" pitchFamily="2" charset="2"/>
              <a:buChar char="Ø"/>
            </a:pPr>
            <a:r>
              <a:rPr lang="en-US" sz="1200" dirty="0" smtClean="0"/>
              <a:t>Cloud Computing?</a:t>
            </a:r>
          </a:p>
          <a:p>
            <a:pPr lvl="1">
              <a:buFont typeface="Wingdings" panose="05000000000000000000" pitchFamily="2" charset="2"/>
              <a:buChar char="Ø"/>
            </a:pPr>
            <a:r>
              <a:rPr lang="en-US" sz="1200" dirty="0" smtClean="0"/>
              <a:t>Product Formats?</a:t>
            </a:r>
          </a:p>
          <a:p>
            <a:pPr lvl="1"/>
            <a:endParaRPr lang="en-US" sz="1600" dirty="0" smtClean="0"/>
          </a:p>
          <a:p>
            <a:r>
              <a:rPr lang="en-US" sz="1600" dirty="0" smtClean="0"/>
              <a:t> What are your overall data access, data discovery, technology pain points?</a:t>
            </a:r>
          </a:p>
          <a:p>
            <a:pPr lvl="1">
              <a:buFont typeface="Wingdings" panose="05000000000000000000" pitchFamily="2" charset="2"/>
              <a:buChar char="Ø"/>
            </a:pPr>
            <a:r>
              <a:rPr lang="en-US" sz="1200" dirty="0" smtClean="0"/>
              <a:t>Network performance?</a:t>
            </a:r>
          </a:p>
          <a:p>
            <a:pPr marL="457200" lvl="1" indent="0">
              <a:buNone/>
            </a:pPr>
            <a:endParaRPr lang="en-US" sz="1800" dirty="0"/>
          </a:p>
        </p:txBody>
      </p:sp>
      <p:sp>
        <p:nvSpPr>
          <p:cNvPr id="4" name="Title 3"/>
          <p:cNvSpPr>
            <a:spLocks noGrp="1"/>
          </p:cNvSpPr>
          <p:nvPr>
            <p:ph type="title"/>
          </p:nvPr>
        </p:nvSpPr>
        <p:spPr/>
        <p:txBody>
          <a:bodyPr/>
          <a:lstStyle/>
          <a:p>
            <a:pPr algn="ctr"/>
            <a:r>
              <a:rPr lang="en-US" dirty="0" smtClean="0"/>
              <a:t>WGISS - VCs/WGs Side Meeting</a:t>
            </a:r>
            <a:endParaRPr lang="en-US" dirty="0"/>
          </a:p>
        </p:txBody>
      </p:sp>
    </p:spTree>
    <p:extLst>
      <p:ext uri="{BB962C8B-B14F-4D97-AF65-F5344CB8AC3E}">
        <p14:creationId xmlns:p14="http://schemas.microsoft.com/office/powerpoint/2010/main" val="421175296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US" dirty="0" smtClean="0"/>
              <a:t>Comments/Questions Received: </a:t>
            </a:r>
          </a:p>
          <a:p>
            <a:endParaRPr lang="en-US" dirty="0" smtClean="0"/>
          </a:p>
          <a:p>
            <a:r>
              <a:rPr lang="en-US" sz="1600" dirty="0" smtClean="0"/>
              <a:t>Can WGISS allow for the discovery of available data services available with connected data assets (i.e. </a:t>
            </a:r>
            <a:r>
              <a:rPr lang="en-US" sz="1600" dirty="0" err="1" smtClean="0"/>
              <a:t>subsetting</a:t>
            </a:r>
            <a:r>
              <a:rPr lang="en-US" sz="1600" dirty="0" smtClean="0"/>
              <a:t>, </a:t>
            </a:r>
            <a:r>
              <a:rPr lang="en-US" sz="1600" dirty="0" err="1" smtClean="0"/>
              <a:t>reprojections</a:t>
            </a:r>
            <a:r>
              <a:rPr lang="en-US" sz="1600" dirty="0" smtClean="0"/>
              <a:t>)?</a:t>
            </a:r>
          </a:p>
          <a:p>
            <a:endParaRPr lang="en-US" sz="1600" dirty="0" smtClean="0"/>
          </a:p>
          <a:p>
            <a:r>
              <a:rPr lang="en-US" sz="1600" dirty="0" smtClean="0"/>
              <a:t>Many other CEOS groups share the same recommendations (Open data, open source algorithms (OCR White Paper), open source code)</a:t>
            </a:r>
          </a:p>
          <a:p>
            <a:endParaRPr lang="en-US" sz="1600" dirty="0" smtClean="0"/>
          </a:p>
          <a:p>
            <a:r>
              <a:rPr lang="en-US" sz="1600" dirty="0" smtClean="0"/>
              <a:t>Is WGISS or can WGISS track user metrics on connected data assets (CWIC, </a:t>
            </a:r>
            <a:r>
              <a:rPr lang="en-US" sz="1600" dirty="0" err="1" smtClean="0"/>
              <a:t>FedEO</a:t>
            </a:r>
            <a:r>
              <a:rPr lang="en-US" sz="1600" dirty="0" smtClean="0"/>
              <a:t>, IDN end users not just broker metrics)?</a:t>
            </a:r>
          </a:p>
          <a:p>
            <a:endParaRPr lang="en-US" sz="1600" dirty="0" smtClean="0"/>
          </a:p>
          <a:p>
            <a:r>
              <a:rPr lang="en-US" sz="1600" dirty="0" smtClean="0"/>
              <a:t>In-situ data – Is WGISS also including them in their interoperability efforts? It is needed by the VCs.</a:t>
            </a:r>
          </a:p>
          <a:p>
            <a:endParaRPr lang="en-US" sz="1600" dirty="0" smtClean="0"/>
          </a:p>
          <a:p>
            <a:pPr>
              <a:buFont typeface="Wingdings" panose="05000000000000000000" pitchFamily="2" charset="2"/>
              <a:buChar char="Ø"/>
            </a:pPr>
            <a:r>
              <a:rPr lang="en-US" sz="1600" dirty="0" smtClean="0"/>
              <a:t>Next Step: Search the MIM for targeting CEOS data that aren’t available in IDN nor available via WGISS standards</a:t>
            </a:r>
          </a:p>
          <a:p>
            <a:pPr lvl="1"/>
            <a:r>
              <a:rPr lang="en-US" sz="1600" dirty="0" smtClean="0"/>
              <a:t>(also checking the mission links  </a:t>
            </a:r>
            <a:r>
              <a:rPr lang="en-US" sz="1600" dirty="0" smtClean="0">
                <a:sym typeface="Wingdings" panose="05000000000000000000" pitchFamily="2" charset="2"/>
              </a:rPr>
              <a:t> data access portal link)</a:t>
            </a:r>
          </a:p>
          <a:p>
            <a:pPr lvl="1"/>
            <a:endParaRPr lang="en-US" sz="1600" dirty="0"/>
          </a:p>
        </p:txBody>
      </p:sp>
      <p:sp>
        <p:nvSpPr>
          <p:cNvPr id="3" name="Title 2"/>
          <p:cNvSpPr>
            <a:spLocks noGrp="1"/>
          </p:cNvSpPr>
          <p:nvPr>
            <p:ph type="title"/>
          </p:nvPr>
        </p:nvSpPr>
        <p:spPr/>
        <p:txBody>
          <a:bodyPr/>
          <a:lstStyle/>
          <a:p>
            <a:r>
              <a:rPr lang="en-US" dirty="0"/>
              <a:t>WGISS - VCs/WGs Side Meeting</a:t>
            </a:r>
          </a:p>
        </p:txBody>
      </p:sp>
    </p:spTree>
    <p:extLst>
      <p:ext uri="{BB962C8B-B14F-4D97-AF65-F5344CB8AC3E}">
        <p14:creationId xmlns:p14="http://schemas.microsoft.com/office/powerpoint/2010/main" val="336897897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74158" y="1295400"/>
            <a:ext cx="8493642" cy="4724400"/>
          </a:xfrm>
        </p:spPr>
        <p:txBody>
          <a:bodyPr/>
          <a:lstStyle/>
          <a:p>
            <a:pPr marL="0" indent="0">
              <a:buNone/>
            </a:pPr>
            <a:endParaRPr lang="en-US" b="1" dirty="0">
              <a:latin typeface="+mj-lt"/>
            </a:endParaRPr>
          </a:p>
          <a:p>
            <a:r>
              <a:rPr lang="en-AU" b="1" dirty="0" smtClean="0"/>
              <a:t>Fill out the survey by end of the month:</a:t>
            </a:r>
          </a:p>
          <a:p>
            <a:pPr lvl="1">
              <a:buFont typeface=".AppleSystemUIFont" charset="0"/>
              <a:buChar char="-"/>
            </a:pPr>
            <a:r>
              <a:rPr lang="en-AU" u="sng" dirty="0">
                <a:hlinkClick r:id="rId2"/>
              </a:rPr>
              <a:t>https://</a:t>
            </a:r>
            <a:r>
              <a:rPr lang="en-AU" u="sng" dirty="0" smtClean="0">
                <a:hlinkClick r:id="rId2"/>
              </a:rPr>
              <a:t>www.surveymonkey.com/r/ceos-info-systems</a:t>
            </a:r>
            <a:endParaRPr lang="en-AU" u="sng" dirty="0" smtClean="0"/>
          </a:p>
          <a:p>
            <a:pPr lvl="1">
              <a:buFont typeface=".AppleSystemUIFont" charset="0"/>
              <a:buChar char="-"/>
            </a:pPr>
            <a:endParaRPr lang="en-AU" u="sng" dirty="0"/>
          </a:p>
          <a:p>
            <a:pPr>
              <a:buFont typeface="Arial" charset="0"/>
              <a:buChar char="•"/>
            </a:pPr>
            <a:r>
              <a:rPr lang="en-AU" b="1" dirty="0" smtClean="0"/>
              <a:t>Provide it to your stakeholder communities</a:t>
            </a:r>
          </a:p>
          <a:p>
            <a:pPr>
              <a:buFont typeface="Arial" charset="0"/>
              <a:buChar char="•"/>
            </a:pPr>
            <a:endParaRPr lang="en-AU" b="1" dirty="0"/>
          </a:p>
          <a:p>
            <a:pPr marL="0" indent="0">
              <a:buNone/>
            </a:pPr>
            <a:endParaRPr lang="en-AU" dirty="0" smtClean="0"/>
          </a:p>
          <a:p>
            <a:endParaRPr lang="en-AU" dirty="0"/>
          </a:p>
          <a:p>
            <a:endParaRPr lang="en-AU" dirty="0" smtClean="0"/>
          </a:p>
          <a:p>
            <a:pPr lvl="1">
              <a:buFont typeface=".AppleSystemUIFont" charset="0"/>
              <a:buChar char="-"/>
            </a:pPr>
            <a:endParaRPr lang="en-AU" dirty="0"/>
          </a:p>
          <a:p>
            <a:pPr>
              <a:buFont typeface=".AppleSystemUIFont" charset="0"/>
              <a:buChar char="-"/>
            </a:pPr>
            <a:endParaRPr lang="en-US" dirty="0" smtClean="0"/>
          </a:p>
          <a:p>
            <a:pPr marL="0" indent="0">
              <a:buNone/>
            </a:pPr>
            <a:endParaRPr lang="en-US" dirty="0" smtClean="0"/>
          </a:p>
          <a:p>
            <a:pPr marL="0" indent="0">
              <a:buNone/>
            </a:pPr>
            <a:endParaRPr lang="en-US" dirty="0">
              <a:latin typeface="+mj-lt"/>
            </a:endParaRPr>
          </a:p>
        </p:txBody>
      </p:sp>
      <p:sp>
        <p:nvSpPr>
          <p:cNvPr id="4" name="TextBox 3"/>
          <p:cNvSpPr txBox="1"/>
          <p:nvPr/>
        </p:nvSpPr>
        <p:spPr>
          <a:xfrm>
            <a:off x="1905000" y="228600"/>
            <a:ext cx="5128966"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CEOS Info Systems Survey</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Tree>
    <p:extLst>
      <p:ext uri="{BB962C8B-B14F-4D97-AF65-F5344CB8AC3E}">
        <p14:creationId xmlns:p14="http://schemas.microsoft.com/office/powerpoint/2010/main" val="127472609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12667</TotalTime>
  <Words>798</Words>
  <Application>Microsoft Office PowerPoint</Application>
  <PresentationFormat>On-screen Show (4:3)</PresentationFormat>
  <Paragraphs>141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4_EUM_template_v03</vt:lpstr>
      <vt:lpstr>WGISS Working Group for Information Systems &amp; Services</vt:lpstr>
      <vt:lpstr>PowerPoint Presentation</vt:lpstr>
      <vt:lpstr>PowerPoint Presentation</vt:lpstr>
      <vt:lpstr>PowerPoint Presentation</vt:lpstr>
      <vt:lpstr>PowerPoint Presentation</vt:lpstr>
      <vt:lpstr>PowerPoint Presentation</vt:lpstr>
      <vt:lpstr>WGISS - VCs/WGs Side Meeting</vt:lpstr>
      <vt:lpstr>WGISS - VCs/WGs Side Meeting</vt:lpstr>
      <vt:lpstr>PowerPoint Presentation</vt:lpstr>
      <vt:lpstr>PowerPoint Presentation</vt:lpstr>
      <vt:lpstr>(WG IV) Global data dissemination</vt:lpstr>
      <vt:lpstr>CGMS WGIV action items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Anne Kennerley</cp:lastModifiedBy>
  <cp:revision>389</cp:revision>
  <dcterms:created xsi:type="dcterms:W3CDTF">2012-08-31T01:11:17Z</dcterms:created>
  <dcterms:modified xsi:type="dcterms:W3CDTF">2016-09-19T07:07:16Z</dcterms:modified>
</cp:coreProperties>
</file>