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78" r:id="rId4"/>
    <p:sldId id="279" r:id="rId5"/>
    <p:sldId id="275" r:id="rId6"/>
    <p:sldId id="280" r:id="rId7"/>
    <p:sldId id="281" r:id="rId8"/>
    <p:sldId id="266" r:id="rId9"/>
    <p:sldId id="276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60"/>
  </p:normalViewPr>
  <p:slideViewPr>
    <p:cSldViewPr>
      <p:cViewPr varScale="1">
        <p:scale>
          <a:sx n="68" d="100"/>
          <a:sy n="68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2016/9/8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2B6793-5909-4C88-82BA-3F8412255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kennerley@noaa.gov" TargetMode="External"/><Relationship Id="rId2" Type="http://schemas.openxmlformats.org/officeDocument/2006/relationships/hyperlink" Target="mailto:mvpievgras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mailto:martin.yapur@noaa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19600"/>
            <a:ext cx="4810858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Martin Yapur </a:t>
            </a: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&amp; Anne </a:t>
            </a:r>
            <a:r>
              <a:rPr lang="en-US" sz="2000" b="1" dirty="0" err="1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Kennerley</a:t>
            </a: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 </a:t>
            </a:r>
            <a:b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</a:b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WGISS-42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b="1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lang="en-AU" sz="2400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September 19, 2016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2537937"/>
            <a:ext cx="5943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4200" b="1" dirty="0">
                <a:solidFill>
                  <a:srgbClr val="FFFFFF"/>
                </a:solidFill>
              </a:rPr>
              <a:t>WGISS Infrastructure Project (WISP) Report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5669" y="-126603"/>
            <a:ext cx="3834837" cy="3294856"/>
            <a:chOff x="5613963" y="-245325"/>
            <a:chExt cx="3834837" cy="3294856"/>
          </a:xfrm>
        </p:grpSpPr>
        <p:pic>
          <p:nvPicPr>
            <p:cNvPr id="5122" name="Picture 2" descr="http://www.hdwallpapersnew.net/wp-content/uploads/2015/02/australian-coast-high-quality-top-hd-new-wallpapers-free-downlo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-245325"/>
              <a:ext cx="2438400" cy="2314285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3" name="Picture 3" descr="f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824" y="1245980"/>
              <a:ext cx="2000253" cy="1803551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ANd9GcQ9Y3miw34QUFJ8oHSUcKK6IIYIhIXT_83MOQ-QxCnJ44FAc0l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963" y="-152400"/>
              <a:ext cx="1889125" cy="1673225"/>
            </a:xfrm>
            <a:prstGeom prst="ellipse">
              <a:avLst/>
            </a:prstGeom>
            <a:noFill/>
            <a:ln w="6350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00400" y="228600"/>
            <a:ext cx="32003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+mj-lt"/>
                <a:cs typeface="Tahoma" pitchFamily="-106" charset="0"/>
              </a:rPr>
              <a:t>Support Team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447800"/>
            <a:ext cx="8686800" cy="4670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Martin </a:t>
            </a:r>
            <a:r>
              <a:rPr lang="en-US" sz="2400" dirty="0" err="1">
                <a:solidFill>
                  <a:schemeClr val="tx1"/>
                </a:solidFill>
              </a:rPr>
              <a:t>Yapur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(</a:t>
            </a:r>
            <a:r>
              <a:rPr lang="en-US" sz="2400" dirty="0">
                <a:solidFill>
                  <a:schemeClr val="tx1"/>
                </a:solidFill>
              </a:rPr>
              <a:t>martin.yapur@noaa.gov)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>
                <a:solidFill>
                  <a:schemeClr val="tx1"/>
                </a:solidFill>
              </a:rPr>
              <a:t>Team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Anne </a:t>
            </a:r>
            <a:r>
              <a:rPr lang="en-US" sz="2400" dirty="0" err="1">
                <a:solidFill>
                  <a:schemeClr val="tx1"/>
                </a:solidFill>
              </a:rPr>
              <a:t>Kennerley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anne.kennerley@noaa.gov)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Kim </a:t>
            </a:r>
            <a:r>
              <a:rPr lang="en-US" sz="2400" dirty="0">
                <a:solidFill>
                  <a:schemeClr val="tx1"/>
                </a:solidFill>
              </a:rPr>
              <a:t>Holloway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kim.e.holloway@nasa.gov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Michelle </a:t>
            </a:r>
            <a:r>
              <a:rPr lang="en-US" sz="2400" dirty="0" err="1" smtClean="0">
                <a:solidFill>
                  <a:schemeClr val="tx1"/>
                </a:solidFill>
              </a:rPr>
              <a:t>Piepgrass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mvpiepgrass@gmail.com)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 indent="0"/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For any technical CEOS server requests, contact: it@ama-inc.com</a:t>
            </a:r>
          </a:p>
          <a:p>
            <a:pPr marL="457200" lvl="1" indent="0" defTabSz="914400" eaLnBrk="1" hangingPunct="1">
              <a:buNone/>
            </a:pPr>
            <a:endParaRPr lang="en-US" altLang="fr-FR" sz="16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C:\Users\Anne.Kennerley\AppData\Local\Microsoft\Windows\Temporary Internet Files\Content.IE5\MAS392SD\960_es-trabajo-en-equipo-m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103459"/>
            <a:ext cx="1947440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102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 are we supporting?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691" r="35944" b="5770"/>
          <a:stretch/>
        </p:blipFill>
        <p:spPr>
          <a:xfrm>
            <a:off x="882033" y="1143000"/>
            <a:ext cx="7423767" cy="563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19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 are we supporting?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985" t="8333" r="29722" b="23334"/>
          <a:stretch/>
        </p:blipFill>
        <p:spPr>
          <a:xfrm>
            <a:off x="1616691" y="1203026"/>
            <a:ext cx="5850909" cy="55787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8" y="6149928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943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WGISS-42 </a:t>
            </a:r>
            <a:r>
              <a:rPr lang="en-US" dirty="0"/>
              <a:t>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47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Presentation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Format:</a:t>
            </a:r>
            <a:endParaRPr kumimoji="0" lang="en-US" sz="2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Date_Time_Title</a:t>
            </a:r>
            <a:r>
              <a:rPr lang="en-US" sz="2000" dirty="0"/>
              <a:t> (</a:t>
            </a:r>
            <a:r>
              <a:rPr lang="en-US" sz="2000" dirty="0" err="1"/>
              <a:t>ie</a:t>
            </a:r>
            <a:r>
              <a:rPr lang="en-US" sz="2000" dirty="0"/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09.19_09.40_WISPREPORT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***Please use two digit format for month, day, hour, and minutes (example:  March =03) and use </a:t>
            </a:r>
            <a:r>
              <a:rPr lang="en-US" sz="2000" u="sng" dirty="0" smtClean="0"/>
              <a:t>underscores</a:t>
            </a:r>
            <a:r>
              <a:rPr lang="en-US" sz="2000" dirty="0" smtClean="0"/>
              <a:t> ***</a:t>
            </a:r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Delivery Method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800" dirty="0" smtClean="0"/>
              <a:t>Send </a:t>
            </a:r>
            <a:r>
              <a:rPr lang="en-US" sz="2800" dirty="0"/>
              <a:t>email with presentation to </a:t>
            </a:r>
            <a:endParaRPr lang="en-US" sz="2800" dirty="0" smtClean="0"/>
          </a:p>
          <a:p>
            <a:pPr lvl="1"/>
            <a:r>
              <a:rPr lang="en-US" sz="2800" dirty="0" smtClean="0"/>
              <a:t>Michelle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2"/>
              </a:rPr>
              <a:t>mvpievgrass@gmail.com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Anne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3"/>
              </a:rPr>
              <a:t>anne.kennerley@noaa.gov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1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Martin at </a:t>
            </a:r>
            <a:r>
              <a:rPr lang="en-US" sz="2800" u="sng" dirty="0" smtClean="0">
                <a:solidFill>
                  <a:srgbClr val="0070C0"/>
                </a:solidFill>
                <a:hlinkClick r:id="rId4"/>
              </a:rPr>
              <a:t>martin.yapur@noaa.gov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Andy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at </a:t>
            </a:r>
            <a:r>
              <a:rPr lang="en-US" sz="2800" u="sng" dirty="0">
                <a:solidFill>
                  <a:srgbClr val="0070C0"/>
                </a:solidFill>
              </a:rPr>
              <a:t>Andrew.E.Mitchell@nasa.gov</a:t>
            </a:r>
          </a:p>
          <a:p>
            <a:pPr lvl="1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733796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C:\Users\Anne.Kennerley\AppData\Local\Microsoft\Windows\Temporary Internet Files\Content.IE5\YLLJ8UDN\email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05" y="3200400"/>
            <a:ext cx="2209800" cy="138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46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WGISS-42 </a:t>
            </a:r>
            <a:r>
              <a:rPr lang="en-US" dirty="0"/>
              <a:t>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4190999" cy="707884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 algn="ctr"/>
            <a:r>
              <a:rPr lang="en-US" sz="20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Presentations will be directly linked to the agenda online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6078" y="5788924"/>
            <a:ext cx="3886199" cy="923328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dirty="0"/>
              <a:t>If files are too long, please </a:t>
            </a:r>
            <a:r>
              <a:rPr lang="en-US" dirty="0" smtClean="0"/>
              <a:t>let us know, and we will use </a:t>
            </a:r>
            <a:r>
              <a:rPr lang="en-US" dirty="0"/>
              <a:t>the </a:t>
            </a:r>
            <a:r>
              <a:rPr lang="en-US" dirty="0" smtClean="0"/>
              <a:t>CEOS-Google drive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4693"/>
          <a:stretch/>
        </p:blipFill>
        <p:spPr>
          <a:xfrm>
            <a:off x="4953000" y="2131967"/>
            <a:ext cx="3601370" cy="369505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10108"/>
          <a:stretch/>
        </p:blipFill>
        <p:spPr bwMode="auto">
          <a:xfrm>
            <a:off x="469899" y="2667000"/>
            <a:ext cx="4038600" cy="293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0" y="2079484"/>
            <a:ext cx="0" cy="1806716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1177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5961229"/>
            <a:ext cx="700165" cy="8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0975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Web Conferencing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1825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458" y="1219200"/>
            <a:ext cx="8423084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WGISS-42 Meeting Remote Participation</a:t>
            </a:r>
            <a:endParaRPr lang="en-US" altLang="en-US" b="1" dirty="0">
              <a:solidFill>
                <a:srgbClr val="222222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590800" y="6596063"/>
            <a:ext cx="3505200" cy="230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436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66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TradeGothicBoldOblique"/>
              </a:rPr>
              <a:t>WGISS Infrastructure Services (WISP)</a:t>
            </a:r>
            <a:endParaRPr lang="en-US" b="1" dirty="0">
              <a:solidFill>
                <a:schemeClr val="bg2"/>
              </a:solidFill>
              <a:latin typeface="TradeGothicBoldObliq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672864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Please join my </a:t>
            </a:r>
            <a:r>
              <a:rPr lang="en-US" dirty="0" smtClean="0"/>
              <a:t>meeting.</a:t>
            </a:r>
            <a:endParaRPr lang="en-US" dirty="0"/>
          </a:p>
          <a:p>
            <a:r>
              <a:rPr lang="en-US" dirty="0"/>
              <a:t>https://global.gotomeeting.com/join/160468805</a:t>
            </a:r>
          </a:p>
          <a:p>
            <a:endParaRPr lang="en-US" dirty="0"/>
          </a:p>
          <a:p>
            <a:r>
              <a:rPr lang="en-US" dirty="0"/>
              <a:t>2.  Use your microphone and speakers (VoIP) - a headset is recommended.  Or, call in using your telephone.</a:t>
            </a:r>
          </a:p>
          <a:p>
            <a:endParaRPr lang="en-US" dirty="0"/>
          </a:p>
          <a:p>
            <a:r>
              <a:rPr lang="en-US" dirty="0"/>
              <a:t>United States: +1 (224) 501-3316</a:t>
            </a:r>
          </a:p>
          <a:p>
            <a:r>
              <a:rPr lang="en-US" dirty="0"/>
              <a:t>Australia: +61 2 8355 1034</a:t>
            </a:r>
          </a:p>
          <a:p>
            <a:r>
              <a:rPr lang="en-US" dirty="0" smtClean="0"/>
              <a:t>France</a:t>
            </a:r>
            <a:r>
              <a:rPr lang="en-US" dirty="0"/>
              <a:t>: +33 (0) 170 950 588</a:t>
            </a:r>
          </a:p>
          <a:p>
            <a:r>
              <a:rPr lang="en-US" dirty="0"/>
              <a:t>Germany: +49 (0) 692 5736 7207</a:t>
            </a:r>
          </a:p>
          <a:p>
            <a:r>
              <a:rPr lang="en-US" dirty="0" smtClean="0"/>
              <a:t>Italy</a:t>
            </a:r>
            <a:r>
              <a:rPr lang="en-US" dirty="0"/>
              <a:t>: +39 0 693 38 75 53</a:t>
            </a:r>
          </a:p>
          <a:p>
            <a:r>
              <a:rPr lang="en-US" dirty="0" smtClean="0"/>
              <a:t>New </a:t>
            </a:r>
            <a:r>
              <a:rPr lang="en-US" dirty="0"/>
              <a:t>Zealand: +64 4 974 7243</a:t>
            </a:r>
          </a:p>
          <a:p>
            <a:r>
              <a:rPr lang="en-US" dirty="0" smtClean="0"/>
              <a:t>United </a:t>
            </a:r>
            <a:r>
              <a:rPr lang="en-US" dirty="0"/>
              <a:t>Kingdom: +44 (0) 330 221 </a:t>
            </a:r>
            <a:r>
              <a:rPr lang="en-US" dirty="0" smtClean="0"/>
              <a:t>0097</a:t>
            </a:r>
            <a:endParaRPr lang="en-US" dirty="0"/>
          </a:p>
          <a:p>
            <a:pPr algn="ctr"/>
            <a:r>
              <a:rPr lang="en-US" dirty="0"/>
              <a:t>Access Code: 160-468-805</a:t>
            </a:r>
          </a:p>
          <a:p>
            <a:pPr algn="ctr"/>
            <a:r>
              <a:rPr lang="en-US" dirty="0"/>
              <a:t>Audio PIN: Shown after joining the meeting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Meeting ID: 160-468-805</a:t>
            </a:r>
          </a:p>
        </p:txBody>
      </p:sp>
    </p:spTree>
    <p:extLst>
      <p:ext uri="{BB962C8B-B14F-4D97-AF65-F5344CB8AC3E}">
        <p14:creationId xmlns:p14="http://schemas.microsoft.com/office/powerpoint/2010/main" val="2920367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0" y="244616"/>
            <a:ext cx="329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/>
              <a:t>Recent Activity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7696200" cy="4585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Revamping of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webpages based on  </a:t>
            </a:r>
            <a:endParaRPr kumimoji="0" lang="en-US" sz="28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b="1" u="sng" dirty="0" smtClean="0"/>
              <a:t>WGISS </a:t>
            </a:r>
            <a:r>
              <a:rPr kumimoji="0" lang="en-US" sz="2800" b="1" i="0" u="sng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functions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b="1" u="sng" dirty="0"/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baseline="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aseline="0" dirty="0" smtClean="0"/>
              <a:t>Continual</a:t>
            </a:r>
            <a:r>
              <a:rPr lang="en-US" sz="2800" dirty="0" smtClean="0"/>
              <a:t> upkeep of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webpages and mailing lists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aseline="0" dirty="0"/>
              <a:t> </a:t>
            </a:r>
            <a:r>
              <a:rPr lang="en-US" sz="2400" baseline="0" dirty="0" smtClean="0"/>
              <a:t>       </a:t>
            </a:r>
            <a:endParaRPr lang="en-US" sz="2400" baseline="0" dirty="0" smtClean="0"/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aseline="0" dirty="0" smtClean="0"/>
              <a:t> </a:t>
            </a:r>
            <a:r>
              <a:rPr lang="en-US" sz="2400" baseline="0" dirty="0" smtClean="0"/>
              <a:t>**</a:t>
            </a:r>
            <a:r>
              <a:rPr lang="en-US" sz="2400" i="1" baseline="0" dirty="0" smtClean="0"/>
              <a:t>If you have any additions</a:t>
            </a:r>
            <a:r>
              <a:rPr lang="en-US" sz="2400" i="1" dirty="0" smtClean="0"/>
              <a:t> or </a:t>
            </a:r>
            <a:r>
              <a:rPr lang="en-US" sz="2400" i="1" dirty="0" smtClean="0"/>
              <a:t>deletions </a:t>
            </a:r>
            <a:r>
              <a:rPr lang="en-US" sz="2400" i="1" dirty="0" smtClean="0"/>
              <a:t>to the mailing </a:t>
            </a:r>
            <a:r>
              <a:rPr lang="en-US" sz="2400" i="1" dirty="0" smtClean="0"/>
              <a:t>   list </a:t>
            </a:r>
            <a:r>
              <a:rPr lang="en-US" sz="2400" i="1" dirty="0" smtClean="0"/>
              <a:t>for your organization, please let Anne </a:t>
            </a:r>
            <a:r>
              <a:rPr lang="en-US" sz="2400" i="1" dirty="0" smtClean="0"/>
              <a:t>know               </a:t>
            </a:r>
            <a:r>
              <a:rPr lang="en-US" sz="2400" i="1" dirty="0" smtClean="0"/>
              <a:t>(anne.kennerley@noaa.gov)</a:t>
            </a:r>
            <a:endParaRPr lang="en-US" sz="2400" i="1" baseline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16811" r="62502" b="19633"/>
          <a:stretch/>
        </p:blipFill>
        <p:spPr bwMode="auto">
          <a:xfrm>
            <a:off x="5562600" y="2057400"/>
            <a:ext cx="320040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343400" y="2667000"/>
            <a:ext cx="1219200" cy="74676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Left Brace 5"/>
          <p:cNvSpPr/>
          <p:nvPr/>
        </p:nvSpPr>
        <p:spPr>
          <a:xfrm>
            <a:off x="5638800" y="3200400"/>
            <a:ext cx="274319" cy="457200"/>
          </a:xfrm>
          <a:prstGeom prst="leftBrac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3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8125"/>
            <a:ext cx="58398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WISP </a:t>
            </a:r>
            <a:r>
              <a:rPr lang="en-US" dirty="0" smtClean="0"/>
              <a:t>Request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3914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The WISP’s success depends on </a:t>
            </a:r>
            <a:r>
              <a:rPr lang="en-US" sz="2800" b="1" i="1" u="sng" dirty="0" smtClean="0"/>
              <a:t>YOU</a:t>
            </a:r>
            <a:r>
              <a:rPr lang="en-US" sz="2800" dirty="0" smtClean="0"/>
              <a:t> to: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Keep us informed of any new or departing members so we can keep the mailing list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up-to-date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Let us know of any changes needed to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WGISS webpages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 our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outreach activities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099" name="Picture 3" descr="C:\Users\Anne.Kennerley\AppData\Local\Microsoft\Windows\Temporary Internet Files\Content.IE5\MAS392SD\PngThumb-Pointing-finger-378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5" y="5106431"/>
            <a:ext cx="969600" cy="10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22" y="3445254"/>
            <a:ext cx="1242227" cy="8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68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14286</TotalTime>
  <Words>370</Words>
  <Application>Microsoft Office PowerPoint</Application>
  <PresentationFormat>On-screen Show (4:3)</PresentationFormat>
  <Paragraphs>81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Martin Yapur</dc:creator>
  <cp:lastModifiedBy>Anne Kennerley</cp:lastModifiedBy>
  <cp:revision>87</cp:revision>
  <dcterms:modified xsi:type="dcterms:W3CDTF">2016-09-08T12:00:13Z</dcterms:modified>
</cp:coreProperties>
</file>