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</p:sldMasterIdLst>
  <p:notesMasterIdLst>
    <p:notesMasterId r:id="rId29"/>
  </p:notesMasterIdLst>
  <p:handoutMasterIdLst>
    <p:handoutMasterId r:id="rId30"/>
  </p:handoutMasterIdLst>
  <p:sldIdLst>
    <p:sldId id="344" r:id="rId2"/>
    <p:sldId id="359" r:id="rId3"/>
    <p:sldId id="361" r:id="rId4"/>
    <p:sldId id="358" r:id="rId5"/>
    <p:sldId id="363" r:id="rId6"/>
    <p:sldId id="364" r:id="rId7"/>
    <p:sldId id="369" r:id="rId8"/>
    <p:sldId id="367" r:id="rId9"/>
    <p:sldId id="365" r:id="rId10"/>
    <p:sldId id="362" r:id="rId11"/>
    <p:sldId id="347" r:id="rId12"/>
    <p:sldId id="349" r:id="rId13"/>
    <p:sldId id="352" r:id="rId14"/>
    <p:sldId id="348" r:id="rId15"/>
    <p:sldId id="345" r:id="rId16"/>
    <p:sldId id="370" r:id="rId17"/>
    <p:sldId id="338" r:id="rId18"/>
    <p:sldId id="343" r:id="rId19"/>
    <p:sldId id="318" r:id="rId20"/>
    <p:sldId id="319" r:id="rId21"/>
    <p:sldId id="339" r:id="rId22"/>
    <p:sldId id="321" r:id="rId23"/>
    <p:sldId id="373" r:id="rId24"/>
    <p:sldId id="371" r:id="rId25"/>
    <p:sldId id="372" r:id="rId26"/>
    <p:sldId id="374" r:id="rId27"/>
    <p:sldId id="346" r:id="rId28"/>
  </p:sldIdLst>
  <p:sldSz cx="9144000" cy="6858000" type="screen4x3"/>
  <p:notesSz cx="7010400" cy="9296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08542"/>
    <a:srgbClr val="0098DB"/>
    <a:srgbClr val="00338D"/>
    <a:srgbClr val="FF9900"/>
    <a:srgbClr val="996633"/>
    <a:srgbClr val="CC00CC"/>
    <a:srgbClr val="D0103A"/>
    <a:srgbClr val="00549F"/>
    <a:srgbClr val="E37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0" autoAdjust="0"/>
    <p:restoredTop sz="94676" autoAdjust="0"/>
  </p:normalViewPr>
  <p:slideViewPr>
    <p:cSldViewPr snapToGrid="0">
      <p:cViewPr>
        <p:scale>
          <a:sx n="100" d="100"/>
          <a:sy n="100" d="100"/>
        </p:scale>
        <p:origin x="-1200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37735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391" tIns="44695" rIns="89391" bIns="44695" numCol="1" anchor="t" anchorCtr="0" compatLnSpc="1">
            <a:prstTxWarp prst="textNoShape">
              <a:avLst/>
            </a:prstTxWarp>
          </a:bodyPr>
          <a:lstStyle>
            <a:lvl1pPr defTabSz="892044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082" y="2"/>
            <a:ext cx="3037735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391" tIns="44695" rIns="89391" bIns="44695" numCol="1" anchor="t" anchorCtr="0" compatLnSpc="1">
            <a:prstTxWarp prst="textNoShape">
              <a:avLst/>
            </a:prstTxWarp>
          </a:bodyPr>
          <a:lstStyle>
            <a:lvl1pPr algn="r" defTabSz="892044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0313"/>
            <a:ext cx="3037735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391" tIns="44695" rIns="89391" bIns="44695" numCol="1" anchor="b" anchorCtr="0" compatLnSpc="1">
            <a:prstTxWarp prst="textNoShape">
              <a:avLst/>
            </a:prstTxWarp>
          </a:bodyPr>
          <a:lstStyle>
            <a:lvl1pPr defTabSz="892044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082" y="8830313"/>
            <a:ext cx="3037735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391" tIns="44695" rIns="89391" bIns="44695" numCol="1" anchor="b" anchorCtr="0" compatLnSpc="1">
            <a:prstTxWarp prst="textNoShape">
              <a:avLst/>
            </a:prstTxWarp>
          </a:bodyPr>
          <a:lstStyle>
            <a:lvl1pPr algn="r" defTabSz="892044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3009211" cy="48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43" tIns="43071" rIns="86143" bIns="43071" numCol="1" anchor="t" anchorCtr="0" compatLnSpc="1">
            <a:prstTxWarp prst="textNoShape">
              <a:avLst/>
            </a:prstTxWarp>
          </a:bodyPr>
          <a:lstStyle>
            <a:lvl1pPr defTabSz="861887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8513" y="1"/>
            <a:ext cx="3009210" cy="48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43" tIns="43071" rIns="86143" bIns="43071" numCol="1" anchor="t" anchorCtr="0" compatLnSpc="1">
            <a:prstTxWarp prst="textNoShape">
              <a:avLst/>
            </a:prstTxWarp>
          </a:bodyPr>
          <a:lstStyle>
            <a:lvl1pPr algn="r" defTabSz="861887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9/16/2016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0313" y="692150"/>
            <a:ext cx="4613275" cy="3460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3241" y="4429425"/>
            <a:ext cx="5191245" cy="415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43" tIns="43071" rIns="86143" bIns="430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8858850"/>
            <a:ext cx="3009211" cy="41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43" tIns="43071" rIns="86143" bIns="43071" numCol="1" anchor="b" anchorCtr="0" compatLnSpc="1">
            <a:prstTxWarp prst="textNoShape">
              <a:avLst/>
            </a:prstTxWarp>
          </a:bodyPr>
          <a:lstStyle>
            <a:lvl1pPr defTabSz="861887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8513" y="8858850"/>
            <a:ext cx="3009210" cy="41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43" tIns="43071" rIns="86143" bIns="43071" numCol="1" anchor="b" anchorCtr="0" compatLnSpc="1">
            <a:prstTxWarp prst="textNoShape">
              <a:avLst/>
            </a:prstTxWarp>
          </a:bodyPr>
          <a:lstStyle>
            <a:lvl1pPr algn="r" defTabSz="861887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60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0313" y="692150"/>
            <a:ext cx="4613275" cy="3460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05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0313" y="692150"/>
            <a:ext cx="4613275" cy="3460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05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0313" y="692150"/>
            <a:ext cx="4613275" cy="3460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05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692150"/>
            <a:ext cx="4613275" cy="346075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6888" tIns="43446" rIns="86888" bIns="43446"/>
          <a:lstStyle/>
          <a:p>
            <a:endParaRPr lang="en-GB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34926" indent="-2826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30656" indent="-2261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582918" indent="-2261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35180" indent="-2261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487442" indent="-2261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39705" indent="-2261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391967" indent="-2261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44229" indent="-2261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533B51E-C646-41D0-A1DF-0DF9AEF97315}" type="slidenum">
              <a:rPr lang="en-US" altLang="en-US"/>
              <a:pPr eaLnBrk="1" hangingPunct="1"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60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defTabSz="8620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defTabSz="8620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defTabSz="8620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defTabSz="8620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4F2A214-7F54-4099-9889-933609218B1A}" type="slidenum">
              <a:rPr lang="en-US" altLang="en-US" sz="1100"/>
              <a:pPr eaLnBrk="1" hangingPunct="1"/>
              <a:t>10</a:t>
            </a:fld>
            <a:endParaRPr lang="en-US" altLang="en-US" sz="11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30313" y="695325"/>
            <a:ext cx="4611687" cy="3457575"/>
          </a:xfrm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>
                <a:latin typeface="Calibri" pitchFamily="34" charset="0"/>
              </a:rPr>
              <a:t>False colours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70" eaLnBrk="0" hangingPunct="0">
              <a:defRPr>
                <a:solidFill>
                  <a:schemeClr val="tx1"/>
                </a:solidFill>
                <a:latin typeface="NotesEsa" pitchFamily="50" charset="0"/>
                <a:ea typeface="MS PGothic" pitchFamily="34" charset="-128"/>
              </a:defRPr>
            </a:lvl1pPr>
            <a:lvl2pPr marL="749711" indent="-288350" defTabSz="881070" eaLnBrk="0" hangingPunct="0">
              <a:defRPr>
                <a:solidFill>
                  <a:schemeClr val="tx1"/>
                </a:solidFill>
                <a:latin typeface="NotesEsa" pitchFamily="50" charset="0"/>
                <a:ea typeface="MS PGothic" pitchFamily="34" charset="-128"/>
              </a:defRPr>
            </a:lvl2pPr>
            <a:lvl3pPr marL="1153401" indent="-230680" defTabSz="881070" eaLnBrk="0" hangingPunct="0">
              <a:defRPr>
                <a:solidFill>
                  <a:schemeClr val="tx1"/>
                </a:solidFill>
                <a:latin typeface="NotesEsa" pitchFamily="50" charset="0"/>
                <a:ea typeface="MS PGothic" pitchFamily="34" charset="-128"/>
              </a:defRPr>
            </a:lvl3pPr>
            <a:lvl4pPr marL="1614762" indent="-230680" defTabSz="881070" eaLnBrk="0" hangingPunct="0">
              <a:defRPr>
                <a:solidFill>
                  <a:schemeClr val="tx1"/>
                </a:solidFill>
                <a:latin typeface="NotesEsa" pitchFamily="50" charset="0"/>
                <a:ea typeface="MS PGothic" pitchFamily="34" charset="-128"/>
              </a:defRPr>
            </a:lvl4pPr>
            <a:lvl5pPr marL="2076122" indent="-230680" defTabSz="881070" eaLnBrk="0" hangingPunct="0">
              <a:defRPr>
                <a:solidFill>
                  <a:schemeClr val="tx1"/>
                </a:solidFill>
                <a:latin typeface="NotesEsa" pitchFamily="50" charset="0"/>
                <a:ea typeface="MS PGothic" pitchFamily="34" charset="-128"/>
              </a:defRPr>
            </a:lvl5pPr>
            <a:lvl6pPr marL="2537483" indent="-230680" defTabSz="8810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esEsa" pitchFamily="50" charset="0"/>
                <a:ea typeface="MS PGothic" pitchFamily="34" charset="-128"/>
              </a:defRPr>
            </a:lvl6pPr>
            <a:lvl7pPr marL="2998843" indent="-230680" defTabSz="8810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esEsa" pitchFamily="50" charset="0"/>
                <a:ea typeface="MS PGothic" pitchFamily="34" charset="-128"/>
              </a:defRPr>
            </a:lvl7pPr>
            <a:lvl8pPr marL="3460204" indent="-230680" defTabSz="8810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esEsa" pitchFamily="50" charset="0"/>
                <a:ea typeface="MS PGothic" pitchFamily="34" charset="-128"/>
              </a:defRPr>
            </a:lvl8pPr>
            <a:lvl9pPr marL="3921564" indent="-230680" defTabSz="8810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esEsa" pitchFamily="50" charset="0"/>
                <a:ea typeface="MS PGothic" pitchFamily="34" charset="-128"/>
              </a:defRPr>
            </a:lvl9pPr>
          </a:lstStyle>
          <a:p>
            <a:pPr eaLnBrk="1" hangingPunct="1"/>
            <a:fld id="{9F12877E-31C4-4703-A7BF-D80BA9AD235C}" type="slidenum">
              <a:rPr lang="en-US" smtClean="0">
                <a:solidFill>
                  <a:srgbClr val="000000"/>
                </a:solidFill>
              </a:rPr>
              <a:pPr eaLnBrk="1" hangingPunct="1"/>
              <a:t>11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5325"/>
            <a:ext cx="4651375" cy="3487738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556" y="4416311"/>
            <a:ext cx="5147290" cy="41844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smtClean="0">
                <a:latin typeface="Calibri" pitchFamily="34" charset="0"/>
              </a:rPr>
              <a:t>Mission and Payload Operations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48200" cy="348615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193" y="4416311"/>
            <a:ext cx="5144016" cy="41829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692150"/>
            <a:ext cx="4613275" cy="346075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6888" tIns="43446" rIns="86888" bIns="43446"/>
          <a:lstStyle/>
          <a:p>
            <a:endParaRPr lang="en-GB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Image of global temperature trends over long period demonstrates the need to long and consistent record. </a:t>
            </a:r>
            <a:br>
              <a:rPr lang="en-US" baseline="0" dirty="0" smtClean="0"/>
            </a:br>
            <a:r>
              <a:rPr lang="en-US" baseline="0" dirty="0" smtClean="0"/>
              <a:t>http://www.climate-lab-book.ac.uk/2016/spiralling-global-temperatures/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54D2-5EC4-754D-A4D5-A7F7A40DB90F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171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0313" y="692150"/>
            <a:ext cx="4613275" cy="3460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Implications and benefits for industry</a:t>
            </a:r>
          </a:p>
          <a:p>
            <a:pPr marL="151719" indent="-151719">
              <a:buFont typeface="Arial" panose="020B0604020202020204" pitchFamily="34" charset="0"/>
              <a:buChar char="•"/>
            </a:pPr>
            <a:r>
              <a:rPr lang="en-GB" dirty="0" smtClean="0"/>
              <a:t>Continuation</a:t>
            </a:r>
            <a:r>
              <a:rPr lang="en-GB" baseline="0" dirty="0" smtClean="0"/>
              <a:t> of an established framework.</a:t>
            </a:r>
          </a:p>
          <a:p>
            <a:pPr marL="151719" indent="-151719">
              <a:buFont typeface="Arial" panose="020B0604020202020204" pitchFamily="34" charset="0"/>
              <a:buChar char="•"/>
            </a:pPr>
            <a:r>
              <a:rPr lang="en-GB" dirty="0" smtClean="0"/>
              <a:t>Development</a:t>
            </a:r>
            <a:r>
              <a:rPr lang="en-GB" baseline="0" dirty="0" smtClean="0"/>
              <a:t> of new technology for ambitious science mission.</a:t>
            </a:r>
          </a:p>
          <a:p>
            <a:pPr marL="151719" indent="-151719">
              <a:buFont typeface="Arial" panose="020B0604020202020204" pitchFamily="34" charset="0"/>
              <a:buChar char="•"/>
            </a:pPr>
            <a:r>
              <a:rPr lang="en-GB" baseline="0" dirty="0" smtClean="0"/>
              <a:t>Strategic preparation for future operational missions (Sentinels, </a:t>
            </a:r>
            <a:r>
              <a:rPr lang="en-GB" baseline="0" dirty="0" err="1" smtClean="0"/>
              <a:t>Meteo</a:t>
            </a:r>
            <a:r>
              <a:rPr lang="en-GB" baseline="0" dirty="0" smtClean="0"/>
              <a:t>)</a:t>
            </a:r>
          </a:p>
          <a:p>
            <a:pPr marL="151719" indent="-151719">
              <a:buFont typeface="Arial" panose="020B0604020202020204" pitchFamily="34" charset="0"/>
              <a:buChar char="•"/>
            </a:pPr>
            <a:r>
              <a:rPr lang="en-GB" baseline="0" dirty="0" smtClean="0"/>
              <a:t>Opportunity to engage with ground segment developments towards big-data technologies</a:t>
            </a:r>
          </a:p>
          <a:p>
            <a:pPr marL="151719" indent="-151719">
              <a:buFont typeface="Arial" panose="020B0604020202020204" pitchFamily="34" charset="0"/>
              <a:buChar char="•"/>
            </a:pPr>
            <a:r>
              <a:rPr lang="en-GB" baseline="0" dirty="0" smtClean="0"/>
              <a:t>Pre-commercial service developments for downstream industry</a:t>
            </a:r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05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0313" y="692150"/>
            <a:ext cx="4613275" cy="3460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05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7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9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1142998" y="-1143000"/>
            <a:ext cx="6858002" cy="9144001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3679985"/>
            <a:ext cx="7948800" cy="419100"/>
          </a:xfrm>
          <a:solidFill>
            <a:srgbClr val="0070C0"/>
          </a:solidFill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2" y="2214616"/>
            <a:ext cx="7947025" cy="579438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56344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38"/>
          <p:cNvSpPr txBox="1">
            <a:spLocks noChangeArrowheads="1"/>
          </p:cNvSpPr>
          <p:nvPr userDrawn="1"/>
        </p:nvSpPr>
        <p:spPr bwMode="auto">
          <a:xfrm>
            <a:off x="162824" y="628695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 smtClean="0">
                <a:solidFill>
                  <a:schemeClr val="bg1">
                    <a:lumMod val="85000"/>
                  </a:schemeClr>
                </a:solidFill>
              </a:rPr>
              <a:t>ESA UNCLASSIFIED - For Official</a:t>
            </a:r>
            <a:r>
              <a:rPr lang="en-US" sz="800" baseline="0" noProof="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800" noProof="0" dirty="0" smtClean="0">
                <a:solidFill>
                  <a:schemeClr val="bg1">
                    <a:lumMod val="85000"/>
                  </a:schemeClr>
                </a:solidFill>
              </a:rPr>
              <a:t>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171652" y="6621093"/>
            <a:ext cx="6436141" cy="111519"/>
            <a:chOff x="171652" y="6621093"/>
            <a:chExt cx="6436141" cy="111519"/>
          </a:xfrm>
        </p:grpSpPr>
        <p:pic>
          <p:nvPicPr>
            <p:cNvPr id="87" name="Picture 86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88176" y="6611881"/>
            <a:ext cx="1196912" cy="144000"/>
          </a:xfrm>
          <a:prstGeom prst="rect">
            <a:avLst/>
          </a:prstGeom>
        </p:spPr>
      </p:pic>
      <p:cxnSp>
        <p:nvCxnSpPr>
          <p:cNvPr id="37" name="Straight Connector 36"/>
          <p:cNvCxnSpPr/>
          <p:nvPr userDrawn="1"/>
        </p:nvCxnSpPr>
        <p:spPr>
          <a:xfrm>
            <a:off x="165932" y="650447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30660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806416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3086" y="161566"/>
            <a:ext cx="7174846" cy="427038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9165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61566"/>
            <a:ext cx="7174846" cy="427038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_Footer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1287"/>
            <a:ext cx="9144000" cy="366713"/>
          </a:xfrm>
          <a:prstGeom prst="rect">
            <a:avLst/>
          </a:prstGeom>
        </p:spPr>
      </p:pic>
      <p:pic>
        <p:nvPicPr>
          <p:cNvPr id="55331" name="Picture 35" descr="PPT_Header02" hidden="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653" y="863029"/>
            <a:ext cx="8746316" cy="533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8" name="Text Box 38"/>
          <p:cNvSpPr txBox="1">
            <a:spLocks noChangeArrowheads="1"/>
          </p:cNvSpPr>
          <p:nvPr/>
        </p:nvSpPr>
        <p:spPr bwMode="auto">
          <a:xfrm>
            <a:off x="166064" y="629016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61566"/>
            <a:ext cx="7174846" cy="4270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4"/>
            <a:ext cx="1210456" cy="504000"/>
          </a:xfrm>
          <a:prstGeom prst="rect">
            <a:avLst/>
          </a:prstGeom>
        </p:spPr>
      </p:pic>
      <p:grpSp>
        <p:nvGrpSpPr>
          <p:cNvPr id="59" name="Group 58"/>
          <p:cNvGrpSpPr/>
          <p:nvPr userDrawn="1"/>
        </p:nvGrpSpPr>
        <p:grpSpPr>
          <a:xfrm>
            <a:off x="171652" y="6621093"/>
            <a:ext cx="6436141" cy="111519"/>
            <a:chOff x="171652" y="6621093"/>
            <a:chExt cx="6436141" cy="111519"/>
          </a:xfrm>
        </p:grpSpPr>
        <p:pic>
          <p:nvPicPr>
            <p:cNvPr id="61" name="Picture 60" descr="at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be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a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z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d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dk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e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 descr="es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fi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f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gr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 descr="hu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i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 descr="it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lu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nl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no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p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pt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ro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se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uk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3" name="TextBox 32"/>
          <p:cNvSpPr txBox="1"/>
          <p:nvPr userDrawn="1"/>
        </p:nvSpPr>
        <p:spPr>
          <a:xfrm>
            <a:off x="6607793" y="6240612"/>
            <a:ext cx="24978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tx1"/>
                </a:solidFill>
              </a:rPr>
              <a:t>CEOS WGISS-42  l </a:t>
            </a:r>
            <a:r>
              <a:rPr lang="en-GB" sz="800" baseline="0" dirty="0" smtClean="0">
                <a:solidFill>
                  <a:schemeClr val="tx1"/>
                </a:solidFill>
              </a:rPr>
              <a:t> </a:t>
            </a:r>
            <a:r>
              <a:rPr lang="en-GB" sz="800" dirty="0" smtClean="0">
                <a:solidFill>
                  <a:schemeClr val="tx1"/>
                </a:solidFill>
              </a:rPr>
              <a:t>19.09.2016 </a:t>
            </a:r>
            <a:r>
              <a:rPr lang="en-GB" sz="800" dirty="0" smtClean="0">
                <a:solidFill>
                  <a:schemeClr val="tx1"/>
                </a:solidFill>
              </a:rPr>
              <a:t>	Slide </a:t>
            </a:r>
            <a:fld id="{623D0E61-5191-46DF-99A9-FB488D66634F}" type="slidenum">
              <a:rPr lang="en-GB" sz="800" smtClean="0">
                <a:solidFill>
                  <a:schemeClr val="tx1"/>
                </a:solidFill>
              </a:rPr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Verdana"/>
          <a:ea typeface="+mn-ea"/>
          <a:cs typeface="Verdana"/>
        </a:defRPr>
      </a:lvl1pPr>
      <a:lvl2pPr marL="808038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2pPr>
      <a:lvl3pPr marL="140652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3pPr>
      <a:lvl4pPr marL="20050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4pPr>
      <a:lvl5pPr marL="26035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13" Type="http://schemas.openxmlformats.org/officeDocument/2006/relationships/image" Target="../media/image57.emf"/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12" Type="http://schemas.openxmlformats.org/officeDocument/2006/relationships/image" Target="../media/image5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11" Type="http://schemas.openxmlformats.org/officeDocument/2006/relationships/image" Target="../media/image55.emf"/><Relationship Id="rId5" Type="http://schemas.openxmlformats.org/officeDocument/2006/relationships/image" Target="../media/image49.emf"/><Relationship Id="rId10" Type="http://schemas.openxmlformats.org/officeDocument/2006/relationships/image" Target="../media/image54.emf"/><Relationship Id="rId4" Type="http://schemas.openxmlformats.org/officeDocument/2006/relationships/image" Target="../media/image48.emf"/><Relationship Id="rId9" Type="http://schemas.openxmlformats.org/officeDocument/2006/relationships/image" Target="../media/image5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6.png"/><Relationship Id="rId5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81.png"/><Relationship Id="rId21" Type="http://schemas.openxmlformats.org/officeDocument/2006/relationships/image" Target="../media/image99.jpe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4.png"/><Relationship Id="rId20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24" Type="http://schemas.openxmlformats.org/officeDocument/2006/relationships/image" Target="../media/image102.jpe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23" Type="http://schemas.openxmlformats.org/officeDocument/2006/relationships/image" Target="../media/image101.jpeg"/><Relationship Id="rId10" Type="http://schemas.openxmlformats.org/officeDocument/2006/relationships/image" Target="../media/image88.png"/><Relationship Id="rId19" Type="http://schemas.openxmlformats.org/officeDocument/2006/relationships/image" Target="../media/image97.jpe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Relationship Id="rId22" Type="http://schemas.openxmlformats.org/officeDocument/2006/relationships/image" Target="../media/image10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gif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7" Type="http://schemas.openxmlformats.org/officeDocument/2006/relationships/image" Target="../media/image10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240" y="5336310"/>
            <a:ext cx="7833376" cy="751616"/>
          </a:xfrm>
          <a:noFill/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i="1" dirty="0" smtClean="0">
                <a:latin typeface="Calibri" panose="020F0502020204030204" pitchFamily="34" charset="0"/>
              </a:rPr>
              <a:t>Henri Laur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latin typeface="Calibri" panose="020F0502020204030204" pitchFamily="34" charset="0"/>
              </a:rPr>
              <a:t>EO Mission Operations &amp; Ground Segment  department, ESA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90240" y="2567307"/>
            <a:ext cx="7947025" cy="1938992"/>
          </a:xfrm>
        </p:spPr>
        <p:txBody>
          <a:bodyPr/>
          <a:lstStyle/>
          <a:p>
            <a:pPr algn="ctr"/>
            <a:r>
              <a:rPr lang="en-GB" sz="4000" b="1" dirty="0" smtClean="0">
                <a:latin typeface="Calibri" panose="020F0502020204030204" pitchFamily="34" charset="0"/>
              </a:rPr>
              <a:t>Welcome </a:t>
            </a:r>
            <a:br>
              <a:rPr lang="en-GB" sz="4000" b="1" dirty="0" smtClean="0">
                <a:latin typeface="Calibri" panose="020F0502020204030204" pitchFamily="34" charset="0"/>
              </a:rPr>
            </a:br>
            <a:r>
              <a:rPr lang="en-GB" sz="4000" b="1" dirty="0" smtClean="0">
                <a:latin typeface="Calibri" panose="020F0502020204030204" pitchFamily="34" charset="0"/>
              </a:rPr>
              <a:t>/</a:t>
            </a:r>
            <a:br>
              <a:rPr lang="en-GB" sz="4000" b="1" dirty="0" smtClean="0">
                <a:latin typeface="Calibri" panose="020F0502020204030204" pitchFamily="34" charset="0"/>
              </a:rPr>
            </a:br>
            <a:r>
              <a:rPr lang="en-GB" sz="4000" b="1" dirty="0" err="1" smtClean="0">
                <a:latin typeface="Calibri" panose="020F0502020204030204" pitchFamily="34" charset="0"/>
              </a:rPr>
              <a:t>Benvenuti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2660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69863" y="144612"/>
            <a:ext cx="7173912" cy="461665"/>
          </a:xfrm>
        </p:spPr>
        <p:txBody>
          <a:bodyPr/>
          <a:lstStyle/>
          <a:p>
            <a:pPr eaLnBrk="1" hangingPunct="1"/>
            <a:r>
              <a:rPr lang="en-US" altLang="en-US" sz="2400" b="1" dirty="0" smtClean="0">
                <a:latin typeface="Verdana" pitchFamily="34" charset="0"/>
              </a:rPr>
              <a:t>ESA’s locations</a:t>
            </a:r>
          </a:p>
        </p:txBody>
      </p:sp>
      <p:pic>
        <p:nvPicPr>
          <p:cNvPr id="2050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93" y="1201985"/>
            <a:ext cx="305435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4" name="Picture 24" descr="orang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3" y="4118222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5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55" y="404996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6" name="Picture 26" descr="red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692" y="3805484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Picture 27" descr="green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868" y="3254622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8" name="Picture 28" descr="green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218" y="2933947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9" name="Picture 29" descr="green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30" y="4083297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Picture 30" descr="green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55" y="2822822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1" name="Picture 31" descr="orang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930" y="1524247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2" name="Picture 32" descr="green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493" y="324986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3" name="Picture 33" descr="green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393" y="307206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4" name="Picture 34" descr="red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693" y="3003797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5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718" y="307841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Straight Connector 36"/>
          <p:cNvCxnSpPr/>
          <p:nvPr/>
        </p:nvCxnSpPr>
        <p:spPr>
          <a:xfrm flipV="1">
            <a:off x="2354630" y="4192835"/>
            <a:ext cx="0" cy="587375"/>
          </a:xfrm>
          <a:prstGeom prst="line">
            <a:avLst/>
          </a:prstGeom>
          <a:ln w="9525">
            <a:solidFill>
              <a:srgbClr val="0085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17" name="TextBox 37"/>
          <p:cNvSpPr txBox="1">
            <a:spLocks noChangeArrowheads="1"/>
          </p:cNvSpPr>
          <p:nvPr/>
        </p:nvSpPr>
        <p:spPr bwMode="auto">
          <a:xfrm>
            <a:off x="2057767" y="4807197"/>
            <a:ext cx="674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rgbClr val="008542"/>
                </a:solidFill>
              </a:rPr>
              <a:t>ESRIN (Rome)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430830" y="3435597"/>
            <a:ext cx="1279525" cy="0"/>
          </a:xfrm>
          <a:prstGeom prst="line">
            <a:avLst/>
          </a:prstGeom>
          <a:ln w="9525">
            <a:solidFill>
              <a:srgbClr val="CD00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19" name="TextBox 39"/>
          <p:cNvSpPr txBox="1">
            <a:spLocks noChangeArrowheads="1"/>
          </p:cNvSpPr>
          <p:nvPr/>
        </p:nvSpPr>
        <p:spPr bwMode="auto">
          <a:xfrm>
            <a:off x="2902318" y="3292722"/>
            <a:ext cx="808037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700"/>
              <a:t>Oberpfaffenhofen</a:t>
            </a:r>
          </a:p>
        </p:txBody>
      </p:sp>
      <p:pic>
        <p:nvPicPr>
          <p:cNvPr id="20520" name="Picture 40" descr="red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468" y="3397497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Straight Connector 41"/>
          <p:cNvCxnSpPr/>
          <p:nvPr/>
        </p:nvCxnSpPr>
        <p:spPr>
          <a:xfrm>
            <a:off x="2248268" y="3286372"/>
            <a:ext cx="1462087" cy="0"/>
          </a:xfrm>
          <a:prstGeom prst="line">
            <a:avLst/>
          </a:prstGeom>
          <a:ln w="9525">
            <a:solidFill>
              <a:srgbClr val="0085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22" name="TextBox 42"/>
          <p:cNvSpPr txBox="1">
            <a:spLocks noChangeArrowheads="1"/>
          </p:cNvSpPr>
          <p:nvPr/>
        </p:nvSpPr>
        <p:spPr bwMode="auto">
          <a:xfrm>
            <a:off x="2762618" y="3143497"/>
            <a:ext cx="947737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700"/>
              <a:t>ESOC (Darmstadt)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2210168" y="3113335"/>
            <a:ext cx="1500187" cy="1587"/>
          </a:xfrm>
          <a:prstGeom prst="line">
            <a:avLst/>
          </a:prstGeom>
          <a:ln w="9525">
            <a:solidFill>
              <a:srgbClr val="0085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24" name="TextBox 44"/>
          <p:cNvSpPr txBox="1">
            <a:spLocks noChangeArrowheads="1"/>
          </p:cNvSpPr>
          <p:nvPr/>
        </p:nvSpPr>
        <p:spPr bwMode="auto">
          <a:xfrm>
            <a:off x="2964230" y="2970460"/>
            <a:ext cx="74612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700"/>
              <a:t>EAC (Cologne)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1467218" y="1562347"/>
            <a:ext cx="1222375" cy="0"/>
          </a:xfrm>
          <a:prstGeom prst="line">
            <a:avLst/>
          </a:prstGeom>
          <a:ln w="9525">
            <a:solidFill>
              <a:srgbClr val="E3722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26" name="TextBox 46"/>
          <p:cNvSpPr txBox="1">
            <a:spLocks noChangeArrowheads="1"/>
          </p:cNvSpPr>
          <p:nvPr/>
        </p:nvSpPr>
        <p:spPr bwMode="auto">
          <a:xfrm>
            <a:off x="1467218" y="1408360"/>
            <a:ext cx="9652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700"/>
              <a:t>Salmijaervi (Kiruna)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965693" y="2851397"/>
            <a:ext cx="1744662" cy="7938"/>
          </a:xfrm>
          <a:prstGeom prst="line">
            <a:avLst/>
          </a:prstGeom>
          <a:ln w="9525">
            <a:solidFill>
              <a:srgbClr val="0085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28" name="TextBox 48"/>
          <p:cNvSpPr txBox="1">
            <a:spLocks noChangeArrowheads="1"/>
          </p:cNvSpPr>
          <p:nvPr/>
        </p:nvSpPr>
        <p:spPr bwMode="auto">
          <a:xfrm>
            <a:off x="2732455" y="2711697"/>
            <a:ext cx="9779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700"/>
              <a:t>ESTEC (Noordwijk)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243255" y="2965697"/>
            <a:ext cx="1185863" cy="0"/>
          </a:xfrm>
          <a:prstGeom prst="line">
            <a:avLst/>
          </a:prstGeom>
          <a:ln w="9525">
            <a:solidFill>
              <a:srgbClr val="0085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30" name="TextBox 50"/>
          <p:cNvSpPr txBox="1">
            <a:spLocks noChangeArrowheads="1"/>
          </p:cNvSpPr>
          <p:nvPr/>
        </p:nvSpPr>
        <p:spPr bwMode="auto">
          <a:xfrm>
            <a:off x="249605" y="2827585"/>
            <a:ext cx="801688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700"/>
              <a:t>ECSAT (Harwell)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244417" y="3843584"/>
            <a:ext cx="1147763" cy="0"/>
          </a:xfrm>
          <a:prstGeom prst="line">
            <a:avLst/>
          </a:prstGeom>
          <a:ln w="9525">
            <a:solidFill>
              <a:srgbClr val="CD00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32" name="TextBox 52"/>
          <p:cNvSpPr txBox="1">
            <a:spLocks noChangeArrowheads="1"/>
          </p:cNvSpPr>
          <p:nvPr/>
        </p:nvSpPr>
        <p:spPr bwMode="auto">
          <a:xfrm>
            <a:off x="214680" y="3716831"/>
            <a:ext cx="6794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700" dirty="0"/>
              <a:t>Toulouse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1741855" y="2381497"/>
            <a:ext cx="0" cy="587375"/>
          </a:xfrm>
          <a:prstGeom prst="line">
            <a:avLst/>
          </a:prstGeom>
          <a:ln w="9525">
            <a:solidFill>
              <a:srgbClr val="CD00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34" name="TextBox 54"/>
          <p:cNvSpPr txBox="1">
            <a:spLocks noChangeArrowheads="1"/>
          </p:cNvSpPr>
          <p:nvPr/>
        </p:nvSpPr>
        <p:spPr bwMode="auto">
          <a:xfrm>
            <a:off x="1770430" y="2352922"/>
            <a:ext cx="5905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700"/>
              <a:t>Brussels</a:t>
            </a:r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811580" y="4230935"/>
            <a:ext cx="0" cy="584200"/>
          </a:xfrm>
          <a:prstGeom prst="line">
            <a:avLst/>
          </a:prstGeom>
          <a:ln w="9525">
            <a:solidFill>
              <a:srgbClr val="E3722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36" name="TextBox 56"/>
          <p:cNvSpPr txBox="1">
            <a:spLocks noChangeArrowheads="1"/>
          </p:cNvSpPr>
          <p:nvPr/>
        </p:nvSpPr>
        <p:spPr bwMode="auto">
          <a:xfrm>
            <a:off x="675055" y="4831010"/>
            <a:ext cx="5905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700"/>
              <a:t>Cebreros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224205" y="3292722"/>
            <a:ext cx="1323975" cy="0"/>
          </a:xfrm>
          <a:prstGeom prst="line">
            <a:avLst/>
          </a:prstGeom>
          <a:ln w="9525">
            <a:solidFill>
              <a:srgbClr val="0085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38" name="TextBox 58"/>
          <p:cNvSpPr txBox="1">
            <a:spLocks noChangeArrowheads="1"/>
          </p:cNvSpPr>
          <p:nvPr/>
        </p:nvSpPr>
        <p:spPr bwMode="auto">
          <a:xfrm>
            <a:off x="233730" y="3153022"/>
            <a:ext cx="681038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700"/>
              <a:t>ESA HQ (Paris)</a:t>
            </a: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1821230" y="3186360"/>
            <a:ext cx="0" cy="1255712"/>
          </a:xfrm>
          <a:prstGeom prst="line">
            <a:avLst/>
          </a:prstGeom>
          <a:ln w="9525">
            <a:solidFill>
              <a:srgbClr val="0085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40" name="TextBox 60"/>
          <p:cNvSpPr txBox="1">
            <a:spLocks noChangeArrowheads="1"/>
          </p:cNvSpPr>
          <p:nvPr/>
        </p:nvSpPr>
        <p:spPr bwMode="auto">
          <a:xfrm>
            <a:off x="1524368" y="4467472"/>
            <a:ext cx="5905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700"/>
              <a:t>Redu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937793" y="1424235"/>
            <a:ext cx="5491163" cy="3290887"/>
            <a:chOff x="92075" y="1462335"/>
            <a:chExt cx="5491163" cy="3290887"/>
          </a:xfrm>
        </p:grpSpPr>
        <p:pic>
          <p:nvPicPr>
            <p:cNvPr id="20481" name="Picture 2" descr="world_map.eps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75" y="1462335"/>
              <a:ext cx="5491163" cy="329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3" name="Picture 3" descr="orange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7663" y="4430960"/>
              <a:ext cx="84137" cy="84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4" name="Picture 4" descr="red-orange.eps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9900" y="3557835"/>
              <a:ext cx="84138" cy="84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5" name="Picture 5" descr="red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1775" y="3006972"/>
              <a:ext cx="82550" cy="84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6" name="Picture 6" descr="red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725" y="3162547"/>
              <a:ext cx="82550" cy="84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7" descr="orange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238" y="3160960"/>
              <a:ext cx="84137" cy="84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Picture 8" descr="orange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1863" y="3160960"/>
              <a:ext cx="84137" cy="84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9" descr="orange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363" y="4034085"/>
              <a:ext cx="84137" cy="84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Picture 10" descr="orange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363" y="4192835"/>
              <a:ext cx="84137" cy="84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Picture 11" descr="red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800" y="2489447"/>
              <a:ext cx="82550" cy="84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>
            <a:xfrm flipH="1">
              <a:off x="146050" y="3049835"/>
              <a:ext cx="1317625" cy="0"/>
            </a:xfrm>
            <a:prstGeom prst="line">
              <a:avLst/>
            </a:prstGeom>
            <a:ln w="9525">
              <a:solidFill>
                <a:srgbClr val="CD003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46050" y="3208585"/>
              <a:ext cx="1041400" cy="0"/>
            </a:xfrm>
            <a:prstGeom prst="line">
              <a:avLst/>
            </a:prstGeom>
            <a:ln w="9525">
              <a:solidFill>
                <a:srgbClr val="CD003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94" name="TextBox 14"/>
            <p:cNvSpPr txBox="1">
              <a:spLocks noChangeArrowheads="1"/>
            </p:cNvSpPr>
            <p:nvPr/>
          </p:nvSpPr>
          <p:spPr bwMode="auto">
            <a:xfrm>
              <a:off x="142875" y="2906960"/>
              <a:ext cx="669925" cy="10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700"/>
                <a:t>Washington</a:t>
              </a:r>
            </a:p>
          </p:txBody>
        </p:sp>
        <p:sp>
          <p:nvSpPr>
            <p:cNvPr id="20495" name="TextBox 15"/>
            <p:cNvSpPr txBox="1">
              <a:spLocks noChangeArrowheads="1"/>
            </p:cNvSpPr>
            <p:nvPr/>
          </p:nvSpPr>
          <p:spPr bwMode="auto">
            <a:xfrm>
              <a:off x="142875" y="3065710"/>
              <a:ext cx="590550" cy="10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700"/>
                <a:t>Houston</a:t>
              </a:r>
            </a:p>
          </p:txBody>
        </p:sp>
        <p:sp>
          <p:nvSpPr>
            <p:cNvPr id="20496" name="TextBox 16"/>
            <p:cNvSpPr txBox="1">
              <a:spLocks noChangeArrowheads="1"/>
            </p:cNvSpPr>
            <p:nvPr/>
          </p:nvSpPr>
          <p:spPr bwMode="auto">
            <a:xfrm>
              <a:off x="1854200" y="3430835"/>
              <a:ext cx="590550" cy="10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700"/>
                <a:t>Kourou</a:t>
              </a:r>
            </a:p>
          </p:txBody>
        </p:sp>
        <p:sp>
          <p:nvSpPr>
            <p:cNvPr id="20497" name="TextBox 17"/>
            <p:cNvSpPr txBox="1">
              <a:spLocks noChangeArrowheads="1"/>
            </p:cNvSpPr>
            <p:nvPr/>
          </p:nvSpPr>
          <p:spPr bwMode="auto">
            <a:xfrm>
              <a:off x="1905000" y="3027610"/>
              <a:ext cx="590550" cy="10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algn="r" eaLnBrk="1" hangingPunct="1"/>
              <a:r>
                <a:rPr lang="en-US" altLang="en-US" sz="700"/>
                <a:t>Maspalomas</a:t>
              </a:r>
            </a:p>
          </p:txBody>
        </p:sp>
        <p:sp>
          <p:nvSpPr>
            <p:cNvPr id="20498" name="TextBox 18"/>
            <p:cNvSpPr txBox="1">
              <a:spLocks noChangeArrowheads="1"/>
            </p:cNvSpPr>
            <p:nvPr/>
          </p:nvSpPr>
          <p:spPr bwMode="auto">
            <a:xfrm>
              <a:off x="1692275" y="3227635"/>
              <a:ext cx="590550" cy="10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algn="r" eaLnBrk="1" hangingPunct="1"/>
              <a:r>
                <a:rPr lang="en-US" altLang="en-US" sz="700"/>
                <a:t>Santa Maria</a:t>
              </a:r>
            </a:p>
          </p:txBody>
        </p:sp>
        <p:sp>
          <p:nvSpPr>
            <p:cNvPr id="20499" name="TextBox 19"/>
            <p:cNvSpPr txBox="1">
              <a:spLocks noChangeArrowheads="1"/>
            </p:cNvSpPr>
            <p:nvPr/>
          </p:nvSpPr>
          <p:spPr bwMode="auto">
            <a:xfrm>
              <a:off x="3949700" y="3916610"/>
              <a:ext cx="590550" cy="10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algn="r" eaLnBrk="1" hangingPunct="1"/>
              <a:r>
                <a:rPr lang="en-US" altLang="en-US" sz="700"/>
                <a:t>New Norcia</a:t>
              </a:r>
            </a:p>
          </p:txBody>
        </p:sp>
        <p:sp>
          <p:nvSpPr>
            <p:cNvPr id="20500" name="TextBox 20"/>
            <p:cNvSpPr txBox="1">
              <a:spLocks noChangeArrowheads="1"/>
            </p:cNvSpPr>
            <p:nvPr/>
          </p:nvSpPr>
          <p:spPr bwMode="auto">
            <a:xfrm>
              <a:off x="3911600" y="4167435"/>
              <a:ext cx="590550" cy="10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algn="r" eaLnBrk="1" hangingPunct="1"/>
              <a:r>
                <a:rPr lang="en-US" altLang="en-US" sz="700"/>
                <a:t>Perth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3527425" y="1868735"/>
              <a:ext cx="0" cy="587375"/>
            </a:xfrm>
            <a:prstGeom prst="line">
              <a:avLst/>
            </a:prstGeom>
            <a:ln w="9525">
              <a:solidFill>
                <a:srgbClr val="CD003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02" name="TextBox 22"/>
            <p:cNvSpPr txBox="1">
              <a:spLocks noChangeArrowheads="1"/>
            </p:cNvSpPr>
            <p:nvPr/>
          </p:nvSpPr>
          <p:spPr bwMode="auto">
            <a:xfrm>
              <a:off x="3235325" y="1719510"/>
              <a:ext cx="590550" cy="10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en-US" sz="700"/>
                <a:t>Moscow</a:t>
              </a:r>
            </a:p>
          </p:txBody>
        </p:sp>
        <p:sp>
          <p:nvSpPr>
            <p:cNvPr id="20541" name="TextBox 61"/>
            <p:cNvSpPr txBox="1">
              <a:spLocks noChangeArrowheads="1"/>
            </p:cNvSpPr>
            <p:nvPr/>
          </p:nvSpPr>
          <p:spPr bwMode="auto">
            <a:xfrm>
              <a:off x="1743075" y="4513510"/>
              <a:ext cx="590550" cy="10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700"/>
                <a:t>Malargüe</a:t>
              </a:r>
            </a:p>
          </p:txBody>
        </p:sp>
      </p:grpSp>
      <p:grpSp>
        <p:nvGrpSpPr>
          <p:cNvPr id="20542" name="Group 78"/>
          <p:cNvGrpSpPr>
            <a:grpSpLocks/>
          </p:cNvGrpSpPr>
          <p:nvPr/>
        </p:nvGrpSpPr>
        <p:grpSpPr bwMode="auto">
          <a:xfrm>
            <a:off x="3921125" y="5172304"/>
            <a:ext cx="990600" cy="161583"/>
            <a:chOff x="147928" y="3384550"/>
            <a:chExt cx="990839" cy="161478"/>
          </a:xfrm>
        </p:grpSpPr>
        <p:pic>
          <p:nvPicPr>
            <p:cNvPr id="20557" name="Picture 79" descr="green.eps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28" y="3427055"/>
              <a:ext cx="76200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8" name="TextBox 80"/>
            <p:cNvSpPr txBox="1">
              <a:spLocks noChangeArrowheads="1"/>
            </p:cNvSpPr>
            <p:nvPr/>
          </p:nvSpPr>
          <p:spPr bwMode="auto">
            <a:xfrm>
              <a:off x="274107" y="3384550"/>
              <a:ext cx="864660" cy="161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050" dirty="0"/>
                <a:t>ESA sites</a:t>
              </a:r>
            </a:p>
          </p:txBody>
        </p:sp>
      </p:grpSp>
      <p:grpSp>
        <p:nvGrpSpPr>
          <p:cNvPr id="20543" name="Group 81"/>
          <p:cNvGrpSpPr>
            <a:grpSpLocks/>
          </p:cNvGrpSpPr>
          <p:nvPr/>
        </p:nvGrpSpPr>
        <p:grpSpPr bwMode="auto">
          <a:xfrm>
            <a:off x="2682081" y="5511340"/>
            <a:ext cx="717550" cy="161583"/>
            <a:chOff x="147928" y="3712634"/>
            <a:chExt cx="716730" cy="161479"/>
          </a:xfrm>
        </p:grpSpPr>
        <p:pic>
          <p:nvPicPr>
            <p:cNvPr id="20555" name="Picture 8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28" y="3755139"/>
              <a:ext cx="76200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6" name="TextBox 83"/>
            <p:cNvSpPr txBox="1">
              <a:spLocks noChangeArrowheads="1"/>
            </p:cNvSpPr>
            <p:nvPr/>
          </p:nvSpPr>
          <p:spPr bwMode="auto">
            <a:xfrm>
              <a:off x="274108" y="3712634"/>
              <a:ext cx="590550" cy="161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050"/>
                <a:t>Offices</a:t>
              </a:r>
            </a:p>
          </p:txBody>
        </p:sp>
      </p:grpSp>
      <p:grpSp>
        <p:nvGrpSpPr>
          <p:cNvPr id="20544" name="Group 84"/>
          <p:cNvGrpSpPr>
            <a:grpSpLocks/>
          </p:cNvGrpSpPr>
          <p:nvPr/>
        </p:nvGrpSpPr>
        <p:grpSpPr bwMode="auto">
          <a:xfrm>
            <a:off x="2682081" y="5836090"/>
            <a:ext cx="1612900" cy="161583"/>
            <a:chOff x="147928" y="3384550"/>
            <a:chExt cx="1613138" cy="161479"/>
          </a:xfrm>
        </p:grpSpPr>
        <p:pic>
          <p:nvPicPr>
            <p:cNvPr id="20553" name="Picture 8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28" y="3427055"/>
              <a:ext cx="76200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4" name="TextBox 86"/>
            <p:cNvSpPr txBox="1">
              <a:spLocks noChangeArrowheads="1"/>
            </p:cNvSpPr>
            <p:nvPr/>
          </p:nvSpPr>
          <p:spPr bwMode="auto">
            <a:xfrm>
              <a:off x="274107" y="3384550"/>
              <a:ext cx="1486959" cy="161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050" dirty="0"/>
                <a:t>ESA Ground Station</a:t>
              </a:r>
            </a:p>
          </p:txBody>
        </p:sp>
      </p:grpSp>
      <p:grpSp>
        <p:nvGrpSpPr>
          <p:cNvPr id="20545" name="Group 87"/>
          <p:cNvGrpSpPr>
            <a:grpSpLocks/>
          </p:cNvGrpSpPr>
          <p:nvPr/>
        </p:nvGrpSpPr>
        <p:grpSpPr bwMode="auto">
          <a:xfrm>
            <a:off x="4541838" y="5511340"/>
            <a:ext cx="2438400" cy="323165"/>
            <a:chOff x="147928" y="3384550"/>
            <a:chExt cx="2190988" cy="322955"/>
          </a:xfrm>
        </p:grpSpPr>
        <p:pic>
          <p:nvPicPr>
            <p:cNvPr id="20551" name="Picture 8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28" y="3427055"/>
              <a:ext cx="76200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2" name="TextBox 89"/>
            <p:cNvSpPr txBox="1">
              <a:spLocks noChangeArrowheads="1"/>
            </p:cNvSpPr>
            <p:nvPr/>
          </p:nvSpPr>
          <p:spPr bwMode="auto">
            <a:xfrm>
              <a:off x="274107" y="3384550"/>
              <a:ext cx="2064809" cy="322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050" dirty="0"/>
                <a:t>ESA Ground Station + Offices</a:t>
              </a:r>
            </a:p>
          </p:txBody>
        </p:sp>
      </p:grpSp>
      <p:grpSp>
        <p:nvGrpSpPr>
          <p:cNvPr id="20546" name="Group 90"/>
          <p:cNvGrpSpPr>
            <a:grpSpLocks/>
          </p:cNvGrpSpPr>
          <p:nvPr/>
        </p:nvGrpSpPr>
        <p:grpSpPr bwMode="auto">
          <a:xfrm>
            <a:off x="4541838" y="5835248"/>
            <a:ext cx="2536825" cy="161583"/>
            <a:chOff x="147928" y="3384550"/>
            <a:chExt cx="2536505" cy="161479"/>
          </a:xfrm>
        </p:grpSpPr>
        <p:pic>
          <p:nvPicPr>
            <p:cNvPr id="20549" name="Picture 9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28" y="3427055"/>
              <a:ext cx="76200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0" name="TextBox 92"/>
            <p:cNvSpPr txBox="1">
              <a:spLocks noChangeArrowheads="1"/>
            </p:cNvSpPr>
            <p:nvPr/>
          </p:nvSpPr>
          <p:spPr bwMode="auto">
            <a:xfrm>
              <a:off x="274106" y="3384550"/>
              <a:ext cx="2410327" cy="161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050" dirty="0"/>
                <a:t>ESA sites + ESA Ground Station</a:t>
              </a:r>
            </a:p>
          </p:txBody>
        </p:sp>
      </p:grpSp>
      <p:cxnSp>
        <p:nvCxnSpPr>
          <p:cNvPr id="94" name="Straight Connector 93"/>
          <p:cNvCxnSpPr/>
          <p:nvPr/>
        </p:nvCxnSpPr>
        <p:spPr>
          <a:xfrm flipV="1">
            <a:off x="959218" y="4157910"/>
            <a:ext cx="0" cy="496887"/>
          </a:xfrm>
          <a:prstGeom prst="line">
            <a:avLst/>
          </a:prstGeom>
          <a:ln w="9525">
            <a:solidFill>
              <a:srgbClr val="0085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48" name="TextBox 94"/>
          <p:cNvSpPr txBox="1">
            <a:spLocks noChangeArrowheads="1"/>
          </p:cNvSpPr>
          <p:nvPr/>
        </p:nvSpPr>
        <p:spPr bwMode="auto">
          <a:xfrm>
            <a:off x="865555" y="4661147"/>
            <a:ext cx="6731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700"/>
              <a:t>ESAC (Madrid)</a:t>
            </a:r>
          </a:p>
        </p:txBody>
      </p:sp>
    </p:spTree>
    <p:extLst>
      <p:ext uri="{BB962C8B-B14F-4D97-AF65-F5344CB8AC3E}">
        <p14:creationId xmlns:p14="http://schemas.microsoft.com/office/powerpoint/2010/main" val="220601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4"/>
          <p:cNvSpPr txBox="1">
            <a:spLocks noChangeArrowheads="1"/>
          </p:cNvSpPr>
          <p:nvPr/>
        </p:nvSpPr>
        <p:spPr bwMode="auto">
          <a:xfrm>
            <a:off x="4914900" y="282393"/>
            <a:ext cx="28670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>
                <a:solidFill>
                  <a:srgbClr val="0070C0"/>
                </a:solidFill>
              </a:rPr>
              <a:t>Rome </a:t>
            </a:r>
            <a:r>
              <a:rPr lang="en-US" altLang="en-US" sz="2400" b="1" dirty="0" smtClean="0">
                <a:solidFill>
                  <a:srgbClr val="0070C0"/>
                </a:solidFill>
              </a:rPr>
              <a:t>and surroundings</a:t>
            </a:r>
            <a:endParaRPr lang="en-US" altLang="en-US" sz="2400" b="1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4289" y="762000"/>
            <a:ext cx="9158290" cy="5768195"/>
            <a:chOff x="-14287" y="613521"/>
            <a:chExt cx="8132258" cy="5348743"/>
          </a:xfrm>
        </p:grpSpPr>
        <p:pic>
          <p:nvPicPr>
            <p:cNvPr id="34819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1229" b="16047"/>
            <a:stretch/>
          </p:blipFill>
          <p:spPr bwMode="auto">
            <a:xfrm>
              <a:off x="-14287" y="1276350"/>
              <a:ext cx="8132258" cy="4685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48173" b="18574"/>
            <a:stretch/>
          </p:blipFill>
          <p:spPr>
            <a:xfrm rot="714431">
              <a:off x="643551" y="613521"/>
              <a:ext cx="3781256" cy="3682036"/>
            </a:xfrm>
            <a:prstGeom prst="rect">
              <a:avLst/>
            </a:prstGeom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2484407" y="5943601"/>
            <a:ext cx="12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Sentinel-1A</a:t>
            </a:r>
            <a:endParaRPr lang="en-GB" b="1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810244">
            <a:off x="497455" y="3956858"/>
            <a:ext cx="12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Sentinel-2A</a:t>
            </a:r>
            <a:endParaRPr lang="en-GB" b="1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064006" y="4203724"/>
            <a:ext cx="1022798" cy="369332"/>
            <a:chOff x="6064006" y="4203724"/>
            <a:chExt cx="1022798" cy="369332"/>
          </a:xfrm>
        </p:grpSpPr>
        <p:sp>
          <p:nvSpPr>
            <p:cNvPr id="6" name="Oval 5"/>
            <p:cNvSpPr/>
            <p:nvPr/>
          </p:nvSpPr>
          <p:spPr>
            <a:xfrm>
              <a:off x="6064006" y="4250090"/>
              <a:ext cx="277722" cy="250166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41728" y="4203724"/>
              <a:ext cx="745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i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ESRIN</a:t>
              </a:r>
              <a:endParaRPr lang="en-GB" b="1" i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736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5029200" y="2360673"/>
            <a:ext cx="3605152" cy="2443772"/>
          </a:xfrm>
          <a:prstGeom prst="rect">
            <a:avLst/>
          </a:prstGeom>
          <a:solidFill>
            <a:srgbClr val="C0C0C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66700" lvl="1" indent="-180975" algn="just" eaLnBrk="0" hangingPunct="0">
              <a:lnSpc>
                <a:spcPct val="90000"/>
              </a:lnSpc>
              <a:spcBef>
                <a:spcPts val="600"/>
              </a:spcBef>
              <a:buClr>
                <a:srgbClr val="000066"/>
              </a:buClr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000066"/>
                </a:solidFill>
                <a:latin typeface="Arial" pitchFamily="34" charset="0"/>
              </a:rPr>
              <a:t>Earth Observation </a:t>
            </a:r>
            <a:endParaRPr lang="en-GB" b="1" dirty="0">
              <a:latin typeface="Arial" pitchFamily="34" charset="0"/>
            </a:endParaRPr>
          </a:p>
          <a:p>
            <a:pPr marL="266700" lvl="1" indent="-180975" algn="just" eaLnBrk="0" hangingPunct="0">
              <a:lnSpc>
                <a:spcPct val="90000"/>
              </a:lnSpc>
              <a:spcBef>
                <a:spcPts val="600"/>
              </a:spcBef>
              <a:buClr>
                <a:srgbClr val="000066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66"/>
                </a:solidFill>
                <a:latin typeface="Arial" pitchFamily="34" charset="0"/>
              </a:rPr>
              <a:t>Vega Department </a:t>
            </a:r>
            <a:endParaRPr lang="en-GB" b="1" dirty="0">
              <a:latin typeface="Arial" pitchFamily="34" charset="0"/>
            </a:endParaRPr>
          </a:p>
          <a:p>
            <a:pPr marL="266700" lvl="1" indent="-180975" algn="just" eaLnBrk="0" hangingPunct="0">
              <a:lnSpc>
                <a:spcPct val="90000"/>
              </a:lnSpc>
              <a:spcBef>
                <a:spcPts val="600"/>
              </a:spcBef>
              <a:buClr>
                <a:srgbClr val="000066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66"/>
                </a:solidFill>
                <a:latin typeface="Arial" pitchFamily="34" charset="0"/>
              </a:rPr>
              <a:t>Corporate Informatics</a:t>
            </a:r>
            <a:endParaRPr lang="en-GB" b="1" dirty="0">
              <a:latin typeface="Arial" pitchFamily="34" charset="0"/>
            </a:endParaRPr>
          </a:p>
          <a:p>
            <a:pPr marL="266700" lvl="1" indent="-180975" eaLnBrk="0" hangingPunct="0">
              <a:lnSpc>
                <a:spcPct val="90000"/>
              </a:lnSpc>
              <a:spcBef>
                <a:spcPts val="600"/>
              </a:spcBef>
              <a:buClr>
                <a:srgbClr val="000066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66"/>
                </a:solidFill>
                <a:latin typeface="Arial" pitchFamily="34" charset="0"/>
              </a:rPr>
              <a:t>Telecommunications</a:t>
            </a:r>
          </a:p>
          <a:p>
            <a:pPr marL="266700" lvl="1" indent="-180975" eaLnBrk="0" hangingPunct="0">
              <a:lnSpc>
                <a:spcPct val="90000"/>
              </a:lnSpc>
              <a:spcBef>
                <a:spcPts val="600"/>
              </a:spcBef>
              <a:buClr>
                <a:srgbClr val="000066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66"/>
                </a:solidFill>
                <a:latin typeface="Arial" pitchFamily="34" charset="0"/>
              </a:rPr>
              <a:t>Contracts, Site, Personnel, </a:t>
            </a:r>
            <a:r>
              <a:rPr lang="en-GB" dirty="0" smtClean="0">
                <a:solidFill>
                  <a:srgbClr val="000066"/>
                </a:solidFill>
                <a:latin typeface="Arial" pitchFamily="34" charset="0"/>
              </a:rPr>
              <a:t/>
            </a:r>
            <a:br>
              <a:rPr lang="en-GB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GB" dirty="0" smtClean="0">
                <a:solidFill>
                  <a:srgbClr val="000066"/>
                </a:solidFill>
                <a:latin typeface="Arial" pitchFamily="34" charset="0"/>
              </a:rPr>
              <a:t>Communication</a:t>
            </a:r>
            <a:endParaRPr lang="en-GB" dirty="0">
              <a:solidFill>
                <a:srgbClr val="000066"/>
              </a:solidFill>
              <a:latin typeface="Arial" pitchFamily="34" charset="0"/>
            </a:endParaRPr>
          </a:p>
          <a:p>
            <a:pPr marL="266700" lvl="1" indent="-180975" eaLnBrk="0" hangingPunct="0">
              <a:lnSpc>
                <a:spcPct val="90000"/>
              </a:lnSpc>
              <a:spcBef>
                <a:spcPts val="600"/>
              </a:spcBef>
              <a:buClr>
                <a:srgbClr val="000066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66"/>
                </a:solidFill>
                <a:latin typeface="Arial" pitchFamily="34" charset="0"/>
              </a:rPr>
              <a:t>ESA Security Office</a:t>
            </a:r>
            <a:endParaRPr lang="en-GB" sz="2000" dirty="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81524" y="5180073"/>
            <a:ext cx="3476626" cy="8223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lvl="1" indent="-342900">
              <a:buClr>
                <a:srgbClr val="000066"/>
              </a:buClr>
              <a:buFont typeface="Wingdings" pitchFamily="2" charset="2"/>
              <a:buChar char="Ø"/>
              <a:defRPr/>
            </a:pPr>
            <a:r>
              <a:rPr lang="en-US" b="1" kern="1200" dirty="0" smtClean="0">
                <a:solidFill>
                  <a:schemeClr val="tx1"/>
                </a:solidFill>
                <a:ea typeface="ＭＳ Ｐゴシック" charset="-128"/>
                <a:cs typeface="+mn-cs"/>
              </a:rPr>
              <a:t>+ </a:t>
            </a:r>
            <a:r>
              <a:rPr lang="en-US" b="1" kern="1200" dirty="0" smtClean="0">
                <a:solidFill>
                  <a:schemeClr val="accent4"/>
                </a:solidFill>
                <a:ea typeface="ＭＳ Ｐゴシック" charset="-128"/>
                <a:cs typeface="+mn-cs"/>
              </a:rPr>
              <a:t>86</a:t>
            </a:r>
            <a:r>
              <a:rPr lang="en-US" b="1" kern="1200" dirty="0" smtClean="0">
                <a:solidFill>
                  <a:schemeClr val="tx1"/>
                </a:solidFill>
                <a:ea typeface="ＭＳ Ｐゴシック" charset="-128"/>
                <a:cs typeface="+mn-cs"/>
              </a:rPr>
              <a:t> </a:t>
            </a:r>
            <a:r>
              <a:rPr lang="en-US" b="1" kern="1200" dirty="0" smtClean="0">
                <a:solidFill>
                  <a:schemeClr val="tx1"/>
                </a:solidFill>
                <a:ea typeface="ＭＳ Ｐゴシック" charset="-128"/>
                <a:cs typeface="+mn-cs"/>
              </a:rPr>
              <a:t>conferences </a:t>
            </a:r>
            <a:r>
              <a:rPr lang="en-US" b="1" kern="1200" dirty="0" smtClean="0">
                <a:solidFill>
                  <a:schemeClr val="tx1"/>
                </a:solidFill>
                <a:ea typeface="ＭＳ Ｐゴシック" charset="-128"/>
                <a:cs typeface="+mn-cs"/>
              </a:rPr>
              <a:t>and 42.000 </a:t>
            </a:r>
            <a:r>
              <a:rPr lang="en-US" b="1" kern="1200" dirty="0">
                <a:solidFill>
                  <a:schemeClr val="tx1"/>
                </a:solidFill>
                <a:ea typeface="ＭＳ Ｐゴシック" charset="-128"/>
                <a:cs typeface="+mn-cs"/>
              </a:rPr>
              <a:t>visitors </a:t>
            </a:r>
            <a:r>
              <a:rPr lang="en-US" b="1" kern="1200" dirty="0" smtClean="0">
                <a:solidFill>
                  <a:schemeClr val="tx1"/>
                </a:solidFill>
                <a:ea typeface="ＭＳ Ｐゴシック" charset="-128"/>
                <a:cs typeface="+mn-cs"/>
              </a:rPr>
              <a:t>in 2013</a:t>
            </a:r>
            <a:endParaRPr lang="en-US" b="1" kern="1200" dirty="0">
              <a:solidFill>
                <a:schemeClr val="tx1"/>
              </a:solidFill>
              <a:ea typeface="ＭＳ Ｐゴシック" charset="-128"/>
              <a:cs typeface="+mn-cs"/>
            </a:endParaRPr>
          </a:p>
        </p:txBody>
      </p:sp>
      <p:pic>
        <p:nvPicPr>
          <p:cNvPr id="50180" name="Picture 10" descr="1800-08,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" y="832888"/>
            <a:ext cx="3544887" cy="2649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11"/>
          <p:cNvSpPr txBox="1">
            <a:spLocks noChangeArrowheads="1"/>
          </p:cNvSpPr>
          <p:nvPr/>
        </p:nvSpPr>
        <p:spPr bwMode="auto">
          <a:xfrm>
            <a:off x="4667249" y="960563"/>
            <a:ext cx="4086226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Personnel on site </a:t>
            </a:r>
            <a:r>
              <a:rPr lang="en-GB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(June 2014): </a:t>
            </a:r>
            <a:r>
              <a:rPr lang="en-GB" sz="1600" b="1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515</a:t>
            </a:r>
          </a:p>
        </p:txBody>
      </p:sp>
      <p:sp>
        <p:nvSpPr>
          <p:cNvPr id="50183" name="Rectangle 12"/>
          <p:cNvSpPr>
            <a:spLocks noChangeArrowheads="1"/>
          </p:cNvSpPr>
          <p:nvPr/>
        </p:nvSpPr>
        <p:spPr bwMode="auto">
          <a:xfrm>
            <a:off x="4529137" y="1281969"/>
            <a:ext cx="4351337" cy="175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None/>
            </a:pPr>
            <a:r>
              <a:rPr lang="en-GB" sz="1000" b="1" dirty="0">
                <a:solidFill>
                  <a:srgbClr val="003399"/>
                </a:solidFill>
                <a:latin typeface="Arial" pitchFamily="34" charset="0"/>
              </a:rPr>
              <a:t>	</a:t>
            </a:r>
            <a:endParaRPr lang="en-GB" b="1" dirty="0">
              <a:solidFill>
                <a:srgbClr val="5F5F5F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9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en-GB" sz="1600" b="1" dirty="0"/>
              <a:t>207 ESA staff</a:t>
            </a:r>
            <a:endParaRPr lang="en-GB" sz="1600" b="1" dirty="0">
              <a:solidFill>
                <a:srgbClr val="FF0000"/>
              </a:solidFill>
            </a:endParaRPr>
          </a:p>
          <a:p>
            <a:pPr marL="342900" indent="-342900" eaLnBrk="0" hangingPunct="0">
              <a:lnSpc>
                <a:spcPct val="119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en-GB" sz="1600" b="1" dirty="0" smtClean="0"/>
              <a:t>308 </a:t>
            </a:r>
            <a:r>
              <a:rPr lang="en-GB" sz="1600" b="1" dirty="0" smtClean="0"/>
              <a:t>contractors</a:t>
            </a:r>
          </a:p>
          <a:p>
            <a:pPr marL="342900" indent="-342900" eaLnBrk="0" hangingPunct="0">
              <a:lnSpc>
                <a:spcPct val="119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Ø"/>
            </a:pPr>
            <a:endParaRPr lang="en-GB" sz="1600" b="1" dirty="0">
              <a:solidFill>
                <a:srgbClr val="FF0000"/>
              </a:solidFill>
            </a:endParaRPr>
          </a:p>
          <a:p>
            <a:pPr marL="342900" indent="-342900" eaLnBrk="0" hangingPunct="0">
              <a:lnSpc>
                <a:spcPct val="119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Ø"/>
            </a:pPr>
            <a:endParaRPr lang="en-GB" sz="400" b="1" dirty="0">
              <a:solidFill>
                <a:srgbClr val="FF0000"/>
              </a:solidFill>
            </a:endParaRPr>
          </a:p>
        </p:txBody>
      </p:sp>
      <p:pic>
        <p:nvPicPr>
          <p:cNvPr id="5018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" y="3696554"/>
            <a:ext cx="3544887" cy="2509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09600" y="144612"/>
            <a:ext cx="717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ESRIN, </a:t>
            </a:r>
            <a:r>
              <a:rPr lang="en-US" altLang="en-US" b="1" dirty="0" smtClean="0">
                <a:solidFill>
                  <a:srgbClr val="0070C0"/>
                </a:solidFill>
              </a:rPr>
              <a:t>Frascati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esa.int/var/esa/storage/images/esa_multimedia/images/2015/06/liftoff_of_vega_vv05_carrying_sentinel-2a3/15469956-2-eng-GB/Liftoff_of_Vega_VV05_carrying_Sentinel-2A_node_full_image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9" b="-134"/>
          <a:stretch/>
        </p:blipFill>
        <p:spPr bwMode="auto">
          <a:xfrm>
            <a:off x="1" y="782521"/>
            <a:ext cx="9153036" cy="57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683493" y="3217667"/>
            <a:ext cx="3188678" cy="2417884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ESRIN is the management centre for the VEGA small launcher programme</a:t>
            </a:r>
          </a:p>
          <a:p>
            <a: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endParaRPr lang="en-GB" sz="2000" dirty="0" smtClean="0">
              <a:solidFill>
                <a:schemeClr val="bg1"/>
              </a:solidFill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VEGA is able to place up to 2500 kg satellites into polar and low-Earth orbits</a:t>
            </a:r>
          </a:p>
          <a:p>
            <a: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endParaRPr lang="en-GB" sz="2000" dirty="0" smtClean="0">
              <a:solidFill>
                <a:schemeClr val="bg1"/>
              </a:solidFill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pPr marL="401638" indent="-401638">
              <a:lnSpc>
                <a:spcPct val="80000"/>
              </a:lnSpc>
              <a:buClr>
                <a:srgbClr val="003399"/>
              </a:buClr>
              <a:buFont typeface="Wingdings" panose="05000000000000000000" pitchFamily="2" charset="2"/>
              <a:buChar char="ü"/>
              <a:defRPr/>
            </a:pPr>
            <a:endParaRPr lang="en-GB" sz="2800" dirty="0" smtClean="0">
              <a:solidFill>
                <a:srgbClr val="000066"/>
              </a:solidFill>
              <a:latin typeface="Calibri" panose="020F0502020204030204" pitchFamily="34" charset="0"/>
              <a:ea typeface="ＭＳ Ｐゴシック" charset="-128"/>
              <a:cs typeface="+mn-cs"/>
            </a:endParaRP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372207" y="179083"/>
            <a:ext cx="69056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b="1" dirty="0">
                <a:solidFill>
                  <a:srgbClr val="0070C0"/>
                </a:solidFill>
              </a:rPr>
              <a:t>VEGA Small Launcher </a:t>
            </a:r>
            <a:r>
              <a:rPr lang="en-US" altLang="en-US" sz="2400" b="1" dirty="0" smtClean="0">
                <a:solidFill>
                  <a:srgbClr val="0070C0"/>
                </a:solidFill>
              </a:rPr>
              <a:t>Programme</a:t>
            </a:r>
            <a:endParaRPr lang="en-US" altLang="en-US" sz="2400" b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41277" y="931961"/>
            <a:ext cx="40796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Liftoff of Vega VV05 carrying </a:t>
            </a:r>
            <a:r>
              <a:rPr lang="en-US" sz="16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Sentinel-2A</a:t>
            </a:r>
          </a:p>
          <a:p>
            <a:pPr algn="ctr"/>
            <a:r>
              <a:rPr lang="en-US" sz="16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23 June 2015</a:t>
            </a:r>
            <a:endParaRPr lang="en-GB" sz="1600" i="1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72206" y="3963742"/>
            <a:ext cx="3121267" cy="90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60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08038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buNone/>
              <a:defRPr sz="1600">
                <a:solidFill>
                  <a:schemeClr val="bg2"/>
                </a:solidFill>
                <a:latin typeface="Verdana"/>
                <a:cs typeface="Verdana"/>
              </a:defRPr>
            </a:lvl2pPr>
            <a:lvl3pPr marL="1406525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buNone/>
              <a:defRPr sz="1600">
                <a:solidFill>
                  <a:schemeClr val="bg2"/>
                </a:solidFill>
                <a:latin typeface="Verdana"/>
                <a:cs typeface="Verdana"/>
              </a:defRPr>
            </a:lvl3pPr>
            <a:lvl4pPr marL="200501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buNone/>
              <a:defRPr sz="1600">
                <a:solidFill>
                  <a:schemeClr val="bg2"/>
                </a:solidFill>
                <a:latin typeface="Verdana"/>
                <a:cs typeface="Verdana"/>
              </a:defRPr>
            </a:lvl4pPr>
            <a:lvl5pPr marL="26035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buNone/>
              <a:defRPr sz="1600">
                <a:solidFill>
                  <a:schemeClr val="bg2"/>
                </a:solidFill>
                <a:latin typeface="Verdan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7 launches</a:t>
            </a:r>
            <a:br>
              <a:rPr lang="en-US" sz="2000" kern="0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kern="0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n-US" sz="2000" kern="0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7 successes</a:t>
            </a:r>
            <a:endParaRPr lang="en-US" sz="2000" kern="0" dirty="0" smtClean="0">
              <a:solidFill>
                <a:schemeClr val="bg1"/>
              </a:solidFill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174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1"/>
          <a:stretch/>
        </p:blipFill>
        <p:spPr>
          <a:xfrm>
            <a:off x="5095959" y="1512276"/>
            <a:ext cx="4048040" cy="28879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5"/>
          <a:stretch/>
        </p:blipFill>
        <p:spPr>
          <a:xfrm>
            <a:off x="5098035" y="4101283"/>
            <a:ext cx="4061126" cy="2457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36" b="5360"/>
          <a:stretch/>
        </p:blipFill>
        <p:spPr>
          <a:xfrm>
            <a:off x="1" y="1512276"/>
            <a:ext cx="5098034" cy="5046785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923192" y="2294792"/>
            <a:ext cx="3516923" cy="368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1227138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  <a:ea typeface="MS PGothic" pitchFamily="34" charset="-128"/>
              </a:defRPr>
            </a:lvl2pPr>
            <a:lvl3pPr marL="1825625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  <a:ea typeface="MS PGothic" pitchFamily="34" charset="-128"/>
              </a:defRPr>
            </a:lvl3pPr>
            <a:lvl4pPr marL="2424113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  <a:ea typeface="MS PGothic" pitchFamily="34" charset="-128"/>
              </a:defRPr>
            </a:lvl4pPr>
            <a:lvl5pPr marL="3022600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  <a:ea typeface="MS PGothic" pitchFamily="34" charset="-128"/>
              </a:defRPr>
            </a:lvl5pPr>
            <a:lvl6pPr marL="3479800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-65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pitchFamily="-65" charset="-128"/>
              </a:defRPr>
            </a:lvl6pPr>
            <a:lvl7pPr marL="3937000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-65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pitchFamily="-65" charset="-128"/>
              </a:defRPr>
            </a:lvl7pPr>
            <a:lvl8pPr marL="4394200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-65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pitchFamily="-65" charset="-128"/>
              </a:defRPr>
            </a:lvl8pPr>
            <a:lvl9pPr marL="4851400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-65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en-US" sz="18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EO mission management</a:t>
            </a:r>
          </a:p>
          <a:p>
            <a:pPr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en-US" sz="18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EO payload </a:t>
            </a:r>
            <a:r>
              <a:rPr lang="en-US" sz="18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operations</a:t>
            </a:r>
          </a:p>
          <a:p>
            <a:pPr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en-US" sz="18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EO </a:t>
            </a:r>
            <a:r>
              <a:rPr lang="en-US" sz="18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data access</a:t>
            </a:r>
            <a:endParaRPr lang="en-US" sz="1800" b="1" i="1" dirty="0" smtClean="0">
              <a:solidFill>
                <a:schemeClr val="bg1"/>
              </a:solidFill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en-US" sz="18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Support to data exploitation</a:t>
            </a:r>
          </a:p>
          <a:p>
            <a:pPr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en-US" sz="18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User education &amp; training</a:t>
            </a:r>
          </a:p>
          <a:p>
            <a:pPr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en-US" sz="18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Communication </a:t>
            </a:r>
            <a:r>
              <a:rPr lang="en-US" sz="18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&amp; </a:t>
            </a:r>
            <a:r>
              <a:rPr lang="en-US" sz="18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outreach</a:t>
            </a:r>
          </a:p>
          <a:p>
            <a:pPr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en-US" sz="1800" b="1" i="1" dirty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International Charter for Space </a:t>
            </a:r>
            <a:r>
              <a:rPr lang="en-US" sz="18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&amp; </a:t>
            </a:r>
            <a:r>
              <a:rPr lang="en-US" sz="1800" b="1" i="1" dirty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Major Disasters</a:t>
            </a:r>
            <a:endParaRPr lang="en-US" sz="1800" b="1" i="1" dirty="0">
              <a:solidFill>
                <a:schemeClr val="bg1"/>
              </a:solidFill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1" descr="earth-observati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09600" y="144612"/>
            <a:ext cx="717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ESA’s eye on Earth</a:t>
            </a:r>
          </a:p>
        </p:txBody>
      </p:sp>
      <p:sp>
        <p:nvSpPr>
          <p:cNvPr id="3" name="Rectangle 2"/>
          <p:cNvSpPr/>
          <p:nvPr/>
        </p:nvSpPr>
        <p:spPr>
          <a:xfrm>
            <a:off x="923192" y="716311"/>
            <a:ext cx="717452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b="1" dirty="0">
                <a:latin typeface="Calibri" panose="020F0502020204030204" pitchFamily="34" charset="0"/>
                <a:cs typeface="Verdana"/>
              </a:rPr>
              <a:t>ESRIN, in Frascati, Italy, is ESA’s </a:t>
            </a:r>
            <a:r>
              <a:rPr lang="en-US" b="1" dirty="0" err="1">
                <a:latin typeface="Calibri" panose="020F0502020204030204" pitchFamily="34" charset="0"/>
                <a:cs typeface="Verdana"/>
              </a:rPr>
              <a:t>centre</a:t>
            </a:r>
            <a:r>
              <a:rPr lang="en-US" b="1" dirty="0">
                <a:latin typeface="Calibri" panose="020F0502020204030204" pitchFamily="34" charset="0"/>
                <a:cs typeface="Verdana"/>
              </a:rPr>
              <a:t> for Earth </a:t>
            </a:r>
            <a:r>
              <a:rPr lang="en-US" b="1" dirty="0" smtClean="0">
                <a:latin typeface="Calibri" panose="020F0502020204030204" pitchFamily="34" charset="0"/>
                <a:cs typeface="Verdana"/>
              </a:rPr>
              <a:t>Observation where </a:t>
            </a:r>
            <a:r>
              <a:rPr lang="en-US" b="1" dirty="0">
                <a:latin typeface="Calibri" panose="020F0502020204030204" pitchFamily="34" charset="0"/>
                <a:cs typeface="Verdana"/>
              </a:rPr>
              <a:t>operations and exploitation of Earth Observation satellites </a:t>
            </a:r>
            <a:r>
              <a:rPr lang="en-US" b="1" dirty="0" smtClean="0">
                <a:latin typeface="Calibri" panose="020F0502020204030204" pitchFamily="34" charset="0"/>
                <a:cs typeface="Verdana"/>
              </a:rPr>
              <a:t>are </a:t>
            </a:r>
            <a:r>
              <a:rPr lang="en-US" b="1" dirty="0">
                <a:latin typeface="Calibri" panose="020F0502020204030204" pitchFamily="34" charset="0"/>
                <a:cs typeface="Verdana"/>
              </a:rPr>
              <a:t>managed.</a:t>
            </a:r>
          </a:p>
        </p:txBody>
      </p:sp>
    </p:spTree>
    <p:extLst>
      <p:ext uri="{BB962C8B-B14F-4D97-AF65-F5344CB8AC3E}">
        <p14:creationId xmlns:p14="http://schemas.microsoft.com/office/powerpoint/2010/main" val="1689829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/>
          </p:cNvSpPr>
          <p:nvPr/>
        </p:nvSpPr>
        <p:spPr bwMode="auto">
          <a:xfrm>
            <a:off x="400052" y="239713"/>
            <a:ext cx="648725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US" sz="2200" i="1">
              <a:solidFill>
                <a:schemeClr val="bg1"/>
              </a:solidFill>
            </a:endParaRPr>
          </a:p>
        </p:txBody>
      </p:sp>
      <p:sp>
        <p:nvSpPr>
          <p:cNvPr id="13315" name="Rectangle 9"/>
          <p:cNvSpPr>
            <a:spLocks noGrp="1" noChangeArrowheads="1"/>
          </p:cNvSpPr>
          <p:nvPr>
            <p:ph type="title"/>
          </p:nvPr>
        </p:nvSpPr>
        <p:spPr>
          <a:xfrm>
            <a:off x="216877" y="426702"/>
            <a:ext cx="7460274" cy="430887"/>
          </a:xfrm>
        </p:spPr>
        <p:txBody>
          <a:bodyPr/>
          <a:lstStyle/>
          <a:p>
            <a:r>
              <a:rPr lang="en-US" dirty="0" smtClean="0"/>
              <a:t>ESA Earth Observation </a:t>
            </a:r>
            <a:r>
              <a:rPr lang="en-US" dirty="0" err="1" smtClean="0"/>
              <a:t>Programmes</a:t>
            </a:r>
            <a:endParaRPr lang="en-GB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85" y="2"/>
            <a:ext cx="9161585" cy="704059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04803" y="5220587"/>
            <a:ext cx="461290" cy="46783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1959663" y="5220587"/>
            <a:ext cx="461290" cy="467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2398052" y="5220587"/>
            <a:ext cx="461290" cy="467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3211836" y="5220587"/>
            <a:ext cx="461290" cy="467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075263" y="3852531"/>
            <a:ext cx="461290" cy="467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536553" y="3852531"/>
            <a:ext cx="461290" cy="467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3992356" y="3866706"/>
            <a:ext cx="461290" cy="467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3742660" y="2782186"/>
            <a:ext cx="461290" cy="467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1266093" y="4297042"/>
            <a:ext cx="461290" cy="467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2669641" y="4297042"/>
            <a:ext cx="461290" cy="467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1496738" y="5220587"/>
            <a:ext cx="461290" cy="46783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100897" y="5644254"/>
            <a:ext cx="43278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Earth Observation Envelope Programme</a:t>
            </a:r>
          </a:p>
          <a:p>
            <a:r>
              <a:rPr lang="en-GB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Heritage Mission Programme </a:t>
            </a:r>
            <a:r>
              <a:rPr lang="en-GB" sz="12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(LTDP)</a:t>
            </a:r>
          </a:p>
          <a:p>
            <a:r>
              <a:rPr lang="en-GB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Earthnet</a:t>
            </a:r>
          </a:p>
          <a:p>
            <a:r>
              <a:rPr lang="en-GB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Earth Watch</a:t>
            </a:r>
            <a:endParaRPr lang="en-GB" sz="16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997843" y="5081954"/>
            <a:ext cx="206108" cy="571296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84827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87447" y="122609"/>
            <a:ext cx="7173912" cy="769441"/>
          </a:xfrm>
        </p:spPr>
        <p:txBody>
          <a:bodyPr/>
          <a:lstStyle/>
          <a:p>
            <a:pPr eaLnBrk="1" hangingPunct="1"/>
            <a:r>
              <a:rPr lang="en-US" altLang="en-US" sz="2400" b="1" dirty="0" smtClean="0">
                <a:latin typeface="Verdana" pitchFamily="34" charset="0"/>
              </a:rPr>
              <a:t>Ministerial Council </a:t>
            </a:r>
            <a:r>
              <a:rPr lang="en-US" altLang="en-US" sz="2400" b="1" dirty="0" smtClean="0">
                <a:latin typeface="Verdana" pitchFamily="34" charset="0"/>
              </a:rPr>
              <a:t>2016, </a:t>
            </a:r>
            <a:br>
              <a:rPr lang="en-US" altLang="en-US" sz="2400" b="1" dirty="0" smtClean="0">
                <a:latin typeface="Verdana" pitchFamily="34" charset="0"/>
              </a:rPr>
            </a:br>
            <a:r>
              <a:rPr lang="en-US" altLang="en-US" sz="2000" b="1" i="1" dirty="0" smtClean="0">
                <a:latin typeface="Verdana" pitchFamily="34" charset="0"/>
              </a:rPr>
              <a:t>December 2016, Lucerne, Switzerland</a:t>
            </a:r>
            <a:endParaRPr lang="en-US" altLang="en-US" sz="2000" b="1" i="1" dirty="0" smtClean="0">
              <a:latin typeface="Verdana" pitchFamily="34" charset="0"/>
            </a:endParaRPr>
          </a:p>
        </p:txBody>
      </p:sp>
      <p:pic>
        <p:nvPicPr>
          <p:cNvPr id="30724" name="Picture 1" descr="4ESA_Council_at_Ministerial_Level_Luxembourg_on_2_December_2014(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549650"/>
            <a:ext cx="9155112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9954" y="1042846"/>
            <a:ext cx="8423031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latin typeface="Calibri" panose="020F0502020204030204" pitchFamily="34" charset="0"/>
              </a:rPr>
              <a:t>For Earth Observation: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latin typeface="Calibri" panose="020F0502020204030204" pitchFamily="34" charset="0"/>
              </a:rPr>
              <a:t>Optional programmes:</a:t>
            </a:r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Calibri" panose="020F0502020204030204" pitchFamily="34" charset="0"/>
              </a:rPr>
              <a:t>New period of </a:t>
            </a:r>
            <a:r>
              <a:rPr lang="en-US" b="1" i="1" dirty="0" smtClean="0">
                <a:latin typeface="Calibri" panose="020F0502020204030204" pitchFamily="34" charset="0"/>
              </a:rPr>
              <a:t>Earth Observation Envelope Programme (EOEP-5)</a:t>
            </a:r>
            <a:endParaRPr lang="en-US" b="1" i="1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Calibri" panose="020F0502020204030204" pitchFamily="34" charset="0"/>
              </a:rPr>
              <a:t>New elements </a:t>
            </a:r>
            <a:r>
              <a:rPr lang="en-US" dirty="0">
                <a:latin typeface="Calibri" panose="020F0502020204030204" pitchFamily="34" charset="0"/>
              </a:rPr>
              <a:t>of Earth Watch Programme </a:t>
            </a:r>
            <a:r>
              <a:rPr lang="en-US" dirty="0" smtClean="0">
                <a:latin typeface="Calibri" panose="020F0502020204030204" pitchFamily="34" charset="0"/>
              </a:rPr>
              <a:t>(GMECV+, </a:t>
            </a:r>
            <a:r>
              <a:rPr lang="en-US" dirty="0" err="1" smtClean="0">
                <a:latin typeface="Calibri" panose="020F0502020204030204" pitchFamily="34" charset="0"/>
              </a:rPr>
              <a:t>InCubed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  <a:r>
              <a:rPr lang="en-US" dirty="0" err="1" smtClean="0">
                <a:latin typeface="Calibri" panose="020F0502020204030204" pitchFamily="34" charset="0"/>
              </a:rPr>
              <a:t>Altius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  <a:r>
              <a:rPr lang="en-US" dirty="0" err="1" smtClean="0">
                <a:latin typeface="Calibri" panose="020F0502020204030204" pitchFamily="34" charset="0"/>
              </a:rPr>
              <a:t>MicroCarb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Calibri" panose="020F0502020204030204" pitchFamily="34" charset="0"/>
              </a:rPr>
              <a:t>Within General </a:t>
            </a:r>
            <a:r>
              <a:rPr lang="en-US" dirty="0" smtClean="0">
                <a:latin typeface="Calibri" panose="020F0502020204030204" pitchFamily="34" charset="0"/>
              </a:rPr>
              <a:t>Budget:</a:t>
            </a:r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</a:rPr>
              <a:t>LTDP+ </a:t>
            </a:r>
            <a:r>
              <a:rPr lang="en-US" dirty="0" smtClean="0">
                <a:latin typeface="Calibri" panose="020F0502020204030204" pitchFamily="34" charset="0"/>
              </a:rPr>
              <a:t>(“</a:t>
            </a:r>
            <a:r>
              <a:rPr lang="en-US" dirty="0">
                <a:latin typeface="Calibri" panose="020F0502020204030204" pitchFamily="34" charset="0"/>
              </a:rPr>
              <a:t>Heritage Data Programme”, new period of existing programmatic line)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</a:rPr>
              <a:t>Earthnet (new period of existing programmatic line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59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41326" y="201336"/>
            <a:ext cx="7526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0070C0"/>
                </a:solidFill>
                <a:latin typeface="Verdana"/>
                <a:cs typeface="Verdana"/>
              </a:rPr>
              <a:t>Two key elements </a:t>
            </a:r>
            <a:r>
              <a:rPr lang="en-GB" b="1" i="1" dirty="0">
                <a:solidFill>
                  <a:srgbClr val="0070C0"/>
                </a:solidFill>
                <a:latin typeface="Verdana"/>
                <a:cs typeface="Verdana"/>
              </a:rPr>
              <a:t>in the ESA General Budget </a:t>
            </a:r>
            <a:r>
              <a:rPr lang="en-GB" b="1" i="1" dirty="0" smtClean="0">
                <a:solidFill>
                  <a:srgbClr val="0070C0"/>
                </a:solidFill>
                <a:latin typeface="Verdana"/>
                <a:cs typeface="Verdana"/>
              </a:rPr>
              <a:t>2017-2021</a:t>
            </a:r>
            <a:endParaRPr lang="en-GB" b="1" i="1" dirty="0" smtClean="0">
              <a:solidFill>
                <a:srgbClr val="0070C0"/>
              </a:solidFill>
              <a:latin typeface="Verdana"/>
              <a:cs typeface="Verdan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907" y="958559"/>
            <a:ext cx="2107071" cy="2266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16814" y="1376738"/>
            <a:ext cx="626509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>
              <a:spcAft>
                <a:spcPts val="600"/>
              </a:spcAft>
              <a:buSzPct val="80000"/>
            </a:pPr>
            <a:r>
              <a:rPr lang="en-US" sz="1400" dirty="0" smtClean="0"/>
              <a:t>“Data are central in science and in economy and are the only remaining assets once the mission is ended”</a:t>
            </a:r>
          </a:p>
          <a:p>
            <a:pPr marL="176213" indent="-160338">
              <a:spcAft>
                <a:spcPts val="600"/>
              </a:spcAft>
              <a:buSzPct val="80000"/>
              <a:buFont typeface="Wingdings" panose="05000000000000000000" pitchFamily="2" charset="2"/>
              <a:buChar char="ü"/>
            </a:pPr>
            <a:r>
              <a:rPr lang="en-US" sz="1400" dirty="0" smtClean="0"/>
              <a:t>LTPD+ not only care for data preservation of the data, but also for their accessibility / usability e.g. for long-term climate studies.</a:t>
            </a:r>
          </a:p>
          <a:p>
            <a:pPr marL="176213" indent="-160338">
              <a:spcAft>
                <a:spcPts val="600"/>
              </a:spcAft>
              <a:buSzPct val="80000"/>
              <a:buFont typeface="Wingdings" panose="05000000000000000000" pitchFamily="2" charset="2"/>
              <a:buChar char="ü"/>
            </a:pPr>
            <a:r>
              <a:rPr lang="en-US" sz="1400" dirty="0" smtClean="0"/>
              <a:t>Implemented as a common programme across </a:t>
            </a:r>
            <a:r>
              <a:rPr lang="en-US" sz="1400" dirty="0" smtClean="0"/>
              <a:t>ESA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16815" y="3276808"/>
            <a:ext cx="1784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“</a:t>
            </a:r>
            <a:r>
              <a:rPr lang="en-GB" sz="2000" b="1" dirty="0" err="1" smtClean="0">
                <a:solidFill>
                  <a:srgbClr val="0070C0"/>
                </a:solidFill>
                <a:latin typeface="Verdana"/>
                <a:ea typeface="+mj-ea"/>
                <a:cs typeface="Verdana"/>
              </a:rPr>
              <a:t>Earthnet</a:t>
            </a:r>
            <a:r>
              <a:rPr lang="en-GB" sz="2000" b="1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rPr>
              <a:t>” </a:t>
            </a:r>
            <a:endParaRPr lang="en-GB" sz="1600" b="1" i="1" dirty="0">
              <a:solidFill>
                <a:srgbClr val="0070C0"/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7472" y="3738473"/>
            <a:ext cx="6404595" cy="2232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>
              <a:spcAft>
                <a:spcPts val="600"/>
              </a:spcAft>
              <a:buSzPct val="80000"/>
            </a:pPr>
            <a:r>
              <a:rPr lang="en-US" sz="1400" dirty="0" smtClean="0"/>
              <a:t>“European international gateway for Earth Observation”</a:t>
            </a:r>
          </a:p>
          <a:p>
            <a:pPr marL="176213" indent="-176213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GB" sz="1400" dirty="0" smtClean="0"/>
              <a:t>Equal </a:t>
            </a:r>
            <a:r>
              <a:rPr lang="en-GB" sz="1400" dirty="0"/>
              <a:t>&amp; persistent MS access to Third Party </a:t>
            </a:r>
            <a:r>
              <a:rPr lang="en-GB" sz="1400" dirty="0" smtClean="0"/>
              <a:t>Mission (including historical SPOT series, Jason-3, Landsat series, …)</a:t>
            </a:r>
          </a:p>
          <a:p>
            <a:pPr marL="176213" indent="-176213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sz="1400" dirty="0"/>
              <a:t>24/7 coordination of the International Charter on Space and Major Disasters,</a:t>
            </a:r>
          </a:p>
          <a:p>
            <a:pPr marL="176213" indent="-176213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sz="1400" dirty="0" smtClean="0"/>
              <a:t>presence </a:t>
            </a:r>
            <a:r>
              <a:rPr lang="en-GB" sz="1400" dirty="0"/>
              <a:t>in organisations and committees (e.g. UN, GEO, CEOS) and in initiatives for promoting the international use of EO data (e.g. in Africa, China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pic>
        <p:nvPicPr>
          <p:cNvPr id="13" name="Picture 9" descr="Charter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14" y="3826962"/>
            <a:ext cx="2165811" cy="217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4414" y="905580"/>
            <a:ext cx="46634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“</a:t>
            </a:r>
            <a:r>
              <a:rPr lang="en-GB" sz="2000" b="1" dirty="0">
                <a:solidFill>
                  <a:srgbClr val="0070C0"/>
                </a:solidFill>
                <a:latin typeface="Verdana"/>
                <a:cs typeface="Verdana"/>
              </a:rPr>
              <a:t>Heritage Data” (a.k.a. LTDP+)</a:t>
            </a:r>
            <a:endParaRPr lang="en-GB" sz="2000" b="1" i="1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1793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4" descr="Antarctic_ice-sheet_height_node_full_image_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7" t="-286" r="-2577" b="-372"/>
          <a:stretch/>
        </p:blipFill>
        <p:spPr bwMode="auto">
          <a:xfrm>
            <a:off x="6175712" y="993125"/>
            <a:ext cx="1045789" cy="1520525"/>
          </a:xfrm>
          <a:prstGeom prst="roundRect">
            <a:avLst>
              <a:gd name="adj" fmla="val 16667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6357" t="21090" r="39361" b="23149"/>
          <a:stretch/>
        </p:blipFill>
        <p:spPr>
          <a:xfrm>
            <a:off x="7493226" y="1219491"/>
            <a:ext cx="1406105" cy="1770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Picture 4" descr="C:\Users\Michel Verbauwhede\Pictures\Fig2-1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35" r="9080" b="7732"/>
          <a:stretch/>
        </p:blipFill>
        <p:spPr bwMode="auto">
          <a:xfrm>
            <a:off x="6175712" y="2990142"/>
            <a:ext cx="1363752" cy="1563768"/>
          </a:xfrm>
          <a:prstGeom prst="roundRect">
            <a:avLst>
              <a:gd name="adj" fmla="val 16667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085" y="169136"/>
            <a:ext cx="7893084" cy="769441"/>
          </a:xfrm>
        </p:spPr>
        <p:txBody>
          <a:bodyPr/>
          <a:lstStyle/>
          <a:p>
            <a:r>
              <a:rPr lang="en-US" sz="2400" b="1" dirty="0"/>
              <a:t>Earth Observation Envelope Programme - 5 </a:t>
            </a:r>
            <a:r>
              <a:rPr lang="en-US" sz="2000" b="1" dirty="0" smtClean="0"/>
              <a:t>(EOEP-5: 2017-2021</a:t>
            </a:r>
            <a:r>
              <a:rPr lang="en-US" sz="2000" b="1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8407" y="1133968"/>
            <a:ext cx="6005147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buClr>
                <a:schemeClr val="accent5">
                  <a:lumMod val="75000"/>
                </a:schemeClr>
              </a:buClr>
              <a:buSzPct val="80000"/>
            </a:pPr>
            <a:r>
              <a:rPr lang="en-US" sz="2000" b="1" dirty="0">
                <a:latin typeface="Calibri" panose="020F0502020204030204" pitchFamily="34" charset="0"/>
                <a:cs typeface="Verdana"/>
              </a:rPr>
              <a:t>EO backbone programme to implement </a:t>
            </a:r>
            <a:endParaRPr lang="en-US" sz="2000" b="1" dirty="0" smtClean="0">
              <a:latin typeface="Calibri" panose="020F0502020204030204" pitchFamily="34" charset="0"/>
              <a:cs typeface="Verdana"/>
            </a:endParaRPr>
          </a:p>
          <a:p>
            <a:pPr>
              <a:spcAft>
                <a:spcPts val="0"/>
              </a:spcAft>
              <a:buClr>
                <a:schemeClr val="accent5">
                  <a:lumMod val="75000"/>
                </a:schemeClr>
              </a:buClr>
              <a:buSzPct val="80000"/>
            </a:pPr>
            <a:r>
              <a:rPr lang="en-US" sz="2000" b="1" dirty="0" smtClean="0">
                <a:latin typeface="Calibri" panose="020F0502020204030204" pitchFamily="34" charset="0"/>
                <a:cs typeface="Verdana"/>
              </a:rPr>
              <a:t>ESA’s </a:t>
            </a:r>
            <a:r>
              <a:rPr lang="en-US" sz="2000" b="1" dirty="0">
                <a:latin typeface="Calibri" panose="020F0502020204030204" pitchFamily="34" charset="0"/>
                <a:cs typeface="Verdana"/>
              </a:rPr>
              <a:t>Space 4.0 </a:t>
            </a:r>
          </a:p>
          <a:p>
            <a:pPr marL="342900" indent="-255588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100" dirty="0">
                <a:latin typeface="Calibri" panose="020F0502020204030204" pitchFamily="34" charset="0"/>
                <a:cs typeface="Verdana"/>
              </a:rPr>
              <a:t>Addresses societal challenges (climate, </a:t>
            </a:r>
            <a:r>
              <a:rPr lang="en-US" sz="2100" dirty="0" smtClean="0">
                <a:latin typeface="Calibri" panose="020F0502020204030204" pitchFamily="34" charset="0"/>
                <a:cs typeface="Verdana"/>
              </a:rPr>
              <a:t>water</a:t>
            </a:r>
            <a:r>
              <a:rPr lang="en-US" sz="2100" dirty="0">
                <a:latin typeface="Calibri" panose="020F0502020204030204" pitchFamily="34" charset="0"/>
                <a:cs typeface="Verdana"/>
              </a:rPr>
              <a:t>, food, SDG, etc.)</a:t>
            </a:r>
          </a:p>
          <a:p>
            <a:pPr marL="342900" indent="-255588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100" dirty="0">
                <a:latin typeface="Calibri" panose="020F0502020204030204" pitchFamily="34" charset="0"/>
                <a:cs typeface="Verdana"/>
              </a:rPr>
              <a:t>Enhances competitiveness of European </a:t>
            </a:r>
            <a:r>
              <a:rPr lang="en-US" sz="2100" dirty="0" smtClean="0">
                <a:latin typeface="Calibri" panose="020F0502020204030204" pitchFamily="34" charset="0"/>
                <a:cs typeface="Verdana"/>
              </a:rPr>
              <a:t>space</a:t>
            </a:r>
            <a:r>
              <a:rPr lang="en-US" sz="2100" dirty="0">
                <a:latin typeface="Calibri" panose="020F0502020204030204" pitchFamily="34" charset="0"/>
                <a:cs typeface="Verdana"/>
              </a:rPr>
              <a:t>, ground and services industry </a:t>
            </a:r>
          </a:p>
          <a:p>
            <a:pPr marL="342900" indent="-255588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100" dirty="0">
                <a:latin typeface="Calibri" panose="020F0502020204030204" pitchFamily="34" charset="0"/>
                <a:cs typeface="Verdana"/>
              </a:rPr>
              <a:t>From pre-development to exploitation</a:t>
            </a:r>
          </a:p>
          <a:p>
            <a:pPr marL="342900" indent="-255588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100" dirty="0">
                <a:latin typeface="Calibri" panose="020F0502020204030204" pitchFamily="34" charset="0"/>
                <a:cs typeface="Verdana"/>
              </a:rPr>
              <a:t>Prepares all future missions</a:t>
            </a:r>
          </a:p>
          <a:p>
            <a:pPr marL="342900" indent="-255588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100" dirty="0">
                <a:latin typeface="Calibri" panose="020F0502020204030204" pitchFamily="34" charset="0"/>
                <a:cs typeface="Verdana"/>
              </a:rPr>
              <a:t>Drives scientific excellence and innovation </a:t>
            </a:r>
          </a:p>
          <a:p>
            <a:pPr marL="342900" indent="-255588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100" dirty="0">
                <a:latin typeface="Calibri" panose="020F0502020204030204" pitchFamily="34" charset="0"/>
                <a:cs typeface="Verdana"/>
              </a:rPr>
              <a:t>Improved, user-ready data access</a:t>
            </a:r>
          </a:p>
          <a:p>
            <a:pPr marL="342900" indent="-255588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100" dirty="0">
                <a:latin typeface="Calibri" panose="020F0502020204030204" pitchFamily="34" charset="0"/>
                <a:cs typeface="Verdana"/>
              </a:rPr>
              <a:t>Brings EO to all levels of </a:t>
            </a:r>
            <a:r>
              <a:rPr lang="en-US" sz="2100" dirty="0" smtClean="0">
                <a:latin typeface="Calibri" panose="020F0502020204030204" pitchFamily="34" charset="0"/>
                <a:cs typeface="Verdana"/>
              </a:rPr>
              <a:t>society</a:t>
            </a:r>
            <a:endParaRPr lang="en-US" sz="2000" b="1" dirty="0" smtClean="0">
              <a:latin typeface="Calibri" panose="020F0502020204030204" pitchFamily="34" charset="0"/>
              <a:cs typeface="Verdana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</a:pPr>
            <a:r>
              <a:rPr lang="en-US" sz="2000" b="1" dirty="0" smtClean="0">
                <a:latin typeface="Calibri" panose="020F0502020204030204" pitchFamily="34" charset="0"/>
                <a:cs typeface="Verdana"/>
              </a:rPr>
              <a:t>EOEP-5 secures the continuation of the </a:t>
            </a:r>
            <a:r>
              <a:rPr lang="en-US" sz="2000" b="1" dirty="0" smtClean="0">
                <a:latin typeface="Calibri" panose="020F0502020204030204" pitchFamily="34" charset="0"/>
                <a:cs typeface="Verdana"/>
              </a:rPr>
              <a:t>programme</a:t>
            </a:r>
            <a:r>
              <a:rPr lang="en-US" sz="2000" b="1" dirty="0" smtClean="0">
                <a:latin typeface="Calibri" panose="020F0502020204030204" pitchFamily="34" charset="0"/>
                <a:cs typeface="Verdana"/>
              </a:rPr>
              <a:t>, with however significantly new content and methods. </a:t>
            </a:r>
            <a:endParaRPr lang="en-US" sz="2000" b="1" dirty="0">
              <a:latin typeface="Calibri" panose="020F0502020204030204" pitchFamily="34" charset="0"/>
              <a:cs typeface="Verdan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r="4849" b="23075"/>
          <a:stretch/>
        </p:blipFill>
        <p:spPr>
          <a:xfrm>
            <a:off x="7749781" y="3512074"/>
            <a:ext cx="1149550" cy="1530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4" name="Content Placeholder 3"/>
          <p:cNvPicPr>
            <a:picLocks noChangeAspect="1"/>
          </p:cNvPicPr>
          <p:nvPr/>
        </p:nvPicPr>
        <p:blipFill rotWithShape="1">
          <a:blip r:embed="rId7"/>
          <a:srcRect t="21518" r="32038" b="4974"/>
          <a:stretch/>
        </p:blipFill>
        <p:spPr bwMode="auto">
          <a:xfrm flipH="1">
            <a:off x="6383809" y="4838878"/>
            <a:ext cx="1206449" cy="1421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24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6821" y="243891"/>
            <a:ext cx="7818545" cy="461665"/>
          </a:xfrm>
        </p:spPr>
        <p:txBody>
          <a:bodyPr/>
          <a:lstStyle/>
          <a:p>
            <a:r>
              <a:rPr lang="en-US" sz="2400" b="1" dirty="0" smtClean="0"/>
              <a:t>EOEP-5: </a:t>
            </a:r>
            <a:r>
              <a:rPr lang="en-US" sz="2400" b="1" dirty="0"/>
              <a:t>Future Missions - Block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9423" y="1323245"/>
            <a:ext cx="825985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Industrial </a:t>
            </a:r>
            <a:r>
              <a:rPr lang="en-US" sz="2400" dirty="0">
                <a:latin typeface="Calibri" panose="020F0502020204030204" pitchFamily="34" charset="0"/>
              </a:rPr>
              <a:t>studies </a:t>
            </a:r>
            <a:r>
              <a:rPr lang="en-US" sz="2400" dirty="0" smtClean="0">
                <a:latin typeface="Calibri" panose="020F0502020204030204" pitchFamily="34" charset="0"/>
              </a:rPr>
              <a:t>on </a:t>
            </a:r>
            <a:r>
              <a:rPr lang="en-US" sz="2400" dirty="0">
                <a:latin typeface="Calibri" panose="020F0502020204030204" pitchFamily="34" charset="0"/>
              </a:rPr>
              <a:t>systems &amp;</a:t>
            </a:r>
            <a:r>
              <a:rPr lang="en-US" sz="2400" dirty="0" smtClean="0">
                <a:latin typeface="Calibri" panose="020F0502020204030204" pitchFamily="34" charset="0"/>
              </a:rPr>
              <a:t> key technologies</a:t>
            </a:r>
            <a:endParaRPr lang="en-US" sz="2400" dirty="0">
              <a:latin typeface="Calibri" panose="020F0502020204030204" pitchFamily="34" charset="0"/>
            </a:endParaRPr>
          </a:p>
          <a:p>
            <a:pPr marL="273050" indent="-273050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End</a:t>
            </a:r>
            <a:r>
              <a:rPr lang="en-US" sz="2400" dirty="0">
                <a:latin typeface="Calibri" panose="020F0502020204030204" pitchFamily="34" charset="0"/>
              </a:rPr>
              <a:t>-to-end simulation </a:t>
            </a:r>
            <a:r>
              <a:rPr lang="en-US" sz="2400" dirty="0" smtClean="0">
                <a:latin typeface="Calibri" panose="020F0502020204030204" pitchFamily="34" charset="0"/>
              </a:rPr>
              <a:t>frameworks </a:t>
            </a:r>
          </a:p>
          <a:p>
            <a:pPr marL="273050" indent="-273050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Instrument pre-development</a:t>
            </a:r>
          </a:p>
          <a:p>
            <a:pPr marL="457200" indent="-457200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+mj-lt"/>
              <a:buAutoNum type="arabicPeriod"/>
            </a:pPr>
            <a:endParaRPr lang="en-US" sz="2400" dirty="0" smtClean="0">
              <a:latin typeface="Calibri" panose="020F0502020204030204" pitchFamily="34" charset="0"/>
            </a:endParaRPr>
          </a:p>
          <a:p>
            <a:pPr marL="457200" indent="-280988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Calibri" panose="020F0502020204030204" pitchFamily="34" charset="0"/>
              </a:rPr>
              <a:t>Earth Explorer - 10 (EE-10): early </a:t>
            </a:r>
            <a:r>
              <a:rPr lang="en-US" sz="2400" dirty="0" smtClean="0">
                <a:latin typeface="Calibri" panose="020F0502020204030204" pitchFamily="34" charset="0"/>
              </a:rPr>
              <a:t>phases</a:t>
            </a:r>
          </a:p>
          <a:p>
            <a:pPr marL="457200" indent="-280988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</a:rPr>
              <a:t>Copernicus evolution - early phases (new)</a:t>
            </a:r>
          </a:p>
          <a:p>
            <a:pPr marL="457200" indent="-280988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Calibri" panose="020F0502020204030204" pitchFamily="34" charset="0"/>
              </a:rPr>
              <a:t>EO “Mission of Opportunity” - early phases (new)</a:t>
            </a:r>
          </a:p>
          <a:p>
            <a:pPr marL="457200" indent="-280988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</a:rPr>
              <a:t>Call for early mission concepts (new) </a:t>
            </a:r>
          </a:p>
          <a:p>
            <a:pPr marL="457200" indent="-280988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Calibri" panose="020F0502020204030204" pitchFamily="34" charset="0"/>
              </a:rPr>
              <a:t>Polaris preparatory activities</a:t>
            </a:r>
          </a:p>
          <a:p>
            <a:pPr>
              <a:buSzPct val="80000"/>
            </a:pPr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7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fl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0300" y="1911350"/>
            <a:ext cx="6765925" cy="651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82563" y="144463"/>
            <a:ext cx="7175500" cy="461962"/>
          </a:xfrm>
        </p:spPr>
        <p:txBody>
          <a:bodyPr/>
          <a:lstStyle/>
          <a:p>
            <a:pPr eaLnBrk="1" hangingPunct="1"/>
            <a:r>
              <a:rPr lang="en-US" altLang="en-US" sz="2400" b="1" dirty="0" smtClean="0">
                <a:latin typeface="Verdana" pitchFamily="34" charset="0"/>
              </a:rPr>
              <a:t>Purpose of ESA</a:t>
            </a:r>
          </a:p>
        </p:txBody>
      </p:sp>
      <p:sp>
        <p:nvSpPr>
          <p:cNvPr id="17411" name="Rectangle 3"/>
          <p:cNvSpPr txBox="1">
            <a:spLocks noChangeArrowheads="1"/>
          </p:cNvSpPr>
          <p:nvPr/>
        </p:nvSpPr>
        <p:spPr bwMode="auto">
          <a:xfrm>
            <a:off x="688975" y="939800"/>
            <a:ext cx="80581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04800" indent="-3048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lnSpc>
                <a:spcPts val="2500"/>
              </a:lnSpc>
              <a:spcBef>
                <a:spcPct val="20000"/>
              </a:spcBef>
              <a:buClr>
                <a:schemeClr val="accent1"/>
              </a:buClr>
              <a:buFont typeface="NotesEsa" pitchFamily="50" charset="0"/>
              <a:buNone/>
            </a:pPr>
            <a:endParaRPr lang="it-IT" altLang="en-US" sz="2200">
              <a:solidFill>
                <a:srgbClr val="0098DB"/>
              </a:solidFill>
            </a:endParaRPr>
          </a:p>
          <a:p>
            <a:pPr algn="r" eaLnBrk="1" hangingPunct="1">
              <a:lnSpc>
                <a:spcPct val="119000"/>
              </a:lnSpc>
              <a:buClr>
                <a:schemeClr val="accent1"/>
              </a:buClr>
            </a:pPr>
            <a:r>
              <a:rPr lang="ja-JP" altLang="en-GB" sz="2200">
                <a:solidFill>
                  <a:srgbClr val="0098DB"/>
                </a:solidFill>
              </a:rPr>
              <a:t>“</a:t>
            </a:r>
            <a:r>
              <a:rPr lang="en-GB" altLang="ja-JP" sz="2200">
                <a:solidFill>
                  <a:srgbClr val="0098DB"/>
                </a:solidFill>
              </a:rPr>
              <a:t>To provide for and promote, for exclusively peaceful purposes, cooperation among European states in </a:t>
            </a:r>
            <a:r>
              <a:rPr lang="en-GB" altLang="ja-JP" sz="2200" b="1">
                <a:solidFill>
                  <a:srgbClr val="0098DB"/>
                </a:solidFill>
              </a:rPr>
              <a:t>space research</a:t>
            </a:r>
            <a:r>
              <a:rPr lang="en-GB" altLang="ja-JP" sz="2200">
                <a:solidFill>
                  <a:srgbClr val="0098DB"/>
                </a:solidFill>
              </a:rPr>
              <a:t> and </a:t>
            </a:r>
            <a:r>
              <a:rPr lang="en-GB" altLang="ja-JP" sz="2200" b="1">
                <a:solidFill>
                  <a:srgbClr val="0098DB"/>
                </a:solidFill>
              </a:rPr>
              <a:t>technology</a:t>
            </a:r>
            <a:endParaRPr lang="en-GB" altLang="ja-JP" sz="2200">
              <a:solidFill>
                <a:srgbClr val="0098DB"/>
              </a:solidFill>
            </a:endParaRPr>
          </a:p>
          <a:p>
            <a:pPr algn="r" eaLnBrk="1" hangingPunct="1">
              <a:lnSpc>
                <a:spcPct val="119000"/>
              </a:lnSpc>
              <a:buClr>
                <a:schemeClr val="accent1"/>
              </a:buClr>
            </a:pPr>
            <a:r>
              <a:rPr lang="en-GB" altLang="ja-JP" sz="2200">
                <a:solidFill>
                  <a:srgbClr val="0098DB"/>
                </a:solidFill>
              </a:rPr>
              <a:t>and their </a:t>
            </a:r>
            <a:r>
              <a:rPr lang="en-GB" altLang="ja-JP" sz="2200" b="1">
                <a:solidFill>
                  <a:srgbClr val="0098DB"/>
                </a:solidFill>
              </a:rPr>
              <a:t>space applications.</a:t>
            </a:r>
            <a:r>
              <a:rPr lang="ja-JP" altLang="en-GB" sz="2200">
                <a:solidFill>
                  <a:srgbClr val="0098DB"/>
                </a:solidFill>
              </a:rPr>
              <a:t>”</a:t>
            </a:r>
            <a:endParaRPr lang="en-GB" altLang="en-US" sz="2200" b="1">
              <a:solidFill>
                <a:srgbClr val="0098DB"/>
              </a:solidFill>
            </a:endParaRP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5381625" y="3073400"/>
            <a:ext cx="336073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04800" indent="-3048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>
              <a:lnSpc>
                <a:spcPts val="2600"/>
              </a:lnSpc>
            </a:pPr>
            <a:r>
              <a:rPr lang="en-GB" altLang="en-US" sz="1600">
                <a:solidFill>
                  <a:srgbClr val="404040"/>
                </a:solidFill>
              </a:rPr>
              <a:t>Article 2 of ESA Convention</a:t>
            </a:r>
          </a:p>
        </p:txBody>
      </p:sp>
    </p:spTree>
    <p:extLst>
      <p:ext uri="{BB962C8B-B14F-4D97-AF65-F5344CB8AC3E}">
        <p14:creationId xmlns:p14="http://schemas.microsoft.com/office/powerpoint/2010/main" val="220536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5668" y="314976"/>
            <a:ext cx="8219576" cy="461665"/>
          </a:xfrm>
        </p:spPr>
        <p:txBody>
          <a:bodyPr/>
          <a:lstStyle/>
          <a:p>
            <a:r>
              <a:rPr lang="en-US" sz="2400" b="1" dirty="0" smtClean="0"/>
              <a:t>EOEP-5: Mission Development - Block 2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9967" y="1216674"/>
            <a:ext cx="707041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Definition, development, launch, commissioning of Earth Explorers and Missions of Opportunity</a:t>
            </a:r>
            <a:endParaRPr lang="en-US" sz="2400" dirty="0">
              <a:latin typeface="Calibri" panose="020F0502020204030204" pitchFamily="34" charset="0"/>
            </a:endParaRPr>
          </a:p>
          <a:p>
            <a:pPr marL="273050" indent="-273050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Copernicus Evolution Instrument Models</a:t>
            </a:r>
          </a:p>
          <a:p>
            <a:pPr marL="273050" indent="-273050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SAOCOM-CS</a:t>
            </a:r>
            <a:endParaRPr lang="en-US" sz="2400" dirty="0">
              <a:latin typeface="Calibri" panose="020F0502020204030204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+mj-lt"/>
              <a:buAutoNum type="arabicPeriod"/>
            </a:pPr>
            <a:endParaRPr lang="en-US" sz="2400" dirty="0" smtClean="0">
              <a:latin typeface="Calibri" panose="020F0502020204030204" pitchFamily="34" charset="0"/>
            </a:endParaRPr>
          </a:p>
          <a:p>
            <a:pPr marL="457200" indent="-280988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Calibri" panose="020F0502020204030204" pitchFamily="34" charset="0"/>
              </a:rPr>
              <a:t>Biomass (EE-7)</a:t>
            </a:r>
          </a:p>
          <a:p>
            <a:pPr marL="457200" indent="-280988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Calibri" panose="020F0502020204030204" pitchFamily="34" charset="0"/>
              </a:rPr>
              <a:t>Flex (EE-8)</a:t>
            </a:r>
          </a:p>
          <a:p>
            <a:pPr marL="457200" indent="-280988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Calibri" panose="020F0502020204030204" pitchFamily="34" charset="0"/>
              </a:rPr>
              <a:t>EE-9 (under selection)</a:t>
            </a:r>
          </a:p>
          <a:p>
            <a:pPr marL="457200" indent="-280988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Calibri" panose="020F0502020204030204" pitchFamily="34" charset="0"/>
              </a:rPr>
              <a:t>Copernicus Evolution: </a:t>
            </a:r>
            <a:r>
              <a:rPr lang="en-US" sz="2400" dirty="0" smtClean="0">
                <a:latin typeface="Calibri" panose="020F0502020204030204" pitchFamily="34" charset="0"/>
              </a:rPr>
              <a:t/>
            </a:r>
            <a:br>
              <a:rPr lang="en-US" sz="2400" dirty="0" smtClean="0">
                <a:latin typeface="Calibri" panose="020F0502020204030204" pitchFamily="34" charset="0"/>
              </a:rPr>
            </a:br>
            <a:r>
              <a:rPr lang="en-US" sz="2400" dirty="0" smtClean="0">
                <a:latin typeface="Calibri" panose="020F0502020204030204" pitchFamily="34" charset="0"/>
              </a:rPr>
              <a:t>CO</a:t>
            </a:r>
            <a:r>
              <a:rPr lang="en-US" sz="2400" baseline="-25000" dirty="0" smtClean="0">
                <a:latin typeface="Calibri" panose="020F0502020204030204" pitchFamily="34" charset="0"/>
              </a:rPr>
              <a:t>2</a:t>
            </a:r>
            <a:r>
              <a:rPr lang="en-US" sz="2400" dirty="0" smtClean="0">
                <a:latin typeface="Calibri" panose="020F0502020204030204" pitchFamily="34" charset="0"/>
              </a:rPr>
              <a:t>, TIR, </a:t>
            </a:r>
            <a:r>
              <a:rPr lang="en-US" sz="2400" dirty="0" smtClean="0">
                <a:latin typeface="Calibri" panose="020F0502020204030204" pitchFamily="34" charset="0"/>
              </a:rPr>
              <a:t>“</a:t>
            </a:r>
            <a:r>
              <a:rPr lang="en-US" sz="2400" dirty="0" smtClean="0">
                <a:latin typeface="Calibri" panose="020F0502020204030204" pitchFamily="34" charset="0"/>
              </a:rPr>
              <a:t>Cryosat-FO”, </a:t>
            </a:r>
            <a:r>
              <a:rPr lang="en-US" sz="2400" dirty="0" err="1" smtClean="0">
                <a:latin typeface="Calibri" panose="020F0502020204030204" pitchFamily="34" charset="0"/>
              </a:rPr>
              <a:t>hyperspectral</a:t>
            </a:r>
            <a:r>
              <a:rPr lang="en-US" sz="2400" dirty="0" smtClean="0">
                <a:latin typeface="Calibri" panose="020F0502020204030204" pitchFamily="34" charset="0"/>
              </a:rPr>
              <a:t>, “SMOS-FO”)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/>
          <a:srcRect t="21518" r="32038" b="4974"/>
          <a:stretch/>
        </p:blipFill>
        <p:spPr bwMode="auto">
          <a:xfrm flipH="1">
            <a:off x="7624689" y="1811872"/>
            <a:ext cx="970615" cy="1143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5"/>
          <a:srcRect l="16357" t="21090" r="39361" b="23149"/>
          <a:stretch/>
        </p:blipFill>
        <p:spPr bwMode="auto">
          <a:xfrm>
            <a:off x="5786594" y="2690621"/>
            <a:ext cx="1110206" cy="13980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r="58333"/>
          <a:stretch/>
        </p:blipFill>
        <p:spPr>
          <a:xfrm>
            <a:off x="7315199" y="3279097"/>
            <a:ext cx="1214343" cy="1619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6101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5083" y="3881603"/>
            <a:ext cx="1233488" cy="96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2555" y="208722"/>
            <a:ext cx="7302267" cy="461665"/>
          </a:xfrm>
        </p:spPr>
        <p:txBody>
          <a:bodyPr/>
          <a:lstStyle/>
          <a:p>
            <a:r>
              <a:rPr lang="en-US" sz="2400" b="1" dirty="0" smtClean="0"/>
              <a:t>EOEP-5: Mission Management - Block 3</a:t>
            </a:r>
            <a:endParaRPr lang="en-US" sz="2400" b="1" dirty="0">
              <a:solidFill>
                <a:srgbClr val="0098D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309" y="1357260"/>
            <a:ext cx="6138883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Earth Explorer missions </a:t>
            </a:r>
            <a:r>
              <a:rPr lang="en-US" sz="2400" dirty="0" smtClean="0">
                <a:latin typeface="Calibri" panose="020F0502020204030204" pitchFamily="34" charset="0"/>
              </a:rPr>
              <a:t>exploitation phase:</a:t>
            </a:r>
          </a:p>
          <a:p>
            <a:pPr marL="608012" lvl="1" indent="-342900">
              <a:spcBef>
                <a:spcPts val="12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Calibri" panose="020F0502020204030204" pitchFamily="34" charset="0"/>
              </a:rPr>
              <a:t>SMOS, CryoSat, Swarm (until 2019) </a:t>
            </a:r>
          </a:p>
          <a:p>
            <a:pPr marL="608012" lvl="1" indent="-342900">
              <a:spcBef>
                <a:spcPts val="12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Calibri" panose="020F0502020204030204" pitchFamily="34" charset="0"/>
              </a:rPr>
              <a:t>ADM-Aeolus, EarthCARE, </a:t>
            </a:r>
            <a:r>
              <a:rPr lang="en-US" dirty="0" smtClean="0">
                <a:latin typeface="Calibri" panose="020F0502020204030204" pitchFamily="34" charset="0"/>
              </a:rPr>
              <a:t>SAOCOM-CS</a:t>
            </a:r>
            <a:r>
              <a:rPr lang="en-US" sz="2000" dirty="0" smtClean="0">
                <a:latin typeface="Calibri" panose="020F0502020204030204" pitchFamily="34" charset="0"/>
              </a:rPr>
              <a:t> (until 2021)</a:t>
            </a:r>
            <a:endParaRPr lang="en-US" sz="2000" dirty="0">
              <a:latin typeface="Calibri" panose="020F0502020204030204" pitchFamily="34" charset="0"/>
            </a:endParaRPr>
          </a:p>
          <a:p>
            <a:pPr marL="608012" lvl="1" indent="-342900">
              <a:spcBef>
                <a:spcPts val="12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Calibri" panose="020F0502020204030204" pitchFamily="34" charset="0"/>
              </a:rPr>
              <a:t>Earth Explorer data access</a:t>
            </a:r>
          </a:p>
          <a:p>
            <a:pPr marL="608012" lvl="1" indent="-342900">
              <a:spcBef>
                <a:spcPts val="12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Calibri" panose="020F0502020204030204" pitchFamily="34" charset="0"/>
              </a:rPr>
              <a:t>Cal/Val</a:t>
            </a:r>
          </a:p>
          <a:p>
            <a:pPr marL="457200" indent="-457200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charset="2"/>
              <a:buChar char="§"/>
            </a:pPr>
            <a:endParaRPr lang="en-US" sz="2400" dirty="0" smtClean="0">
              <a:latin typeface="Calibri" panose="020F0502020204030204" pitchFamily="34" charset="0"/>
            </a:endParaRPr>
          </a:p>
          <a:p>
            <a:pPr marL="360363" indent="-360363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+mj-lt"/>
              <a:buAutoNum type="arabicPeriod" startAt="2"/>
            </a:pPr>
            <a:r>
              <a:rPr lang="en-US" sz="2400" dirty="0">
                <a:latin typeface="Calibri" panose="020F0502020204030204" pitchFamily="34" charset="0"/>
              </a:rPr>
              <a:t>Earth Explorer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</a:rPr>
              <a:t>Level-2 </a:t>
            </a:r>
            <a:r>
              <a:rPr lang="en-US" sz="2400" dirty="0" smtClean="0">
                <a:latin typeface="Calibri" panose="020F0502020204030204" pitchFamily="34" charset="0"/>
              </a:rPr>
              <a:t>products: </a:t>
            </a:r>
            <a:endParaRPr lang="en-US" sz="2400" dirty="0">
              <a:latin typeface="Calibri" panose="020F0502020204030204" pitchFamily="34" charset="0"/>
            </a:endParaRPr>
          </a:p>
          <a:p>
            <a:pPr marL="608012" indent="-342900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Calibri" panose="020F0502020204030204" pitchFamily="34" charset="0"/>
              </a:rPr>
              <a:t>in development and exploitation phases</a:t>
            </a:r>
          </a:p>
        </p:txBody>
      </p:sp>
      <p:pic>
        <p:nvPicPr>
          <p:cNvPr id="8" name="Picture 24" descr="EO_smos_RGB_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3196" y="2750439"/>
            <a:ext cx="1328738" cy="1107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2723" y="1778890"/>
            <a:ext cx="1233488" cy="971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8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306" y="238526"/>
            <a:ext cx="8127711" cy="461665"/>
          </a:xfrm>
        </p:spPr>
        <p:txBody>
          <a:bodyPr/>
          <a:lstStyle/>
          <a:p>
            <a:r>
              <a:rPr lang="en-US" sz="2400" b="1" dirty="0"/>
              <a:t>EOEP-5: EO Science for </a:t>
            </a:r>
            <a:r>
              <a:rPr lang="en-US" sz="2400" b="1" dirty="0" smtClean="0"/>
              <a:t>Society - Block 4</a:t>
            </a:r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sz="1800" dirty="0">
              <a:solidFill>
                <a:srgbClr val="0098DB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113" y="1122777"/>
            <a:ext cx="791209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Scientific data exploitation </a:t>
            </a:r>
          </a:p>
          <a:p>
            <a:pPr marL="273050" indent="-273050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EO Exploitation </a:t>
            </a:r>
            <a:r>
              <a:rPr lang="en-US" sz="2400" dirty="0" smtClean="0">
                <a:latin typeface="Calibri" panose="020F0502020204030204" pitchFamily="34" charset="0"/>
              </a:rPr>
              <a:t>Platforms  </a:t>
            </a:r>
            <a:r>
              <a:rPr lang="en-US" sz="2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000" b="1" i="1" dirty="0" smtClean="0">
                <a:latin typeface="Calibri" panose="020F0502020204030204" pitchFamily="34" charset="0"/>
              </a:rPr>
              <a:t>EO-Innovation Europe concept</a:t>
            </a:r>
            <a:endParaRPr lang="en-US" sz="2400" b="1" i="1" dirty="0">
              <a:latin typeface="Calibri" panose="020F0502020204030204" pitchFamily="34" charset="0"/>
            </a:endParaRPr>
          </a:p>
          <a:p>
            <a:pPr marL="273050" indent="-273050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EO for Sustainable Development</a:t>
            </a:r>
          </a:p>
          <a:p>
            <a:pPr marL="457200" indent="-280988">
              <a:spcBef>
                <a:spcPts val="12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</a:rPr>
              <a:t>Community engagement, science/development projects, toolbox </a:t>
            </a:r>
            <a:r>
              <a:rPr lang="en-US" sz="2400" dirty="0" smtClean="0">
                <a:latin typeface="Calibri" panose="020F0502020204030204" pitchFamily="34" charset="0"/>
              </a:rPr>
              <a:t>development (new)</a:t>
            </a:r>
            <a:endParaRPr lang="en-US" sz="2400" dirty="0">
              <a:latin typeface="Calibri" panose="020F0502020204030204" pitchFamily="34" charset="0"/>
            </a:endParaRPr>
          </a:p>
          <a:p>
            <a:pPr marL="457200" indent="-280988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Calibri" panose="020F0502020204030204" pitchFamily="34" charset="0"/>
              </a:rPr>
              <a:t>Develop data access/platform technology (new)</a:t>
            </a:r>
          </a:p>
          <a:p>
            <a:pPr marL="457200" indent="-280988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Calibri" panose="020F0502020204030204" pitchFamily="34" charset="0"/>
              </a:rPr>
              <a:t>Business incubation</a:t>
            </a:r>
          </a:p>
          <a:p>
            <a:pPr marL="457200" indent="-280988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Calibri" panose="020F0502020204030204" pitchFamily="34" charset="0"/>
              </a:rPr>
              <a:t>Cooperation with Intl. Funding Institutions</a:t>
            </a:r>
          </a:p>
          <a:p>
            <a:pPr lvl="1" indent="-280988">
              <a:spcAft>
                <a:spcPts val="600"/>
              </a:spcAft>
              <a:buClr>
                <a:schemeClr val="accent5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</a:rPr>
              <a:t>Open science, </a:t>
            </a:r>
            <a:r>
              <a:rPr lang="en-US" sz="2400" dirty="0" smtClean="0">
                <a:latin typeface="Calibri" panose="020F0502020204030204" pitchFamily="34" charset="0"/>
              </a:rPr>
              <a:t>EO social networking</a:t>
            </a:r>
            <a:endParaRPr lang="en-US" sz="2400" dirty="0">
              <a:latin typeface="Calibri" panose="020F0502020204030204" pitchFamily="34" charset="0"/>
            </a:endParaRPr>
          </a:p>
          <a:p>
            <a:pPr>
              <a:buSzPct val="80000"/>
            </a:pP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6" name="Content Placeholder 4" descr="Antarctic_ice-sheet_height_node_full_image_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7" t="-286" r="-2577" b="-372"/>
          <a:stretch/>
        </p:blipFill>
        <p:spPr bwMode="auto">
          <a:xfrm>
            <a:off x="7541436" y="4041140"/>
            <a:ext cx="712776" cy="1036341"/>
          </a:xfrm>
          <a:prstGeom prst="roundRect">
            <a:avLst>
              <a:gd name="adj" fmla="val 16667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89"/>
          <a:stretch/>
        </p:blipFill>
        <p:spPr bwMode="auto">
          <a:xfrm>
            <a:off x="7900950" y="3066336"/>
            <a:ext cx="733501" cy="981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4849" b="23075"/>
          <a:stretch/>
        </p:blipFill>
        <p:spPr>
          <a:xfrm>
            <a:off x="7096259" y="5144999"/>
            <a:ext cx="749300" cy="9975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278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/>
          </p:cNvSpPr>
          <p:nvPr/>
        </p:nvSpPr>
        <p:spPr bwMode="auto">
          <a:xfrm>
            <a:off x="400052" y="239713"/>
            <a:ext cx="648725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US" sz="2200" i="1">
              <a:solidFill>
                <a:schemeClr val="bg1"/>
              </a:solidFill>
            </a:endParaRPr>
          </a:p>
        </p:txBody>
      </p:sp>
      <p:sp>
        <p:nvSpPr>
          <p:cNvPr id="13315" name="Rectangle 9"/>
          <p:cNvSpPr>
            <a:spLocks noGrp="1" noChangeArrowheads="1"/>
          </p:cNvSpPr>
          <p:nvPr>
            <p:ph type="title"/>
          </p:nvPr>
        </p:nvSpPr>
        <p:spPr>
          <a:xfrm>
            <a:off x="216877" y="426702"/>
            <a:ext cx="7460274" cy="430887"/>
          </a:xfrm>
        </p:spPr>
        <p:txBody>
          <a:bodyPr/>
          <a:lstStyle/>
          <a:p>
            <a:r>
              <a:rPr lang="en-US" dirty="0" smtClean="0"/>
              <a:t>ESA Earth Observation </a:t>
            </a:r>
            <a:r>
              <a:rPr lang="en-US" dirty="0" err="1" smtClean="0"/>
              <a:t>Programmes</a:t>
            </a:r>
            <a:endParaRPr lang="en-GB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85" y="2"/>
            <a:ext cx="9161585" cy="70405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0897" y="5644254"/>
            <a:ext cx="43278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Earth Observation Envelope Programme</a:t>
            </a:r>
          </a:p>
          <a:p>
            <a:r>
              <a:rPr lang="en-GB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Heritage Mission Programme</a:t>
            </a:r>
          </a:p>
          <a:p>
            <a:r>
              <a:rPr lang="en-GB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Earthnet</a:t>
            </a:r>
          </a:p>
          <a:p>
            <a:r>
              <a:rPr lang="en-GB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Earth Watch</a:t>
            </a:r>
            <a:endParaRPr lang="en-GB" sz="16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997843" y="5081954"/>
            <a:ext cx="206108" cy="571296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09775" y="2583038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Copernicus </a:t>
            </a:r>
          </a:p>
        </p:txBody>
      </p:sp>
      <p:cxnSp>
        <p:nvCxnSpPr>
          <p:cNvPr id="20" name="Straight Arrow Connector 19"/>
          <p:cNvCxnSpPr>
            <a:endCxn id="18" idx="2"/>
          </p:cNvCxnSpPr>
          <p:nvPr/>
        </p:nvCxnSpPr>
        <p:spPr>
          <a:xfrm flipV="1">
            <a:off x="2350018" y="2952370"/>
            <a:ext cx="402707" cy="383262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4711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ontent Placeholder 2"/>
          <p:cNvSpPr txBox="1">
            <a:spLocks/>
          </p:cNvSpPr>
          <p:nvPr/>
        </p:nvSpPr>
        <p:spPr bwMode="auto">
          <a:xfrm>
            <a:off x="246765" y="1011890"/>
            <a:ext cx="8780004" cy="89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Clr>
                <a:srgbClr val="0098DB"/>
              </a:buClr>
              <a:buFont typeface="Verdana" pitchFamily="34" charset="0"/>
              <a:buNone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The Copernicus </a:t>
            </a:r>
            <a:r>
              <a:rPr lang="en-US" sz="18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Ground Segment features </a:t>
            </a:r>
            <a:r>
              <a:rPr lang="en-US" sz="18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dedicated data access infrastructure solutions, </a:t>
            </a:r>
            <a:r>
              <a:rPr lang="en-US" sz="18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tailored to the needs of the </a:t>
            </a:r>
            <a:r>
              <a:rPr lang="en-US" sz="18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various use </a:t>
            </a:r>
            <a:r>
              <a:rPr lang="en-US" sz="18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typologies</a:t>
            </a:r>
            <a:r>
              <a:rPr lang="en-US" sz="18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:</a:t>
            </a:r>
            <a:endParaRPr lang="en-US" sz="1800" kern="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78" name="Rectangle 4"/>
          <p:cNvSpPr>
            <a:spLocks noChangeArrowheads="1"/>
          </p:cNvSpPr>
          <p:nvPr/>
        </p:nvSpPr>
        <p:spPr bwMode="auto">
          <a:xfrm>
            <a:off x="2098430" y="152400"/>
            <a:ext cx="4911969" cy="84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80691" tIns="40351" rIns="80691" bIns="40351" anchor="ctr"/>
          <a:lstStyle/>
          <a:p>
            <a:pPr algn="ctr" eaLnBrk="0" hangingPunct="0">
              <a:defRPr/>
            </a:pPr>
            <a:endParaRPr lang="en-GB" b="1" i="1" dirty="0"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 rotWithShape="1">
          <a:blip r:embed="rId3"/>
          <a:srcRect l="19651" t="25650" r="18208" b="20805"/>
          <a:stretch/>
        </p:blipFill>
        <p:spPr bwMode="auto">
          <a:xfrm>
            <a:off x="2393895" y="2401649"/>
            <a:ext cx="4732164" cy="30552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0" name="TextBox 79"/>
          <p:cNvSpPr txBox="1"/>
          <p:nvPr/>
        </p:nvSpPr>
        <p:spPr>
          <a:xfrm>
            <a:off x="2251120" y="1894352"/>
            <a:ext cx="2613957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The open access </a:t>
            </a:r>
            <a:r>
              <a:rPr lang="en-GB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Data </a:t>
            </a:r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Hub, for</a:t>
            </a:r>
            <a:r>
              <a:rPr lang="en-GB" sz="1600" b="1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GB" sz="16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anyone (45,000 users)</a:t>
            </a:r>
            <a:endParaRPr lang="en-GB" sz="1600" b="1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282" y="121224"/>
            <a:ext cx="6344239" cy="769441"/>
          </a:xfrm>
        </p:spPr>
        <p:txBody>
          <a:bodyPr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Copernicus</a:t>
            </a: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400" b="1" dirty="0" smtClean="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data access &amp; redistribution</a:t>
            </a: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</a:b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</a:t>
            </a:r>
            <a:r>
              <a:rPr lang="en-GB" sz="2000" b="1" i="1" dirty="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Sentinel Data </a:t>
            </a:r>
            <a:r>
              <a:rPr lang="en-GB" sz="2000" b="1" i="1" dirty="0" smtClean="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Hubs operated by ESA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85" name="Picture 3" descr="C:\Users\hlaur\Desktop\LOGO CE_Vertical_EN_PANTONE_L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" y="58615"/>
            <a:ext cx="1159014" cy="80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80537" y="1998986"/>
            <a:ext cx="3130665" cy="1781107"/>
            <a:chOff x="5480537" y="1998986"/>
            <a:chExt cx="3130665" cy="1781107"/>
          </a:xfrm>
        </p:grpSpPr>
        <p:sp>
          <p:nvSpPr>
            <p:cNvPr id="82" name="TextBox 81"/>
            <p:cNvSpPr txBox="1"/>
            <p:nvPr/>
          </p:nvSpPr>
          <p:spPr>
            <a:xfrm>
              <a:off x="5480537" y="1998986"/>
              <a:ext cx="3059723" cy="584775"/>
            </a:xfrm>
            <a:prstGeom prst="rect">
              <a:avLst/>
            </a:prstGeom>
            <a:solidFill>
              <a:srgbClr val="80008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i="1" kern="0" dirty="0">
                  <a:solidFill>
                    <a:srgbClr val="FFFFFF"/>
                  </a:solidFill>
                  <a:latin typeface="Calibri"/>
                </a:rPr>
                <a:t>Collaborative mirror sites directly serve </a:t>
              </a:r>
              <a:r>
                <a:rPr lang="en-GB" sz="1600" b="1" i="1" u="sng" kern="0" dirty="0" smtClean="0">
                  <a:solidFill>
                    <a:srgbClr val="FFFFFF"/>
                  </a:solidFill>
                  <a:latin typeface="Calibri"/>
                </a:rPr>
                <a:t>600+ </a:t>
              </a:r>
              <a:r>
                <a:rPr lang="en-GB" sz="1600" b="1" i="1" u="sng" kern="0" dirty="0">
                  <a:solidFill>
                    <a:srgbClr val="FFFFFF"/>
                  </a:solidFill>
                  <a:latin typeface="Calibri"/>
                </a:rPr>
                <a:t>users</a:t>
              </a:r>
              <a:r>
                <a:rPr lang="en-GB" sz="1600" b="1" i="1" kern="0" dirty="0">
                  <a:solidFill>
                    <a:srgbClr val="FFFFFF"/>
                  </a:solidFill>
                  <a:latin typeface="Calibri"/>
                </a:rPr>
                <a:t> </a:t>
              </a:r>
              <a:r>
                <a:rPr lang="en-GB" sz="1400" b="1" i="1" kern="0" dirty="0">
                  <a:solidFill>
                    <a:srgbClr val="FFFFFF"/>
                  </a:solidFill>
                  <a:latin typeface="Calibri"/>
                </a:rPr>
                <a:t>(status end 2015)</a:t>
              </a:r>
              <a:endParaRPr lang="en-GB" sz="1400" i="1" kern="0" dirty="0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86" name="Picture 5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1107" y="2955620"/>
              <a:ext cx="533637" cy="622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1432" y="3210549"/>
              <a:ext cx="587697" cy="569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5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1382" y="2712027"/>
              <a:ext cx="750050" cy="449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920" y="2767644"/>
              <a:ext cx="831282" cy="42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5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2038" y="2712027"/>
              <a:ext cx="750206" cy="269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3635" y="3178624"/>
              <a:ext cx="702318" cy="41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93882" y="4835701"/>
            <a:ext cx="4161595" cy="1377597"/>
            <a:chOff x="93882" y="4835701"/>
            <a:chExt cx="4161595" cy="1377597"/>
          </a:xfrm>
        </p:grpSpPr>
        <p:sp>
          <p:nvSpPr>
            <p:cNvPr id="81" name="TextBox 80"/>
            <p:cNvSpPr txBox="1"/>
            <p:nvPr/>
          </p:nvSpPr>
          <p:spPr>
            <a:xfrm>
              <a:off x="246765" y="5382301"/>
              <a:ext cx="4008712" cy="830997"/>
            </a:xfrm>
            <a:prstGeom prst="rect">
              <a:avLst/>
            </a:prstGeom>
            <a:solidFill>
              <a:srgbClr val="008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i="1" kern="0" dirty="0">
                  <a:solidFill>
                    <a:srgbClr val="FFFFFF"/>
                  </a:solidFill>
                  <a:latin typeface="Calibri"/>
                </a:rPr>
                <a:t>As of spring 2016, international partners mirror sites have started disseminating towards own national communities</a:t>
              </a:r>
              <a:endParaRPr lang="en-GB" sz="1600" i="1" kern="0" dirty="0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93" name="Picture 6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036" y="5113867"/>
              <a:ext cx="583355" cy="234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6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82" y="4919807"/>
              <a:ext cx="1229400" cy="38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66" descr="images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2930" y="4875988"/>
              <a:ext cx="521751" cy="431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74" descr="Unknown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681" y="4835701"/>
              <a:ext cx="512383" cy="512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246765" y="1885212"/>
            <a:ext cx="2822406" cy="2182305"/>
            <a:chOff x="246765" y="1885212"/>
            <a:chExt cx="2822406" cy="2182305"/>
          </a:xfrm>
        </p:grpSpPr>
        <p:pic>
          <p:nvPicPr>
            <p:cNvPr id="97" name="Picture 5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69" y="3164428"/>
              <a:ext cx="1556355" cy="272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6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681" y="3178624"/>
              <a:ext cx="693357" cy="693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6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893" y="3622268"/>
              <a:ext cx="874278" cy="3156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6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530" y="3414768"/>
              <a:ext cx="652875" cy="652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" name="TextBox 101"/>
            <p:cNvSpPr txBox="1"/>
            <p:nvPr/>
          </p:nvSpPr>
          <p:spPr>
            <a:xfrm>
              <a:off x="246765" y="1885212"/>
              <a:ext cx="1882775" cy="1169551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i="1" kern="0" dirty="0">
                  <a:solidFill>
                    <a:srgbClr val="FFFFFF"/>
                  </a:solidFill>
                  <a:latin typeface="Calibri"/>
                </a:rPr>
                <a:t>Large and small private companies are re-distributing Sentinel products via free and pay-per-use schemes</a:t>
              </a:r>
              <a:endParaRPr lang="en-GB" sz="1400" i="1" kern="0" dirty="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10973" y="4084097"/>
            <a:ext cx="3716970" cy="2054598"/>
            <a:chOff x="5110973" y="4084097"/>
            <a:chExt cx="3716970" cy="2054598"/>
          </a:xfrm>
        </p:grpSpPr>
        <p:sp>
          <p:nvSpPr>
            <p:cNvPr id="83" name="TextBox 82"/>
            <p:cNvSpPr txBox="1"/>
            <p:nvPr/>
          </p:nvSpPr>
          <p:spPr>
            <a:xfrm>
              <a:off x="5110973" y="5307698"/>
              <a:ext cx="3710315" cy="830997"/>
            </a:xfrm>
            <a:prstGeom prst="rect">
              <a:avLst/>
            </a:prstGeom>
            <a:solidFill>
              <a:srgbClr val="FA7D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600" b="1" i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Copernicus </a:t>
              </a:r>
              <a:r>
                <a:rPr lang="en-GB" sz="1600" b="1" i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services </a:t>
              </a:r>
              <a:r>
                <a:rPr lang="en-GB" sz="1600" b="1" i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are providing their higher level products to ~10,000 users </a:t>
              </a:r>
              <a:r>
                <a:rPr lang="en-GB" sz="1400" b="1" i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(status Q1 2016)</a:t>
              </a:r>
              <a:endParaRPr lang="en-GB" sz="1400" b="1" i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03" name="Picture 7" descr="http://spaceinimages.esa.int/var/esa/storage/images/esa_multimedia/images/2008/11/0302192/10179874-2-eng-GB/0302192_node_full_image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431" y="4814722"/>
              <a:ext cx="553718" cy="49483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95"/>
            <a:stretch/>
          </p:blipFill>
          <p:spPr bwMode="auto">
            <a:xfrm>
              <a:off x="7077033" y="4814190"/>
              <a:ext cx="465391" cy="4953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3"/>
            <a:stretch/>
          </p:blipFill>
          <p:spPr bwMode="auto">
            <a:xfrm flipV="1">
              <a:off x="8305518" y="4084097"/>
              <a:ext cx="522425" cy="5183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354154" y="4634199"/>
              <a:ext cx="432916" cy="67535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7" name="Picture 3" descr="C:\Users\sandra teichert\AppData\Local\Microsoft\Windows\Temporary Internet Files\Content.IE5\MKH7AO0T\MP900448519[1]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3867" y="4190230"/>
              <a:ext cx="551282" cy="49020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08" name="Picture 4" descr="C:\Users\sandra teichert\AppData\Local\Microsoft\Windows\Temporary Internet Files\Content.IE5\FW9AIXQ9\MP900423051[1]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398" y="4190230"/>
              <a:ext cx="532026" cy="4662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28223331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098430" y="152400"/>
            <a:ext cx="4911969" cy="84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80691" tIns="40351" rIns="80691" bIns="40351" anchor="ctr"/>
          <a:lstStyle/>
          <a:p>
            <a:pPr algn="ctr" eaLnBrk="0" hangingPunct="0">
              <a:defRPr/>
            </a:pPr>
            <a:r>
              <a:rPr lang="en-GB" sz="28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Copernicus </a:t>
            </a:r>
            <a:r>
              <a:rPr lang="en-GB" sz="28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evolution</a:t>
            </a:r>
          </a:p>
          <a:p>
            <a:pPr algn="ctr" eaLnBrk="0" hangingPunct="0">
              <a:defRPr/>
            </a:pPr>
            <a:r>
              <a:rPr lang="en-GB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</a:t>
            </a:r>
            <a:r>
              <a:rPr lang="en-GB" b="1" i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essential to widen EO data use </a:t>
            </a:r>
            <a:r>
              <a:rPr lang="en-GB" b="1" i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GB" b="1" i="1" dirty="0"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907323" y="1219201"/>
            <a:ext cx="5427784" cy="106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98DB"/>
              </a:buClr>
              <a:buFont typeface="Verdana" pitchFamily="34" charset="0"/>
              <a:buNone/>
              <a:defRPr/>
            </a:pPr>
            <a:r>
              <a:rPr lang="en-US" sz="1800" i="1" kern="0" dirty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U</a:t>
            </a:r>
            <a:r>
              <a:rPr lang="en-US" sz="1800" i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sers </a:t>
            </a:r>
            <a:r>
              <a:rPr lang="en-US" sz="1800" i="1" kern="0" dirty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shall have </a:t>
            </a:r>
            <a:r>
              <a:rPr lang="en-US" sz="1800" b="1" i="1" kern="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/>
              </a:rPr>
              <a:t>free, full and open </a:t>
            </a:r>
            <a:r>
              <a:rPr lang="en-US" sz="1800" i="1" kern="0" dirty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access </a:t>
            </a:r>
            <a:r>
              <a:rPr lang="en-US" sz="1800" i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/>
            </a:r>
            <a:br>
              <a:rPr lang="en-US" sz="1800" i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</a:br>
            <a:r>
              <a:rPr lang="en-US" sz="1800" i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to </a:t>
            </a:r>
            <a:r>
              <a:rPr lang="en-US" sz="1800" i="1" kern="0" dirty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Copernicus dedicated Sentinel data </a:t>
            </a:r>
            <a:r>
              <a:rPr lang="en-US" sz="1800" i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/>
            </a:r>
            <a:br>
              <a:rPr lang="en-US" sz="1800" i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</a:br>
            <a:r>
              <a:rPr lang="en-US" sz="1800" i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and </a:t>
            </a:r>
            <a:r>
              <a:rPr lang="en-US" sz="1800" i="1" kern="0" dirty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Copernicus service information</a:t>
            </a:r>
          </a:p>
          <a:p>
            <a:pPr marL="0" indent="0" algn="ctr">
              <a:buClr>
                <a:srgbClr val="0098DB"/>
              </a:buClr>
              <a:buFont typeface="Verdana" pitchFamily="34" charset="0"/>
              <a:buNone/>
              <a:defRPr/>
            </a:pPr>
            <a:endParaRPr lang="en-GB" sz="1800" b="1" kern="0" dirty="0" smtClean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3160" y="2472463"/>
            <a:ext cx="8412850" cy="216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buClr>
                <a:srgbClr val="0098DB"/>
              </a:buClr>
              <a:buFont typeface="Wingdings" panose="05000000000000000000" pitchFamily="2" charset="2"/>
              <a:buChar char="ü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The </a:t>
            </a:r>
            <a:r>
              <a:rPr lang="en-US" sz="2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Copernicus Space Component (CSC) Ground </a:t>
            </a:r>
            <a:r>
              <a:rPr lang="en-US" sz="2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Segment architecture </a:t>
            </a:r>
            <a:r>
              <a:rPr lang="en-US" sz="20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implements </a:t>
            </a:r>
            <a:r>
              <a:rPr lang="en-US" sz="20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the above </a:t>
            </a:r>
            <a:r>
              <a:rPr lang="en-US" sz="20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policy, and includes an </a:t>
            </a:r>
            <a:r>
              <a:rPr lang="en-US" sz="2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evolutionary approach </a:t>
            </a:r>
            <a:r>
              <a:rPr lang="en-US" sz="20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to further enhance the data exploitation by the broad user </a:t>
            </a:r>
            <a:r>
              <a:rPr lang="en-US" sz="20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community</a:t>
            </a:r>
            <a:endParaRPr lang="en-US" sz="2000" kern="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pPr>
              <a:spcBef>
                <a:spcPts val="1200"/>
              </a:spcBef>
              <a:buClr>
                <a:srgbClr val="0098DB"/>
              </a:buClr>
              <a:buFont typeface="Wingdings" panose="05000000000000000000" pitchFamily="2" charset="2"/>
              <a:buChar char="ü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The CSC Space &amp; Ground Segment evolution benefits from the </a:t>
            </a:r>
            <a:r>
              <a:rPr lang="en-US" sz="2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innovation activities funded through ESA programmes</a:t>
            </a:r>
            <a:r>
              <a:rPr lang="en-US" sz="20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 (e.g. EO Envelop Programme)</a:t>
            </a:r>
            <a:endParaRPr lang="en-US" sz="2000" kern="0" dirty="0" smtClean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6" name="Picture 3" descr="C:\Users\hlaur\Desktop\LOGO CE_Vertical_EN_PANTONE_L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" y="58615"/>
            <a:ext cx="1159014" cy="80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pernicus_logo.jpg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3" b="94586" l="7051" r="89777">
                        <a14:foregroundMark x1="18096" y1="94586" x2="18096" y2="94586"/>
                        <a14:foregroundMark x1="7051" y1="56688" x2="7051" y2="56688"/>
                        <a14:foregroundMark x1="9048" y1="20701" x2="9048" y2="20701"/>
                        <a14:foregroundMark x1="29612" y1="16561" x2="29612" y2="16561"/>
                        <a14:foregroundMark x1="31962" y1="24522" x2="31962" y2="24522"/>
                        <a14:foregroundMark x1="32432" y1="26752" x2="32432" y2="26752"/>
                        <a14:foregroundMark x1="22327" y1="44586" x2="22327" y2="44586"/>
                        <a14:foregroundMark x1="39600" y1="50000" x2="39600" y2="50000"/>
                        <a14:foregroundMark x1="23384" y1="81529" x2="23384" y2="81529"/>
                        <a14:foregroundMark x1="24089" y1="80892" x2="24089" y2="80892"/>
                        <a14:foregroundMark x1="24912" y1="79936" x2="24912" y2="79936"/>
                        <a14:foregroundMark x1="50176" y1="50000" x2="50176" y2="50000"/>
                        <a14:foregroundMark x1="54642" y1="57006" x2="54642" y2="57006"/>
                        <a14:foregroundMark x1="58519" y1="50637" x2="58519" y2="50637"/>
                        <a14:foregroundMark x1="59107" y1="56051" x2="59107" y2="56051"/>
                        <a14:foregroundMark x1="64395" y1="60828" x2="64395" y2="60828"/>
                        <a14:foregroundMark x1="64395" y1="36306" x2="64395" y2="36306"/>
                        <a14:foregroundMark x1="66157" y1="52548" x2="66157" y2="52548"/>
                        <a14:foregroundMark x1="81199" y1="65924" x2="81199" y2="65924"/>
                        <a14:foregroundMark x1="87427" y1="68471" x2="87427" y2="68471"/>
                        <a14:foregroundMark x1="10576" y1="15605" x2="10576" y2="15605"/>
                        <a14:foregroundMark x1="30787" y1="19745" x2="30787" y2="19745"/>
                        <a14:foregroundMark x1="31257" y1="21019" x2="31257" y2="21019"/>
                        <a14:foregroundMark x1="32667" y1="28025" x2="32667" y2="28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141" y="1342469"/>
            <a:ext cx="1682106" cy="604324"/>
          </a:xfrm>
          <a:prstGeom prst="rect">
            <a:avLst/>
          </a:prstGeom>
          <a:effectLst/>
        </p:spPr>
      </p:pic>
      <p:sp>
        <p:nvSpPr>
          <p:cNvPr id="2" name="Rounded Rectangle 1"/>
          <p:cNvSpPr/>
          <p:nvPr/>
        </p:nvSpPr>
        <p:spPr>
          <a:xfrm>
            <a:off x="1552575" y="1219201"/>
            <a:ext cx="6210300" cy="10667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3" descr="C:\Users\hlaur\Desktop\LOGO CE_Vertical_EN_PANTONE_L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648" y="5111249"/>
            <a:ext cx="1271120" cy="88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n Arrow 2"/>
          <p:cNvSpPr/>
          <p:nvPr/>
        </p:nvSpPr>
        <p:spPr>
          <a:xfrm rot="16200000">
            <a:off x="4214833" y="4565116"/>
            <a:ext cx="837431" cy="1975337"/>
          </a:xfrm>
          <a:prstGeom prst="downArrow">
            <a:avLst>
              <a:gd name="adj1" fmla="val 50000"/>
              <a:gd name="adj2" fmla="val 98819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866" name="Picture 2" descr="Image result for esa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58" y="5247960"/>
            <a:ext cx="1398130" cy="6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70185" y="5229620"/>
            <a:ext cx="1606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I</a:t>
            </a:r>
            <a:r>
              <a:rPr lang="en-GB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nnovation</a:t>
            </a:r>
          </a:p>
          <a:p>
            <a:pPr algn="ctr"/>
            <a:r>
              <a:rPr lang="en-GB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Programmes </a:t>
            </a:r>
            <a:endParaRPr lang="en-GB" sz="1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99488" y="5329284"/>
            <a:ext cx="1180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evolution</a:t>
            </a:r>
            <a:endParaRPr lang="en-GB" sz="2000" b="1" i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02924" y="5229620"/>
            <a:ext cx="1535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Operational</a:t>
            </a:r>
            <a:endParaRPr lang="en-GB" sz="1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0" algn="ctr"/>
            <a:r>
              <a:rPr lang="en-GB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Programmes </a:t>
            </a:r>
            <a:endParaRPr lang="en-GB" sz="1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83160" y="4758434"/>
            <a:ext cx="8412850" cy="1380504"/>
          </a:xfrm>
          <a:prstGeom prst="roundRect">
            <a:avLst/>
          </a:prstGeom>
          <a:noFill/>
          <a:ln>
            <a:solidFill>
              <a:srgbClr val="D01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929098" y="1805354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data policy</a:t>
            </a:r>
            <a:endParaRPr lang="en-GB" i="1" dirty="0"/>
          </a:p>
        </p:txBody>
      </p:sp>
      <p:sp>
        <p:nvSpPr>
          <p:cNvPr id="18" name="Rectangle 17"/>
          <p:cNvSpPr/>
          <p:nvPr/>
        </p:nvSpPr>
        <p:spPr>
          <a:xfrm>
            <a:off x="3789204" y="4743306"/>
            <a:ext cx="1219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Partnership</a:t>
            </a:r>
            <a:endParaRPr lang="en-GB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490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203442" y="682077"/>
            <a:ext cx="6146645" cy="1026566"/>
            <a:chOff x="1090353" y="1261552"/>
            <a:chExt cx="7220716" cy="1395632"/>
          </a:xfrm>
        </p:grpSpPr>
        <p:pic>
          <p:nvPicPr>
            <p:cNvPr id="45" name="Picture 3" descr="C:\Users\hlaur\Desktop\LOGO CE_Vertical_EN_PANTONE_LR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7733" y="1555557"/>
              <a:ext cx="1131546" cy="88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Down Arrow 45"/>
            <p:cNvSpPr/>
            <p:nvPr/>
          </p:nvSpPr>
          <p:spPr>
            <a:xfrm rot="16200000">
              <a:off x="4131796" y="1157129"/>
              <a:ext cx="774377" cy="1816548"/>
            </a:xfrm>
            <a:prstGeom prst="downArrow">
              <a:avLst>
                <a:gd name="adj1" fmla="val 50000"/>
                <a:gd name="adj2" fmla="val 98819"/>
              </a:avLst>
            </a:prstGeom>
            <a:solidFill>
              <a:schemeClr val="tx2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pic>
          <p:nvPicPr>
            <p:cNvPr id="47" name="Picture 2" descr="Image result for esa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7" y="1706436"/>
              <a:ext cx="1238327" cy="6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2093363" y="1679979"/>
              <a:ext cx="1606062" cy="711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alibri" panose="020F0502020204030204" pitchFamily="34" charset="0"/>
                </a:rPr>
                <a:t>I</a:t>
              </a:r>
              <a:r>
                <a:rPr lang="en-GB" sz="1400" b="1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nnovation</a:t>
              </a:r>
            </a:p>
            <a:p>
              <a:pPr algn="ctr"/>
              <a:r>
                <a:rPr lang="en-GB" sz="1400" b="1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Programmes </a:t>
              </a:r>
              <a:endParaRPr lang="en-GB" sz="1400" b="1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821209" y="1832924"/>
              <a:ext cx="1157361" cy="4602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600" b="1" i="1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evolution</a:t>
              </a:r>
              <a:endParaRPr lang="en-GB" sz="1600" b="1" i="1" dirty="0" smtClean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455613" y="1685460"/>
              <a:ext cx="1535724" cy="7531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1400" b="1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Operational</a:t>
              </a:r>
              <a:endParaRPr lang="en-GB" sz="1400" b="1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  <a:p>
              <a:pPr lvl="0" algn="ctr"/>
              <a:r>
                <a:rPr lang="en-GB" sz="1400" b="1" dirty="0">
                  <a:solidFill>
                    <a:srgbClr val="002060"/>
                  </a:solidFill>
                  <a:latin typeface="Calibri" panose="020F0502020204030204" pitchFamily="34" charset="0"/>
                </a:rPr>
                <a:t>Programme</a:t>
              </a:r>
              <a:r>
                <a:rPr lang="en-GB" sz="1600" b="1" dirty="0">
                  <a:solidFill>
                    <a:srgbClr val="002060"/>
                  </a:solidFill>
                  <a:latin typeface="Calibri" panose="020F0502020204030204" pitchFamily="34" charset="0"/>
                </a:rPr>
                <a:t>s </a:t>
              </a:r>
              <a:endParaRPr lang="en-GB" sz="1600" b="1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1090353" y="1276679"/>
              <a:ext cx="7220716" cy="1380505"/>
            </a:xfrm>
            <a:prstGeom prst="roundRect">
              <a:avLst/>
            </a:prstGeom>
            <a:noFill/>
            <a:ln>
              <a:solidFill>
                <a:srgbClr val="D010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358380" y="1261552"/>
              <a:ext cx="2113531" cy="418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b="1" i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EO Innovation Europe</a:t>
              </a:r>
              <a:endParaRPr lang="en-GB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Group 94"/>
          <p:cNvGrpSpPr/>
          <p:nvPr/>
        </p:nvGrpSpPr>
        <p:grpSpPr>
          <a:xfrm>
            <a:off x="177842" y="2017856"/>
            <a:ext cx="7842209" cy="2498725"/>
            <a:chOff x="457200" y="1252576"/>
            <a:chExt cx="8477675" cy="24979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6" name="Wave 95"/>
            <p:cNvSpPr/>
            <p:nvPr/>
          </p:nvSpPr>
          <p:spPr>
            <a:xfrm rot="1574303">
              <a:off x="4783056" y="1504971"/>
              <a:ext cx="3580471" cy="1565365"/>
            </a:xfrm>
            <a:prstGeom prst="wave">
              <a:avLst>
                <a:gd name="adj1" fmla="val 15868"/>
                <a:gd name="adj2" fmla="val -7786"/>
              </a:avLst>
            </a:prstGeom>
            <a:solidFill>
              <a:srgbClr val="0098DB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srgbClr val="FFFFFF"/>
                </a:solidFill>
                <a:latin typeface="Verdana"/>
                <a:ea typeface="+mn-ea"/>
              </a:endParaRPr>
            </a:p>
          </p:txBody>
        </p:sp>
        <p:sp>
          <p:nvSpPr>
            <p:cNvPr id="97" name="Down Arrow 96"/>
            <p:cNvSpPr/>
            <p:nvPr/>
          </p:nvSpPr>
          <p:spPr>
            <a:xfrm rot="16200000">
              <a:off x="7355062" y="2170758"/>
              <a:ext cx="1404529" cy="1755097"/>
            </a:xfrm>
            <a:prstGeom prst="downArrow">
              <a:avLst>
                <a:gd name="adj1" fmla="val 63750"/>
                <a:gd name="adj2" fmla="val 46875"/>
              </a:avLst>
            </a:prstGeom>
            <a:solidFill>
              <a:srgbClr val="0098DB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srgbClr val="FFFFFF"/>
                </a:solidFill>
                <a:latin typeface="Verdana"/>
                <a:ea typeface="+mn-ea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57200" y="1252576"/>
              <a:ext cx="5541358" cy="1041097"/>
            </a:xfrm>
            <a:prstGeom prst="rect">
              <a:avLst/>
            </a:prstGeom>
            <a:solidFill>
              <a:srgbClr val="0098DB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srgbClr val="FFFFFF"/>
                </a:solidFill>
                <a:latin typeface="Verdana"/>
                <a:ea typeface="+mn-ea"/>
              </a:endParaRPr>
            </a:p>
          </p:txBody>
        </p:sp>
      </p:grpSp>
      <p:sp>
        <p:nvSpPr>
          <p:cNvPr id="99" name="Down Arrow 98"/>
          <p:cNvSpPr>
            <a:spLocks noChangeArrowheads="1"/>
          </p:cNvSpPr>
          <p:nvPr/>
        </p:nvSpPr>
        <p:spPr bwMode="auto">
          <a:xfrm rot="-5400000">
            <a:off x="3330026" y="-108382"/>
            <a:ext cx="1538288" cy="7841763"/>
          </a:xfrm>
          <a:prstGeom prst="downArrow">
            <a:avLst>
              <a:gd name="adj1" fmla="val 63750"/>
              <a:gd name="adj2" fmla="val 46916"/>
            </a:avLst>
          </a:prstGeom>
          <a:solidFill>
            <a:srgbClr val="50CAFF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srgbClr val="FFFFFF"/>
              </a:solidFill>
              <a:latin typeface="Verdana"/>
              <a:ea typeface="+mn-ea"/>
            </a:endParaRPr>
          </a:p>
        </p:txBody>
      </p:sp>
      <p:pic>
        <p:nvPicPr>
          <p:cNvPr id="10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13" y="3327519"/>
            <a:ext cx="94932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0484" name="Picture 4" descr="C:\Users\hlaur\Documents\Images\satellite - logo\ESA logo - no background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79" y="2313131"/>
            <a:ext cx="9683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101"/>
          <p:cNvGrpSpPr/>
          <p:nvPr/>
        </p:nvGrpSpPr>
        <p:grpSpPr>
          <a:xfrm flipV="1">
            <a:off x="178238" y="2986817"/>
            <a:ext cx="7841812" cy="2717576"/>
            <a:chOff x="964585" y="6664602"/>
            <a:chExt cx="8064833" cy="2227854"/>
          </a:xfrm>
          <a:solidFill>
            <a:srgbClr val="0098DB">
              <a:lumMod val="7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" name="Rectangle 102"/>
            <p:cNvSpPr/>
            <p:nvPr/>
          </p:nvSpPr>
          <p:spPr>
            <a:xfrm>
              <a:off x="964585" y="6664602"/>
              <a:ext cx="5072272" cy="894005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srgbClr val="FFFFFF"/>
                </a:solidFill>
                <a:latin typeface="Verdana"/>
                <a:ea typeface="+mn-ea"/>
              </a:endParaRPr>
            </a:p>
          </p:txBody>
        </p:sp>
        <p:sp>
          <p:nvSpPr>
            <p:cNvPr id="104" name="Wave 103"/>
            <p:cNvSpPr/>
            <p:nvPr/>
          </p:nvSpPr>
          <p:spPr>
            <a:xfrm rot="1574303">
              <a:off x="4962587" y="6925060"/>
              <a:ext cx="3346268" cy="1460828"/>
            </a:xfrm>
            <a:prstGeom prst="wave">
              <a:avLst>
                <a:gd name="adj1" fmla="val 20000"/>
                <a:gd name="adj2" fmla="val -3936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srgbClr val="FFFFFF"/>
                </a:solidFill>
                <a:latin typeface="Verdana"/>
                <a:ea typeface="+mn-ea"/>
              </a:endParaRPr>
            </a:p>
          </p:txBody>
        </p:sp>
        <p:sp>
          <p:nvSpPr>
            <p:cNvPr id="105" name="Down Arrow 104"/>
            <p:cNvSpPr/>
            <p:nvPr/>
          </p:nvSpPr>
          <p:spPr>
            <a:xfrm rot="16200000">
              <a:off x="7477500" y="7340537"/>
              <a:ext cx="1349466" cy="1754371"/>
            </a:xfrm>
            <a:prstGeom prst="downArrow">
              <a:avLst>
                <a:gd name="adj1" fmla="val 63750"/>
                <a:gd name="adj2" fmla="val 46875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srgbClr val="FFFFFF"/>
                </a:solidFill>
                <a:latin typeface="Verdana"/>
                <a:ea typeface="+mn-ea"/>
              </a:endParaRPr>
            </a:p>
          </p:txBody>
        </p:sp>
      </p:grpSp>
      <p:pic>
        <p:nvPicPr>
          <p:cNvPr id="20486" name="Picture 3" descr="C:\Users\hlaur\Desktop\LOGO CE_Vertical_EN_PANTONE_L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38" y="4683244"/>
            <a:ext cx="933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Title 91"/>
          <p:cNvSpPr txBox="1">
            <a:spLocks/>
          </p:cNvSpPr>
          <p:nvPr/>
        </p:nvSpPr>
        <p:spPr bwMode="auto">
          <a:xfrm>
            <a:off x="1145076" y="3841869"/>
            <a:ext cx="4324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altLang="en-US" sz="1800" kern="0" dirty="0" smtClean="0">
                <a:latin typeface="Calibri" panose="020F0502020204030204" pitchFamily="34" charset="0"/>
                <a:cs typeface="Arial" pitchFamily="34" charset="0"/>
                <a:sym typeface="Wingdings" pitchFamily="2" charset="2"/>
              </a:rPr>
              <a:t>Sentinel Collaborative Ground Segment</a:t>
            </a:r>
            <a:endParaRPr lang="en-GB" altLang="en-US" sz="1600" i="1" kern="0" dirty="0" smtClean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08" name="Title 91"/>
          <p:cNvSpPr txBox="1">
            <a:spLocks/>
          </p:cNvSpPr>
          <p:nvPr/>
        </p:nvSpPr>
        <p:spPr bwMode="auto">
          <a:xfrm>
            <a:off x="1111738" y="3422769"/>
            <a:ext cx="439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altLang="en-US" sz="1800" kern="0" dirty="0" smtClean="0">
                <a:latin typeface="Calibri" panose="020F0502020204030204" pitchFamily="34" charset="0"/>
                <a:cs typeface="Arial" pitchFamily="34" charset="0"/>
                <a:sym typeface="Wingdings" pitchFamily="2" charset="2"/>
              </a:rPr>
              <a:t>National/commercial missions data access</a:t>
            </a:r>
            <a:endParaRPr lang="en-GB" altLang="en-US" sz="1600" i="1" kern="0" dirty="0" smtClean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09" name="Title 91"/>
          <p:cNvSpPr txBox="1">
            <a:spLocks/>
          </p:cNvSpPr>
          <p:nvPr/>
        </p:nvSpPr>
        <p:spPr bwMode="auto">
          <a:xfrm>
            <a:off x="1189526" y="2078156"/>
            <a:ext cx="3740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altLang="en-US" sz="1800" kern="0" dirty="0" smtClean="0">
                <a:latin typeface="Calibri" panose="020F0502020204030204" pitchFamily="34" charset="0"/>
                <a:cs typeface="Arial" pitchFamily="34" charset="0"/>
                <a:sym typeface="Wingdings" pitchFamily="2" charset="2"/>
              </a:rPr>
              <a:t>EOEP-5  </a:t>
            </a:r>
            <a:r>
              <a:rPr lang="en-GB" altLang="en-US" sz="1800" kern="0" dirty="0" smtClean="0">
                <a:latin typeface="Calibri" panose="020F0502020204030204" pitchFamily="34" charset="0"/>
                <a:cs typeface="Arial" pitchFamily="34" charset="0"/>
                <a:sym typeface="Wingdings" pitchFamily="2" charset="2"/>
              </a:rPr>
              <a:t>(“EO Science for Society”)</a:t>
            </a:r>
            <a:endParaRPr lang="en-GB" altLang="en-US" sz="1600" i="1" kern="0" dirty="0" smtClean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10" name="Title 91"/>
          <p:cNvSpPr txBox="1">
            <a:spLocks/>
          </p:cNvSpPr>
          <p:nvPr/>
        </p:nvSpPr>
        <p:spPr bwMode="auto">
          <a:xfrm>
            <a:off x="1175238" y="4584819"/>
            <a:ext cx="5051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altLang="en-US" sz="1800" kern="0" dirty="0" smtClean="0">
                <a:latin typeface="Calibri" panose="020F0502020204030204" pitchFamily="34" charset="0"/>
                <a:cs typeface="Arial" pitchFamily="34" charset="0"/>
                <a:sym typeface="Wingdings" pitchFamily="2" charset="2"/>
              </a:rPr>
              <a:t>Copernicus Data and Information Access Services</a:t>
            </a:r>
            <a:endParaRPr lang="en-GB" altLang="en-US" sz="1600" i="1" kern="0" dirty="0" smtClean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11" name="Title 91"/>
          <p:cNvSpPr txBox="1">
            <a:spLocks/>
          </p:cNvSpPr>
          <p:nvPr/>
        </p:nvSpPr>
        <p:spPr bwMode="auto">
          <a:xfrm>
            <a:off x="1175238" y="4916884"/>
            <a:ext cx="4044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altLang="en-US" sz="1800" kern="0" dirty="0" smtClean="0">
                <a:latin typeface="Calibri" panose="020F0502020204030204" pitchFamily="34" charset="0"/>
                <a:cs typeface="Arial" pitchFamily="34" charset="0"/>
                <a:sym typeface="Wingdings" pitchFamily="2" charset="2"/>
              </a:rPr>
              <a:t>Open Science Cloud</a:t>
            </a:r>
            <a:endParaRPr lang="en-GB" altLang="en-US" sz="1600" i="1" kern="0" dirty="0" smtClean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12" name="Title 91"/>
          <p:cNvSpPr txBox="1">
            <a:spLocks/>
          </p:cNvSpPr>
          <p:nvPr/>
        </p:nvSpPr>
        <p:spPr bwMode="auto">
          <a:xfrm>
            <a:off x="1189526" y="2369673"/>
            <a:ext cx="3565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altLang="en-US" sz="1800" kern="0" dirty="0" smtClean="0">
                <a:latin typeface="Calibri" panose="020F0502020204030204" pitchFamily="34" charset="0"/>
                <a:cs typeface="Arial" pitchFamily="34" charset="0"/>
                <a:sym typeface="Wingdings" pitchFamily="2" charset="2"/>
              </a:rPr>
              <a:t>Heritage Data (</a:t>
            </a:r>
            <a:r>
              <a:rPr lang="en-GB" altLang="en-US" sz="1600" kern="0" dirty="0" smtClean="0">
                <a:latin typeface="Calibri" panose="020F0502020204030204" pitchFamily="34" charset="0"/>
                <a:cs typeface="Arial" pitchFamily="34" charset="0"/>
                <a:sym typeface="Wingdings" pitchFamily="2" charset="2"/>
              </a:rPr>
              <a:t>LTDP+</a:t>
            </a:r>
            <a:r>
              <a:rPr lang="en-GB" altLang="en-US" sz="1800" kern="0" dirty="0" smtClean="0">
                <a:latin typeface="Calibri" panose="020F0502020204030204" pitchFamily="34" charset="0"/>
                <a:cs typeface="Arial" pitchFamily="34" charset="0"/>
                <a:sym typeface="Wingdings" pitchFamily="2" charset="2"/>
              </a:rPr>
              <a:t>), Earthnet</a:t>
            </a:r>
            <a:endParaRPr lang="en-GB" altLang="en-US" sz="1600" i="1" kern="0" dirty="0" smtClean="0">
              <a:latin typeface="Calibri" panose="020F0502020204030204" pitchFamily="34" charset="0"/>
              <a:cs typeface="Arial" pitchFamily="34" charset="0"/>
            </a:endParaRPr>
          </a:p>
        </p:txBody>
      </p:sp>
      <p:grpSp>
        <p:nvGrpSpPr>
          <p:cNvPr id="20493" name="Group 114"/>
          <p:cNvGrpSpPr>
            <a:grpSpLocks/>
          </p:cNvGrpSpPr>
          <p:nvPr/>
        </p:nvGrpSpPr>
        <p:grpSpPr bwMode="auto">
          <a:xfrm>
            <a:off x="124313" y="4556244"/>
            <a:ext cx="7686675" cy="1887537"/>
            <a:chOff x="-10667" y="4326474"/>
            <a:chExt cx="7685968" cy="1886441"/>
          </a:xfrm>
        </p:grpSpPr>
        <p:grpSp>
          <p:nvGrpSpPr>
            <p:cNvPr id="35" name="Group 115"/>
            <p:cNvGrpSpPr/>
            <p:nvPr/>
          </p:nvGrpSpPr>
          <p:grpSpPr>
            <a:xfrm flipV="1">
              <a:off x="-10667" y="4326474"/>
              <a:ext cx="7685968" cy="1886441"/>
              <a:chOff x="975212" y="7412771"/>
              <a:chExt cx="7685968" cy="1878001"/>
            </a:xfrm>
            <a:solidFill>
              <a:srgbClr val="0098DB">
                <a:lumMod val="75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9" name="Rectangle 118"/>
              <p:cNvSpPr/>
              <p:nvPr/>
            </p:nvSpPr>
            <p:spPr>
              <a:xfrm>
                <a:off x="975212" y="7412771"/>
                <a:ext cx="5337111" cy="453399"/>
              </a:xfrm>
              <a:prstGeom prst="rect">
                <a:avLst/>
              </a:prstGeom>
              <a:solidFill>
                <a:srgbClr val="0098DB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kern="0">
                  <a:solidFill>
                    <a:srgbClr val="FFFFFF"/>
                  </a:solidFill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120" name="Wave 119"/>
              <p:cNvSpPr/>
              <p:nvPr/>
            </p:nvSpPr>
            <p:spPr>
              <a:xfrm rot="2024021">
                <a:off x="5693205" y="7899345"/>
                <a:ext cx="2801903" cy="657191"/>
              </a:xfrm>
              <a:prstGeom prst="wave">
                <a:avLst>
                  <a:gd name="adj1" fmla="val 14029"/>
                  <a:gd name="adj2" fmla="val -5529"/>
                </a:avLst>
              </a:prstGeom>
              <a:solidFill>
                <a:srgbClr val="0098DB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kern="0">
                  <a:solidFill>
                    <a:srgbClr val="FFFFFF"/>
                  </a:solidFill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121" name="Down Arrow 120"/>
              <p:cNvSpPr/>
              <p:nvPr/>
            </p:nvSpPr>
            <p:spPr>
              <a:xfrm rot="17335418">
                <a:off x="7809008" y="8438600"/>
                <a:ext cx="747240" cy="957104"/>
              </a:xfrm>
              <a:prstGeom prst="downArrow">
                <a:avLst>
                  <a:gd name="adj1" fmla="val 52825"/>
                  <a:gd name="adj2" fmla="val 46875"/>
                </a:avLst>
              </a:prstGeom>
              <a:solidFill>
                <a:srgbClr val="0098DB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kern="0">
                  <a:solidFill>
                    <a:srgbClr val="FFFFFF"/>
                  </a:solidFill>
                  <a:latin typeface="Calibri" panose="020F0502020204030204" pitchFamily="34" charset="0"/>
                  <a:ea typeface="+mn-ea"/>
                </a:endParaRPr>
              </a:p>
            </p:txBody>
          </p:sp>
        </p:grpSp>
        <p:pic>
          <p:nvPicPr>
            <p:cNvPr id="20503" name="Picture 2" descr="Earsc_logo-small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97" y="5795657"/>
              <a:ext cx="619546" cy="36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4" name="Title 91"/>
            <p:cNvSpPr txBox="1">
              <a:spLocks/>
            </p:cNvSpPr>
            <p:nvPr/>
          </p:nvSpPr>
          <p:spPr bwMode="auto">
            <a:xfrm>
              <a:off x="1625895" y="5805165"/>
              <a:ext cx="2649293" cy="368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r>
                <a:rPr lang="en-GB" altLang="en-US" sz="1800" b="1">
                  <a:solidFill>
                    <a:srgbClr val="FFFFFF"/>
                  </a:solidFill>
                  <a:latin typeface="Calibri" pitchFamily="34" charset="0"/>
                  <a:sym typeface="Wingdings" pitchFamily="2" charset="2"/>
                </a:rPr>
                <a:t>“EO Market Place”</a:t>
              </a:r>
              <a:endParaRPr lang="en-GB" altLang="en-US" sz="1600" b="1" i="1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22" name="TextBox 19"/>
          <p:cNvSpPr txBox="1">
            <a:spLocks noChangeArrowheads="1"/>
          </p:cNvSpPr>
          <p:nvPr/>
        </p:nvSpPr>
        <p:spPr bwMode="auto">
          <a:xfrm>
            <a:off x="392601" y="5292844"/>
            <a:ext cx="433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bg2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1600">
                <a:solidFill>
                  <a:schemeClr val="bg2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1600">
                <a:solidFill>
                  <a:schemeClr val="bg2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1600">
                <a:solidFill>
                  <a:schemeClr val="bg2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1600">
                <a:solidFill>
                  <a:schemeClr val="bg2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hangingPunct="0">
              <a:buFont typeface="Verdana" charset="0"/>
              <a:defRPr sz="1600">
                <a:solidFill>
                  <a:schemeClr val="bg2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hangingPunct="0">
              <a:buFont typeface="Verdana" charset="0"/>
              <a:defRPr sz="1600">
                <a:solidFill>
                  <a:schemeClr val="bg2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hangingPunct="0">
              <a:buFont typeface="Verdana" charset="0"/>
              <a:defRPr sz="1600">
                <a:solidFill>
                  <a:schemeClr val="bg2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hangingPunct="0">
              <a:buFont typeface="Verdana" charset="0"/>
              <a:defRPr sz="1600">
                <a:solidFill>
                  <a:schemeClr val="bg2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i="1" kern="0" dirty="0" smtClean="0">
                <a:solidFill>
                  <a:srgbClr val="FFFFFF"/>
                </a:solidFill>
                <a:latin typeface="Calibri" charset="0"/>
              </a:rPr>
              <a:t>EU</a:t>
            </a:r>
          </a:p>
        </p:txBody>
      </p:sp>
      <p:sp>
        <p:nvSpPr>
          <p:cNvPr id="123" name="Down Arrow 122"/>
          <p:cNvSpPr/>
          <p:nvPr/>
        </p:nvSpPr>
        <p:spPr>
          <a:xfrm rot="1225993" flipV="1">
            <a:off x="7545876" y="5002331"/>
            <a:ext cx="717550" cy="1250950"/>
          </a:xfrm>
          <a:prstGeom prst="downArrow">
            <a:avLst/>
          </a:prstGeom>
          <a:solidFill>
            <a:srgbClr val="747678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srgbClr val="FFFFFF"/>
              </a:solidFill>
              <a:latin typeface="Verdana"/>
              <a:ea typeface="+mn-ea"/>
            </a:endParaRPr>
          </a:p>
        </p:txBody>
      </p:sp>
      <p:sp>
        <p:nvSpPr>
          <p:cNvPr id="124" name="Title 91"/>
          <p:cNvSpPr txBox="1">
            <a:spLocks/>
          </p:cNvSpPr>
          <p:nvPr/>
        </p:nvSpPr>
        <p:spPr bwMode="auto">
          <a:xfrm>
            <a:off x="6226663" y="6131044"/>
            <a:ext cx="2808288" cy="3698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en-GB" altLang="en-US" sz="1800" kern="0" dirty="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  <a:sym typeface="Wingdings" pitchFamily="2" charset="2"/>
              </a:rPr>
              <a:t>Open to additional actors</a:t>
            </a:r>
            <a:endParaRPr lang="en-GB" altLang="en-US" sz="1600" i="1" kern="0" dirty="0" smtClean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8" name="Title 91"/>
          <p:cNvSpPr txBox="1">
            <a:spLocks/>
          </p:cNvSpPr>
          <p:nvPr/>
        </p:nvSpPr>
        <p:spPr bwMode="auto">
          <a:xfrm>
            <a:off x="1186351" y="5237281"/>
            <a:ext cx="404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altLang="en-US" sz="1800" kern="0" dirty="0" smtClean="0">
                <a:latin typeface="Calibri" panose="020F0502020204030204" pitchFamily="34" charset="0"/>
                <a:cs typeface="Arial" pitchFamily="34" charset="0"/>
                <a:sym typeface="Wingdings" pitchFamily="2" charset="2"/>
              </a:rPr>
              <a:t>GEOSS Common Infrastructure</a:t>
            </a:r>
            <a:endParaRPr lang="en-GB" altLang="en-US" sz="1600" i="1" kern="0" dirty="0" smtClean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0498" name="Title 91"/>
          <p:cNvSpPr txBox="1">
            <a:spLocks/>
          </p:cNvSpPr>
          <p:nvPr/>
        </p:nvSpPr>
        <p:spPr bwMode="auto">
          <a:xfrm>
            <a:off x="1186351" y="5423019"/>
            <a:ext cx="4044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r>
              <a:rPr lang="en-GB" altLang="en-US" sz="1600" b="1">
                <a:solidFill>
                  <a:schemeClr val="bg1"/>
                </a:solidFill>
                <a:latin typeface="Calibri" pitchFamily="34" charset="0"/>
                <a:sym typeface="Wingdings" pitchFamily="2" charset="2"/>
              </a:rPr>
              <a:t>….</a:t>
            </a:r>
            <a:endParaRPr lang="en-GB" altLang="en-US" sz="1400" b="1" i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6885" name="Picture 33" descr="wordle OECD big data-383x15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91" y="3445787"/>
            <a:ext cx="1702559" cy="698091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pic>
      <p:sp>
        <p:nvSpPr>
          <p:cNvPr id="43" name="Title 91"/>
          <p:cNvSpPr txBox="1">
            <a:spLocks/>
          </p:cNvSpPr>
          <p:nvPr/>
        </p:nvSpPr>
        <p:spPr bwMode="auto">
          <a:xfrm>
            <a:off x="1485900" y="98975"/>
            <a:ext cx="54942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en-GB" altLang="en-US" sz="2800" kern="0" dirty="0">
                <a:solidFill>
                  <a:schemeClr val="tx1"/>
                </a:solidFill>
                <a:latin typeface="Calibri" pitchFamily="34" charset="0"/>
                <a:cs typeface="Arial" pitchFamily="34" charset="0"/>
                <a:sym typeface="Wingdings" pitchFamily="2" charset="2"/>
              </a:rPr>
              <a:t>Common concept &amp; </a:t>
            </a:r>
            <a:r>
              <a:rPr lang="en-GB" altLang="en-US" sz="2800" kern="0" dirty="0" smtClean="0">
                <a:solidFill>
                  <a:schemeClr val="tx1"/>
                </a:solidFill>
                <a:latin typeface="Calibri" pitchFamily="34" charset="0"/>
                <a:cs typeface="Arial" pitchFamily="34" charset="0"/>
                <a:sym typeface="Wingdings" pitchFamily="2" charset="2"/>
              </a:rPr>
              <a:t>partnership</a:t>
            </a:r>
            <a:endParaRPr lang="en-GB" altLang="en-US" sz="2800" kern="0" dirty="0">
              <a:solidFill>
                <a:schemeClr val="tx1"/>
              </a:solidFill>
              <a:latin typeface="Calibri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53" name="Picture 3" descr="C:\Users\hlaur\Desktop\LOGO CE_Vertical_EN_PANTONE_L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" y="98975"/>
            <a:ext cx="9620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itle 91"/>
          <p:cNvSpPr txBox="1">
            <a:spLocks/>
          </p:cNvSpPr>
          <p:nvPr/>
        </p:nvSpPr>
        <p:spPr bwMode="auto">
          <a:xfrm>
            <a:off x="1203442" y="2671207"/>
            <a:ext cx="302686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altLang="en-US" sz="1800" kern="0" dirty="0" err="1" smtClean="0">
                <a:latin typeface="Calibri" panose="020F0502020204030204" pitchFamily="34" charset="0"/>
                <a:cs typeface="Arial" pitchFamily="34" charset="0"/>
                <a:sym typeface="Wingdings" pitchFamily="2" charset="2"/>
              </a:rPr>
              <a:t>InCubed</a:t>
            </a:r>
            <a:endParaRPr lang="en-GB" altLang="en-US" sz="1600" i="1" kern="0" dirty="0" smtClean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 rot="353861">
            <a:off x="5258556" y="1878674"/>
            <a:ext cx="3443191" cy="92416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i="1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itchFamily="34" charset="0"/>
              </a:rPr>
              <a:t>Common concept </a:t>
            </a:r>
            <a:r>
              <a:rPr lang="en-GB" b="1" i="1" kern="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itchFamily="34" charset="0"/>
              </a:rPr>
              <a:t>&amp; </a:t>
            </a:r>
            <a:r>
              <a:rPr lang="en-GB" b="1" i="1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itchFamily="34" charset="0"/>
              </a:rPr>
              <a:t>partnership,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i="1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itchFamily="34" charset="0"/>
              </a:rPr>
              <a:t>for synchronised programming, complementary funding</a:t>
            </a:r>
            <a:endParaRPr lang="en-GB" i="1" kern="0" dirty="0">
              <a:solidFill>
                <a:schemeClr val="tx1"/>
              </a:solidFill>
              <a:latin typeface="Calibri" panose="020F0502020204030204" pitchFamily="34" charset="0"/>
              <a:ea typeface="ＭＳ Ｐゴシック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9052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91109" y="2556134"/>
            <a:ext cx="7947025" cy="2554545"/>
          </a:xfrm>
        </p:spPr>
        <p:txBody>
          <a:bodyPr/>
          <a:lstStyle/>
          <a:p>
            <a:pPr algn="ctr"/>
            <a:r>
              <a:rPr lang="en-GB" b="1" dirty="0" smtClean="0">
                <a:latin typeface="Calibri" panose="020F0502020204030204" pitchFamily="34" charset="0"/>
              </a:rPr>
              <a:t>www.esa.int</a:t>
            </a:r>
            <a:br>
              <a:rPr lang="en-GB" b="1" dirty="0" smtClean="0">
                <a:latin typeface="Calibri" panose="020F0502020204030204" pitchFamily="34" charset="0"/>
              </a:rPr>
            </a:br>
            <a:r>
              <a:rPr lang="en-GB" b="1" dirty="0">
                <a:latin typeface="Calibri" panose="020F0502020204030204" pitchFamily="34" charset="0"/>
              </a:rPr>
              <a:t/>
            </a:r>
            <a:br>
              <a:rPr lang="en-GB" b="1" dirty="0">
                <a:latin typeface="Calibri" panose="020F0502020204030204" pitchFamily="34" charset="0"/>
              </a:rPr>
            </a:br>
            <a:r>
              <a:rPr lang="en-GB" b="1" dirty="0" smtClean="0">
                <a:latin typeface="Calibri" panose="020F0502020204030204" pitchFamily="34" charset="0"/>
              </a:rPr>
              <a:t>earth.esa.int</a:t>
            </a:r>
            <a:br>
              <a:rPr lang="en-GB" b="1" dirty="0" smtClean="0">
                <a:latin typeface="Calibri" panose="020F0502020204030204" pitchFamily="34" charset="0"/>
              </a:rPr>
            </a:br>
            <a:r>
              <a:rPr lang="en-GB" b="1" dirty="0">
                <a:latin typeface="Calibri" panose="020F0502020204030204" pitchFamily="34" charset="0"/>
              </a:rPr>
              <a:t/>
            </a:r>
            <a:br>
              <a:rPr lang="en-GB" b="1" dirty="0">
                <a:latin typeface="Calibri" panose="020F0502020204030204" pitchFamily="34" charset="0"/>
              </a:rPr>
            </a:br>
            <a:r>
              <a:rPr lang="en-GB" b="1" dirty="0" smtClean="0">
                <a:latin typeface="Calibri" panose="020F0502020204030204" pitchFamily="34" charset="0"/>
              </a:rPr>
              <a:t>sentinels.copernicus.eu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21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2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9966" t="1484" r="34234" b="3965"/>
          <a:stretch/>
        </p:blipFill>
        <p:spPr bwMode="auto">
          <a:xfrm>
            <a:off x="4563634" y="948376"/>
            <a:ext cx="890691" cy="882344"/>
          </a:xfrm>
          <a:prstGeom prst="ellipse">
            <a:avLst/>
          </a:prstGeom>
          <a:noFill/>
          <a:ln w="57150" cmpd="sng">
            <a:solidFill>
              <a:srgbClr val="822433"/>
            </a:solidFill>
            <a:miter lim="800000"/>
            <a:headEnd/>
            <a:tailEnd/>
          </a:ln>
          <a:extLst/>
        </p:spPr>
      </p:pic>
      <p:pic>
        <p:nvPicPr>
          <p:cNvPr id="28" name="Picture 12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12086" r="32573"/>
          <a:stretch/>
        </p:blipFill>
        <p:spPr bwMode="auto">
          <a:xfrm>
            <a:off x="7738635" y="948317"/>
            <a:ext cx="884666" cy="900000"/>
          </a:xfrm>
          <a:prstGeom prst="ellipse">
            <a:avLst/>
          </a:prstGeom>
          <a:noFill/>
          <a:ln w="57150" cmpd="sng">
            <a:solidFill>
              <a:srgbClr val="00338D"/>
            </a:solidFill>
            <a:miter lim="800000"/>
            <a:headEnd/>
            <a:tailEnd/>
          </a:ln>
          <a:extLst/>
        </p:spPr>
      </p:pic>
      <p:sp>
        <p:nvSpPr>
          <p:cNvPr id="29" name="Rectangle 28"/>
          <p:cNvSpPr/>
          <p:nvPr/>
        </p:nvSpPr>
        <p:spPr>
          <a:xfrm>
            <a:off x="0" y="2027740"/>
            <a:ext cx="3954463" cy="20970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460" name="Title 1"/>
          <p:cNvSpPr>
            <a:spLocks noGrp="1"/>
          </p:cNvSpPr>
          <p:nvPr>
            <p:ph type="title"/>
          </p:nvPr>
        </p:nvSpPr>
        <p:spPr>
          <a:xfrm>
            <a:off x="169863" y="144612"/>
            <a:ext cx="7173912" cy="461665"/>
          </a:xfrm>
        </p:spPr>
        <p:txBody>
          <a:bodyPr/>
          <a:lstStyle/>
          <a:p>
            <a:pPr eaLnBrk="1" hangingPunct="1"/>
            <a:r>
              <a:rPr lang="en-US" altLang="en-US" sz="2400" b="1" dirty="0">
                <a:latin typeface="Verdana" pitchFamily="34" charset="0"/>
              </a:rPr>
              <a:t>E</a:t>
            </a:r>
            <a:r>
              <a:rPr lang="en-US" altLang="en-US" sz="2400" b="1" dirty="0" smtClean="0">
                <a:latin typeface="Verdana" pitchFamily="34" charset="0"/>
              </a:rPr>
              <a:t>SA activities</a:t>
            </a:r>
            <a:endParaRPr lang="en-US" altLang="en-US" sz="2400" b="1" dirty="0" smtClean="0">
              <a:latin typeface="Verdana" pitchFamily="34" charset="0"/>
            </a:endParaRPr>
          </a:p>
        </p:txBody>
      </p:sp>
      <p:sp>
        <p:nvSpPr>
          <p:cNvPr id="19461" name="Content Placeholder 2"/>
          <p:cNvSpPr>
            <a:spLocks noGrp="1"/>
          </p:cNvSpPr>
          <p:nvPr>
            <p:ph idx="1"/>
          </p:nvPr>
        </p:nvSpPr>
        <p:spPr>
          <a:xfrm>
            <a:off x="293688" y="2240465"/>
            <a:ext cx="3367087" cy="1617662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</a:pPr>
            <a:r>
              <a:rPr lang="en-GB" altLang="en-US" sz="1800" dirty="0" smtClean="0">
                <a:solidFill>
                  <a:schemeClr val="tx1"/>
                </a:solidFill>
                <a:latin typeface="Verdana" pitchFamily="34" charset="0"/>
              </a:rPr>
              <a:t>ESA is one of the few space agencies in the world to combine responsibility in nearly all areas of space activity.  </a:t>
            </a:r>
          </a:p>
          <a:p>
            <a:pPr marL="0" indent="0" eaLnBrk="1" hangingPunct="1"/>
            <a:endParaRPr lang="en-GB" altLang="en-US" sz="1800" dirty="0" smtClean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9462" name="Content Placeholder 2"/>
          <p:cNvSpPr txBox="1">
            <a:spLocks/>
          </p:cNvSpPr>
          <p:nvPr/>
        </p:nvSpPr>
        <p:spPr bwMode="auto">
          <a:xfrm>
            <a:off x="249238" y="4570915"/>
            <a:ext cx="3629025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7950" indent="-4572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None/>
            </a:pPr>
            <a:r>
              <a:rPr lang="en-GB" altLang="en-US" sz="1100" dirty="0">
                <a:solidFill>
                  <a:schemeClr val="bg2"/>
                </a:solidFill>
              </a:rPr>
              <a:t>* Space science is a Mandatory programme, </a:t>
            </a:r>
            <a:br>
              <a:rPr lang="en-GB" altLang="en-US" sz="1100" dirty="0">
                <a:solidFill>
                  <a:schemeClr val="bg2"/>
                </a:solidFill>
              </a:rPr>
            </a:br>
            <a:r>
              <a:rPr lang="en-GB" altLang="en-US" sz="1100" dirty="0">
                <a:solidFill>
                  <a:schemeClr val="bg2"/>
                </a:solidFill>
              </a:rPr>
              <a:t>all Member States contribute to it according </a:t>
            </a:r>
            <a:br>
              <a:rPr lang="en-GB" altLang="en-US" sz="1100" dirty="0">
                <a:solidFill>
                  <a:schemeClr val="bg2"/>
                </a:solidFill>
              </a:rPr>
            </a:br>
            <a:r>
              <a:rPr lang="en-GB" altLang="en-US" sz="1100" dirty="0">
                <a:solidFill>
                  <a:schemeClr val="bg2"/>
                </a:solidFill>
              </a:rPr>
              <a:t>to GNP. All other programmes are Optional, funded ‘a la carte’ by Participating States. </a:t>
            </a:r>
          </a:p>
          <a:p>
            <a:pPr eaLnBrk="1" hangingPunct="1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None/>
            </a:pPr>
            <a:endParaRPr lang="en-GB" altLang="en-US" sz="1100" dirty="0">
              <a:solidFill>
                <a:schemeClr val="bg2"/>
              </a:solidFill>
            </a:endParaRPr>
          </a:p>
        </p:txBody>
      </p:sp>
      <p:pic>
        <p:nvPicPr>
          <p:cNvPr id="24" name="Picture 16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22394" t="13685" r="22707" b="2625"/>
          <a:stretch/>
        </p:blipFill>
        <p:spPr bwMode="auto">
          <a:xfrm>
            <a:off x="6150712" y="948376"/>
            <a:ext cx="869615" cy="882344"/>
          </a:xfrm>
          <a:prstGeom prst="ellipse">
            <a:avLst/>
          </a:prstGeom>
          <a:noFill/>
          <a:ln w="57150" cmpd="sng">
            <a:solidFill>
              <a:srgbClr val="00338D"/>
            </a:solidFill>
            <a:miter lim="800000"/>
            <a:headEnd/>
            <a:tailEnd/>
          </a:ln>
          <a:extLst/>
        </p:spPr>
      </p:pic>
      <p:sp>
        <p:nvSpPr>
          <p:cNvPr id="19464" name="Content Placeholder 2"/>
          <p:cNvSpPr txBox="1">
            <a:spLocks/>
          </p:cNvSpPr>
          <p:nvPr/>
        </p:nvSpPr>
        <p:spPr bwMode="auto">
          <a:xfrm>
            <a:off x="4451350" y="1943602"/>
            <a:ext cx="111125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None/>
            </a:pPr>
            <a:r>
              <a:rPr lang="en-GB" altLang="en-US" sz="1100" b="1">
                <a:solidFill>
                  <a:srgbClr val="800000"/>
                </a:solidFill>
              </a:rPr>
              <a:t>space science</a:t>
            </a:r>
            <a:endParaRPr lang="en-US" altLang="en-US" sz="1100" b="1">
              <a:solidFill>
                <a:srgbClr val="800000"/>
              </a:solidFill>
            </a:endParaRPr>
          </a:p>
        </p:txBody>
      </p:sp>
      <p:pic>
        <p:nvPicPr>
          <p:cNvPr id="27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 l="7325" r="16605"/>
          <a:stretch/>
        </p:blipFill>
        <p:spPr bwMode="auto">
          <a:xfrm>
            <a:off x="7752955" y="4594857"/>
            <a:ext cx="862049" cy="882344"/>
          </a:xfrm>
          <a:prstGeom prst="ellipse">
            <a:avLst/>
          </a:prstGeom>
          <a:noFill/>
          <a:ln w="57150" cmpd="sng">
            <a:solidFill>
              <a:srgbClr val="00549F"/>
            </a:solidFill>
            <a:miter lim="800000"/>
            <a:headEnd/>
            <a:tailEnd/>
          </a:ln>
          <a:extLst/>
        </p:spPr>
      </p:pic>
      <p:sp>
        <p:nvSpPr>
          <p:cNvPr id="19466" name="Content Placeholder 2"/>
          <p:cNvSpPr txBox="1">
            <a:spLocks/>
          </p:cNvSpPr>
          <p:nvPr/>
        </p:nvSpPr>
        <p:spPr bwMode="auto">
          <a:xfrm>
            <a:off x="7299325" y="5590090"/>
            <a:ext cx="17764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None/>
            </a:pPr>
            <a:r>
              <a:rPr lang="en-GB" altLang="en-US" sz="1100" b="1">
                <a:solidFill>
                  <a:srgbClr val="00549F"/>
                </a:solidFill>
              </a:rPr>
              <a:t>telecommunications</a:t>
            </a:r>
            <a:endParaRPr lang="en-US" altLang="en-US" sz="1100" b="1">
              <a:solidFill>
                <a:srgbClr val="00549F"/>
              </a:solidFill>
            </a:endParaRPr>
          </a:p>
        </p:txBody>
      </p:sp>
      <p:sp>
        <p:nvSpPr>
          <p:cNvPr id="19467" name="Content Placeholder 2"/>
          <p:cNvSpPr txBox="1">
            <a:spLocks/>
          </p:cNvSpPr>
          <p:nvPr/>
        </p:nvSpPr>
        <p:spPr bwMode="auto">
          <a:xfrm>
            <a:off x="5838825" y="1935665"/>
            <a:ext cx="1476375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None/>
            </a:pPr>
            <a:r>
              <a:rPr lang="en-GB" altLang="en-US" sz="1100" b="1">
                <a:solidFill>
                  <a:srgbClr val="00338D"/>
                </a:solidFill>
              </a:rPr>
              <a:t>human spaceflight</a:t>
            </a:r>
            <a:endParaRPr lang="en-US" altLang="en-US" sz="1100" b="1">
              <a:solidFill>
                <a:srgbClr val="00338D"/>
              </a:solidFill>
            </a:endParaRPr>
          </a:p>
        </p:txBody>
      </p:sp>
      <p:sp>
        <p:nvSpPr>
          <p:cNvPr id="19468" name="Content Placeholder 2"/>
          <p:cNvSpPr txBox="1">
            <a:spLocks/>
          </p:cNvSpPr>
          <p:nvPr/>
        </p:nvSpPr>
        <p:spPr bwMode="auto">
          <a:xfrm>
            <a:off x="7626350" y="1943602"/>
            <a:ext cx="111125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None/>
            </a:pPr>
            <a:r>
              <a:rPr lang="en-GB" altLang="en-US" sz="1100" b="1">
                <a:solidFill>
                  <a:srgbClr val="00338D"/>
                </a:solidFill>
              </a:rPr>
              <a:t>exploration</a:t>
            </a:r>
            <a:endParaRPr lang="en-US" altLang="en-US" sz="1100" b="1">
              <a:solidFill>
                <a:srgbClr val="00338D"/>
              </a:solidFill>
            </a:endParaRPr>
          </a:p>
        </p:txBody>
      </p:sp>
      <p:pic>
        <p:nvPicPr>
          <p:cNvPr id="51" name="Picture 14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r="7739"/>
          <a:stretch/>
        </p:blipFill>
        <p:spPr bwMode="auto">
          <a:xfrm>
            <a:off x="4568412" y="2742921"/>
            <a:ext cx="864642" cy="882344"/>
          </a:xfrm>
          <a:prstGeom prst="ellipse">
            <a:avLst/>
          </a:prstGeom>
          <a:noFill/>
          <a:ln w="57150" cmpd="sng">
            <a:solidFill>
              <a:srgbClr val="284E36"/>
            </a:solidFill>
            <a:miter lim="800000"/>
            <a:headEnd/>
            <a:tailEnd/>
          </a:ln>
          <a:extLst/>
        </p:spPr>
      </p:pic>
      <p:sp>
        <p:nvSpPr>
          <p:cNvPr id="19470" name="Content Placeholder 2"/>
          <p:cNvSpPr txBox="1">
            <a:spLocks/>
          </p:cNvSpPr>
          <p:nvPr/>
        </p:nvSpPr>
        <p:spPr bwMode="auto">
          <a:xfrm>
            <a:off x="4273550" y="3767640"/>
            <a:ext cx="14589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None/>
            </a:pPr>
            <a:r>
              <a:rPr lang="en-GB" altLang="en-US" sz="1100" b="1">
                <a:solidFill>
                  <a:srgbClr val="284E36"/>
                </a:solidFill>
              </a:rPr>
              <a:t>earth observation</a:t>
            </a:r>
            <a:endParaRPr lang="en-US" altLang="en-US" sz="1100" b="1">
              <a:solidFill>
                <a:srgbClr val="284E36"/>
              </a:solidFill>
            </a:endParaRPr>
          </a:p>
        </p:txBody>
      </p:sp>
      <p:pic>
        <p:nvPicPr>
          <p:cNvPr id="53" name="Picture 13"/>
          <p:cNvPicPr>
            <a:picLocks noChangeAspect="1" noChangeArrowheads="1"/>
          </p:cNvPicPr>
          <p:nvPr/>
        </p:nvPicPr>
        <p:blipFill rotWithShape="1">
          <a:blip r:embed="rId7" cstate="print">
            <a:extLst/>
          </a:blip>
          <a:srcRect l="18296" t="49190" r="18296" b="9338"/>
          <a:stretch/>
        </p:blipFill>
        <p:spPr bwMode="auto">
          <a:xfrm>
            <a:off x="6150751" y="2759799"/>
            <a:ext cx="882344" cy="864685"/>
          </a:xfrm>
          <a:prstGeom prst="ellipse">
            <a:avLst/>
          </a:prstGeom>
          <a:noFill/>
          <a:ln w="57150" cmpd="sng">
            <a:solidFill>
              <a:srgbClr val="334C9F"/>
            </a:solidFill>
            <a:miter lim="800000"/>
            <a:headEnd/>
            <a:tailEnd/>
          </a:ln>
          <a:extLst/>
        </p:spPr>
      </p:pic>
      <p:sp>
        <p:nvSpPr>
          <p:cNvPr id="19472" name="Content Placeholder 2"/>
          <p:cNvSpPr txBox="1">
            <a:spLocks/>
          </p:cNvSpPr>
          <p:nvPr/>
        </p:nvSpPr>
        <p:spPr bwMode="auto">
          <a:xfrm>
            <a:off x="6026150" y="3758115"/>
            <a:ext cx="111125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None/>
            </a:pPr>
            <a:r>
              <a:rPr lang="en-GB" altLang="en-US" sz="1100" b="1">
                <a:solidFill>
                  <a:srgbClr val="334C9F"/>
                </a:solidFill>
              </a:rPr>
              <a:t>launchers</a:t>
            </a:r>
            <a:endParaRPr lang="en-US" altLang="en-US" sz="1100" b="1">
              <a:solidFill>
                <a:srgbClr val="334C9F"/>
              </a:solidFill>
            </a:endParaRPr>
          </a:p>
        </p:txBody>
      </p:sp>
      <p:pic>
        <p:nvPicPr>
          <p:cNvPr id="55" name="Picture 15"/>
          <p:cNvPicPr>
            <a:picLocks noChangeAspect="1" noChangeArrowheads="1"/>
          </p:cNvPicPr>
          <p:nvPr/>
        </p:nvPicPr>
        <p:blipFill rotWithShape="1">
          <a:blip r:embed="rId8" cstate="print">
            <a:extLst/>
          </a:blip>
          <a:srcRect l="24269" t="19916" r="27643" b="14800"/>
          <a:stretch/>
        </p:blipFill>
        <p:spPr bwMode="auto">
          <a:xfrm>
            <a:off x="7750793" y="2748991"/>
            <a:ext cx="866373" cy="882344"/>
          </a:xfrm>
          <a:prstGeom prst="ellipse">
            <a:avLst/>
          </a:prstGeom>
          <a:noFill/>
          <a:ln w="57150" cmpd="sng">
            <a:solidFill>
              <a:srgbClr val="00269F"/>
            </a:solidFill>
            <a:miter lim="800000"/>
            <a:headEnd/>
            <a:tailEnd/>
          </a:ln>
          <a:extLst/>
        </p:spPr>
      </p:pic>
      <p:sp>
        <p:nvSpPr>
          <p:cNvPr id="19474" name="Content Placeholder 2"/>
          <p:cNvSpPr txBox="1">
            <a:spLocks/>
          </p:cNvSpPr>
          <p:nvPr/>
        </p:nvSpPr>
        <p:spPr bwMode="auto">
          <a:xfrm>
            <a:off x="7626350" y="3756527"/>
            <a:ext cx="111125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None/>
            </a:pPr>
            <a:r>
              <a:rPr lang="en-GB" altLang="en-US" sz="1100" b="1">
                <a:solidFill>
                  <a:srgbClr val="00269F"/>
                </a:solidFill>
              </a:rPr>
              <a:t>navigation</a:t>
            </a:r>
            <a:endParaRPr lang="en-US" altLang="en-US" sz="1100" b="1">
              <a:solidFill>
                <a:srgbClr val="00269F"/>
              </a:solidFill>
            </a:endParaRPr>
          </a:p>
        </p:txBody>
      </p:sp>
      <p:pic>
        <p:nvPicPr>
          <p:cNvPr id="57" name="Picture 15"/>
          <p:cNvPicPr>
            <a:picLocks noChangeAspect="1" noChangeArrowheads="1"/>
          </p:cNvPicPr>
          <p:nvPr/>
        </p:nvPicPr>
        <p:blipFill rotWithShape="1">
          <a:blip r:embed="rId9" cstate="print">
            <a:extLst/>
          </a:blip>
          <a:srcRect l="21984" r="22617"/>
          <a:stretch/>
        </p:blipFill>
        <p:spPr bwMode="auto">
          <a:xfrm>
            <a:off x="4564953" y="4594856"/>
            <a:ext cx="871560" cy="882344"/>
          </a:xfrm>
          <a:prstGeom prst="ellipse">
            <a:avLst/>
          </a:prstGeom>
          <a:noFill/>
          <a:ln w="57150" cmpd="sng">
            <a:solidFill>
              <a:srgbClr val="0098DB"/>
            </a:solidFill>
            <a:miter lim="800000"/>
            <a:headEnd/>
            <a:tailEnd/>
          </a:ln>
          <a:extLst/>
        </p:spPr>
      </p:pic>
      <p:sp>
        <p:nvSpPr>
          <p:cNvPr id="19476" name="Content Placeholder 2"/>
          <p:cNvSpPr txBox="1">
            <a:spLocks/>
          </p:cNvSpPr>
          <p:nvPr/>
        </p:nvSpPr>
        <p:spPr bwMode="auto">
          <a:xfrm>
            <a:off x="4451350" y="5583740"/>
            <a:ext cx="111125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None/>
            </a:pPr>
            <a:r>
              <a:rPr lang="en-GB" altLang="en-US" sz="1100" b="1">
                <a:solidFill>
                  <a:srgbClr val="0098DB"/>
                </a:solidFill>
              </a:rPr>
              <a:t>operations</a:t>
            </a:r>
            <a:endParaRPr lang="en-US" altLang="en-US" sz="1100" b="1">
              <a:solidFill>
                <a:srgbClr val="0098DB"/>
              </a:solidFill>
            </a:endParaRPr>
          </a:p>
        </p:txBody>
      </p:sp>
      <p:pic>
        <p:nvPicPr>
          <p:cNvPr id="59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/>
          </a:blip>
          <a:srcRect l="22706" r="21719"/>
          <a:stretch/>
        </p:blipFill>
        <p:spPr bwMode="auto">
          <a:xfrm>
            <a:off x="6154559" y="4594856"/>
            <a:ext cx="880351" cy="882344"/>
          </a:xfrm>
          <a:prstGeom prst="ellipse">
            <a:avLst/>
          </a:prstGeom>
          <a:noFill/>
          <a:ln w="57150" cmpd="sng">
            <a:solidFill>
              <a:srgbClr val="E37222"/>
            </a:solidFill>
            <a:miter lim="800000"/>
            <a:headEnd/>
            <a:tailEnd/>
          </a:ln>
          <a:extLst/>
        </p:spPr>
      </p:pic>
      <p:sp>
        <p:nvSpPr>
          <p:cNvPr id="19478" name="Content Placeholder 2"/>
          <p:cNvSpPr txBox="1">
            <a:spLocks/>
          </p:cNvSpPr>
          <p:nvPr/>
        </p:nvSpPr>
        <p:spPr bwMode="auto">
          <a:xfrm>
            <a:off x="6034088" y="5583740"/>
            <a:ext cx="111125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None/>
            </a:pPr>
            <a:r>
              <a:rPr lang="en-GB" altLang="en-US" sz="1100" b="1">
                <a:solidFill>
                  <a:srgbClr val="E37222"/>
                </a:solidFill>
              </a:rPr>
              <a:t>technology</a:t>
            </a:r>
            <a:endParaRPr lang="en-US" altLang="en-US" sz="1100" b="1">
              <a:solidFill>
                <a:srgbClr val="E37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8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ESAma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112964"/>
            <a:ext cx="5432425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82563" y="144463"/>
            <a:ext cx="7175500" cy="461962"/>
          </a:xfrm>
        </p:spPr>
        <p:txBody>
          <a:bodyPr/>
          <a:lstStyle/>
          <a:p>
            <a:pPr eaLnBrk="1" hangingPunct="1"/>
            <a:r>
              <a:rPr lang="en-US" altLang="en-US" sz="2400" b="1" dirty="0" smtClean="0">
                <a:latin typeface="Verdana" pitchFamily="34" charset="0"/>
              </a:rPr>
              <a:t>Member States</a:t>
            </a:r>
          </a:p>
        </p:txBody>
      </p:sp>
      <p:sp>
        <p:nvSpPr>
          <p:cNvPr id="18435" name="Rectangle 3"/>
          <p:cNvSpPr txBox="1">
            <a:spLocks noChangeArrowheads="1"/>
          </p:cNvSpPr>
          <p:nvPr/>
        </p:nvSpPr>
        <p:spPr bwMode="auto">
          <a:xfrm>
            <a:off x="411163" y="1548436"/>
            <a:ext cx="3398837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NotesEsa" pitchFamily="50" charset="0"/>
              <a:buNone/>
            </a:pPr>
            <a:r>
              <a:rPr lang="en-GB" altLang="en-US" sz="1500" b="1" dirty="0" smtClean="0">
                <a:solidFill>
                  <a:schemeClr val="bg2"/>
                </a:solidFill>
              </a:rPr>
              <a:t>ESA has 22 Member States: 20 states of the EU (AT, BE, CZ, DE, DK, EE, ES, FI, FR, IT, GR, HU, IE, LU, NL, PT, PL, RO, SE, UK) plus Norway and Switzerland.</a:t>
            </a: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Clr>
                <a:schemeClr val="accent1"/>
              </a:buClr>
              <a:buFont typeface="NotesEsa" pitchFamily="50" charset="0"/>
              <a:buNone/>
            </a:pPr>
            <a:endParaRPr lang="en-GB" altLang="en-US" sz="1500" dirty="0" smtClean="0">
              <a:solidFill>
                <a:schemeClr val="bg2"/>
              </a:solidFill>
            </a:endParaRP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NotesEsa" pitchFamily="50" charset="0"/>
              <a:buNone/>
            </a:pPr>
            <a:r>
              <a:rPr lang="en-GB" altLang="en-US" sz="1500" dirty="0" smtClean="0">
                <a:solidFill>
                  <a:schemeClr val="bg2"/>
                </a:solidFill>
              </a:rPr>
              <a:t>Seven other EU states have Cooperation Agreements with ESA: Bulgaria, Cyprus, Latvia, Lithuania, Malta, Slovakia and Slovenia. Discussions are </a:t>
            </a:r>
            <a:r>
              <a:rPr lang="en-GB" altLang="en-US" sz="1500" dirty="0" err="1" smtClean="0">
                <a:solidFill>
                  <a:schemeClr val="bg2"/>
                </a:solidFill>
              </a:rPr>
              <a:t>ongoing</a:t>
            </a:r>
            <a:r>
              <a:rPr lang="en-GB" altLang="en-US" sz="1500" dirty="0" smtClean="0">
                <a:solidFill>
                  <a:schemeClr val="bg2"/>
                </a:solidFill>
              </a:rPr>
              <a:t> with Croatia.</a:t>
            </a: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Clr>
                <a:schemeClr val="accent1"/>
              </a:buClr>
              <a:buFont typeface="NotesEsa" pitchFamily="50" charset="0"/>
              <a:buNone/>
            </a:pPr>
            <a:endParaRPr lang="en-GB" altLang="en-US" sz="1500" dirty="0" smtClean="0">
              <a:solidFill>
                <a:schemeClr val="bg2"/>
              </a:solidFill>
            </a:endParaRP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NotesEsa" pitchFamily="50" charset="0"/>
              <a:buNone/>
            </a:pPr>
            <a:r>
              <a:rPr lang="en-GB" altLang="en-US" sz="1500" dirty="0" smtClean="0">
                <a:solidFill>
                  <a:schemeClr val="bg2"/>
                </a:solidFill>
              </a:rPr>
              <a:t>Canada takes part in some programmes under a long-standing Cooperation Agreement.</a:t>
            </a:r>
            <a:endParaRPr lang="en-GB" altLang="en-US" sz="15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5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70" descr="gre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26" b="36568"/>
          <a:stretch>
            <a:fillRect/>
          </a:stretch>
        </p:blipFill>
        <p:spPr bwMode="auto">
          <a:xfrm>
            <a:off x="5038235" y="4991351"/>
            <a:ext cx="2654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69863" y="144612"/>
            <a:ext cx="7173912" cy="461665"/>
          </a:xfrm>
        </p:spPr>
        <p:txBody>
          <a:bodyPr/>
          <a:lstStyle/>
          <a:p>
            <a:pPr eaLnBrk="1" hangingPunct="1"/>
            <a:r>
              <a:rPr lang="en-US" altLang="en-US" sz="2400" b="1" dirty="0" smtClean="0">
                <a:latin typeface="Verdana" pitchFamily="34" charset="0"/>
              </a:rPr>
              <a:t>ESA budget for 2016</a:t>
            </a:r>
          </a:p>
        </p:txBody>
      </p:sp>
      <p:pic>
        <p:nvPicPr>
          <p:cNvPr id="22531" name="Picture 2" descr="programmes_implement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798" y="2116389"/>
            <a:ext cx="21971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>
            <a:spLocks noChangeAspect="1"/>
          </p:cNvSpPr>
          <p:nvPr/>
        </p:nvSpPr>
        <p:spPr>
          <a:xfrm>
            <a:off x="6522548" y="2908551"/>
            <a:ext cx="611187" cy="612775"/>
          </a:xfrm>
          <a:prstGeom prst="ellipse">
            <a:avLst/>
          </a:prstGeom>
          <a:solidFill>
            <a:schemeClr val="bg1"/>
          </a:solidFill>
          <a:ln w="254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sz="800">
              <a:cs typeface="Verdana"/>
            </a:endParaRPr>
          </a:p>
        </p:txBody>
      </p:sp>
      <p:sp>
        <p:nvSpPr>
          <p:cNvPr id="22533" name="TextBox 23"/>
          <p:cNvSpPr txBox="1">
            <a:spLocks noChangeArrowheads="1"/>
          </p:cNvSpPr>
          <p:nvPr/>
        </p:nvSpPr>
        <p:spPr bwMode="auto">
          <a:xfrm>
            <a:off x="6578110" y="3043489"/>
            <a:ext cx="5000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en-US" sz="900" b="1">
                <a:solidFill>
                  <a:srgbClr val="002060"/>
                </a:solidFill>
              </a:rPr>
              <a:t>Total:</a:t>
            </a:r>
          </a:p>
          <a:p>
            <a:pPr algn="ctr" eaLnBrk="1" hangingPunct="1"/>
            <a:r>
              <a:rPr lang="en-GB" altLang="en-US" sz="900" b="1">
                <a:solidFill>
                  <a:srgbClr val="002060"/>
                </a:solidFill>
              </a:rPr>
              <a:t>1.51 B€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419360" y="2548189"/>
            <a:ext cx="1414463" cy="476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6" descr="activities_programme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10" y="1659189"/>
            <a:ext cx="3168650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366223" y="1857626"/>
            <a:ext cx="103187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800"/>
              <a:t>CA: 0.4%, 13.2 M€</a:t>
            </a:r>
          </a:p>
        </p:txBody>
      </p:sp>
      <p:sp>
        <p:nvSpPr>
          <p:cNvPr id="22537" name="Rectangle 12"/>
          <p:cNvSpPr>
            <a:spLocks noChangeArrowheads="1"/>
          </p:cNvSpPr>
          <p:nvPr/>
        </p:nvSpPr>
        <p:spPr bwMode="auto">
          <a:xfrm>
            <a:off x="315423" y="2022726"/>
            <a:ext cx="1081087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800"/>
              <a:t>UK: 8.7%, 324.8 M€</a:t>
            </a:r>
          </a:p>
        </p:txBody>
      </p:sp>
      <p:sp>
        <p:nvSpPr>
          <p:cNvPr id="22538" name="Rectangle 13"/>
          <p:cNvSpPr>
            <a:spLocks noChangeArrowheads="1"/>
          </p:cNvSpPr>
          <p:nvPr/>
        </p:nvSpPr>
        <p:spPr bwMode="auto">
          <a:xfrm>
            <a:off x="280498" y="2405314"/>
            <a:ext cx="10922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800" dirty="0"/>
              <a:t>CH: 3.9%, 146.4 M€</a:t>
            </a:r>
          </a:p>
        </p:txBody>
      </p:sp>
      <p:sp>
        <p:nvSpPr>
          <p:cNvPr id="22539" name="Rectangle 14"/>
          <p:cNvSpPr>
            <a:spLocks noChangeArrowheads="1"/>
          </p:cNvSpPr>
          <p:nvPr/>
        </p:nvSpPr>
        <p:spPr bwMode="auto">
          <a:xfrm>
            <a:off x="204298" y="2737101"/>
            <a:ext cx="103346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800"/>
              <a:t>SE: 2.0%, 73.9 M€</a:t>
            </a:r>
          </a:p>
        </p:txBody>
      </p:sp>
      <p:sp>
        <p:nvSpPr>
          <p:cNvPr id="22540" name="Rectangle 15"/>
          <p:cNvSpPr>
            <a:spLocks noChangeArrowheads="1"/>
          </p:cNvSpPr>
          <p:nvPr/>
        </p:nvSpPr>
        <p:spPr bwMode="auto">
          <a:xfrm>
            <a:off x="163023" y="2932364"/>
            <a:ext cx="10779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800"/>
              <a:t>ES: 4.1%, 152.0 M€</a:t>
            </a:r>
          </a:p>
        </p:txBody>
      </p:sp>
      <p:sp>
        <p:nvSpPr>
          <p:cNvPr id="22541" name="Rectangle 17"/>
          <p:cNvSpPr>
            <a:spLocks noChangeArrowheads="1"/>
          </p:cNvSpPr>
          <p:nvPr/>
        </p:nvSpPr>
        <p:spPr bwMode="auto">
          <a:xfrm>
            <a:off x="43960" y="3573714"/>
            <a:ext cx="109537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800"/>
              <a:t>NO: 1.6%, 59.6 M€</a:t>
            </a:r>
          </a:p>
        </p:txBody>
      </p:sp>
      <p:sp>
        <p:nvSpPr>
          <p:cNvPr id="22542" name="Rectangle 20"/>
          <p:cNvSpPr>
            <a:spLocks noChangeArrowheads="1"/>
          </p:cNvSpPr>
          <p:nvPr/>
        </p:nvSpPr>
        <p:spPr bwMode="auto">
          <a:xfrm>
            <a:off x="43961" y="4581776"/>
            <a:ext cx="122078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800" dirty="0"/>
              <a:t>IT: 13.7%, 512.0 M€</a:t>
            </a:r>
          </a:p>
        </p:txBody>
      </p:sp>
      <p:sp>
        <p:nvSpPr>
          <p:cNvPr id="22543" name="Rectangle 21"/>
          <p:cNvSpPr>
            <a:spLocks noChangeArrowheads="1"/>
          </p:cNvSpPr>
          <p:nvPr/>
        </p:nvSpPr>
        <p:spPr bwMode="auto">
          <a:xfrm>
            <a:off x="569423" y="4796089"/>
            <a:ext cx="11525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800"/>
              <a:t>IE: 0.6%, 23.3 M€</a:t>
            </a:r>
          </a:p>
        </p:txBody>
      </p:sp>
      <p:sp>
        <p:nvSpPr>
          <p:cNvPr id="22544" name="Rectangle 22"/>
          <p:cNvSpPr>
            <a:spLocks noChangeArrowheads="1"/>
          </p:cNvSpPr>
          <p:nvPr/>
        </p:nvSpPr>
        <p:spPr bwMode="auto">
          <a:xfrm>
            <a:off x="4074623" y="4584951"/>
            <a:ext cx="12319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800"/>
              <a:t>GR: 0.3%, 11.9 M€ </a:t>
            </a:r>
          </a:p>
        </p:txBody>
      </p:sp>
      <p:sp>
        <p:nvSpPr>
          <p:cNvPr id="22545" name="Rectangle 23"/>
          <p:cNvSpPr>
            <a:spLocks noChangeArrowheads="1"/>
          </p:cNvSpPr>
          <p:nvPr/>
        </p:nvSpPr>
        <p:spPr bwMode="auto">
          <a:xfrm>
            <a:off x="4382598" y="1821114"/>
            <a:ext cx="995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4445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800"/>
              <a:t>AT: 1.3%, 47.6 M€</a:t>
            </a:r>
          </a:p>
        </p:txBody>
      </p:sp>
      <p:sp>
        <p:nvSpPr>
          <p:cNvPr id="22546" name="Rectangle 24"/>
          <p:cNvSpPr>
            <a:spLocks noChangeArrowheads="1"/>
          </p:cNvSpPr>
          <p:nvPr/>
        </p:nvSpPr>
        <p:spPr bwMode="auto">
          <a:xfrm>
            <a:off x="4382598" y="1987801"/>
            <a:ext cx="1054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800"/>
              <a:t>BE: 5.0%, 188.9 M€</a:t>
            </a:r>
          </a:p>
        </p:txBody>
      </p:sp>
      <p:sp>
        <p:nvSpPr>
          <p:cNvPr id="22547" name="Rectangle 25"/>
          <p:cNvSpPr>
            <a:spLocks noChangeArrowheads="1"/>
          </p:cNvSpPr>
          <p:nvPr/>
        </p:nvSpPr>
        <p:spPr bwMode="auto">
          <a:xfrm>
            <a:off x="4376248" y="2105276"/>
            <a:ext cx="1136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445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800"/>
              <a:t>CZ: 0.4%, 15.6 M€</a:t>
            </a:r>
          </a:p>
        </p:txBody>
      </p:sp>
      <p:sp>
        <p:nvSpPr>
          <p:cNvPr id="22548" name="Rectangle 27"/>
          <p:cNvSpPr>
            <a:spLocks noChangeArrowheads="1"/>
          </p:cNvSpPr>
          <p:nvPr/>
        </p:nvSpPr>
        <p:spPr bwMode="auto">
          <a:xfrm>
            <a:off x="4381010" y="2295776"/>
            <a:ext cx="11572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800"/>
              <a:t>DK: 0.8%, 29.5 M€</a:t>
            </a:r>
          </a:p>
        </p:txBody>
      </p:sp>
      <p:sp>
        <p:nvSpPr>
          <p:cNvPr id="22549" name="Rectangle 28"/>
          <p:cNvSpPr>
            <a:spLocks noChangeArrowheads="1"/>
          </p:cNvSpPr>
          <p:nvPr/>
        </p:nvSpPr>
        <p:spPr bwMode="auto">
          <a:xfrm>
            <a:off x="4447685" y="2691064"/>
            <a:ext cx="115093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800"/>
              <a:t>FI: 0.6%, 21.6 M€</a:t>
            </a:r>
          </a:p>
        </p:txBody>
      </p:sp>
      <p:sp>
        <p:nvSpPr>
          <p:cNvPr id="22550" name="Rectangle 16"/>
          <p:cNvSpPr>
            <a:spLocks noChangeArrowheads="1"/>
          </p:cNvSpPr>
          <p:nvPr/>
        </p:nvSpPr>
        <p:spPr bwMode="auto">
          <a:xfrm>
            <a:off x="151910" y="3424489"/>
            <a:ext cx="98901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800"/>
              <a:t>PL: 0.8%, 29.9 M€</a:t>
            </a:r>
          </a:p>
        </p:txBody>
      </p:sp>
      <p:sp>
        <p:nvSpPr>
          <p:cNvPr id="22551" name="Rectangle 11"/>
          <p:cNvSpPr>
            <a:spLocks noChangeArrowheads="1"/>
          </p:cNvSpPr>
          <p:nvPr/>
        </p:nvSpPr>
        <p:spPr bwMode="auto">
          <a:xfrm>
            <a:off x="764685" y="1579814"/>
            <a:ext cx="8969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800"/>
              <a:t>Other income: </a:t>
            </a:r>
          </a:p>
          <a:p>
            <a:pPr eaLnBrk="1" hangingPunct="1"/>
            <a:r>
              <a:rPr lang="en-GB" altLang="en-US" sz="800"/>
              <a:t>5.5%, 204.4 M€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2939560" y="1881439"/>
            <a:ext cx="1389063" cy="111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>
            <a:spLocks noChangeAspect="1"/>
          </p:cNvSpPr>
          <p:nvPr/>
        </p:nvSpPr>
        <p:spPr>
          <a:xfrm>
            <a:off x="2585548" y="3000626"/>
            <a:ext cx="612775" cy="611188"/>
          </a:xfrm>
          <a:prstGeom prst="ellipse">
            <a:avLst/>
          </a:prstGeom>
          <a:solidFill>
            <a:schemeClr val="bg1"/>
          </a:solidFill>
          <a:ln w="254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sz="800">
              <a:cs typeface="Verdana"/>
            </a:endParaRPr>
          </a:p>
        </p:txBody>
      </p:sp>
      <p:sp>
        <p:nvSpPr>
          <p:cNvPr id="22554" name="TextBox 23"/>
          <p:cNvSpPr txBox="1">
            <a:spLocks noChangeArrowheads="1"/>
          </p:cNvSpPr>
          <p:nvPr/>
        </p:nvSpPr>
        <p:spPr bwMode="auto">
          <a:xfrm>
            <a:off x="2406160" y="3097464"/>
            <a:ext cx="977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en-US" sz="900" b="1">
                <a:solidFill>
                  <a:srgbClr val="002060"/>
                </a:solidFill>
              </a:rPr>
              <a:t>Total:</a:t>
            </a:r>
          </a:p>
          <a:p>
            <a:pPr algn="ctr" eaLnBrk="1" hangingPunct="1"/>
            <a:r>
              <a:rPr lang="en-GB" altLang="en-US" sz="900" b="1">
                <a:solidFill>
                  <a:srgbClr val="002060"/>
                </a:solidFill>
              </a:rPr>
              <a:t>3.74 B€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 flipV="1">
            <a:off x="3249123" y="2044951"/>
            <a:ext cx="1079500" cy="7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3363423" y="2210051"/>
            <a:ext cx="955675" cy="12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3345960" y="2357689"/>
            <a:ext cx="982663" cy="7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201498" y="2764089"/>
            <a:ext cx="1193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566498" y="4651626"/>
            <a:ext cx="14906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745760" y="4862764"/>
            <a:ext cx="723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288560" y="4650039"/>
            <a:ext cx="7905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158385" y="3491164"/>
            <a:ext cx="4016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1259985" y="2808539"/>
            <a:ext cx="239713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1399685" y="2475164"/>
            <a:ext cx="2428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1431436" y="2092576"/>
            <a:ext cx="735011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1431435" y="1927476"/>
            <a:ext cx="9017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618760" y="1757614"/>
            <a:ext cx="1095375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68" name="Rectangle 28"/>
          <p:cNvSpPr>
            <a:spLocks noChangeArrowheads="1"/>
          </p:cNvSpPr>
          <p:nvPr/>
        </p:nvSpPr>
        <p:spPr bwMode="auto">
          <a:xfrm>
            <a:off x="4387360" y="2451351"/>
            <a:ext cx="13843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800"/>
              <a:t>EE: 0.0%, 0.9 M€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3303098" y="2518026"/>
            <a:ext cx="1050925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70" name="Rectangle 22"/>
          <p:cNvSpPr>
            <a:spLocks noChangeArrowheads="1"/>
          </p:cNvSpPr>
          <p:nvPr/>
        </p:nvSpPr>
        <p:spPr bwMode="auto">
          <a:xfrm>
            <a:off x="4095260" y="4723064"/>
            <a:ext cx="11747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800"/>
              <a:t>HU: 0.1%, 5.0 M€ 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2506173" y="4792914"/>
            <a:ext cx="1570037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1259985" y="2999039"/>
            <a:ext cx="239713" cy="47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73" name="Rectangle 15"/>
          <p:cNvSpPr>
            <a:spLocks noChangeArrowheads="1"/>
          </p:cNvSpPr>
          <p:nvPr/>
        </p:nvSpPr>
        <p:spPr bwMode="auto">
          <a:xfrm>
            <a:off x="221760" y="3097464"/>
            <a:ext cx="9747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800"/>
              <a:t>RO: 0.7% 26.1 M€</a:t>
            </a:r>
          </a:p>
        </p:txBody>
      </p:sp>
      <p:sp>
        <p:nvSpPr>
          <p:cNvPr id="22574" name="Rectangle 15"/>
          <p:cNvSpPr>
            <a:spLocks noChangeArrowheads="1"/>
          </p:cNvSpPr>
          <p:nvPr/>
        </p:nvSpPr>
        <p:spPr bwMode="auto">
          <a:xfrm>
            <a:off x="163023" y="3262564"/>
            <a:ext cx="976312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800"/>
              <a:t>PT: 0.4%, 16.0 M€</a:t>
            </a:r>
          </a:p>
        </p:txBody>
      </p:sp>
      <p:sp>
        <p:nvSpPr>
          <p:cNvPr id="22575" name="Rectangle 17"/>
          <p:cNvSpPr>
            <a:spLocks noChangeArrowheads="1"/>
          </p:cNvSpPr>
          <p:nvPr/>
        </p:nvSpPr>
        <p:spPr bwMode="auto">
          <a:xfrm>
            <a:off x="43960" y="3734051"/>
            <a:ext cx="109537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800"/>
              <a:t>NL: 2.7%, 102.6 M€</a:t>
            </a:r>
          </a:p>
        </p:txBody>
      </p:sp>
      <p:sp>
        <p:nvSpPr>
          <p:cNvPr id="22576" name="Rectangle 17"/>
          <p:cNvSpPr>
            <a:spLocks noChangeArrowheads="1"/>
          </p:cNvSpPr>
          <p:nvPr/>
        </p:nvSpPr>
        <p:spPr bwMode="auto">
          <a:xfrm>
            <a:off x="128098" y="3895976"/>
            <a:ext cx="1011237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800"/>
              <a:t>LU: 0.6%, 22.0 M€</a:t>
            </a:r>
          </a:p>
        </p:txBody>
      </p:sp>
      <p:sp>
        <p:nvSpPr>
          <p:cNvPr id="22577" name="Rectangle 29"/>
          <p:cNvSpPr>
            <a:spLocks noChangeArrowheads="1"/>
          </p:cNvSpPr>
          <p:nvPr/>
        </p:nvSpPr>
        <p:spPr bwMode="auto">
          <a:xfrm>
            <a:off x="4231785" y="4253164"/>
            <a:ext cx="13239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800"/>
              <a:t>DE: 23.3%, 872.6 M€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3811098" y="4389689"/>
            <a:ext cx="4826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579" name="Group 50"/>
          <p:cNvGrpSpPr>
            <a:grpSpLocks/>
          </p:cNvGrpSpPr>
          <p:nvPr/>
        </p:nvGrpSpPr>
        <p:grpSpPr bwMode="auto">
          <a:xfrm>
            <a:off x="1218710" y="3165726"/>
            <a:ext cx="284163" cy="204788"/>
            <a:chOff x="1174750" y="2636838"/>
            <a:chExt cx="284164" cy="204787"/>
          </a:xfrm>
        </p:grpSpPr>
        <p:cxnSp>
          <p:nvCxnSpPr>
            <p:cNvPr id="52" name="Straight Connector 51"/>
            <p:cNvCxnSpPr/>
            <p:nvPr/>
          </p:nvCxnSpPr>
          <p:spPr>
            <a:xfrm flipH="1" flipV="1">
              <a:off x="1174750" y="2638426"/>
              <a:ext cx="279401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 flipV="1">
              <a:off x="1458914" y="2636838"/>
              <a:ext cx="0" cy="2047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Straight Connector 53"/>
          <p:cNvCxnSpPr/>
          <p:nvPr/>
        </p:nvCxnSpPr>
        <p:spPr>
          <a:xfrm flipH="1" flipV="1">
            <a:off x="1161560" y="3329239"/>
            <a:ext cx="279400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1439373" y="3329239"/>
            <a:ext cx="0" cy="114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1158385" y="3643564"/>
            <a:ext cx="4016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1158385" y="3802314"/>
            <a:ext cx="4016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1158385" y="3964239"/>
            <a:ext cx="2984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85" name="Content Placeholder 2"/>
          <p:cNvSpPr>
            <a:spLocks noGrp="1"/>
          </p:cNvSpPr>
          <p:nvPr>
            <p:ph idx="1"/>
          </p:nvPr>
        </p:nvSpPr>
        <p:spPr>
          <a:xfrm>
            <a:off x="215410" y="894014"/>
            <a:ext cx="3879850" cy="365125"/>
          </a:xfrm>
        </p:spPr>
        <p:txBody>
          <a:bodyPr/>
          <a:lstStyle/>
          <a:p>
            <a:pPr marL="0" indent="0" eaLnBrk="1" hangingPunct="1"/>
            <a:r>
              <a:rPr lang="en-GB" altLang="en-US" sz="1400" b="1" smtClean="0">
                <a:latin typeface="Verdana" pitchFamily="34" charset="0"/>
              </a:rPr>
              <a:t>ESA Activities and Programmes</a:t>
            </a:r>
            <a:endParaRPr lang="en-US" altLang="en-US" sz="1400" b="1" smtClean="0">
              <a:latin typeface="Verdana" pitchFamily="34" charset="0"/>
            </a:endParaRPr>
          </a:p>
        </p:txBody>
      </p:sp>
      <p:sp>
        <p:nvSpPr>
          <p:cNvPr id="22586" name="Rectangle 29"/>
          <p:cNvSpPr>
            <a:spLocks noChangeArrowheads="1"/>
          </p:cNvSpPr>
          <p:nvPr/>
        </p:nvSpPr>
        <p:spPr bwMode="auto">
          <a:xfrm>
            <a:off x="7770323" y="3770564"/>
            <a:ext cx="1290637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800"/>
              <a:t>Income from EU: 87.8%, 1324.8 M€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7351223" y="3907089"/>
            <a:ext cx="4826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88" name="Rectangle 29"/>
          <p:cNvSpPr>
            <a:spLocks noChangeArrowheads="1"/>
          </p:cNvSpPr>
          <p:nvPr/>
        </p:nvSpPr>
        <p:spPr bwMode="auto">
          <a:xfrm>
            <a:off x="7770323" y="2094164"/>
            <a:ext cx="1290637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800"/>
              <a:t>Other income: </a:t>
            </a:r>
          </a:p>
          <a:p>
            <a:pPr eaLnBrk="1" hangingPunct="1"/>
            <a:r>
              <a:rPr lang="en-US" altLang="en-US" sz="800"/>
              <a:t>2.4%, 35.6 M€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6749560" y="2225926"/>
            <a:ext cx="1084263" cy="4763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90" name="Rectangle 29"/>
          <p:cNvSpPr>
            <a:spLocks noChangeArrowheads="1"/>
          </p:cNvSpPr>
          <p:nvPr/>
        </p:nvSpPr>
        <p:spPr bwMode="auto">
          <a:xfrm>
            <a:off x="7770323" y="2414839"/>
            <a:ext cx="14176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800"/>
              <a:t>Income from Eumetsat 9.8%, 147.9 M€</a:t>
            </a:r>
          </a:p>
        </p:txBody>
      </p:sp>
      <p:sp>
        <p:nvSpPr>
          <p:cNvPr id="22591" name="Content Placeholder 2"/>
          <p:cNvSpPr txBox="1">
            <a:spLocks/>
          </p:cNvSpPr>
          <p:nvPr/>
        </p:nvSpPr>
        <p:spPr bwMode="auto">
          <a:xfrm>
            <a:off x="5725623" y="894014"/>
            <a:ext cx="3322637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None/>
            </a:pPr>
            <a:r>
              <a:rPr lang="en-GB" altLang="en-US" sz="1400" b="1" dirty="0">
                <a:solidFill>
                  <a:schemeClr val="bg2"/>
                </a:solidFill>
              </a:rPr>
              <a:t>Programmes implemented</a:t>
            </a:r>
            <a:br>
              <a:rPr lang="en-GB" altLang="en-US" sz="1400" b="1" dirty="0">
                <a:solidFill>
                  <a:schemeClr val="bg2"/>
                </a:solidFill>
              </a:rPr>
            </a:br>
            <a:r>
              <a:rPr lang="en-GB" altLang="en-US" sz="1400" b="1" dirty="0">
                <a:solidFill>
                  <a:schemeClr val="bg2"/>
                </a:solidFill>
              </a:rPr>
              <a:t>for other Institutional Partners </a:t>
            </a:r>
            <a:endParaRPr lang="en-US" altLang="en-US" sz="1400" b="1" dirty="0">
              <a:solidFill>
                <a:schemeClr val="bg2"/>
              </a:solidFill>
            </a:endParaRPr>
          </a:p>
        </p:txBody>
      </p:sp>
      <p:sp>
        <p:nvSpPr>
          <p:cNvPr id="22592" name="Content Placeholder 2"/>
          <p:cNvSpPr txBox="1">
            <a:spLocks/>
          </p:cNvSpPr>
          <p:nvPr/>
        </p:nvSpPr>
        <p:spPr bwMode="auto">
          <a:xfrm>
            <a:off x="7833823" y="4429376"/>
            <a:ext cx="1028700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None/>
            </a:pPr>
            <a:r>
              <a:rPr lang="pt-BR" altLang="en-US" sz="800">
                <a:solidFill>
                  <a:srgbClr val="00549F"/>
                </a:solidFill>
              </a:rPr>
              <a:t>B€: Billion Euro</a:t>
            </a:r>
          </a:p>
        </p:txBody>
      </p:sp>
      <p:sp>
        <p:nvSpPr>
          <p:cNvPr id="22593" name="Content Placeholder 2"/>
          <p:cNvSpPr txBox="1">
            <a:spLocks/>
          </p:cNvSpPr>
          <p:nvPr/>
        </p:nvSpPr>
        <p:spPr bwMode="auto">
          <a:xfrm>
            <a:off x="5282710" y="5262814"/>
            <a:ext cx="215582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None/>
            </a:pPr>
            <a:r>
              <a:rPr lang="en-GB" altLang="en-US" sz="1600"/>
              <a:t>Total ESA budget </a:t>
            </a:r>
          </a:p>
          <a:p>
            <a:pPr algn="r" eaLnBrk="1" hangingPunct="1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None/>
            </a:pPr>
            <a:r>
              <a:rPr lang="en-GB" altLang="en-US" sz="1600"/>
              <a:t>for 2016: 5.25 B€</a:t>
            </a:r>
          </a:p>
        </p:txBody>
      </p:sp>
      <p:sp>
        <p:nvSpPr>
          <p:cNvPr id="22594" name="Rectangle 29"/>
          <p:cNvSpPr>
            <a:spLocks noChangeArrowheads="1"/>
          </p:cNvSpPr>
          <p:nvPr/>
        </p:nvSpPr>
        <p:spPr bwMode="auto">
          <a:xfrm>
            <a:off x="4657235" y="3630864"/>
            <a:ext cx="8842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800" dirty="0"/>
              <a:t>FR: 22.6%, 844.5 M€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4133360" y="3746751"/>
            <a:ext cx="4826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78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69863" y="144612"/>
            <a:ext cx="7173912" cy="461665"/>
          </a:xfrm>
        </p:spPr>
        <p:txBody>
          <a:bodyPr/>
          <a:lstStyle/>
          <a:p>
            <a:pPr eaLnBrk="1" hangingPunct="1"/>
            <a:r>
              <a:rPr lang="en-US" altLang="en-US" sz="2400" b="1" dirty="0" smtClean="0">
                <a:latin typeface="Verdana" pitchFamily="34" charset="0"/>
              </a:rPr>
              <a:t>ESA 2016 budget by domain</a:t>
            </a:r>
          </a:p>
        </p:txBody>
      </p:sp>
      <p:pic>
        <p:nvPicPr>
          <p:cNvPr id="235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1333265"/>
            <a:ext cx="390525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1"/>
          <p:cNvSpPr>
            <a:spLocks noChangeArrowheads="1"/>
          </p:cNvSpPr>
          <p:nvPr/>
        </p:nvSpPr>
        <p:spPr bwMode="auto">
          <a:xfrm>
            <a:off x="423863" y="4284428"/>
            <a:ext cx="14160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900" dirty="0"/>
              <a:t>Launchers</a:t>
            </a:r>
            <a:br>
              <a:rPr lang="en-GB" altLang="en-US" sz="900" dirty="0"/>
            </a:br>
            <a:r>
              <a:rPr lang="en-GB" altLang="en-US" sz="900" dirty="0"/>
              <a:t>20.0%, 1051.2 M€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3884613" y="2763603"/>
            <a:ext cx="1042987" cy="1044575"/>
          </a:xfrm>
          <a:prstGeom prst="ellipse">
            <a:avLst/>
          </a:prstGeom>
          <a:solidFill>
            <a:schemeClr val="bg1"/>
          </a:solidFill>
          <a:ln w="254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sz="1800">
              <a:cs typeface="Verdana"/>
            </a:endParaRPr>
          </a:p>
        </p:txBody>
      </p:sp>
      <p:sp>
        <p:nvSpPr>
          <p:cNvPr id="23557" name="TextBox 23"/>
          <p:cNvSpPr txBox="1">
            <a:spLocks noChangeArrowheads="1"/>
          </p:cNvSpPr>
          <p:nvPr/>
        </p:nvSpPr>
        <p:spPr bwMode="auto">
          <a:xfrm>
            <a:off x="3779838" y="2920765"/>
            <a:ext cx="1258887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GB" altLang="en-US" sz="1200" b="1">
                <a:solidFill>
                  <a:srgbClr val="002060"/>
                </a:solidFill>
              </a:rPr>
              <a:t>Budget 2016</a:t>
            </a:r>
          </a:p>
          <a:p>
            <a:pPr algn="ctr" eaLnBrk="1" hangingPunct="1">
              <a:lnSpc>
                <a:spcPct val="120000"/>
              </a:lnSpc>
            </a:pPr>
            <a:r>
              <a:rPr lang="en-GB" altLang="en-US" sz="1200" b="1">
                <a:solidFill>
                  <a:srgbClr val="002060"/>
                </a:solidFill>
              </a:rPr>
              <a:t>5.25 B€</a:t>
            </a:r>
          </a:p>
        </p:txBody>
      </p:sp>
      <p:sp>
        <p:nvSpPr>
          <p:cNvPr id="23558" name="Rectangle 22"/>
          <p:cNvSpPr>
            <a:spLocks noChangeArrowheads="1"/>
          </p:cNvSpPr>
          <p:nvPr/>
        </p:nvSpPr>
        <p:spPr bwMode="auto">
          <a:xfrm>
            <a:off x="6954838" y="3397015"/>
            <a:ext cx="20542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1050" b="1" dirty="0"/>
              <a:t>Earth Observation*</a:t>
            </a:r>
            <a:br>
              <a:rPr lang="en-GB" altLang="en-US" sz="1050" b="1" dirty="0"/>
            </a:br>
            <a:r>
              <a:rPr lang="en-GB" altLang="en-US" sz="1050" b="1" dirty="0"/>
              <a:t>30.5%, 1603.5 M€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365750" y="3562115"/>
            <a:ext cx="1570038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868488" y="4416190"/>
            <a:ext cx="1571625" cy="47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Rectangle 21"/>
          <p:cNvSpPr>
            <a:spLocks noChangeArrowheads="1"/>
          </p:cNvSpPr>
          <p:nvPr/>
        </p:nvSpPr>
        <p:spPr bwMode="auto">
          <a:xfrm>
            <a:off x="203200" y="3390665"/>
            <a:ext cx="16367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900" dirty="0"/>
              <a:t>Human Spaceflight</a:t>
            </a:r>
            <a:br>
              <a:rPr lang="en-GB" altLang="en-US" sz="900" dirty="0"/>
            </a:br>
            <a:r>
              <a:rPr lang="en-GB" altLang="en-US" sz="900" dirty="0"/>
              <a:t>7.0%, 365.1 M€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868488" y="3493853"/>
            <a:ext cx="1571625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3" name="Rectangle 21"/>
          <p:cNvSpPr>
            <a:spLocks noChangeArrowheads="1"/>
          </p:cNvSpPr>
          <p:nvPr/>
        </p:nvSpPr>
        <p:spPr bwMode="auto">
          <a:xfrm>
            <a:off x="144463" y="2879490"/>
            <a:ext cx="16954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900"/>
              <a:t>Telecom &amp; Integrated Applications*</a:t>
            </a:r>
            <a:br>
              <a:rPr lang="en-GB" altLang="en-US" sz="900"/>
            </a:br>
            <a:r>
              <a:rPr lang="en-GB" altLang="en-US" sz="900"/>
              <a:t>6.8%, 359.3 M€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868488" y="3011253"/>
            <a:ext cx="1571625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5" name="Rectangle 21"/>
          <p:cNvSpPr>
            <a:spLocks noChangeArrowheads="1"/>
          </p:cNvSpPr>
          <p:nvPr/>
        </p:nvSpPr>
        <p:spPr bwMode="auto">
          <a:xfrm>
            <a:off x="144463" y="2481028"/>
            <a:ext cx="1695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900"/>
              <a:t>Navigation*</a:t>
            </a:r>
            <a:br>
              <a:rPr lang="en-GB" altLang="en-US" sz="900"/>
            </a:br>
            <a:r>
              <a:rPr lang="en-GB" altLang="en-US" sz="900"/>
              <a:t>11.6%, 609.5 M€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868488" y="2546115"/>
            <a:ext cx="1571625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7" name="Rectangle 21"/>
          <p:cNvSpPr>
            <a:spLocks noChangeArrowheads="1"/>
          </p:cNvSpPr>
          <p:nvPr/>
        </p:nvSpPr>
        <p:spPr bwMode="auto">
          <a:xfrm>
            <a:off x="144463" y="2119078"/>
            <a:ext cx="1695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900"/>
              <a:t>Robotic Exploration &amp; Prodex</a:t>
            </a:r>
            <a:br>
              <a:rPr lang="en-GB" altLang="en-US" sz="900"/>
            </a:br>
            <a:r>
              <a:rPr lang="en-GB" altLang="en-US" sz="900"/>
              <a:t>3.7%, 192.8 M€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868488" y="2244490"/>
            <a:ext cx="2187575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9" name="Rectangle 21"/>
          <p:cNvSpPr>
            <a:spLocks noChangeArrowheads="1"/>
          </p:cNvSpPr>
          <p:nvPr/>
        </p:nvSpPr>
        <p:spPr bwMode="auto">
          <a:xfrm>
            <a:off x="144463" y="1699978"/>
            <a:ext cx="16954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900" dirty="0"/>
              <a:t>Technology support*</a:t>
            </a:r>
            <a:br>
              <a:rPr lang="en-GB" altLang="en-US" sz="900" dirty="0"/>
            </a:br>
            <a:r>
              <a:rPr lang="en-GB" altLang="en-US" sz="900" dirty="0"/>
              <a:t>1.9%, 99.5 M€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868488" y="1807928"/>
            <a:ext cx="2398712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1" name="Rectangle 21"/>
          <p:cNvSpPr>
            <a:spLocks noChangeArrowheads="1"/>
          </p:cNvSpPr>
          <p:nvPr/>
        </p:nvSpPr>
        <p:spPr bwMode="auto">
          <a:xfrm>
            <a:off x="144463" y="1349140"/>
            <a:ext cx="1695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900" dirty="0"/>
              <a:t>Space Situational Awareness</a:t>
            </a:r>
            <a:br>
              <a:rPr lang="en-GB" altLang="en-US" sz="900" dirty="0"/>
            </a:br>
            <a:r>
              <a:rPr lang="en-GB" altLang="en-US" sz="900" dirty="0"/>
              <a:t>0.2%, 12.9 M€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868488" y="1474553"/>
            <a:ext cx="2517775" cy="12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3" name="Rectangle 22"/>
          <p:cNvSpPr>
            <a:spLocks noChangeArrowheads="1"/>
          </p:cNvSpPr>
          <p:nvPr/>
        </p:nvSpPr>
        <p:spPr bwMode="auto">
          <a:xfrm>
            <a:off x="6954838" y="1191978"/>
            <a:ext cx="20542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900" dirty="0"/>
              <a:t>European Cooperating States </a:t>
            </a:r>
            <a:r>
              <a:rPr lang="en-GB" altLang="en-US" sz="900" dirty="0" smtClean="0"/>
              <a:t>Agreement (ECSA</a:t>
            </a:r>
            <a:r>
              <a:rPr lang="en-GB" altLang="en-US" sz="900" dirty="0"/>
              <a:t>) </a:t>
            </a:r>
            <a:endParaRPr lang="en-GB" altLang="en-US" sz="900" dirty="0" smtClean="0"/>
          </a:p>
          <a:p>
            <a:pPr eaLnBrk="1" hangingPunct="1"/>
            <a:r>
              <a:rPr lang="en-GB" altLang="en-US" sz="900" dirty="0" smtClean="0"/>
              <a:t>0.1</a:t>
            </a:r>
            <a:r>
              <a:rPr lang="en-GB" altLang="en-US" sz="900" dirty="0"/>
              <a:t>%, 4.0 M€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4394200" y="1384065"/>
            <a:ext cx="2540000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5" name="Rectangle 22"/>
          <p:cNvSpPr>
            <a:spLocks noChangeArrowheads="1"/>
          </p:cNvSpPr>
          <p:nvPr/>
        </p:nvSpPr>
        <p:spPr bwMode="auto">
          <a:xfrm>
            <a:off x="6954838" y="1655528"/>
            <a:ext cx="20542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900" dirty="0"/>
              <a:t>Basic Activities</a:t>
            </a:r>
          </a:p>
          <a:p>
            <a:pPr eaLnBrk="1" hangingPunct="1"/>
            <a:r>
              <a:rPr lang="en-GB" altLang="en-US" sz="900" dirty="0"/>
              <a:t>4.4%, 232.1 M€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4630738" y="1782528"/>
            <a:ext cx="2303462" cy="174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6954838" y="2020653"/>
            <a:ext cx="20542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900" dirty="0"/>
              <a:t>Scientific Programme</a:t>
            </a:r>
          </a:p>
          <a:p>
            <a:pPr eaLnBrk="1" hangingPunct="1"/>
            <a:r>
              <a:rPr lang="en-GB" altLang="en-US" sz="900" dirty="0"/>
              <a:t>9.7%, 507.9 M€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5181600" y="2138128"/>
            <a:ext cx="1752600" cy="7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9" name="Rectangle 22"/>
          <p:cNvSpPr>
            <a:spLocks noChangeArrowheads="1"/>
          </p:cNvSpPr>
          <p:nvPr/>
        </p:nvSpPr>
        <p:spPr bwMode="auto">
          <a:xfrm>
            <a:off x="6954838" y="2376253"/>
            <a:ext cx="2054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900" dirty="0"/>
              <a:t>Associated with General Budget</a:t>
            </a:r>
            <a:br>
              <a:rPr lang="en-GB" altLang="en-US" sz="900" dirty="0"/>
            </a:br>
            <a:r>
              <a:rPr lang="en-GB" altLang="en-US" sz="900" dirty="0"/>
              <a:t>4.1%, 214.8 M€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5630863" y="2501665"/>
            <a:ext cx="1303337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81" name="Content Placeholder 2"/>
          <p:cNvSpPr txBox="1">
            <a:spLocks/>
          </p:cNvSpPr>
          <p:nvPr/>
        </p:nvSpPr>
        <p:spPr bwMode="auto">
          <a:xfrm>
            <a:off x="6386513" y="4968640"/>
            <a:ext cx="257968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None/>
            </a:pPr>
            <a:r>
              <a:rPr lang="pt-BR" altLang="en-US" sz="1200">
                <a:solidFill>
                  <a:srgbClr val="00549F"/>
                </a:solidFill>
              </a:rPr>
              <a:t>M€: Million Euro</a:t>
            </a:r>
          </a:p>
          <a:p>
            <a:pPr eaLnBrk="1" hangingPunct="1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None/>
            </a:pPr>
            <a:r>
              <a:rPr lang="pt-BR" altLang="en-US" sz="1200">
                <a:solidFill>
                  <a:srgbClr val="00549F"/>
                </a:solidFill>
              </a:rPr>
              <a:t>*includes Programmes implemented for other Institutional Partners</a:t>
            </a:r>
          </a:p>
        </p:txBody>
      </p:sp>
    </p:spTree>
    <p:extLst>
      <p:ext uri="{BB962C8B-B14F-4D97-AF65-F5344CB8AC3E}">
        <p14:creationId xmlns:p14="http://schemas.microsoft.com/office/powerpoint/2010/main" val="395415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>
          <a:xfrm>
            <a:off x="182563" y="144612"/>
            <a:ext cx="7175500" cy="461665"/>
          </a:xfrm>
        </p:spPr>
        <p:txBody>
          <a:bodyPr/>
          <a:lstStyle/>
          <a:p>
            <a:pPr eaLnBrk="1" hangingPunct="1"/>
            <a:r>
              <a:rPr lang="en-US" altLang="en-US" sz="2400" b="1" dirty="0" smtClean="0">
                <a:latin typeface="Verdana" pitchFamily="34" charset="0"/>
              </a:rPr>
              <a:t>Space for Europe</a:t>
            </a:r>
          </a:p>
        </p:txBody>
      </p:sp>
      <p:pic>
        <p:nvPicPr>
          <p:cNvPr id="90116" name="Picture 1" descr="09745_ok_squ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4" y="2276615"/>
            <a:ext cx="4022425" cy="30206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Rectangle 2"/>
          <p:cNvSpPr>
            <a:spLocks noChangeArrowheads="1"/>
          </p:cNvSpPr>
          <p:nvPr/>
        </p:nvSpPr>
        <p:spPr bwMode="auto">
          <a:xfrm>
            <a:off x="1333500" y="1179885"/>
            <a:ext cx="7238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NotesEsa" pitchFamily="50" charset="0"/>
              <a:buNone/>
            </a:pPr>
            <a:r>
              <a:rPr lang="en-GB" altLang="en-US" sz="1500" dirty="0">
                <a:solidFill>
                  <a:schemeClr val="bg2"/>
                </a:solidFill>
              </a:rPr>
              <a:t>The </a:t>
            </a:r>
            <a:r>
              <a:rPr lang="en-GB" altLang="en-US" sz="1500" b="1" dirty="0">
                <a:solidFill>
                  <a:schemeClr val="bg2"/>
                </a:solidFill>
              </a:rPr>
              <a:t>European Union </a:t>
            </a:r>
            <a:r>
              <a:rPr lang="en-GB" altLang="en-US" sz="1500" dirty="0">
                <a:solidFill>
                  <a:schemeClr val="bg2"/>
                </a:solidFill>
              </a:rPr>
              <a:t>and </a:t>
            </a:r>
            <a:r>
              <a:rPr lang="en-GB" altLang="en-US" sz="1500" b="1" dirty="0">
                <a:solidFill>
                  <a:schemeClr val="bg2"/>
                </a:solidFill>
              </a:rPr>
              <a:t>ESA</a:t>
            </a:r>
            <a:r>
              <a:rPr lang="en-GB" altLang="en-US" sz="1500" dirty="0">
                <a:solidFill>
                  <a:schemeClr val="bg2"/>
                </a:solidFill>
              </a:rPr>
              <a:t> share a common aim: </a:t>
            </a:r>
          </a:p>
          <a:p>
            <a:pPr lvl="3" eaLnBrk="1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NotesEsa" pitchFamily="50" charset="0"/>
              <a:buNone/>
            </a:pPr>
            <a:r>
              <a:rPr lang="en-GB" altLang="en-US" sz="1500" dirty="0" smtClean="0">
                <a:solidFill>
                  <a:schemeClr val="bg2"/>
                </a:solidFill>
                <a:sym typeface="Wingdings" panose="05000000000000000000" pitchFamily="2" charset="2"/>
              </a:rPr>
              <a:t> </a:t>
            </a:r>
            <a:r>
              <a:rPr lang="en-GB" altLang="en-US" sz="1500" dirty="0" smtClean="0">
                <a:solidFill>
                  <a:schemeClr val="bg2"/>
                </a:solidFill>
              </a:rPr>
              <a:t>to </a:t>
            </a:r>
            <a:r>
              <a:rPr lang="en-GB" altLang="en-US" sz="1500" dirty="0">
                <a:solidFill>
                  <a:schemeClr val="bg2"/>
                </a:solidFill>
              </a:rPr>
              <a:t>strengthen Europe </a:t>
            </a:r>
            <a:r>
              <a:rPr lang="en-GB" altLang="en-US" sz="1500" dirty="0" smtClean="0">
                <a:solidFill>
                  <a:schemeClr val="bg2"/>
                </a:solidFill>
              </a:rPr>
              <a:t>and </a:t>
            </a:r>
            <a:r>
              <a:rPr lang="en-GB" altLang="en-US" sz="1500" dirty="0">
                <a:solidFill>
                  <a:schemeClr val="bg2"/>
                </a:solidFill>
              </a:rPr>
              <a:t>benefit its citizens.</a:t>
            </a:r>
          </a:p>
        </p:txBody>
      </p:sp>
      <p:sp>
        <p:nvSpPr>
          <p:cNvPr id="90118" name="Rectangle 3"/>
          <p:cNvSpPr>
            <a:spLocks noChangeArrowheads="1"/>
          </p:cNvSpPr>
          <p:nvPr/>
        </p:nvSpPr>
        <p:spPr bwMode="auto">
          <a:xfrm>
            <a:off x="4495800" y="2163670"/>
            <a:ext cx="4572000" cy="324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NotesEsa" pitchFamily="50" charset="0"/>
              <a:buNone/>
            </a:pPr>
            <a:r>
              <a:rPr lang="en-GB" altLang="en-US" sz="1500" dirty="0">
                <a:solidFill>
                  <a:schemeClr val="bg2"/>
                </a:solidFill>
              </a:rPr>
              <a:t>Closer ties and an increased cooperation between ESA and the EU bring substantial benefits to Europe by</a:t>
            </a:r>
            <a:r>
              <a:rPr lang="en-GB" altLang="en-US" sz="1500" dirty="0" smtClean="0">
                <a:solidFill>
                  <a:schemeClr val="bg2"/>
                </a:solidFill>
              </a:rPr>
              <a:t>:</a:t>
            </a:r>
          </a:p>
          <a:p>
            <a:pPr marL="180975" lvl="1" indent="-180975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ü"/>
            </a:pPr>
            <a:r>
              <a:rPr lang="en-GB" altLang="en-US" sz="1500" dirty="0">
                <a:solidFill>
                  <a:schemeClr val="bg2"/>
                </a:solidFill>
              </a:rPr>
              <a:t>guaranteeing Europe</a:t>
            </a:r>
            <a:r>
              <a:rPr lang="en-US" altLang="en-US" sz="1500" dirty="0">
                <a:solidFill>
                  <a:schemeClr val="bg2"/>
                </a:solidFill>
              </a:rPr>
              <a:t>’</a:t>
            </a:r>
            <a:r>
              <a:rPr lang="en-GB" altLang="ja-JP" sz="1500" dirty="0">
                <a:solidFill>
                  <a:schemeClr val="bg2"/>
                </a:solidFill>
              </a:rPr>
              <a:t>s full and unrestricted access to services provided by space systems for its policies,</a:t>
            </a:r>
          </a:p>
          <a:p>
            <a:pPr marL="180975" lvl="1" indent="-180975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ü"/>
            </a:pPr>
            <a:r>
              <a:rPr lang="en-GB" altLang="en-US" sz="1500" dirty="0">
                <a:solidFill>
                  <a:schemeClr val="bg2"/>
                </a:solidFill>
              </a:rPr>
              <a:t>encouraging the increasing use of space to improve the lives of its citizens,</a:t>
            </a:r>
          </a:p>
          <a:p>
            <a:pPr marL="180975" lvl="1" indent="-180975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ü"/>
            </a:pPr>
            <a:r>
              <a:rPr lang="en-GB" altLang="en-US" sz="1500" dirty="0">
                <a:solidFill>
                  <a:schemeClr val="bg2"/>
                </a:solidFill>
              </a:rPr>
              <a:t>increasing political visibility of space and taking full benefit from its economic and societal dimension</a:t>
            </a:r>
            <a:r>
              <a:rPr lang="en-GB" altLang="en-US" sz="1500" dirty="0" smtClean="0">
                <a:solidFill>
                  <a:schemeClr val="bg2"/>
                </a:solidFill>
              </a:rPr>
              <a:t>.</a:t>
            </a:r>
            <a:endParaRPr lang="en-GB" altLang="en-US" sz="15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2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182563" y="144612"/>
            <a:ext cx="7175500" cy="461665"/>
          </a:xfrm>
        </p:spPr>
        <p:txBody>
          <a:bodyPr/>
          <a:lstStyle/>
          <a:p>
            <a:pPr eaLnBrk="1" hangingPunct="1"/>
            <a:r>
              <a:rPr lang="en-US" altLang="en-US" sz="2400" b="1" dirty="0" smtClean="0">
                <a:latin typeface="Verdana" pitchFamily="34" charset="0"/>
              </a:rPr>
              <a:t>Strong ties all over the world</a:t>
            </a: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568325" y="1235075"/>
            <a:ext cx="8037513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5900" indent="-215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NotesEsa" pitchFamily="50" charset="0"/>
              <a:buNone/>
            </a:pPr>
            <a:r>
              <a:rPr lang="en-GB" altLang="en-US" sz="1800" b="1">
                <a:solidFill>
                  <a:srgbClr val="0098DB"/>
                </a:solidFill>
              </a:rPr>
              <a:t>Partnership</a:t>
            </a:r>
            <a:r>
              <a:rPr lang="en-GB" altLang="en-US" sz="1800">
                <a:solidFill>
                  <a:srgbClr val="0098DB"/>
                </a:solidFill>
              </a:rPr>
              <a:t>: one of ESA</a:t>
            </a:r>
            <a:r>
              <a:rPr lang="it-IT" altLang="en-US" sz="1800">
                <a:solidFill>
                  <a:srgbClr val="0098DB"/>
                </a:solidFill>
              </a:rPr>
              <a:t>’</a:t>
            </a:r>
            <a:r>
              <a:rPr lang="en-GB" altLang="ja-JP" sz="1800">
                <a:solidFill>
                  <a:srgbClr val="0098DB"/>
                </a:solidFill>
              </a:rPr>
              <a:t>s key words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en-US" sz="1600">
                <a:solidFill>
                  <a:schemeClr val="bg2"/>
                </a:solidFill>
              </a:rPr>
              <a:t>As a European research and development organisation, </a:t>
            </a:r>
            <a:br>
              <a:rPr lang="en-GB" altLang="en-US" sz="1600">
                <a:solidFill>
                  <a:schemeClr val="bg2"/>
                </a:solidFill>
              </a:rPr>
            </a:br>
            <a:r>
              <a:rPr lang="en-GB" altLang="en-US" sz="1600">
                <a:solidFill>
                  <a:schemeClr val="bg2"/>
                </a:solidFill>
              </a:rPr>
              <a:t>ESA is a programmatically driven organisation, i.e. the international cooperation is driven by programmatic needs and rationale.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</a:pPr>
            <a:r>
              <a:rPr lang="en-GB" altLang="en-US" sz="1600" b="1">
                <a:solidFill>
                  <a:schemeClr val="bg2"/>
                </a:solidFill>
              </a:rPr>
              <a:t>Strategic partnerships </a:t>
            </a:r>
            <a:r>
              <a:rPr lang="en-GB" altLang="en-US" sz="1600">
                <a:solidFill>
                  <a:schemeClr val="bg2"/>
                </a:solidFill>
              </a:rPr>
              <a:t>with: USA, Russia and China 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</a:pPr>
            <a:r>
              <a:rPr lang="en-GB" altLang="en-US" sz="1600" b="1">
                <a:solidFill>
                  <a:schemeClr val="bg2"/>
                </a:solidFill>
              </a:rPr>
              <a:t>Long-standing cooperation</a:t>
            </a:r>
            <a:r>
              <a:rPr lang="en-GB" altLang="en-US" sz="1600">
                <a:solidFill>
                  <a:schemeClr val="bg2"/>
                </a:solidFill>
              </a:rPr>
              <a:t> with Japan, India, Argentina, Brazil, Israel, South Korea, Australia and many more…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</a:pPr>
            <a:r>
              <a:rPr lang="en-GB" altLang="en-US" sz="1600" b="1">
                <a:solidFill>
                  <a:schemeClr val="bg2"/>
                </a:solidFill>
              </a:rPr>
              <a:t>EU Members, but not ESA Member States</a:t>
            </a:r>
            <a:r>
              <a:rPr lang="en-GB" altLang="en-US" sz="1600">
                <a:solidFill>
                  <a:schemeClr val="bg2"/>
                </a:solidFill>
              </a:rPr>
              <a:t>: enhanced cooperation and joint activities. European Cooperating States (ECS): Bulgaria, Latvia, Lithuania, Slovakia and Slovenia. Cooperating States: Cyprus and Malta. Discussions are ongoing with Croatia.</a:t>
            </a:r>
          </a:p>
        </p:txBody>
      </p:sp>
    </p:spTree>
    <p:extLst>
      <p:ext uri="{BB962C8B-B14F-4D97-AF65-F5344CB8AC3E}">
        <p14:creationId xmlns:p14="http://schemas.microsoft.com/office/powerpoint/2010/main" val="391554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Preparing_vacuum_chamber_in_Propulsion_Lab_645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174637"/>
            <a:ext cx="3260725" cy="47021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69863" y="144612"/>
            <a:ext cx="7173912" cy="461665"/>
          </a:xfrm>
        </p:spPr>
        <p:txBody>
          <a:bodyPr/>
          <a:lstStyle/>
          <a:p>
            <a:pPr eaLnBrk="1" hangingPunct="1"/>
            <a:r>
              <a:rPr lang="en-US" altLang="en-US" sz="2400" b="1" dirty="0" smtClean="0">
                <a:latin typeface="Verdana" pitchFamily="34" charset="0"/>
              </a:rPr>
              <a:t>ESA’s industrial policy</a:t>
            </a:r>
          </a:p>
        </p:txBody>
      </p:sp>
      <p:sp>
        <p:nvSpPr>
          <p:cNvPr id="27651" name="Rectangle 3"/>
          <p:cNvSpPr txBox="1">
            <a:spLocks noChangeArrowheads="1"/>
          </p:cNvSpPr>
          <p:nvPr/>
        </p:nvSpPr>
        <p:spPr bwMode="auto">
          <a:xfrm>
            <a:off x="3925888" y="2092213"/>
            <a:ext cx="4884737" cy="35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GB" altLang="en-US" sz="1600" b="1" dirty="0">
                <a:solidFill>
                  <a:schemeClr val="bg2"/>
                </a:solidFill>
              </a:rPr>
              <a:t>ESA</a:t>
            </a:r>
            <a:r>
              <a:rPr lang="it-IT" altLang="en-US" sz="1600" b="1" dirty="0">
                <a:solidFill>
                  <a:schemeClr val="bg2"/>
                </a:solidFill>
              </a:rPr>
              <a:t>’</a:t>
            </a:r>
            <a:r>
              <a:rPr lang="en-GB" altLang="ja-JP" sz="1600" b="1" dirty="0">
                <a:solidFill>
                  <a:schemeClr val="bg2"/>
                </a:solidFill>
              </a:rPr>
              <a:t>s industrial policy</a:t>
            </a:r>
            <a:r>
              <a:rPr lang="en-GB" altLang="ja-JP" sz="1600" dirty="0">
                <a:solidFill>
                  <a:schemeClr val="bg2"/>
                </a:solidFill>
              </a:rPr>
              <a:t>: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</a:pPr>
            <a:r>
              <a:rPr lang="en-GB" altLang="en-US" sz="1600" dirty="0">
                <a:solidFill>
                  <a:schemeClr val="bg2"/>
                </a:solidFill>
              </a:rPr>
              <a:t>ensures that Member States get a </a:t>
            </a:r>
            <a:r>
              <a:rPr lang="en-GB" altLang="en-US" sz="1600" i="1" dirty="0">
                <a:solidFill>
                  <a:schemeClr val="bg2"/>
                </a:solidFill>
              </a:rPr>
              <a:t>fair return</a:t>
            </a:r>
            <a:r>
              <a:rPr lang="en-GB" altLang="en-US" sz="1600" dirty="0">
                <a:solidFill>
                  <a:schemeClr val="bg2"/>
                </a:solidFill>
              </a:rPr>
              <a:t> on their investment;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</a:pPr>
            <a:r>
              <a:rPr lang="en-GB" altLang="en-US" sz="1600" dirty="0">
                <a:solidFill>
                  <a:schemeClr val="bg2"/>
                </a:solidFill>
              </a:rPr>
              <a:t>improves </a:t>
            </a:r>
            <a:r>
              <a:rPr lang="en-GB" altLang="en-US" sz="1600" i="1" dirty="0">
                <a:solidFill>
                  <a:schemeClr val="bg2"/>
                </a:solidFill>
              </a:rPr>
              <a:t>competitiveness</a:t>
            </a:r>
            <a:r>
              <a:rPr lang="en-GB" altLang="en-US" sz="1600" dirty="0">
                <a:solidFill>
                  <a:schemeClr val="bg2"/>
                </a:solidFill>
              </a:rPr>
              <a:t> of European industry; 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</a:pPr>
            <a:r>
              <a:rPr lang="en-GB" altLang="en-US" sz="1600" dirty="0">
                <a:solidFill>
                  <a:schemeClr val="bg2"/>
                </a:solidFill>
              </a:rPr>
              <a:t>maintains and develops </a:t>
            </a:r>
            <a:r>
              <a:rPr lang="en-GB" altLang="en-US" sz="1600" i="1" dirty="0">
                <a:solidFill>
                  <a:schemeClr val="bg2"/>
                </a:solidFill>
              </a:rPr>
              <a:t>space technology</a:t>
            </a:r>
            <a:r>
              <a:rPr lang="en-GB" altLang="en-US" sz="1600" dirty="0">
                <a:solidFill>
                  <a:schemeClr val="bg2"/>
                </a:solidFill>
              </a:rPr>
              <a:t>;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</a:pPr>
            <a:r>
              <a:rPr lang="en-GB" altLang="en-US" sz="1600" dirty="0">
                <a:solidFill>
                  <a:schemeClr val="bg2"/>
                </a:solidFill>
              </a:rPr>
              <a:t>exploits the advantages of free </a:t>
            </a:r>
            <a:r>
              <a:rPr lang="en-GB" altLang="en-US" sz="1600" i="1" dirty="0">
                <a:solidFill>
                  <a:schemeClr val="bg2"/>
                </a:solidFill>
              </a:rPr>
              <a:t>competitive bidding</a:t>
            </a:r>
            <a:r>
              <a:rPr lang="en-GB" altLang="en-US" sz="1600" dirty="0">
                <a:solidFill>
                  <a:schemeClr val="bg2"/>
                </a:solidFill>
              </a:rPr>
              <a:t>, except where incompatible with objectives of the industrial policy.</a:t>
            </a:r>
          </a:p>
        </p:txBody>
      </p:sp>
      <p:sp>
        <p:nvSpPr>
          <p:cNvPr id="27652" name="Text Box 13"/>
          <p:cNvSpPr txBox="1">
            <a:spLocks noChangeArrowheads="1"/>
          </p:cNvSpPr>
          <p:nvPr/>
        </p:nvSpPr>
        <p:spPr bwMode="auto">
          <a:xfrm>
            <a:off x="3951288" y="1174637"/>
            <a:ext cx="531495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GB" altLang="en-US" sz="1800">
                <a:solidFill>
                  <a:srgbClr val="0098DB"/>
                </a:solidFill>
              </a:rPr>
              <a:t>About 85% of ESA</a:t>
            </a:r>
            <a:r>
              <a:rPr lang="it-IT" altLang="en-US" sz="1800">
                <a:solidFill>
                  <a:srgbClr val="0098DB"/>
                </a:solidFill>
              </a:rPr>
              <a:t>’</a:t>
            </a:r>
            <a:r>
              <a:rPr lang="en-GB" altLang="ja-JP" sz="1800">
                <a:solidFill>
                  <a:srgbClr val="0098DB"/>
                </a:solidFill>
              </a:rPr>
              <a:t>s budget is spent </a:t>
            </a:r>
            <a:br>
              <a:rPr lang="en-GB" altLang="ja-JP" sz="1800">
                <a:solidFill>
                  <a:srgbClr val="0098DB"/>
                </a:solidFill>
              </a:rPr>
            </a:br>
            <a:r>
              <a:rPr lang="en-GB" altLang="ja-JP" sz="1800">
                <a:solidFill>
                  <a:srgbClr val="0098DB"/>
                </a:solidFill>
              </a:rPr>
              <a:t>on contracts with European industry.</a:t>
            </a:r>
            <a:endParaRPr lang="en-GB" altLang="en-US" sz="1800">
              <a:solidFill>
                <a:srgbClr val="0098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ESA_NEW_PPT_Proposal-A_4x3" id="{F0631D13-FDB2-8744-A9E4-ABADC23E0550}" vid="{08D0F2E3-D15B-C549-B100-8716B2DF5E0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a presentation 7">
    <a:dk1>
      <a:srgbClr val="000000"/>
    </a:dk1>
    <a:lt1>
      <a:srgbClr val="FFFFFF"/>
    </a:lt1>
    <a:dk2>
      <a:srgbClr val="747678"/>
    </a:dk2>
    <a:lt2>
      <a:srgbClr val="4D4F53"/>
    </a:lt2>
    <a:accent1>
      <a:srgbClr val="0098DB"/>
    </a:accent1>
    <a:accent2>
      <a:srgbClr val="D5D6D2"/>
    </a:accent2>
    <a:accent3>
      <a:srgbClr val="FFFFFF"/>
    </a:accent3>
    <a:accent4>
      <a:srgbClr val="000000"/>
    </a:accent4>
    <a:accent5>
      <a:srgbClr val="AACAEA"/>
    </a:accent5>
    <a:accent6>
      <a:srgbClr val="C1C2BE"/>
    </a:accent6>
    <a:hlink>
      <a:srgbClr val="8B8D8E"/>
    </a:hlink>
    <a:folHlink>
      <a:srgbClr val="9A9B9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1729</Words>
  <Application>Microsoft Office PowerPoint</Application>
  <PresentationFormat>On-screen Show (4:3)</PresentationFormat>
  <Paragraphs>303</Paragraphs>
  <Slides>27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ESA Presentation</vt:lpstr>
      <vt:lpstr>Welcome  / Benvenuti</vt:lpstr>
      <vt:lpstr>Purpose of ESA</vt:lpstr>
      <vt:lpstr>ESA activities</vt:lpstr>
      <vt:lpstr>Member States</vt:lpstr>
      <vt:lpstr>ESA budget for 2016</vt:lpstr>
      <vt:lpstr>ESA 2016 budget by domain</vt:lpstr>
      <vt:lpstr>Space for Europe</vt:lpstr>
      <vt:lpstr>Strong ties all over the world</vt:lpstr>
      <vt:lpstr>ESA’s industrial policy</vt:lpstr>
      <vt:lpstr>ESA’s locations</vt:lpstr>
      <vt:lpstr>PowerPoint Presentation</vt:lpstr>
      <vt:lpstr>PowerPoint Presentation</vt:lpstr>
      <vt:lpstr>PowerPoint Presentation</vt:lpstr>
      <vt:lpstr>PowerPoint Presentation</vt:lpstr>
      <vt:lpstr>ESA Earth Observation Programmes</vt:lpstr>
      <vt:lpstr>Ministerial Council 2016,  December 2016, Lucerne, Switzerland</vt:lpstr>
      <vt:lpstr>PowerPoint Presentation</vt:lpstr>
      <vt:lpstr>Earth Observation Envelope Programme - 5 (EOEP-5: 2017-2021)</vt:lpstr>
      <vt:lpstr>EOEP-5: Future Missions - Block 1</vt:lpstr>
      <vt:lpstr>EOEP-5: Mission Development - Block 2</vt:lpstr>
      <vt:lpstr>EOEP-5: Mission Management - Block 3</vt:lpstr>
      <vt:lpstr>EOEP-5: EO Science for Society - Block 4 </vt:lpstr>
      <vt:lpstr>ESA Earth Observation Programmes</vt:lpstr>
      <vt:lpstr>Copernicus data access &amp; redistribution  Sentinel Data Hubs operated by ESA</vt:lpstr>
      <vt:lpstr>PowerPoint Presentation</vt:lpstr>
      <vt:lpstr>PowerPoint Presentation</vt:lpstr>
      <vt:lpstr>www.esa.int  earth.esa.int  sentinels.copernicus.eu</vt:lpstr>
    </vt:vector>
  </TitlesOfParts>
  <Company>ESA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Affordability Considerations for CMIN'16</dc:title>
  <dc:subject>Affordability Considerations for CMIN'16</dc:subject>
  <dc:creator>HIF-FC</dc:creator>
  <cp:lastModifiedBy>Henri Laur</cp:lastModifiedBy>
  <cp:revision>553</cp:revision>
  <cp:lastPrinted>2016-04-29T09:09:09Z</cp:lastPrinted>
  <dcterms:created xsi:type="dcterms:W3CDTF">2016-02-08T15:39:44Z</dcterms:created>
  <dcterms:modified xsi:type="dcterms:W3CDTF">2016-09-18T13:40:47Z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2015-06-30T22:00:00Z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