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83" r:id="rId4"/>
    <p:sldId id="284" r:id="rId5"/>
    <p:sldId id="280" r:id="rId6"/>
    <p:sldId id="286" r:id="rId7"/>
    <p:sldId id="287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04"/>
  </p:normalViewPr>
  <p:slideViewPr>
    <p:cSldViewPr>
      <p:cViewPr>
        <p:scale>
          <a:sx n="77" d="100"/>
          <a:sy n="77" d="100"/>
        </p:scale>
        <p:origin x="-20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81038"/>
            <a:ext cx="4538663" cy="34036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57688"/>
            <a:ext cx="5081588" cy="4084637"/>
          </a:xfrm>
        </p:spPr>
        <p:txBody>
          <a:bodyPr/>
          <a:lstStyle/>
          <a:p>
            <a:pPr lvl="1">
              <a:lnSpc>
                <a:spcPts val="2200"/>
              </a:lnSpc>
              <a:spcBef>
                <a:spcPts val="1400"/>
              </a:spcBef>
              <a:buFont typeface="Times" charset="0"/>
              <a:buChar char="•"/>
              <a:defRPr/>
            </a:pPr>
            <a:endParaRPr lang="en-GB" sz="1600" b="1" dirty="0" smtClean="0">
              <a:latin typeface="Verdana" charset="0"/>
              <a:ea typeface="MS PGothic" charset="0"/>
              <a:cs typeface="MS PGothic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947528-F8E8-5047-9495-EB1E3AE052DB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6762" cy="3432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7653338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15963" y="6405563"/>
            <a:ext cx="652621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9561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8535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trenitalia.com/" TargetMode="External"/><Relationship Id="rId3" Type="http://schemas.openxmlformats.org/officeDocument/2006/relationships/hyperlink" Target="mailto:Chiara.Stellani@esa.i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Logistics </a:t>
            </a:r>
            <a:br>
              <a:rPr lang="en-GB" sz="4200" b="1" dirty="0" smtClean="0">
                <a:solidFill>
                  <a:srgbClr val="FFFFFF"/>
                </a:solidFill>
                <a:latin typeface="+mj-lt"/>
              </a:rPr>
            </a:br>
            <a:endParaRPr sz="4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6576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sz="2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</a:t>
            </a:r>
            <a:endParaRPr sz="2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WGISS#42 meeting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Frascati, Italy</a:t>
            </a:r>
            <a:endParaRPr sz="2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</a:t>
            </a:r>
            <a:r>
              <a:rPr lang="en-AU" sz="2800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sz="2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-22</a:t>
            </a:r>
            <a:r>
              <a:rPr lang="en-AU" sz="2800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sz="28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2016</a:t>
            </a:r>
            <a:endParaRPr sz="2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 b="2469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223570"/>
            <a:ext cx="9144000" cy="105664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83000"/>
                  <a:shade val="100000"/>
                  <a:hueMod val="100000"/>
                  <a:satMod val="220000"/>
                  <a:lumMod val="90000"/>
                  <a:alpha val="82000"/>
                </a:schemeClr>
              </a:gs>
              <a:gs pos="76000">
                <a:schemeClr val="accent5">
                  <a:shade val="100000"/>
                  <a:alpha val="82000"/>
                </a:schemeClr>
              </a:gs>
              <a:gs pos="100000">
                <a:schemeClr val="accent5">
                  <a:shade val="93000"/>
                  <a:satMod val="100000"/>
                  <a:lumMod val="93000"/>
                  <a:alpha val="82000"/>
                </a:schemeClr>
              </a:gs>
            </a:gsLst>
            <a:path path="circle">
              <a:fillToRect l="15000" t="15000" r="100000" b="10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9" name="Titolo 1"/>
          <p:cNvSpPr txBox="1">
            <a:spLocks/>
          </p:cNvSpPr>
          <p:nvPr/>
        </p:nvSpPr>
        <p:spPr bwMode="auto">
          <a:xfrm>
            <a:off x="323850" y="398463"/>
            <a:ext cx="84693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b="1">
                <a:latin typeface="Calibri" charset="0"/>
                <a:cs typeface="Calibri" charset="0"/>
              </a:rPr>
              <a:t>Welcome to ESRIN (</a:t>
            </a:r>
            <a:r>
              <a:rPr lang="fr-FR" sz="2800" b="1" i="1">
                <a:latin typeface="Calibri" charset="0"/>
                <a:cs typeface="Calibri" charset="0"/>
              </a:rPr>
              <a:t>European Space Research Institute</a:t>
            </a:r>
            <a:r>
              <a:rPr lang="en-GB" sz="2800" b="1">
                <a:latin typeface="Calibri" charset="0"/>
                <a:cs typeface="Calibri" charset="0"/>
              </a:rPr>
              <a:t>)  the </a:t>
            </a:r>
            <a:r>
              <a:rPr lang="en-US" sz="2800" b="1">
                <a:latin typeface="Calibri" charset="0"/>
                <a:cs typeface="Calibri" charset="0"/>
              </a:rPr>
              <a:t>ESA Centre for Earth Observation</a:t>
            </a:r>
            <a:r>
              <a:rPr lang="en-GB" sz="2800" b="1">
                <a:latin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70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6106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LUNCH</a:t>
            </a:r>
          </a:p>
          <a:p>
            <a:pPr marL="0" indent="0">
              <a:buNone/>
            </a:pPr>
            <a:r>
              <a:rPr lang="en-US" dirty="0" smtClean="0"/>
              <a:t>ESRIN canteen. Lunch tickets </a:t>
            </a:r>
            <a:r>
              <a:rPr lang="en-US" dirty="0" smtClean="0"/>
              <a:t>available for </a:t>
            </a:r>
            <a:r>
              <a:rPr lang="en-US" dirty="0" smtClean="0"/>
              <a:t>non-ESA participants.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BREAKS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Coffee</a:t>
            </a:r>
            <a:r>
              <a:rPr lang="en-US" dirty="0"/>
              <a:t>, tea and water at the break, close to meeting room.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BANK, TRAVEL AGENCY, COFFEE BAR &amp; MEDICAL CENTER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Located one floor below Magellan </a:t>
            </a:r>
            <a:r>
              <a:rPr lang="en-US" dirty="0" smtClean="0"/>
              <a:t>room.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SECURITY</a:t>
            </a:r>
          </a:p>
          <a:p>
            <a:r>
              <a:rPr lang="en-US" u="sng" dirty="0" smtClean="0"/>
              <a:t>Free access:</a:t>
            </a:r>
            <a:r>
              <a:rPr lang="en-US" dirty="0" smtClean="0"/>
              <a:t>  Magellan room, Bank, Travel agency, Coffee Bar, Canteen</a:t>
            </a:r>
            <a:r>
              <a:rPr lang="en-US" dirty="0"/>
              <a:t> </a:t>
            </a:r>
            <a:r>
              <a:rPr lang="en-US" dirty="0" smtClean="0"/>
              <a:t>and Medical Center.</a:t>
            </a:r>
          </a:p>
          <a:p>
            <a:r>
              <a:rPr lang="en-US" u="sng" dirty="0" smtClean="0"/>
              <a:t>Restricted access:</a:t>
            </a:r>
            <a:r>
              <a:rPr lang="en-US" dirty="0" smtClean="0"/>
              <a:t> rest of ESRIN </a:t>
            </a:r>
            <a:r>
              <a:rPr lang="en-US" dirty="0"/>
              <a:t>site is </a:t>
            </a:r>
            <a:r>
              <a:rPr lang="en-US" dirty="0" smtClean="0"/>
              <a:t>accessible to visitors only if accompanied </a:t>
            </a:r>
            <a:r>
              <a:rPr lang="en-US" dirty="0"/>
              <a:t>with staff</a:t>
            </a:r>
            <a:r>
              <a:rPr lang="en-US" dirty="0" smtClean="0"/>
              <a:t>.</a:t>
            </a:r>
          </a:p>
          <a:p>
            <a:r>
              <a:rPr lang="en-GB" dirty="0" smtClean="0"/>
              <a:t>Badge </a:t>
            </a:r>
            <a:r>
              <a:rPr lang="en-GB" dirty="0"/>
              <a:t>valid for the full duration of the meeting (do not lose it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Logistics </a:t>
            </a:r>
            <a:r>
              <a:rPr lang="en-GB" dirty="0"/>
              <a:t>(1/2)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7273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TRANSPORTATION</a:t>
            </a:r>
            <a:endParaRPr lang="en-US" b="1" dirty="0"/>
          </a:p>
          <a:p>
            <a:r>
              <a:rPr lang="en-US" dirty="0" smtClean="0"/>
              <a:t>Transportation from/to Frascati through hotel shuttle or ESA shuttle bus</a:t>
            </a:r>
          </a:p>
          <a:p>
            <a:r>
              <a:rPr lang="en-US" dirty="0" smtClean="0"/>
              <a:t>Bus transportation for social event on Tuesday: ESRIN-Rome-Hotels</a:t>
            </a:r>
            <a:endParaRPr lang="en-US" dirty="0"/>
          </a:p>
          <a:p>
            <a:r>
              <a:rPr lang="en-US" dirty="0" smtClean="0"/>
              <a:t>Taxi on demand </a:t>
            </a:r>
            <a:r>
              <a:rPr lang="en-US" sz="1800" dirty="0" smtClean="0"/>
              <a:t>(travel agency)</a:t>
            </a:r>
          </a:p>
          <a:p>
            <a:r>
              <a:rPr lang="en-US" dirty="0" smtClean="0"/>
              <a:t>Train </a:t>
            </a:r>
            <a:r>
              <a:rPr lang="en-US" sz="1800" dirty="0" smtClean="0"/>
              <a:t>(between ESRIN – Tor </a:t>
            </a:r>
            <a:r>
              <a:rPr lang="en-US" sz="1800" dirty="0" err="1" smtClean="0"/>
              <a:t>Vergata</a:t>
            </a:r>
            <a:r>
              <a:rPr lang="en-US" sz="1800" dirty="0" smtClean="0"/>
              <a:t> and </a:t>
            </a:r>
            <a:r>
              <a:rPr lang="en-US" sz="1800" dirty="0"/>
              <a:t>Roma Termini – </a:t>
            </a:r>
            <a:r>
              <a:rPr lang="en-US" sz="1800" dirty="0" smtClean="0"/>
              <a:t>see schedule on </a:t>
            </a:r>
            <a:r>
              <a:rPr lang="en-US" sz="1800" dirty="0">
                <a:hlinkClick r:id="rId2"/>
              </a:rPr>
              <a:t>http://www.trenitalia.com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/>
              <a:t> 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WIFI</a:t>
            </a:r>
          </a:p>
          <a:p>
            <a:pPr marL="0" indent="0">
              <a:buNone/>
            </a:pPr>
            <a:r>
              <a:rPr lang="en-US" dirty="0" smtClean="0"/>
              <a:t>Individual </a:t>
            </a:r>
            <a:r>
              <a:rPr lang="en-US" dirty="0" err="1"/>
              <a:t>Wifi</a:t>
            </a:r>
            <a:r>
              <a:rPr lang="en-US" dirty="0"/>
              <a:t> access code </a:t>
            </a:r>
            <a:r>
              <a:rPr lang="en-GB" dirty="0"/>
              <a:t>(</a:t>
            </a:r>
            <a:r>
              <a:rPr lang="ja-JP" altLang="en-GB" b="1" i="1" dirty="0"/>
              <a:t>“</a:t>
            </a:r>
            <a:r>
              <a:rPr lang="en-GB" b="1" i="1" dirty="0" err="1"/>
              <a:t>esa</a:t>
            </a:r>
            <a:r>
              <a:rPr lang="en-GB" b="1" i="1" dirty="0"/>
              <a:t>-public</a:t>
            </a:r>
            <a:r>
              <a:rPr lang="ja-JP" altLang="en-GB" b="1" i="1" dirty="0"/>
              <a:t>”</a:t>
            </a:r>
            <a:r>
              <a:rPr lang="en-GB" dirty="0" smtClean="0"/>
              <a:t>)</a:t>
            </a:r>
            <a:r>
              <a:rPr lang="en-GB" dirty="0"/>
              <a:t> </a:t>
            </a:r>
            <a:r>
              <a:rPr lang="en-US" dirty="0" smtClean="0"/>
              <a:t>provided </a:t>
            </a:r>
            <a:r>
              <a:rPr lang="en-US" dirty="0"/>
              <a:t>to each </a:t>
            </a:r>
            <a:r>
              <a:rPr lang="en-US" dirty="0" smtClean="0"/>
              <a:t>participant.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WELCOME </a:t>
            </a:r>
            <a:r>
              <a:rPr lang="en-US" b="1" dirty="0"/>
              <a:t>PACKAGE</a:t>
            </a:r>
          </a:p>
          <a:p>
            <a:pPr marL="0" indent="0">
              <a:buNone/>
            </a:pPr>
            <a:r>
              <a:rPr lang="en-US" dirty="0"/>
              <a:t>Provided to each </a:t>
            </a:r>
            <a:r>
              <a:rPr lang="en-US" dirty="0" smtClean="0"/>
              <a:t>guest.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SUPPORT</a:t>
            </a:r>
          </a:p>
          <a:p>
            <a:pPr marL="0" indent="0">
              <a:buNone/>
            </a:pPr>
            <a:r>
              <a:rPr lang="en-US" dirty="0" smtClean="0"/>
              <a:t>Contact Chiara (</a:t>
            </a:r>
            <a:r>
              <a:rPr lang="en-US" dirty="0" smtClean="0">
                <a:hlinkClick r:id="rId3"/>
              </a:rPr>
              <a:t>Chiara.Stellani@esa.int</a:t>
            </a:r>
            <a:r>
              <a:rPr lang="en-US" dirty="0" smtClean="0"/>
              <a:t>, </a:t>
            </a:r>
            <a:r>
              <a:rPr lang="en-US" dirty="0" err="1" smtClean="0"/>
              <a:t>tel</a:t>
            </a:r>
            <a:r>
              <a:rPr lang="en-US" dirty="0"/>
              <a:t>: 80364 internal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Logistics (2/2)</a:t>
            </a:r>
          </a:p>
        </p:txBody>
      </p:sp>
    </p:spTree>
    <p:extLst>
      <p:ext uri="{BB962C8B-B14F-4D97-AF65-F5344CB8AC3E}">
        <p14:creationId xmlns:p14="http://schemas.microsoft.com/office/powerpoint/2010/main" val="2974500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66800" y="381000"/>
            <a:ext cx="6169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0800" bIns="10800"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</a:rPr>
              <a:t>Group Photo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Tuesday </a:t>
            </a:r>
            <a:r>
              <a:rPr lang="en-US" sz="2400" dirty="0" smtClean="0">
                <a:solidFill>
                  <a:schemeClr val="bg1"/>
                </a:solidFill>
              </a:rPr>
              <a:t>20 Sep </a:t>
            </a:r>
            <a:r>
              <a:rPr lang="en-US" sz="2400" dirty="0">
                <a:solidFill>
                  <a:schemeClr val="bg1"/>
                </a:solidFill>
              </a:rPr>
              <a:t>at 12:20 </a:t>
            </a:r>
          </a:p>
          <a:p>
            <a:pPr algn="ctr">
              <a:defRPr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DSC_1918_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199"/>
            <a:ext cx="8305800" cy="5560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/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WGISS#36, September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18632"/>
      </p:ext>
    </p:extLst>
  </p:cSld>
  <p:clrMapOvr>
    <a:masterClrMapping/>
  </p:clrMapOvr>
  <p:transition xmlns:p14="http://schemas.microsoft.com/office/powerpoint/2010/main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3999" y="95114"/>
            <a:ext cx="640080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WGISS-42 Social events</a:t>
            </a:r>
          </a:p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Tuesday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20 Sep - Rome Tour &amp;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No Host Dinner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</a:t>
            </a:r>
            <a:endParaRPr lang="en-US" sz="240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44600"/>
            <a:ext cx="2997200" cy="1881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15" y="1244600"/>
            <a:ext cx="3321785" cy="186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724400"/>
            <a:ext cx="319043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505200"/>
            <a:ext cx="3200400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295400"/>
            <a:ext cx="2357159" cy="17655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0" y="443126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Via di </a:t>
            </a:r>
            <a:r>
              <a:rPr lang="en-US" b="1" dirty="0" err="1">
                <a:solidFill>
                  <a:srgbClr val="FFFFFF"/>
                </a:solidFill>
              </a:rPr>
              <a:t>Ripetta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smtClean="0">
                <a:solidFill>
                  <a:srgbClr val="FFFFFF"/>
                </a:solidFill>
              </a:rPr>
              <a:t>14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3557644"/>
            <a:ext cx="3886200" cy="32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0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4833946" cy="371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1295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ESRIN Control Room for EO payloads (CREOP)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105400"/>
            <a:ext cx="1582036" cy="149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5791200"/>
            <a:ext cx="33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/>
            </a:lvl1pPr>
          </a:lstStyle>
          <a:p>
            <a:r>
              <a:rPr lang="en-US" sz="1800" b="1" dirty="0"/>
              <a:t>ESRIN Astronomical Observatory</a:t>
            </a:r>
          </a:p>
        </p:txBody>
      </p:sp>
      <p:pic>
        <p:nvPicPr>
          <p:cNvPr id="9" name="Picture 8" descr="2016-03-14 09.24.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3700397" cy="2077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3999" y="95114"/>
            <a:ext cx="640080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WGISS-42 Social events</a:t>
            </a:r>
          </a:p>
          <a:p>
            <a:pPr algn="ctr" eaLnBrk="0" hangingPunct="0"/>
            <a:r>
              <a:rPr lang="en-US" sz="24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Thursday 22 Sep –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ESRIN Facility Tour</a:t>
            </a:r>
            <a:endParaRPr lang="en-US" sz="240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302</Words>
  <Application>Microsoft Macintosh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Logistics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147</cp:revision>
  <dcterms:modified xsi:type="dcterms:W3CDTF">2016-09-15T20:32:29Z</dcterms:modified>
</cp:coreProperties>
</file>