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notesMasterIdLst>
    <p:notesMasterId r:id="rId24"/>
  </p:notesMasterIdLst>
  <p:handoutMasterIdLst>
    <p:handoutMasterId r:id="rId25"/>
  </p:handoutMasterIdLst>
  <p:sldIdLst>
    <p:sldId id="256" r:id="rId3"/>
    <p:sldId id="284" r:id="rId4"/>
    <p:sldId id="472" r:id="rId5"/>
    <p:sldId id="471" r:id="rId6"/>
    <p:sldId id="434" r:id="rId7"/>
    <p:sldId id="432" r:id="rId8"/>
    <p:sldId id="486" r:id="rId9"/>
    <p:sldId id="487" r:id="rId10"/>
    <p:sldId id="448" r:id="rId11"/>
    <p:sldId id="485" r:id="rId12"/>
    <p:sldId id="482" r:id="rId13"/>
    <p:sldId id="474" r:id="rId14"/>
    <p:sldId id="475" r:id="rId15"/>
    <p:sldId id="476" r:id="rId16"/>
    <p:sldId id="477" r:id="rId17"/>
    <p:sldId id="483" r:id="rId18"/>
    <p:sldId id="488" r:id="rId19"/>
    <p:sldId id="481" r:id="rId20"/>
    <p:sldId id="433" r:id="rId21"/>
    <p:sldId id="440" r:id="rId22"/>
    <p:sldId id="35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556" autoAdjust="0"/>
  </p:normalViewPr>
  <p:slideViewPr>
    <p:cSldViewPr snapToGrid="0" snapToObjects="1">
      <p:cViewPr varScale="1">
        <p:scale>
          <a:sx n="79" d="100"/>
          <a:sy n="79" d="100"/>
        </p:scale>
        <p:origin x="199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2536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5994B2-F322-A84B-AC6F-4040A7F4E383}" type="doc">
      <dgm:prSet loTypeId="urn:microsoft.com/office/officeart/2005/8/layout/radial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B7ABA9-0C4B-E444-80C7-E7B7DF61894C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dirty="0"/>
            <a:t>2  Land Information and Management Systems</a:t>
          </a:r>
        </a:p>
      </dgm:t>
    </dgm:pt>
    <dgm:pt modelId="{04E98EB2-DB7B-3E48-A6EB-80C1E09BAA43}" type="parTrans" cxnId="{8B8AEDF2-16CC-AB44-8A9A-27C3F5E32E7B}">
      <dgm:prSet/>
      <dgm:spPr/>
      <dgm:t>
        <a:bodyPr/>
        <a:lstStyle/>
        <a:p>
          <a:endParaRPr lang="en-US"/>
        </a:p>
      </dgm:t>
    </dgm:pt>
    <dgm:pt modelId="{BEAD9FC5-3ED5-3D4E-887E-798FD51B8EE3}" type="sibTrans" cxnId="{8B8AEDF2-16CC-AB44-8A9A-27C3F5E32E7B}">
      <dgm:prSet/>
      <dgm:spPr/>
      <dgm:t>
        <a:bodyPr/>
        <a:lstStyle/>
        <a:p>
          <a:endParaRPr lang="en-US"/>
        </a:p>
      </dgm:t>
    </dgm:pt>
    <dgm:pt modelId="{D728689E-7971-9C4B-8EB4-BEBCACA8B161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en-US" dirty="0"/>
            <a:t>3  SDI Governance and Policy Development</a:t>
          </a:r>
        </a:p>
      </dgm:t>
    </dgm:pt>
    <dgm:pt modelId="{F32C07D4-1336-0049-9A9A-37C496936432}" type="parTrans" cxnId="{ABF3EC2A-6969-004B-BBFB-2513458D0B98}">
      <dgm:prSet/>
      <dgm:spPr/>
      <dgm:t>
        <a:bodyPr/>
        <a:lstStyle/>
        <a:p>
          <a:endParaRPr lang="en-US"/>
        </a:p>
      </dgm:t>
    </dgm:pt>
    <dgm:pt modelId="{9C29EFB2-1F3B-A44B-A332-C0668A70C397}" type="sibTrans" cxnId="{ABF3EC2A-6969-004B-BBFB-2513458D0B98}">
      <dgm:prSet/>
      <dgm:spPr/>
      <dgm:t>
        <a:bodyPr/>
        <a:lstStyle/>
        <a:p>
          <a:endParaRPr lang="en-US"/>
        </a:p>
      </dgm:t>
    </dgm:pt>
    <dgm:pt modelId="{02E5FEEF-42E4-2544-9F1D-DBD665DD9E20}">
      <dgm:prSet/>
      <dgm:spPr>
        <a:solidFill>
          <a:schemeClr val="accent2">
            <a:lumMod val="50000"/>
            <a:lumOff val="50000"/>
          </a:schemeClr>
        </a:solidFill>
      </dgm:spPr>
      <dgm:t>
        <a:bodyPr/>
        <a:lstStyle/>
        <a:p>
          <a:pPr rtl="0"/>
          <a:r>
            <a:rPr lang="en-US"/>
            <a:t>4  Disaster Management, Reduction and Mitigation</a:t>
          </a:r>
        </a:p>
      </dgm:t>
    </dgm:pt>
    <dgm:pt modelId="{F7F52254-429F-F149-945C-1718F88E26FF}" type="parTrans" cxnId="{31A0BEBD-6148-F847-B9DD-4B652C2BB331}">
      <dgm:prSet/>
      <dgm:spPr/>
      <dgm:t>
        <a:bodyPr/>
        <a:lstStyle/>
        <a:p>
          <a:endParaRPr lang="en-US"/>
        </a:p>
      </dgm:t>
    </dgm:pt>
    <dgm:pt modelId="{9D514D84-2875-9E4F-A648-42BC38152889}" type="sibTrans" cxnId="{31A0BEBD-6148-F847-B9DD-4B652C2BB331}">
      <dgm:prSet/>
      <dgm:spPr/>
      <dgm:t>
        <a:bodyPr/>
        <a:lstStyle/>
        <a:p>
          <a:endParaRPr lang="en-US"/>
        </a:p>
      </dgm:t>
    </dgm:pt>
    <dgm:pt modelId="{274082F3-50D2-174D-BCFE-C77196BDB4EA}">
      <dgm:prSet/>
      <dgm:spPr/>
      <dgm:t>
        <a:bodyPr/>
        <a:lstStyle/>
        <a:p>
          <a:pPr rtl="0"/>
          <a:r>
            <a:rPr lang="en-US" dirty="0"/>
            <a:t>5  </a:t>
          </a:r>
          <a:r>
            <a:rPr lang="en-US" b="1" dirty="0"/>
            <a:t>Earth Observation and Sensors</a:t>
          </a:r>
          <a:endParaRPr lang="en-US" dirty="0"/>
        </a:p>
      </dgm:t>
    </dgm:pt>
    <dgm:pt modelId="{169C38F1-C2DA-E44A-B6D3-FE635E97F730}" type="parTrans" cxnId="{D6CF6148-EEAE-7840-8079-1312D9CD583E}">
      <dgm:prSet/>
      <dgm:spPr/>
      <dgm:t>
        <a:bodyPr/>
        <a:lstStyle/>
        <a:p>
          <a:endParaRPr lang="en-US"/>
        </a:p>
      </dgm:t>
    </dgm:pt>
    <dgm:pt modelId="{9E6FB108-E54C-0448-B16F-F0F9C7849454}" type="sibTrans" cxnId="{D6CF6148-EEAE-7840-8079-1312D9CD583E}">
      <dgm:prSet/>
      <dgm:spPr/>
      <dgm:t>
        <a:bodyPr/>
        <a:lstStyle/>
        <a:p>
          <a:endParaRPr lang="en-US"/>
        </a:p>
      </dgm:t>
    </dgm:pt>
    <dgm:pt modelId="{5F825860-93AD-CC43-8B4C-C1F5DB035863}" type="pres">
      <dgm:prSet presAssocID="{F85994B2-F322-A84B-AC6F-4040A7F4E38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ACE0A6-50FB-DC41-A85A-F901B4902D55}" type="pres">
      <dgm:prSet presAssocID="{F85994B2-F322-A84B-AC6F-4040A7F4E383}" presName="cycle" presStyleCnt="0"/>
      <dgm:spPr/>
    </dgm:pt>
    <dgm:pt modelId="{6202699D-AFD5-D24A-B26E-66199555A18C}" type="pres">
      <dgm:prSet presAssocID="{F85994B2-F322-A84B-AC6F-4040A7F4E383}" presName="centerShape" presStyleCnt="0"/>
      <dgm:spPr/>
    </dgm:pt>
    <dgm:pt modelId="{522723B7-D09E-1446-B016-09709EFEC5D0}" type="pres">
      <dgm:prSet presAssocID="{F85994B2-F322-A84B-AC6F-4040A7F4E383}" presName="connSite" presStyleLbl="node1" presStyleIdx="0" presStyleCnt="5"/>
      <dgm:spPr/>
    </dgm:pt>
    <dgm:pt modelId="{974D96E6-0CEE-4D41-9198-59FBCD8E9DD7}" type="pres">
      <dgm:prSet presAssocID="{F85994B2-F322-A84B-AC6F-4040A7F4E383}" presName="visible" presStyleLbl="node1" presStyleIdx="0" presStyleCnt="5" custLinFactNeighborX="6215"/>
      <dgm:spPr/>
    </dgm:pt>
    <dgm:pt modelId="{26EFCB0E-0CBE-3B4F-B4C6-FA2BB9FB030B}" type="pres">
      <dgm:prSet presAssocID="{04E98EB2-DB7B-3E48-A6EB-80C1E09BAA43}" presName="Name25" presStyleLbl="parChTrans1D1" presStyleIdx="0" presStyleCnt="4"/>
      <dgm:spPr/>
      <dgm:t>
        <a:bodyPr/>
        <a:lstStyle/>
        <a:p>
          <a:endParaRPr lang="en-US"/>
        </a:p>
      </dgm:t>
    </dgm:pt>
    <dgm:pt modelId="{183B9DA4-CD1D-244F-8121-E42EF1B61335}" type="pres">
      <dgm:prSet presAssocID="{6BB7ABA9-0C4B-E444-80C7-E7B7DF61894C}" presName="node" presStyleCnt="0"/>
      <dgm:spPr/>
    </dgm:pt>
    <dgm:pt modelId="{CAF8CCDE-8006-1D4B-B96F-0A9B8972041F}" type="pres">
      <dgm:prSet presAssocID="{6BB7ABA9-0C4B-E444-80C7-E7B7DF61894C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CA40E-66F9-0B49-B7F2-E3E1E2058C16}" type="pres">
      <dgm:prSet presAssocID="{6BB7ABA9-0C4B-E444-80C7-E7B7DF61894C}" presName="childNode" presStyleLbl="revTx" presStyleIdx="0" presStyleCnt="0">
        <dgm:presLayoutVars>
          <dgm:bulletEnabled val="1"/>
        </dgm:presLayoutVars>
      </dgm:prSet>
      <dgm:spPr/>
    </dgm:pt>
    <dgm:pt modelId="{06F80531-D984-D441-8909-0951C77B1F66}" type="pres">
      <dgm:prSet presAssocID="{F32C07D4-1336-0049-9A9A-37C496936432}" presName="Name25" presStyleLbl="parChTrans1D1" presStyleIdx="1" presStyleCnt="4"/>
      <dgm:spPr/>
      <dgm:t>
        <a:bodyPr/>
        <a:lstStyle/>
        <a:p>
          <a:endParaRPr lang="en-US"/>
        </a:p>
      </dgm:t>
    </dgm:pt>
    <dgm:pt modelId="{24C4BAB6-B83A-B544-91FE-442359EAC44F}" type="pres">
      <dgm:prSet presAssocID="{D728689E-7971-9C4B-8EB4-BEBCACA8B161}" presName="node" presStyleCnt="0"/>
      <dgm:spPr/>
    </dgm:pt>
    <dgm:pt modelId="{39C51AFA-DBEE-B942-888F-364D25326C7A}" type="pres">
      <dgm:prSet presAssocID="{D728689E-7971-9C4B-8EB4-BEBCACA8B161}" presName="parentNode" presStyleLbl="node1" presStyleIdx="2" presStyleCnt="5" custLinFactNeighborX="56676" custLinFactNeighborY="-173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0C9FA-1EF6-194A-8F2F-9AC5751EE687}" type="pres">
      <dgm:prSet presAssocID="{D728689E-7971-9C4B-8EB4-BEBCACA8B161}" presName="childNode" presStyleLbl="revTx" presStyleIdx="0" presStyleCnt="0">
        <dgm:presLayoutVars>
          <dgm:bulletEnabled val="1"/>
        </dgm:presLayoutVars>
      </dgm:prSet>
      <dgm:spPr/>
    </dgm:pt>
    <dgm:pt modelId="{D69E5C84-8F71-A643-BBCE-C5B2A647A9E1}" type="pres">
      <dgm:prSet presAssocID="{F7F52254-429F-F149-945C-1718F88E26FF}" presName="Name25" presStyleLbl="parChTrans1D1" presStyleIdx="2" presStyleCnt="4"/>
      <dgm:spPr/>
      <dgm:t>
        <a:bodyPr/>
        <a:lstStyle/>
        <a:p>
          <a:endParaRPr lang="en-US"/>
        </a:p>
      </dgm:t>
    </dgm:pt>
    <dgm:pt modelId="{35182C63-35CB-344E-AEE7-28F0BE031B61}" type="pres">
      <dgm:prSet presAssocID="{02E5FEEF-42E4-2544-9F1D-DBD665DD9E20}" presName="node" presStyleCnt="0"/>
      <dgm:spPr/>
    </dgm:pt>
    <dgm:pt modelId="{08626129-340B-8A4D-B812-4C252BEDEFDF}" type="pres">
      <dgm:prSet presAssocID="{02E5FEEF-42E4-2544-9F1D-DBD665DD9E20}" presName="parentNode" presStyleLbl="node1" presStyleIdx="3" presStyleCnt="5" custLinFactNeighborX="36525" custLinFactNeighborY="26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45F89-6622-4645-9369-437CF7C6EA50}" type="pres">
      <dgm:prSet presAssocID="{02E5FEEF-42E4-2544-9F1D-DBD665DD9E20}" presName="childNode" presStyleLbl="revTx" presStyleIdx="0" presStyleCnt="0">
        <dgm:presLayoutVars>
          <dgm:bulletEnabled val="1"/>
        </dgm:presLayoutVars>
      </dgm:prSet>
      <dgm:spPr/>
    </dgm:pt>
    <dgm:pt modelId="{CF704F9D-304D-6444-BFF2-B297C5962CFF}" type="pres">
      <dgm:prSet presAssocID="{169C38F1-C2DA-E44A-B6D3-FE635E97F730}" presName="Name25" presStyleLbl="parChTrans1D1" presStyleIdx="3" presStyleCnt="4"/>
      <dgm:spPr/>
      <dgm:t>
        <a:bodyPr/>
        <a:lstStyle/>
        <a:p>
          <a:endParaRPr lang="en-US"/>
        </a:p>
      </dgm:t>
    </dgm:pt>
    <dgm:pt modelId="{FE4B9916-7CA5-674C-B47E-23B8F44C6894}" type="pres">
      <dgm:prSet presAssocID="{274082F3-50D2-174D-BCFE-C77196BDB4EA}" presName="node" presStyleCnt="0"/>
      <dgm:spPr/>
    </dgm:pt>
    <dgm:pt modelId="{81D34519-6836-A044-8A48-F3875BD04411}" type="pres">
      <dgm:prSet presAssocID="{274082F3-50D2-174D-BCFE-C77196BDB4EA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68FC38-5875-6542-856F-10CC2DC60EDD}" type="pres">
      <dgm:prSet presAssocID="{274082F3-50D2-174D-BCFE-C77196BDB4EA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C4BD5B07-D41E-134F-8DC9-F01C98A66801}" type="presOf" srcId="{6BB7ABA9-0C4B-E444-80C7-E7B7DF61894C}" destId="{CAF8CCDE-8006-1D4B-B96F-0A9B8972041F}" srcOrd="0" destOrd="0" presId="urn:microsoft.com/office/officeart/2005/8/layout/radial2"/>
    <dgm:cxn modelId="{8843349B-6B40-4848-857E-1EE5AA5DD147}" type="presOf" srcId="{169C38F1-C2DA-E44A-B6D3-FE635E97F730}" destId="{CF704F9D-304D-6444-BFF2-B297C5962CFF}" srcOrd="0" destOrd="0" presId="urn:microsoft.com/office/officeart/2005/8/layout/radial2"/>
    <dgm:cxn modelId="{31A0BEBD-6148-F847-B9DD-4B652C2BB331}" srcId="{F85994B2-F322-A84B-AC6F-4040A7F4E383}" destId="{02E5FEEF-42E4-2544-9F1D-DBD665DD9E20}" srcOrd="2" destOrd="0" parTransId="{F7F52254-429F-F149-945C-1718F88E26FF}" sibTransId="{9D514D84-2875-9E4F-A648-42BC38152889}"/>
    <dgm:cxn modelId="{E3AFE909-84ED-6843-B79F-ACA8DE0D475F}" type="presOf" srcId="{274082F3-50D2-174D-BCFE-C77196BDB4EA}" destId="{81D34519-6836-A044-8A48-F3875BD04411}" srcOrd="0" destOrd="0" presId="urn:microsoft.com/office/officeart/2005/8/layout/radial2"/>
    <dgm:cxn modelId="{6512B0CD-E5B4-E046-9B80-9B53A7549317}" type="presOf" srcId="{F7F52254-429F-F149-945C-1718F88E26FF}" destId="{D69E5C84-8F71-A643-BBCE-C5B2A647A9E1}" srcOrd="0" destOrd="0" presId="urn:microsoft.com/office/officeart/2005/8/layout/radial2"/>
    <dgm:cxn modelId="{8B8AEDF2-16CC-AB44-8A9A-27C3F5E32E7B}" srcId="{F85994B2-F322-A84B-AC6F-4040A7F4E383}" destId="{6BB7ABA9-0C4B-E444-80C7-E7B7DF61894C}" srcOrd="0" destOrd="0" parTransId="{04E98EB2-DB7B-3E48-A6EB-80C1E09BAA43}" sibTransId="{BEAD9FC5-3ED5-3D4E-887E-798FD51B8EE3}"/>
    <dgm:cxn modelId="{D6CF6148-EEAE-7840-8079-1312D9CD583E}" srcId="{F85994B2-F322-A84B-AC6F-4040A7F4E383}" destId="{274082F3-50D2-174D-BCFE-C77196BDB4EA}" srcOrd="3" destOrd="0" parTransId="{169C38F1-C2DA-E44A-B6D3-FE635E97F730}" sibTransId="{9E6FB108-E54C-0448-B16F-F0F9C7849454}"/>
    <dgm:cxn modelId="{6EFD8724-FE77-A649-BBAB-55FF0DF26EB3}" type="presOf" srcId="{02E5FEEF-42E4-2544-9F1D-DBD665DD9E20}" destId="{08626129-340B-8A4D-B812-4C252BEDEFDF}" srcOrd="0" destOrd="0" presId="urn:microsoft.com/office/officeart/2005/8/layout/radial2"/>
    <dgm:cxn modelId="{9B7365C2-1C41-CE4E-81B5-ADB3861621B9}" type="presOf" srcId="{D728689E-7971-9C4B-8EB4-BEBCACA8B161}" destId="{39C51AFA-DBEE-B942-888F-364D25326C7A}" srcOrd="0" destOrd="0" presId="urn:microsoft.com/office/officeart/2005/8/layout/radial2"/>
    <dgm:cxn modelId="{DDC442CC-DD4E-EC40-8E65-B2F92D4D0F48}" type="presOf" srcId="{04E98EB2-DB7B-3E48-A6EB-80C1E09BAA43}" destId="{26EFCB0E-0CBE-3B4F-B4C6-FA2BB9FB030B}" srcOrd="0" destOrd="0" presId="urn:microsoft.com/office/officeart/2005/8/layout/radial2"/>
    <dgm:cxn modelId="{ABF3EC2A-6969-004B-BBFB-2513458D0B98}" srcId="{F85994B2-F322-A84B-AC6F-4040A7F4E383}" destId="{D728689E-7971-9C4B-8EB4-BEBCACA8B161}" srcOrd="1" destOrd="0" parTransId="{F32C07D4-1336-0049-9A9A-37C496936432}" sibTransId="{9C29EFB2-1F3B-A44B-A332-C0668A70C397}"/>
    <dgm:cxn modelId="{3F9437BF-A3A4-EC42-8D2D-8F12281DA270}" type="presOf" srcId="{F85994B2-F322-A84B-AC6F-4040A7F4E383}" destId="{5F825860-93AD-CC43-8B4C-C1F5DB035863}" srcOrd="0" destOrd="0" presId="urn:microsoft.com/office/officeart/2005/8/layout/radial2"/>
    <dgm:cxn modelId="{8A22E55C-F05C-B94F-B67E-EA29CEE15EEE}" type="presOf" srcId="{F32C07D4-1336-0049-9A9A-37C496936432}" destId="{06F80531-D984-D441-8909-0951C77B1F66}" srcOrd="0" destOrd="0" presId="urn:microsoft.com/office/officeart/2005/8/layout/radial2"/>
    <dgm:cxn modelId="{848B6709-5DF9-5145-BABC-20B71498CFEF}" type="presParOf" srcId="{5F825860-93AD-CC43-8B4C-C1F5DB035863}" destId="{74ACE0A6-50FB-DC41-A85A-F901B4902D55}" srcOrd="0" destOrd="0" presId="urn:microsoft.com/office/officeart/2005/8/layout/radial2"/>
    <dgm:cxn modelId="{E193CC2F-0442-034C-BD1C-865FA5010A04}" type="presParOf" srcId="{74ACE0A6-50FB-DC41-A85A-F901B4902D55}" destId="{6202699D-AFD5-D24A-B26E-66199555A18C}" srcOrd="0" destOrd="0" presId="urn:microsoft.com/office/officeart/2005/8/layout/radial2"/>
    <dgm:cxn modelId="{6444D3B2-606D-0B44-B8DD-831990140B37}" type="presParOf" srcId="{6202699D-AFD5-D24A-B26E-66199555A18C}" destId="{522723B7-D09E-1446-B016-09709EFEC5D0}" srcOrd="0" destOrd="0" presId="urn:microsoft.com/office/officeart/2005/8/layout/radial2"/>
    <dgm:cxn modelId="{6445DA02-FE6E-914A-90FF-06CAC7EB5B2D}" type="presParOf" srcId="{6202699D-AFD5-D24A-B26E-66199555A18C}" destId="{974D96E6-0CEE-4D41-9198-59FBCD8E9DD7}" srcOrd="1" destOrd="0" presId="urn:microsoft.com/office/officeart/2005/8/layout/radial2"/>
    <dgm:cxn modelId="{E04C141C-316A-1D4E-AE3D-7F784ECEB334}" type="presParOf" srcId="{74ACE0A6-50FB-DC41-A85A-F901B4902D55}" destId="{26EFCB0E-0CBE-3B4F-B4C6-FA2BB9FB030B}" srcOrd="1" destOrd="0" presId="urn:microsoft.com/office/officeart/2005/8/layout/radial2"/>
    <dgm:cxn modelId="{97C6765D-C8DA-E14C-96DD-8A52DEBE0FE5}" type="presParOf" srcId="{74ACE0A6-50FB-DC41-A85A-F901B4902D55}" destId="{183B9DA4-CD1D-244F-8121-E42EF1B61335}" srcOrd="2" destOrd="0" presId="urn:microsoft.com/office/officeart/2005/8/layout/radial2"/>
    <dgm:cxn modelId="{5B0C4FBE-F9B0-AC4D-B236-15602ABFDF3F}" type="presParOf" srcId="{183B9DA4-CD1D-244F-8121-E42EF1B61335}" destId="{CAF8CCDE-8006-1D4B-B96F-0A9B8972041F}" srcOrd="0" destOrd="0" presId="urn:microsoft.com/office/officeart/2005/8/layout/radial2"/>
    <dgm:cxn modelId="{5E352679-F825-7341-855A-18FA69638984}" type="presParOf" srcId="{183B9DA4-CD1D-244F-8121-E42EF1B61335}" destId="{ABFCA40E-66F9-0B49-B7F2-E3E1E2058C16}" srcOrd="1" destOrd="0" presId="urn:microsoft.com/office/officeart/2005/8/layout/radial2"/>
    <dgm:cxn modelId="{CC6424A3-93F5-F94B-9260-2A6B94FE3928}" type="presParOf" srcId="{74ACE0A6-50FB-DC41-A85A-F901B4902D55}" destId="{06F80531-D984-D441-8909-0951C77B1F66}" srcOrd="3" destOrd="0" presId="urn:microsoft.com/office/officeart/2005/8/layout/radial2"/>
    <dgm:cxn modelId="{5796C061-17C9-9243-86A1-3EE0FBB7C35E}" type="presParOf" srcId="{74ACE0A6-50FB-DC41-A85A-F901B4902D55}" destId="{24C4BAB6-B83A-B544-91FE-442359EAC44F}" srcOrd="4" destOrd="0" presId="urn:microsoft.com/office/officeart/2005/8/layout/radial2"/>
    <dgm:cxn modelId="{898077AC-3DD6-C64C-A5E6-FDBAAC81C1FB}" type="presParOf" srcId="{24C4BAB6-B83A-B544-91FE-442359EAC44F}" destId="{39C51AFA-DBEE-B942-888F-364D25326C7A}" srcOrd="0" destOrd="0" presId="urn:microsoft.com/office/officeart/2005/8/layout/radial2"/>
    <dgm:cxn modelId="{65156A6D-D6CB-6B43-8341-1D6F2C719B7C}" type="presParOf" srcId="{24C4BAB6-B83A-B544-91FE-442359EAC44F}" destId="{BCB0C9FA-1EF6-194A-8F2F-9AC5751EE687}" srcOrd="1" destOrd="0" presId="urn:microsoft.com/office/officeart/2005/8/layout/radial2"/>
    <dgm:cxn modelId="{BDE36C45-5F55-4948-935A-DDC39BDD0E19}" type="presParOf" srcId="{74ACE0A6-50FB-DC41-A85A-F901B4902D55}" destId="{D69E5C84-8F71-A643-BBCE-C5B2A647A9E1}" srcOrd="5" destOrd="0" presId="urn:microsoft.com/office/officeart/2005/8/layout/radial2"/>
    <dgm:cxn modelId="{238EAD68-D43F-AB45-AFE1-64503BBC97E0}" type="presParOf" srcId="{74ACE0A6-50FB-DC41-A85A-F901B4902D55}" destId="{35182C63-35CB-344E-AEE7-28F0BE031B61}" srcOrd="6" destOrd="0" presId="urn:microsoft.com/office/officeart/2005/8/layout/radial2"/>
    <dgm:cxn modelId="{C658C746-6A86-C545-9E21-67B3CF6347AD}" type="presParOf" srcId="{35182C63-35CB-344E-AEE7-28F0BE031B61}" destId="{08626129-340B-8A4D-B812-4C252BEDEFDF}" srcOrd="0" destOrd="0" presId="urn:microsoft.com/office/officeart/2005/8/layout/radial2"/>
    <dgm:cxn modelId="{66BA094E-1012-264F-A87B-EEE15BBBE3A0}" type="presParOf" srcId="{35182C63-35CB-344E-AEE7-28F0BE031B61}" destId="{DB845F89-6622-4645-9369-437CF7C6EA50}" srcOrd="1" destOrd="0" presId="urn:microsoft.com/office/officeart/2005/8/layout/radial2"/>
    <dgm:cxn modelId="{B317A3A1-7562-C84C-9B79-1463AF5DAF59}" type="presParOf" srcId="{74ACE0A6-50FB-DC41-A85A-F901B4902D55}" destId="{CF704F9D-304D-6444-BFF2-B297C5962CFF}" srcOrd="7" destOrd="0" presId="urn:microsoft.com/office/officeart/2005/8/layout/radial2"/>
    <dgm:cxn modelId="{A655AF00-1BFF-8C48-B509-2544601A5BD7}" type="presParOf" srcId="{74ACE0A6-50FB-DC41-A85A-F901B4902D55}" destId="{FE4B9916-7CA5-674C-B47E-23B8F44C6894}" srcOrd="8" destOrd="0" presId="urn:microsoft.com/office/officeart/2005/8/layout/radial2"/>
    <dgm:cxn modelId="{024DE3E3-C171-264A-8ABD-1CD917BF48F4}" type="presParOf" srcId="{FE4B9916-7CA5-674C-B47E-23B8F44C6894}" destId="{81D34519-6836-A044-8A48-F3875BD04411}" srcOrd="0" destOrd="0" presId="urn:microsoft.com/office/officeart/2005/8/layout/radial2"/>
    <dgm:cxn modelId="{BD3AD890-3E74-F340-97DC-251AC7C1C03B}" type="presParOf" srcId="{FE4B9916-7CA5-674C-B47E-23B8F44C6894}" destId="{1A68FC38-5875-6542-856F-10CC2DC60ED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2673A4-49FD-AB49-BAC8-8788F2AB5B36}" type="doc">
      <dgm:prSet loTypeId="urn:microsoft.com/office/officeart/2005/8/layout/radial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077293-3611-E142-8EFD-CC8E9F8E8B25}">
      <dgm:prSet/>
      <dgm:spPr>
        <a:solidFill>
          <a:srgbClr val="002060"/>
        </a:solidFill>
      </dgm:spPr>
      <dgm:t>
        <a:bodyPr/>
        <a:lstStyle/>
        <a:p>
          <a:pPr rtl="0"/>
          <a:r>
            <a:rPr lang="en-US" dirty="0"/>
            <a:t>6  Geo Technology and Innovation for SDI</a:t>
          </a:r>
        </a:p>
      </dgm:t>
    </dgm:pt>
    <dgm:pt modelId="{4EED1AC4-19F7-1642-9B09-DDDF96A0CB31}" type="parTrans" cxnId="{BA919BCD-7E15-BD45-BB12-559F4B542588}">
      <dgm:prSet/>
      <dgm:spPr/>
      <dgm:t>
        <a:bodyPr/>
        <a:lstStyle/>
        <a:p>
          <a:endParaRPr lang="en-US"/>
        </a:p>
      </dgm:t>
    </dgm:pt>
    <dgm:pt modelId="{BC6B0889-BBF8-D440-A803-FDA8388518E5}" type="sibTrans" cxnId="{BA919BCD-7E15-BD45-BB12-559F4B542588}">
      <dgm:prSet/>
      <dgm:spPr/>
      <dgm:t>
        <a:bodyPr/>
        <a:lstStyle/>
        <a:p>
          <a:endParaRPr lang="en-US"/>
        </a:p>
      </dgm:t>
    </dgm:pt>
    <dgm:pt modelId="{2FE8A9A9-0108-EB4C-A6CD-D22004753B49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dirty="0"/>
            <a:t>7  Geo Data for Decision Making</a:t>
          </a:r>
        </a:p>
      </dgm:t>
    </dgm:pt>
    <dgm:pt modelId="{87BA5574-7B37-3848-936C-2A4D531AC899}" type="parTrans" cxnId="{5F1122AA-F25F-CB48-83BA-2DEF4384372F}">
      <dgm:prSet/>
      <dgm:spPr/>
      <dgm:t>
        <a:bodyPr/>
        <a:lstStyle/>
        <a:p>
          <a:endParaRPr lang="en-US"/>
        </a:p>
      </dgm:t>
    </dgm:pt>
    <dgm:pt modelId="{EDFDB7C7-1D48-3946-8D03-73654309C72B}" type="sibTrans" cxnId="{5F1122AA-F25F-CB48-83BA-2DEF4384372F}">
      <dgm:prSet/>
      <dgm:spPr/>
      <dgm:t>
        <a:bodyPr/>
        <a:lstStyle/>
        <a:p>
          <a:endParaRPr lang="en-US"/>
        </a:p>
      </dgm:t>
    </dgm:pt>
    <dgm:pt modelId="{3792E3FA-2728-C648-BD98-D8F27CD7FA2C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US" dirty="0"/>
            <a:t>8  Geo Education and Cartography</a:t>
          </a:r>
        </a:p>
      </dgm:t>
    </dgm:pt>
    <dgm:pt modelId="{95AAEA89-84F6-4345-9DEB-FEFD30DCEA4C}" type="parTrans" cxnId="{BDA47DE2-5797-194C-9586-C63846D29480}">
      <dgm:prSet/>
      <dgm:spPr/>
      <dgm:t>
        <a:bodyPr/>
        <a:lstStyle/>
        <a:p>
          <a:endParaRPr lang="en-US"/>
        </a:p>
      </dgm:t>
    </dgm:pt>
    <dgm:pt modelId="{1115153E-0593-E54A-B100-B59200EB9C78}" type="sibTrans" cxnId="{BDA47DE2-5797-194C-9586-C63846D29480}">
      <dgm:prSet/>
      <dgm:spPr/>
      <dgm:t>
        <a:bodyPr/>
        <a:lstStyle/>
        <a:p>
          <a:endParaRPr lang="en-US"/>
        </a:p>
      </dgm:t>
    </dgm:pt>
    <dgm:pt modelId="{9FC82158-6589-EA47-9296-7D3E2AB65DA6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US" dirty="0"/>
            <a:t>9  Regional and Global SDI Initiatives</a:t>
          </a:r>
        </a:p>
      </dgm:t>
    </dgm:pt>
    <dgm:pt modelId="{A50EFF02-47A2-4B4C-A641-3DF83252AD8B}" type="parTrans" cxnId="{807F15FD-A3A9-D446-8CA0-D8AD50C97F31}">
      <dgm:prSet/>
      <dgm:spPr/>
      <dgm:t>
        <a:bodyPr/>
        <a:lstStyle/>
        <a:p>
          <a:endParaRPr lang="en-US"/>
        </a:p>
      </dgm:t>
    </dgm:pt>
    <dgm:pt modelId="{F2A6CF46-CB86-194E-B0C3-F112D2B75F80}" type="sibTrans" cxnId="{807F15FD-A3A9-D446-8CA0-D8AD50C97F31}">
      <dgm:prSet/>
      <dgm:spPr/>
      <dgm:t>
        <a:bodyPr/>
        <a:lstStyle/>
        <a:p>
          <a:endParaRPr lang="en-US"/>
        </a:p>
      </dgm:t>
    </dgm:pt>
    <dgm:pt modelId="{B1A04107-2107-7B44-8BAE-196EB439BF6F}" type="pres">
      <dgm:prSet presAssocID="{6A2673A4-49FD-AB49-BAC8-8788F2AB5B36}" presName="composite" presStyleCnt="0">
        <dgm:presLayoutVars>
          <dgm:chMax val="5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3305FF-A15F-064B-9F2D-CF715DF0581E}" type="pres">
      <dgm:prSet presAssocID="{6A2673A4-49FD-AB49-BAC8-8788F2AB5B36}" presName="cycle" presStyleCnt="0"/>
      <dgm:spPr/>
    </dgm:pt>
    <dgm:pt modelId="{22AF7CF7-1BC3-3848-B8BF-7016F64B0B96}" type="pres">
      <dgm:prSet presAssocID="{6A2673A4-49FD-AB49-BAC8-8788F2AB5B36}" presName="centerShape" presStyleCnt="0"/>
      <dgm:spPr/>
    </dgm:pt>
    <dgm:pt modelId="{6AB34B03-9EAF-E54F-BE46-CB37268798D8}" type="pres">
      <dgm:prSet presAssocID="{6A2673A4-49FD-AB49-BAC8-8788F2AB5B36}" presName="connSite" presStyleLbl="node1" presStyleIdx="0" presStyleCnt="5"/>
      <dgm:spPr/>
    </dgm:pt>
    <dgm:pt modelId="{1B0AF6D6-CFF4-E24E-9307-EC7226492B45}" type="pres">
      <dgm:prSet presAssocID="{6A2673A4-49FD-AB49-BAC8-8788F2AB5B36}" presName="visible" presStyleLbl="node1" presStyleIdx="0" presStyleCnt="5" custScaleX="122048" custScaleY="119166" custLinFactNeighborX="2529" custLinFactNeighborY="-11373"/>
      <dgm:spPr/>
    </dgm:pt>
    <dgm:pt modelId="{8EA13F7E-F6B9-DA4E-88A3-2EA6B09EBFB3}" type="pres">
      <dgm:prSet presAssocID="{4EED1AC4-19F7-1642-9B09-DDDF96A0CB31}" presName="Name25" presStyleLbl="parChTrans1D1" presStyleIdx="0" presStyleCnt="4"/>
      <dgm:spPr/>
      <dgm:t>
        <a:bodyPr/>
        <a:lstStyle/>
        <a:p>
          <a:endParaRPr lang="en-US"/>
        </a:p>
      </dgm:t>
    </dgm:pt>
    <dgm:pt modelId="{FA8922D7-B10F-544C-B417-DC4FB8FE542B}" type="pres">
      <dgm:prSet presAssocID="{90077293-3611-E142-8EFD-CC8E9F8E8B25}" presName="node" presStyleCnt="0"/>
      <dgm:spPr/>
    </dgm:pt>
    <dgm:pt modelId="{97006430-13C5-854B-A48B-5CFF9341C8A2}" type="pres">
      <dgm:prSet presAssocID="{90077293-3611-E142-8EFD-CC8E9F8E8B25}" presName="parentNode" presStyleLbl="node1" presStyleIdx="1" presStyleCnt="5" custLinFactNeighborX="-85237" custLinFactNeighborY="-2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41BFB-024B-C842-A8CF-827A66A5C8E0}" type="pres">
      <dgm:prSet presAssocID="{90077293-3611-E142-8EFD-CC8E9F8E8B25}" presName="childNode" presStyleLbl="revTx" presStyleIdx="0" presStyleCnt="0">
        <dgm:presLayoutVars>
          <dgm:bulletEnabled val="1"/>
        </dgm:presLayoutVars>
      </dgm:prSet>
      <dgm:spPr/>
    </dgm:pt>
    <dgm:pt modelId="{04458C7B-5DA4-1F4C-B806-B017A59D2664}" type="pres">
      <dgm:prSet presAssocID="{87BA5574-7B37-3848-936C-2A4D531AC899}" presName="Name25" presStyleLbl="parChTrans1D1" presStyleIdx="1" presStyleCnt="4"/>
      <dgm:spPr/>
      <dgm:t>
        <a:bodyPr/>
        <a:lstStyle/>
        <a:p>
          <a:endParaRPr lang="en-US"/>
        </a:p>
      </dgm:t>
    </dgm:pt>
    <dgm:pt modelId="{8B28F896-C834-5C46-8340-111616118096}" type="pres">
      <dgm:prSet presAssocID="{2FE8A9A9-0108-EB4C-A6CD-D22004753B49}" presName="node" presStyleCnt="0"/>
      <dgm:spPr/>
    </dgm:pt>
    <dgm:pt modelId="{EA7CF6B0-3757-4C4E-8903-CE760FFDA61A}" type="pres">
      <dgm:prSet presAssocID="{2FE8A9A9-0108-EB4C-A6CD-D22004753B49}" presName="parentNode" presStyleLbl="node1" presStyleIdx="2" presStyleCnt="5" custLinFactNeighborX="-74545" custLinFactNeighborY="-44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D124F3-ED11-274E-8536-67ACC0B8D4A3}" type="pres">
      <dgm:prSet presAssocID="{2FE8A9A9-0108-EB4C-A6CD-D22004753B49}" presName="childNode" presStyleLbl="revTx" presStyleIdx="0" presStyleCnt="0">
        <dgm:presLayoutVars>
          <dgm:bulletEnabled val="1"/>
        </dgm:presLayoutVars>
      </dgm:prSet>
      <dgm:spPr/>
    </dgm:pt>
    <dgm:pt modelId="{BD4A1512-644D-A647-874D-A3C4DB1D9597}" type="pres">
      <dgm:prSet presAssocID="{95AAEA89-84F6-4345-9DEB-FEFD30DCEA4C}" presName="Name25" presStyleLbl="parChTrans1D1" presStyleIdx="2" presStyleCnt="4"/>
      <dgm:spPr/>
      <dgm:t>
        <a:bodyPr/>
        <a:lstStyle/>
        <a:p>
          <a:endParaRPr lang="en-US"/>
        </a:p>
      </dgm:t>
    </dgm:pt>
    <dgm:pt modelId="{9276D7B9-A042-064C-8484-53DD80F72837}" type="pres">
      <dgm:prSet presAssocID="{3792E3FA-2728-C648-BD98-D8F27CD7FA2C}" presName="node" presStyleCnt="0"/>
      <dgm:spPr/>
    </dgm:pt>
    <dgm:pt modelId="{44402BD5-4685-7640-BD7E-F079B9C3EBBE}" type="pres">
      <dgm:prSet presAssocID="{3792E3FA-2728-C648-BD98-D8F27CD7FA2C}" presName="parentNode" presStyleLbl="node1" presStyleIdx="3" presStyleCnt="5" custLinFactNeighborX="-79949" custLinFactNeighborY="-182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615AF-7AD1-734B-B79A-01F2B585A428}" type="pres">
      <dgm:prSet presAssocID="{3792E3FA-2728-C648-BD98-D8F27CD7FA2C}" presName="childNode" presStyleLbl="revTx" presStyleIdx="0" presStyleCnt="0">
        <dgm:presLayoutVars>
          <dgm:bulletEnabled val="1"/>
        </dgm:presLayoutVars>
      </dgm:prSet>
      <dgm:spPr/>
    </dgm:pt>
    <dgm:pt modelId="{D325F711-CF80-8543-B08C-8C5C8D0679BC}" type="pres">
      <dgm:prSet presAssocID="{A50EFF02-47A2-4B4C-A641-3DF83252AD8B}" presName="Name25" presStyleLbl="parChTrans1D1" presStyleIdx="3" presStyleCnt="4"/>
      <dgm:spPr/>
      <dgm:t>
        <a:bodyPr/>
        <a:lstStyle/>
        <a:p>
          <a:endParaRPr lang="en-US"/>
        </a:p>
      </dgm:t>
    </dgm:pt>
    <dgm:pt modelId="{CB92F24E-5098-8340-978C-25464395DA65}" type="pres">
      <dgm:prSet presAssocID="{9FC82158-6589-EA47-9296-7D3E2AB65DA6}" presName="node" presStyleCnt="0"/>
      <dgm:spPr/>
    </dgm:pt>
    <dgm:pt modelId="{310D2AEC-6CDE-814A-AC83-F1474EF23D24}" type="pres">
      <dgm:prSet presAssocID="{9FC82158-6589-EA47-9296-7D3E2AB65DA6}" presName="parentNode" presStyleLbl="node1" presStyleIdx="4" presStyleCnt="5" custLinFactNeighborX="-83207" custLinFactNeighborY="-1172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558E51-1629-974D-8BA6-52DE2375EB71}" type="pres">
      <dgm:prSet presAssocID="{9FC82158-6589-EA47-9296-7D3E2AB65DA6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E28AD663-BA07-104F-9271-3130F654E283}" type="presOf" srcId="{3792E3FA-2728-C648-BD98-D8F27CD7FA2C}" destId="{44402BD5-4685-7640-BD7E-F079B9C3EBBE}" srcOrd="0" destOrd="0" presId="urn:microsoft.com/office/officeart/2005/8/layout/radial2"/>
    <dgm:cxn modelId="{C166378A-EE6A-5244-8368-4BA98DA998F8}" type="presOf" srcId="{4EED1AC4-19F7-1642-9B09-DDDF96A0CB31}" destId="{8EA13F7E-F6B9-DA4E-88A3-2EA6B09EBFB3}" srcOrd="0" destOrd="0" presId="urn:microsoft.com/office/officeart/2005/8/layout/radial2"/>
    <dgm:cxn modelId="{0E5823E3-7A11-144D-9100-17A2D7A2FCF6}" type="presOf" srcId="{90077293-3611-E142-8EFD-CC8E9F8E8B25}" destId="{97006430-13C5-854B-A48B-5CFF9341C8A2}" srcOrd="0" destOrd="0" presId="urn:microsoft.com/office/officeart/2005/8/layout/radial2"/>
    <dgm:cxn modelId="{5F1122AA-F25F-CB48-83BA-2DEF4384372F}" srcId="{6A2673A4-49FD-AB49-BAC8-8788F2AB5B36}" destId="{2FE8A9A9-0108-EB4C-A6CD-D22004753B49}" srcOrd="1" destOrd="0" parTransId="{87BA5574-7B37-3848-936C-2A4D531AC899}" sibTransId="{EDFDB7C7-1D48-3946-8D03-73654309C72B}"/>
    <dgm:cxn modelId="{F8806EF5-25FC-D34D-B356-FAA997073B0B}" type="presOf" srcId="{2FE8A9A9-0108-EB4C-A6CD-D22004753B49}" destId="{EA7CF6B0-3757-4C4E-8903-CE760FFDA61A}" srcOrd="0" destOrd="0" presId="urn:microsoft.com/office/officeart/2005/8/layout/radial2"/>
    <dgm:cxn modelId="{E7F3B78E-892E-404A-9EBB-47D7FAC80D5C}" type="presOf" srcId="{9FC82158-6589-EA47-9296-7D3E2AB65DA6}" destId="{310D2AEC-6CDE-814A-AC83-F1474EF23D24}" srcOrd="0" destOrd="0" presId="urn:microsoft.com/office/officeart/2005/8/layout/radial2"/>
    <dgm:cxn modelId="{BA919BCD-7E15-BD45-BB12-559F4B542588}" srcId="{6A2673A4-49FD-AB49-BAC8-8788F2AB5B36}" destId="{90077293-3611-E142-8EFD-CC8E9F8E8B25}" srcOrd="0" destOrd="0" parTransId="{4EED1AC4-19F7-1642-9B09-DDDF96A0CB31}" sibTransId="{BC6B0889-BBF8-D440-A803-FDA8388518E5}"/>
    <dgm:cxn modelId="{CAE9B19E-BEE6-BB44-A25C-85A21759C053}" type="presOf" srcId="{6A2673A4-49FD-AB49-BAC8-8788F2AB5B36}" destId="{B1A04107-2107-7B44-8BAE-196EB439BF6F}" srcOrd="0" destOrd="0" presId="urn:microsoft.com/office/officeart/2005/8/layout/radial2"/>
    <dgm:cxn modelId="{BDA47DE2-5797-194C-9586-C63846D29480}" srcId="{6A2673A4-49FD-AB49-BAC8-8788F2AB5B36}" destId="{3792E3FA-2728-C648-BD98-D8F27CD7FA2C}" srcOrd="2" destOrd="0" parTransId="{95AAEA89-84F6-4345-9DEB-FEFD30DCEA4C}" sibTransId="{1115153E-0593-E54A-B100-B59200EB9C78}"/>
    <dgm:cxn modelId="{FC99BC5B-AD35-6745-8BCB-C064902F9609}" type="presOf" srcId="{87BA5574-7B37-3848-936C-2A4D531AC899}" destId="{04458C7B-5DA4-1F4C-B806-B017A59D2664}" srcOrd="0" destOrd="0" presId="urn:microsoft.com/office/officeart/2005/8/layout/radial2"/>
    <dgm:cxn modelId="{41A9AE35-4FA0-D243-A0B2-DEC4EA2F28D3}" type="presOf" srcId="{A50EFF02-47A2-4B4C-A641-3DF83252AD8B}" destId="{D325F711-CF80-8543-B08C-8C5C8D0679BC}" srcOrd="0" destOrd="0" presId="urn:microsoft.com/office/officeart/2005/8/layout/radial2"/>
    <dgm:cxn modelId="{904E0212-5E6F-224A-AA58-DA049A0D3D6E}" type="presOf" srcId="{95AAEA89-84F6-4345-9DEB-FEFD30DCEA4C}" destId="{BD4A1512-644D-A647-874D-A3C4DB1D9597}" srcOrd="0" destOrd="0" presId="urn:microsoft.com/office/officeart/2005/8/layout/radial2"/>
    <dgm:cxn modelId="{807F15FD-A3A9-D446-8CA0-D8AD50C97F31}" srcId="{6A2673A4-49FD-AB49-BAC8-8788F2AB5B36}" destId="{9FC82158-6589-EA47-9296-7D3E2AB65DA6}" srcOrd="3" destOrd="0" parTransId="{A50EFF02-47A2-4B4C-A641-3DF83252AD8B}" sibTransId="{F2A6CF46-CB86-194E-B0C3-F112D2B75F80}"/>
    <dgm:cxn modelId="{EB2B8CF0-6A2B-084F-B9DB-22FB91C7099C}" type="presParOf" srcId="{B1A04107-2107-7B44-8BAE-196EB439BF6F}" destId="{AF3305FF-A15F-064B-9F2D-CF715DF0581E}" srcOrd="0" destOrd="0" presId="urn:microsoft.com/office/officeart/2005/8/layout/radial2"/>
    <dgm:cxn modelId="{5CED7AF2-A899-114C-A056-1EE74CA4204C}" type="presParOf" srcId="{AF3305FF-A15F-064B-9F2D-CF715DF0581E}" destId="{22AF7CF7-1BC3-3848-B8BF-7016F64B0B96}" srcOrd="0" destOrd="0" presId="urn:microsoft.com/office/officeart/2005/8/layout/radial2"/>
    <dgm:cxn modelId="{D1EA1EEE-33C2-6F4C-9355-D3F1A882CF7D}" type="presParOf" srcId="{22AF7CF7-1BC3-3848-B8BF-7016F64B0B96}" destId="{6AB34B03-9EAF-E54F-BE46-CB37268798D8}" srcOrd="0" destOrd="0" presId="urn:microsoft.com/office/officeart/2005/8/layout/radial2"/>
    <dgm:cxn modelId="{07BC333D-8DE4-164D-8965-ECE339D24EDC}" type="presParOf" srcId="{22AF7CF7-1BC3-3848-B8BF-7016F64B0B96}" destId="{1B0AF6D6-CFF4-E24E-9307-EC7226492B45}" srcOrd="1" destOrd="0" presId="urn:microsoft.com/office/officeart/2005/8/layout/radial2"/>
    <dgm:cxn modelId="{01DD7CF9-53FD-4247-961E-2CAC4F71C0B9}" type="presParOf" srcId="{AF3305FF-A15F-064B-9F2D-CF715DF0581E}" destId="{8EA13F7E-F6B9-DA4E-88A3-2EA6B09EBFB3}" srcOrd="1" destOrd="0" presId="urn:microsoft.com/office/officeart/2005/8/layout/radial2"/>
    <dgm:cxn modelId="{B85C1F09-4862-EB44-8113-EB743128AB42}" type="presParOf" srcId="{AF3305FF-A15F-064B-9F2D-CF715DF0581E}" destId="{FA8922D7-B10F-544C-B417-DC4FB8FE542B}" srcOrd="2" destOrd="0" presId="urn:microsoft.com/office/officeart/2005/8/layout/radial2"/>
    <dgm:cxn modelId="{E0A396CA-DEDD-6642-8C6E-9373C61CB8EC}" type="presParOf" srcId="{FA8922D7-B10F-544C-B417-DC4FB8FE542B}" destId="{97006430-13C5-854B-A48B-5CFF9341C8A2}" srcOrd="0" destOrd="0" presId="urn:microsoft.com/office/officeart/2005/8/layout/radial2"/>
    <dgm:cxn modelId="{66F268E7-D830-4745-9535-3641230A6FA2}" type="presParOf" srcId="{FA8922D7-B10F-544C-B417-DC4FB8FE542B}" destId="{50541BFB-024B-C842-A8CF-827A66A5C8E0}" srcOrd="1" destOrd="0" presId="urn:microsoft.com/office/officeart/2005/8/layout/radial2"/>
    <dgm:cxn modelId="{906E8587-4847-C641-99A1-BC57583551E9}" type="presParOf" srcId="{AF3305FF-A15F-064B-9F2D-CF715DF0581E}" destId="{04458C7B-5DA4-1F4C-B806-B017A59D2664}" srcOrd="3" destOrd="0" presId="urn:microsoft.com/office/officeart/2005/8/layout/radial2"/>
    <dgm:cxn modelId="{4EBF355F-9BF5-3047-93D9-60657107173C}" type="presParOf" srcId="{AF3305FF-A15F-064B-9F2D-CF715DF0581E}" destId="{8B28F896-C834-5C46-8340-111616118096}" srcOrd="4" destOrd="0" presId="urn:microsoft.com/office/officeart/2005/8/layout/radial2"/>
    <dgm:cxn modelId="{AF8BF4A8-34F8-4643-B88D-1372896E2790}" type="presParOf" srcId="{8B28F896-C834-5C46-8340-111616118096}" destId="{EA7CF6B0-3757-4C4E-8903-CE760FFDA61A}" srcOrd="0" destOrd="0" presId="urn:microsoft.com/office/officeart/2005/8/layout/radial2"/>
    <dgm:cxn modelId="{54AE5B5D-F115-C944-B7EF-65604067FC39}" type="presParOf" srcId="{8B28F896-C834-5C46-8340-111616118096}" destId="{87D124F3-ED11-274E-8536-67ACC0B8D4A3}" srcOrd="1" destOrd="0" presId="urn:microsoft.com/office/officeart/2005/8/layout/radial2"/>
    <dgm:cxn modelId="{CD135AB8-B65A-0644-999E-BFB506C31B85}" type="presParOf" srcId="{AF3305FF-A15F-064B-9F2D-CF715DF0581E}" destId="{BD4A1512-644D-A647-874D-A3C4DB1D9597}" srcOrd="5" destOrd="0" presId="urn:microsoft.com/office/officeart/2005/8/layout/radial2"/>
    <dgm:cxn modelId="{1D92AAB9-4922-7D48-8957-BE62141E29D1}" type="presParOf" srcId="{AF3305FF-A15F-064B-9F2D-CF715DF0581E}" destId="{9276D7B9-A042-064C-8484-53DD80F72837}" srcOrd="6" destOrd="0" presId="urn:microsoft.com/office/officeart/2005/8/layout/radial2"/>
    <dgm:cxn modelId="{0F4417BD-635F-C143-8B4A-789E5261FB87}" type="presParOf" srcId="{9276D7B9-A042-064C-8484-53DD80F72837}" destId="{44402BD5-4685-7640-BD7E-F079B9C3EBBE}" srcOrd="0" destOrd="0" presId="urn:microsoft.com/office/officeart/2005/8/layout/radial2"/>
    <dgm:cxn modelId="{279365B8-53A0-8A48-9011-AC3F550155DE}" type="presParOf" srcId="{9276D7B9-A042-064C-8484-53DD80F72837}" destId="{D32615AF-7AD1-734B-B79A-01F2B585A428}" srcOrd="1" destOrd="0" presId="urn:microsoft.com/office/officeart/2005/8/layout/radial2"/>
    <dgm:cxn modelId="{F46B4A21-620E-D84A-BD2A-5F1F096757F1}" type="presParOf" srcId="{AF3305FF-A15F-064B-9F2D-CF715DF0581E}" destId="{D325F711-CF80-8543-B08C-8C5C8D0679BC}" srcOrd="7" destOrd="0" presId="urn:microsoft.com/office/officeart/2005/8/layout/radial2"/>
    <dgm:cxn modelId="{5FF251E5-575F-364E-A643-6E5C1FB2D617}" type="presParOf" srcId="{AF3305FF-A15F-064B-9F2D-CF715DF0581E}" destId="{CB92F24E-5098-8340-978C-25464395DA65}" srcOrd="8" destOrd="0" presId="urn:microsoft.com/office/officeart/2005/8/layout/radial2"/>
    <dgm:cxn modelId="{670AB624-7ED9-8B44-9142-01EC5C3889A3}" type="presParOf" srcId="{CB92F24E-5098-8340-978C-25464395DA65}" destId="{310D2AEC-6CDE-814A-AC83-F1474EF23D24}" srcOrd="0" destOrd="0" presId="urn:microsoft.com/office/officeart/2005/8/layout/radial2"/>
    <dgm:cxn modelId="{4FE17109-F90D-8343-8690-1FC4EED4F0AD}" type="presParOf" srcId="{CB92F24E-5098-8340-978C-25464395DA65}" destId="{C9558E51-1629-974D-8BA6-52DE2375EB7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04F9D-304D-6444-BFF2-B297C5962CFF}">
      <dsp:nvSpPr>
        <dsp:cNvPr id="0" name=""/>
        <dsp:cNvSpPr/>
      </dsp:nvSpPr>
      <dsp:spPr>
        <a:xfrm rot="3672738">
          <a:off x="1416216" y="5133865"/>
          <a:ext cx="1121604" cy="69609"/>
        </a:xfrm>
        <a:custGeom>
          <a:avLst/>
          <a:gdLst/>
          <a:ahLst/>
          <a:cxnLst/>
          <a:rect l="0" t="0" r="0" b="0"/>
          <a:pathLst>
            <a:path>
              <a:moveTo>
                <a:pt x="0" y="34804"/>
              </a:moveTo>
              <a:lnTo>
                <a:pt x="1121604" y="348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9E5C84-8F71-A643-BBCE-C5B2A647A9E1}">
      <dsp:nvSpPr>
        <dsp:cNvPr id="0" name=""/>
        <dsp:cNvSpPr/>
      </dsp:nvSpPr>
      <dsp:spPr>
        <a:xfrm rot="1125713">
          <a:off x="2061127" y="4281776"/>
          <a:ext cx="1300463" cy="69609"/>
        </a:xfrm>
        <a:custGeom>
          <a:avLst/>
          <a:gdLst/>
          <a:ahLst/>
          <a:cxnLst/>
          <a:rect l="0" t="0" r="0" b="0"/>
          <a:pathLst>
            <a:path>
              <a:moveTo>
                <a:pt x="0" y="34804"/>
              </a:moveTo>
              <a:lnTo>
                <a:pt x="1300463" y="348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80531-D984-D441-8909-0951C77B1F66}">
      <dsp:nvSpPr>
        <dsp:cNvPr id="0" name=""/>
        <dsp:cNvSpPr/>
      </dsp:nvSpPr>
      <dsp:spPr>
        <a:xfrm rot="20364499">
          <a:off x="2043915" y="3170427"/>
          <a:ext cx="1620399" cy="69609"/>
        </a:xfrm>
        <a:custGeom>
          <a:avLst/>
          <a:gdLst/>
          <a:ahLst/>
          <a:cxnLst/>
          <a:rect l="0" t="0" r="0" b="0"/>
          <a:pathLst>
            <a:path>
              <a:moveTo>
                <a:pt x="0" y="34804"/>
              </a:moveTo>
              <a:lnTo>
                <a:pt x="1620399" y="348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EFCB0E-0CBE-3B4F-B4C6-FA2BB9FB030B}">
      <dsp:nvSpPr>
        <dsp:cNvPr id="0" name=""/>
        <dsp:cNvSpPr/>
      </dsp:nvSpPr>
      <dsp:spPr>
        <a:xfrm rot="17927262">
          <a:off x="1416216" y="2425235"/>
          <a:ext cx="1121604" cy="69609"/>
        </a:xfrm>
        <a:custGeom>
          <a:avLst/>
          <a:gdLst/>
          <a:ahLst/>
          <a:cxnLst/>
          <a:rect l="0" t="0" r="0" b="0"/>
          <a:pathLst>
            <a:path>
              <a:moveTo>
                <a:pt x="0" y="34804"/>
              </a:moveTo>
              <a:lnTo>
                <a:pt x="1121604" y="348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D96E6-0CEE-4D41-9198-59FBCD8E9DD7}">
      <dsp:nvSpPr>
        <dsp:cNvPr id="0" name=""/>
        <dsp:cNvSpPr/>
      </dsp:nvSpPr>
      <dsp:spPr>
        <a:xfrm>
          <a:off x="153465" y="2581751"/>
          <a:ext cx="2465206" cy="24652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F8CCDE-8006-1D4B-B96F-0A9B8972041F}">
      <dsp:nvSpPr>
        <dsp:cNvPr id="0" name=""/>
        <dsp:cNvSpPr/>
      </dsp:nvSpPr>
      <dsp:spPr>
        <a:xfrm>
          <a:off x="1889351" y="673785"/>
          <a:ext cx="1380041" cy="1380041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2  Land Information and Management Systems</a:t>
          </a:r>
        </a:p>
      </dsp:txBody>
      <dsp:txXfrm>
        <a:off x="2091453" y="875887"/>
        <a:ext cx="975837" cy="975837"/>
      </dsp:txXfrm>
    </dsp:sp>
    <dsp:sp modelId="{39C51AFA-DBEE-B942-888F-364D25326C7A}">
      <dsp:nvSpPr>
        <dsp:cNvPr id="0" name=""/>
        <dsp:cNvSpPr/>
      </dsp:nvSpPr>
      <dsp:spPr>
        <a:xfrm>
          <a:off x="3568466" y="1987575"/>
          <a:ext cx="1380041" cy="1380041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3  SDI Governance and Policy Development</a:t>
          </a:r>
        </a:p>
      </dsp:txBody>
      <dsp:txXfrm>
        <a:off x="3770568" y="2189677"/>
        <a:ext cx="975837" cy="975837"/>
      </dsp:txXfrm>
    </dsp:sp>
    <dsp:sp modelId="{08626129-340B-8A4D-B812-4C252BEDEFDF}">
      <dsp:nvSpPr>
        <dsp:cNvPr id="0" name=""/>
        <dsp:cNvSpPr/>
      </dsp:nvSpPr>
      <dsp:spPr>
        <a:xfrm>
          <a:off x="3290374" y="4057634"/>
          <a:ext cx="1380041" cy="1380041"/>
        </a:xfrm>
        <a:prstGeom prst="ellipse">
          <a:avLst/>
        </a:prstGeom>
        <a:solidFill>
          <a:schemeClr val="accent2">
            <a:lumMod val="50000"/>
            <a:lumOff val="50000"/>
          </a:schemeClr>
        </a:soli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4  Disaster Management, Reduction and Mitigation</a:t>
          </a:r>
        </a:p>
      </dsp:txBody>
      <dsp:txXfrm>
        <a:off x="3492476" y="4259736"/>
        <a:ext cx="975837" cy="975837"/>
      </dsp:txXfrm>
    </dsp:sp>
    <dsp:sp modelId="{81D34519-6836-A044-8A48-F3875BD04411}">
      <dsp:nvSpPr>
        <dsp:cNvPr id="0" name=""/>
        <dsp:cNvSpPr/>
      </dsp:nvSpPr>
      <dsp:spPr>
        <a:xfrm>
          <a:off x="1889351" y="5574883"/>
          <a:ext cx="1380041" cy="13800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5  </a:t>
          </a:r>
          <a:r>
            <a:rPr lang="en-US" sz="1000" b="1" kern="1200" dirty="0"/>
            <a:t>Earth Observation and Sensors</a:t>
          </a:r>
          <a:endParaRPr lang="en-US" sz="1000" kern="1200" dirty="0"/>
        </a:p>
      </dsp:txBody>
      <dsp:txXfrm>
        <a:off x="2091453" y="5776985"/>
        <a:ext cx="975837" cy="9758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5F711-CF80-8543-B08C-8C5C8D0679BC}">
      <dsp:nvSpPr>
        <dsp:cNvPr id="0" name=""/>
        <dsp:cNvSpPr/>
      </dsp:nvSpPr>
      <dsp:spPr>
        <a:xfrm rot="8296312">
          <a:off x="3825259" y="3983034"/>
          <a:ext cx="1496615" cy="44956"/>
        </a:xfrm>
        <a:custGeom>
          <a:avLst/>
          <a:gdLst/>
          <a:ahLst/>
          <a:cxnLst/>
          <a:rect l="0" t="0" r="0" b="0"/>
          <a:pathLst>
            <a:path>
              <a:moveTo>
                <a:pt x="0" y="22478"/>
              </a:moveTo>
              <a:lnTo>
                <a:pt x="1496615" y="224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A1512-644D-A647-874D-A3C4DB1D9597}">
      <dsp:nvSpPr>
        <dsp:cNvPr id="0" name=""/>
        <dsp:cNvSpPr/>
      </dsp:nvSpPr>
      <dsp:spPr>
        <a:xfrm rot="10160702">
          <a:off x="3377711" y="3131236"/>
          <a:ext cx="1769581" cy="44956"/>
        </a:xfrm>
        <a:custGeom>
          <a:avLst/>
          <a:gdLst/>
          <a:ahLst/>
          <a:cxnLst/>
          <a:rect l="0" t="0" r="0" b="0"/>
          <a:pathLst>
            <a:path>
              <a:moveTo>
                <a:pt x="0" y="22478"/>
              </a:moveTo>
              <a:lnTo>
                <a:pt x="1769581" y="224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458C7B-5DA4-1F4C-B806-B017A59D2664}">
      <dsp:nvSpPr>
        <dsp:cNvPr id="0" name=""/>
        <dsp:cNvSpPr/>
      </dsp:nvSpPr>
      <dsp:spPr>
        <a:xfrm rot="11760194">
          <a:off x="3413557" y="2376931"/>
          <a:ext cx="1752436" cy="44956"/>
        </a:xfrm>
        <a:custGeom>
          <a:avLst/>
          <a:gdLst/>
          <a:ahLst/>
          <a:cxnLst/>
          <a:rect l="0" t="0" r="0" b="0"/>
          <a:pathLst>
            <a:path>
              <a:moveTo>
                <a:pt x="0" y="22478"/>
              </a:moveTo>
              <a:lnTo>
                <a:pt x="1752436" y="224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A13F7E-F6B9-DA4E-88A3-2EA6B09EBFB3}">
      <dsp:nvSpPr>
        <dsp:cNvPr id="0" name=""/>
        <dsp:cNvSpPr/>
      </dsp:nvSpPr>
      <dsp:spPr>
        <a:xfrm rot="13404977">
          <a:off x="3759399" y="1587297"/>
          <a:ext cx="1590192" cy="44956"/>
        </a:xfrm>
        <a:custGeom>
          <a:avLst/>
          <a:gdLst/>
          <a:ahLst/>
          <a:cxnLst/>
          <a:rect l="0" t="0" r="0" b="0"/>
          <a:pathLst>
            <a:path>
              <a:moveTo>
                <a:pt x="0" y="22478"/>
              </a:moveTo>
              <a:lnTo>
                <a:pt x="1590192" y="224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0AF6D6-CFF4-E24E-9307-EC7226492B45}">
      <dsp:nvSpPr>
        <dsp:cNvPr id="0" name=""/>
        <dsp:cNvSpPr/>
      </dsp:nvSpPr>
      <dsp:spPr>
        <a:xfrm>
          <a:off x="4638554" y="1361474"/>
          <a:ext cx="2563464" cy="25029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006430-13C5-854B-A48B-5CFF9341C8A2}">
      <dsp:nvSpPr>
        <dsp:cNvPr id="0" name=""/>
        <dsp:cNvSpPr/>
      </dsp:nvSpPr>
      <dsp:spPr>
        <a:xfrm>
          <a:off x="2889142" y="126"/>
          <a:ext cx="1260224" cy="1260224"/>
        </a:xfrm>
        <a:prstGeom prst="ellipse">
          <a:avLst/>
        </a:prstGeom>
        <a:solidFill>
          <a:srgbClr val="002060"/>
        </a:soli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6  Geo Technology and Innovation for SDI</a:t>
          </a:r>
        </a:p>
      </dsp:txBody>
      <dsp:txXfrm>
        <a:off x="3073698" y="184682"/>
        <a:ext cx="891112" cy="891112"/>
      </dsp:txXfrm>
    </dsp:sp>
    <dsp:sp modelId="{EA7CF6B0-3757-4C4E-8903-CE760FFDA61A}">
      <dsp:nvSpPr>
        <dsp:cNvPr id="0" name=""/>
        <dsp:cNvSpPr/>
      </dsp:nvSpPr>
      <dsp:spPr>
        <a:xfrm>
          <a:off x="2211709" y="1354014"/>
          <a:ext cx="1260224" cy="1260224"/>
        </a:xfrm>
        <a:prstGeom prst="ellipse">
          <a:avLst/>
        </a:prstGeom>
        <a:solidFill>
          <a:srgbClr val="0070C0"/>
        </a:soli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7  Geo Data for Decision Making</a:t>
          </a:r>
        </a:p>
      </dsp:txBody>
      <dsp:txXfrm>
        <a:off x="2396265" y="1538570"/>
        <a:ext cx="891112" cy="891112"/>
      </dsp:txXfrm>
    </dsp:sp>
    <dsp:sp modelId="{44402BD5-4685-7640-BD7E-F079B9C3EBBE}">
      <dsp:nvSpPr>
        <dsp:cNvPr id="0" name=""/>
        <dsp:cNvSpPr/>
      </dsp:nvSpPr>
      <dsp:spPr>
        <a:xfrm>
          <a:off x="2143606" y="2803699"/>
          <a:ext cx="1260224" cy="1260224"/>
        </a:xfrm>
        <a:prstGeom prst="ellipse">
          <a:avLst/>
        </a:prstGeom>
        <a:solidFill>
          <a:srgbClr val="00B0F0"/>
        </a:soli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8  Geo Education and Cartography</a:t>
          </a:r>
        </a:p>
      </dsp:txBody>
      <dsp:txXfrm>
        <a:off x="2328162" y="2988255"/>
        <a:ext cx="891112" cy="891112"/>
      </dsp:txXfrm>
    </dsp:sp>
    <dsp:sp modelId="{310D2AEC-6CDE-814A-AC83-F1474EF23D24}">
      <dsp:nvSpPr>
        <dsp:cNvPr id="0" name=""/>
        <dsp:cNvSpPr/>
      </dsp:nvSpPr>
      <dsp:spPr>
        <a:xfrm>
          <a:off x="2914724" y="4292872"/>
          <a:ext cx="1260224" cy="1260224"/>
        </a:xfrm>
        <a:prstGeom prst="ellipse">
          <a:avLst/>
        </a:prstGeom>
        <a:solidFill>
          <a:srgbClr val="00B050"/>
        </a:soli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9  Regional and Global SDI Initiatives</a:t>
          </a:r>
        </a:p>
      </dsp:txBody>
      <dsp:txXfrm>
        <a:off x="3099280" y="4477428"/>
        <a:ext cx="891112" cy="891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EFFC9-C591-1B40-A90E-913A97575D53}" type="datetimeFigureOut">
              <a:rPr lang="en-US" smtClean="0"/>
              <a:t>3/18/16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C8926-6A51-8847-A0B4-7879E684D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60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E55BF-60C1-674E-8017-4F57F3F820D5}" type="datetimeFigureOut">
              <a:rPr lang="en-US" smtClean="0"/>
              <a:t>3/18/16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4E79B-F421-0B41-9979-6BFE14F3B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74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Relationship Id="rId3" Type="http://schemas.openxmlformats.org/officeDocument/2006/relationships/hyperlink" Target="http://creativecommons.org/licenses/by/4.0/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4E79B-F421-0B41-9979-6BFE14F3BC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47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(</a:t>
            </a:r>
            <a:r>
              <a:rPr lang="en-US" sz="1200" dirty="0">
                <a:hlinkClick r:id="rId3"/>
              </a:rPr>
              <a:t>http://creativecommons.org/licenses/by/4.0/</a:t>
            </a:r>
            <a:r>
              <a:rPr lang="en-US" sz="1200" dirty="0"/>
              <a:t>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4E79B-F421-0B41-9979-6BFE14F3BC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9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4E79B-F421-0B41-9979-6BFE14F3BC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91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843861" y="2456050"/>
            <a:ext cx="196865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15099"/>
            <a:ext cx="8131442" cy="20637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ln>
                  <a:prstDash val="solid"/>
                </a:ln>
                <a:solidFill>
                  <a:srgbClr val="000000"/>
                </a:solidFill>
              </a:rPr>
              <a:t>GSDI Liaison’s report for CEOS WGISS 41 Meeting hosted by Geoscience Australia and CSIRO, Canberra, Australia, 14-18 March,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hu-H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GSDI Liaison’s report for CEOS WGISS 41 Meeting hosted by Geoscience Australia and CSIRO, Canberra, Australia, 14-18 March,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hu-H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GSDI Liaison’s report for CEOS WGISS 41 Meeting hosted by Geoscience Australia and CSIRO, Canberra, Australia, 14-18 March,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hu-H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GSDI Liaison’s report for CEOS WGISS 41 Meeting hosted by Geoscience Australia and CSIRO, Canberra, Australia, 14-18 March,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GSDI Liaison’s report for CEOS WGISS 41 Meeting hosted by Geoscience Australia and CSIRO, Canberra, Australia, 14-18 March,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GSDI Liaison’s report for CEOS WGISS 41 Meeting hosted by Geoscience Australia and CSIRO, Canberra, Australia, 14-18 March,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u-H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GSDI Liaison’s report for CEOS WGISS 41 Meeting hosted by Geoscience Australia and CSIRO, Canberra, Australia, 14-18 March,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u-HU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r>
              <a:rPr lang="en-US"/>
              <a:t>GSDI Liaison’s report for CEOS WGISS 41 Meeting hosted by Geoscience Australia and CSIRO, Canberra, Australia, 14-18 March,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hu-HU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u-HU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GSDI Liaison’s report for CEOS WGISS 41 Meeting hosted by Geoscience Australia and CSIRO, Canberra, Australia, 14-18 March,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u-HU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GSDI Liaison’s report for CEOS WGISS 41 Meeting hosted by Geoscience Australia and CSIRO, Canberra, Australia, 14-18 March,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GSDI Liaison’s report for CEOS WGISS 41 Meeting hosted by Geoscience Australia and CSIRO, Canberra, Australia, 14-18 March,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745"/>
            <a:ext cx="2134849" cy="365906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GSDI Liaison’s report for CEOS WGISS 41 Meeting hosted by Geoscience Australia and CSIRO, Canberra, Australia, 14-18 March, 2016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477" y="119997"/>
            <a:ext cx="2002536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23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hu-HU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GSDI Liaison’s report for CEOS WGISS 41 Meeting hosted by Geoscience Australia and CSIRO, Canberra, Australia, 14-18 March,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GSDI Liaison’s report for CEOS WGISS 41 Meeting hosted by Geoscience Australia and CSIRO, Canberra, Australia, 14-18 March,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66F0-26FE-CD4D-8923-0D0124D9C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57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GSDI Liaison’s report for CEOS WGISS 41 Meeting hosted by Geoscience Australia and CSIRO, Canberra, Australia, 14-18 March,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66F0-26FE-CD4D-8923-0D0124D9C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27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GSDI Liaison’s report for CEOS WGISS 41 Meeting hosted by Geoscience Australia and CSIRO, Canberra, Australia, 14-18 March,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66F0-26FE-CD4D-8923-0D0124D9C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71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GSDI Liaison’s report for CEOS WGISS 41 Meeting hosted by Geoscience Australia and CSIRO, Canberra, Australia, 14-18 March,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66F0-26FE-CD4D-8923-0D0124D9C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61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GSDI Liaison’s report for CEOS WGISS 41 Meeting hosted by Geoscience Australia and CSIRO, Canberra, Australia, 14-18 March,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66F0-26FE-CD4D-8923-0D0124D9C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20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GSDI Liaison’s report for CEOS WGISS 41 Meeting hosted by Geoscience Australia and CSIRO, Canberra, Australia, 14-18 March,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66F0-26FE-CD4D-8923-0D0124D9C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055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GSDI Liaison’s report for CEOS WGISS 41 Meeting hosted by Geoscience Australia and CSIRO, Canberra, Australia, 14-18 March,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66F0-26FE-CD4D-8923-0D0124D9C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72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GSDI Liaison’s report for CEOS WGISS 41 Meeting hosted by Geoscience Australia and CSIRO, Canberra, Australia, 14-18 March,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66F0-26FE-CD4D-8923-0D0124D9C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300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GSDI Liaison’s report for CEOS WGISS 41 Meeting hosted by Geoscience Australia and CSIRO, Canberra, Australia, 14-18 March,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66F0-26FE-CD4D-8923-0D0124D9C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0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63000" y="4080933"/>
            <a:ext cx="201706" cy="20452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80414"/>
            <a:ext cx="9144000" cy="323623"/>
          </a:xfrm>
        </p:spPr>
        <p:txBody>
          <a:bodyPr/>
          <a:lstStyle/>
          <a:p>
            <a:r>
              <a:rPr lang="en-US"/>
              <a:t>GSDI Liaison’s report for CEOS WGISS 41 Meeting hosted by Geoscience Australia and CSIRO, Canberra, Australia, 14-18 March, 2016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464" y="129975"/>
            <a:ext cx="2002536" cy="5394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GSDI Liaison’s report for CEOS WGISS 41 Meeting hosted by Geoscience Australia and CSIRO, Canberra, Australia, 14-18 March,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66F0-26FE-CD4D-8923-0D0124D9C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073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GSDI Liaison’s report for CEOS WGISS 41 Meeting hosted by Geoscience Australia and CSIRO, Canberra, Australia, 14-18 March,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66F0-26FE-CD4D-8923-0D0124D9C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1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hu-HU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47756"/>
            <a:ext cx="9144000" cy="428575"/>
          </a:xfrm>
        </p:spPr>
        <p:txBody>
          <a:bodyPr/>
          <a:lstStyle/>
          <a:p>
            <a:r>
              <a:rPr lang="en-US"/>
              <a:t>GSDI Liaison’s report for CEOS WGISS 41 Meeting hosted by Geoscience Australia and CSIRO, Canberra, Australia, 14-18 March, 2016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hu-HU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43" y="217998"/>
            <a:ext cx="2002536" cy="5394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hu-H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r>
              <a:rPr lang="en-US"/>
              <a:t>GSDI Liaison’s report for CEOS WGISS 41 Meeting hosted by Geoscience Australia and CSIRO, Canberra, Australia, 14-18 March,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hu-HU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hu-HU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r>
              <a:rPr lang="en-US"/>
              <a:t>GSDI Liaison’s report for CEOS WGISS 41 Meeting hosted by Geoscience Australia and CSIRO, Canberra, Australia, 14-18 March,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hu-HU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hu-HU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hu-H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GSDI Liaison’s report for CEOS WGISS 41 Meeting hosted by Geoscience Australia and CSIRO, Canberra, Australia, 14-18 March,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GSDI Liaison’s report for CEOS WGISS 41 Meeting hosted by Geoscience Australia and CSIRO, Canberra, Australia, 14-18 March,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jpeg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hu-HU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38912"/>
            <a:ext cx="7881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GSDI Liaison’s report for CEOS WGISS 41 Meeting hosted by Geoscience Australia and CSIRO, Canberra, Australia, 14-18 March,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UNAGI embléma világos alapra.jpg"/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160" y="6300751"/>
            <a:ext cx="1179857" cy="476321"/>
          </a:xfrm>
          <a:prstGeom prst="rect">
            <a:avLst/>
          </a:prstGeom>
        </p:spPr>
      </p:pic>
      <p:pic>
        <p:nvPicPr>
          <p:cNvPr id="10" name="Picture 9" descr="GSDIlogo2G.jpg"/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777" y="81650"/>
            <a:ext cx="2264240" cy="6668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99" y="6402387"/>
            <a:ext cx="74949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GSDI Liaison’s report for CEOS WGISS 41 Meeting hosted by Geoscience Australia and CSIRO, Canberra, Australia, 14-18 March,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366F0-26FE-CD4D-8923-0D0124D9C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gsdi-15-info@gsdi.org" TargetMode="External"/><Relationship Id="rId4" Type="http://schemas.openxmlformats.org/officeDocument/2006/relationships/hyperlink" Target="http://gsdi15.org.tw/" TargetMode="External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gsdiassociation.org/images/gsdi15_news/GSDI_15_Conference_Prospectus_ver5_7March2016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jrc" TargetMode="External"/><Relationship Id="rId4" Type="http://schemas.openxmlformats.org/officeDocument/2006/relationships/hyperlink" Target="http://ijsdir.jrc.ec.europa.eu/index.php/ijsdir)" TargetMode="External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2016.ogrs-community.org/" TargetMode="External"/><Relationship Id="rId4" Type="http://schemas.openxmlformats.org/officeDocument/2006/relationships/hyperlink" Target="http://urbantransitionsconference.com/" TargetMode="External"/><Relationship Id="rId5" Type="http://schemas.openxmlformats.org/officeDocument/2006/relationships/hyperlink" Target="http://www.webworldwind.org/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eurochallenge.como.polimi.it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mmer.ceu.hu/geospatial-2016" TargetMode="External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gsdi.org/" TargetMode="External"/><Relationship Id="rId4" Type="http://schemas.openxmlformats.org/officeDocument/2006/relationships/hyperlink" Target="http://www.linkedin.com/groups/GSDI-Association-3794985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mailto:rlonghorn@gsdi.or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sdiassociation.org/index.php/news.html" TargetMode="External"/><Relationship Id="rId4" Type="http://schemas.openxmlformats.org/officeDocument/2006/relationships/hyperlink" Target="http://gsdiassociation.org/index.php/publications.html" TargetMode="External"/><Relationship Id="rId5" Type="http://schemas.openxmlformats.org/officeDocument/2006/relationships/hyperlink" Target="http://gsdiassociation.org/index.php/projects.html" TargetMode="External"/><Relationship Id="rId6" Type="http://schemas.openxmlformats.org/officeDocument/2006/relationships/hyperlink" Target="http://gsdiassociation.org/index.php/publications/sdi-cookbooks.html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gsdiassociation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90326"/>
            <a:ext cx="5740401" cy="10858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Liaison’s Report</a:t>
            </a:r>
            <a:br>
              <a:rPr lang="en-US" b="1" dirty="0"/>
            </a:br>
            <a:r>
              <a:rPr lang="en-US" b="1" dirty="0"/>
              <a:t>on GSDI Association</a:t>
            </a: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dirty="0"/>
              <a:t>An update on selected activities since WGISS-40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399" y="4928828"/>
            <a:ext cx="5601874" cy="1693631"/>
          </a:xfrm>
        </p:spPr>
        <p:txBody>
          <a:bodyPr>
            <a:noAutofit/>
          </a:bodyPr>
          <a:lstStyle/>
          <a:p>
            <a:pPr algn="r"/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noProof="1"/>
              <a:t>Dr. Gábor Remetey-Fülöpp      </a:t>
            </a:r>
          </a:p>
          <a:p>
            <a:r>
              <a:rPr lang="en-US" noProof="1"/>
              <a:t>Liaison, GSDI-WGISS</a:t>
            </a:r>
          </a:p>
          <a:p>
            <a:r>
              <a:rPr lang="en-US" noProof="1"/>
              <a:t>Past Secretary-general, HUNAGI (1994-2015)</a:t>
            </a:r>
          </a:p>
          <a:p>
            <a:endParaRPr lang="en-US" noProof="1"/>
          </a:p>
          <a:p>
            <a:pPr algn="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82443"/>
            <a:ext cx="9144000" cy="501650"/>
          </a:xfrm>
        </p:spPr>
        <p:txBody>
          <a:bodyPr/>
          <a:lstStyle/>
          <a:p>
            <a:pPr algn="l"/>
            <a:r>
              <a:rPr lang="en-US" b="0" noProof="1"/>
              <a:t>GSDI Liaison’s report for CEOS WGISS 41 Meeting hosted by Geoscience Australia and CSIRO, Canberra, Australia, 14-18 March, 2016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865" y="2963336"/>
            <a:ext cx="1282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/>
              <a:t>Source: ESA ESRIN</a:t>
            </a:r>
          </a:p>
        </p:txBody>
      </p:sp>
      <p:pic>
        <p:nvPicPr>
          <p:cNvPr id="7" name="Picture 6" descr="earth-3d.gif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24" y="447578"/>
            <a:ext cx="2515757" cy="2515757"/>
          </a:xfrm>
          <a:prstGeom prst="rect">
            <a:avLst/>
          </a:prstGeom>
          <a:ln>
            <a:noFill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847267" y="6356350"/>
            <a:ext cx="103992" cy="126093"/>
          </a:xfrm>
        </p:spPr>
        <p:txBody>
          <a:bodyPr/>
          <a:lstStyle/>
          <a:p>
            <a:fld id="{57AF16DE-A0D5-4438-950F-5B1E159C2C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99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GSDI Liaison’s report for CEOS WGISS 41 Meeting hosted by Geoscience Australia and CSIRO, Canberra, Australia, 14-18 March,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19"/>
          <a:stretch/>
        </p:blipFill>
        <p:spPr>
          <a:xfrm>
            <a:off x="969818" y="1857227"/>
            <a:ext cx="7204364" cy="30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6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226" y="119522"/>
            <a:ext cx="6508377" cy="597089"/>
          </a:xfrm>
        </p:spPr>
        <p:txBody>
          <a:bodyPr/>
          <a:lstStyle/>
          <a:p>
            <a:r>
              <a:rPr lang="en-US" b="1" dirty="0"/>
              <a:t>GSDI 15 </a:t>
            </a:r>
            <a:r>
              <a:rPr lang="en-US" b="1"/>
              <a:t>World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13" y="1006474"/>
            <a:ext cx="8359254" cy="3916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Location: </a:t>
            </a:r>
            <a:r>
              <a:rPr lang="en-US" b="1" dirty="0"/>
              <a:t>Taipei, Taiwan</a:t>
            </a:r>
            <a:endParaRPr lang="en-US" dirty="0"/>
          </a:p>
          <a:p>
            <a:r>
              <a:rPr lang="en-US" dirty="0"/>
              <a:t>Date:  </a:t>
            </a:r>
            <a:r>
              <a:rPr lang="en-US" b="1" dirty="0"/>
              <a:t>29 November to 2 December 2016</a:t>
            </a:r>
            <a:r>
              <a:rPr lang="en-US" dirty="0"/>
              <a:t> </a:t>
            </a:r>
          </a:p>
          <a:p>
            <a:r>
              <a:rPr lang="en-US" dirty="0"/>
              <a:t>Venue: </a:t>
            </a:r>
            <a:r>
              <a:rPr lang="en-US" b="1" dirty="0"/>
              <a:t>Taipei </a:t>
            </a:r>
            <a:r>
              <a:rPr lang="en-US" b="1" dirty="0" err="1"/>
              <a:t>Nangang</a:t>
            </a:r>
            <a:r>
              <a:rPr lang="en-US" b="1" dirty="0"/>
              <a:t> Exhibition Center</a:t>
            </a:r>
            <a:endParaRPr lang="en-US" dirty="0"/>
          </a:p>
          <a:p>
            <a:r>
              <a:rPr lang="en-US" dirty="0"/>
              <a:t>Theme of GSDI 15: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i="1" dirty="0"/>
              <a:t>   Spatial Enablement in the Smart Homeland</a:t>
            </a:r>
            <a:r>
              <a:rPr lang="en-US" sz="1400" b="1" i="1" dirty="0"/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b="1" i="1" dirty="0"/>
              <a:t>      Smart Disaster Prevention, </a:t>
            </a:r>
            <a:r>
              <a:rPr lang="en-US" sz="1400" b="1" i="1" dirty="0" smtClean="0"/>
              <a:t>  Smart </a:t>
            </a:r>
            <a:r>
              <a:rPr lang="en-US" sz="1400" b="1" i="1" dirty="0"/>
              <a:t>transportation, </a:t>
            </a:r>
            <a:r>
              <a:rPr lang="en-US" sz="1400" b="1" i="1" dirty="0" smtClean="0"/>
              <a:t>  Smart </a:t>
            </a:r>
            <a:r>
              <a:rPr lang="en-US" sz="1400" b="1" i="1" dirty="0"/>
              <a:t>City</a:t>
            </a:r>
            <a:endParaRPr lang="en-US" b="1" i="1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GSDI 15</a:t>
            </a:r>
            <a:r>
              <a:rPr lang="en-US" dirty="0"/>
              <a:t> offers numerous opportunities for </a:t>
            </a:r>
            <a:r>
              <a:rPr lang="en-US" b="1" dirty="0"/>
              <a:t>workshops, oral presentations, posters and refereed publications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GSDI Liaison’s report for CEOS WGISS 41 Meeting hosted by Geoscience Australia and CSIRO, Canberra, Australia, 14-18 March,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226" y="5134451"/>
            <a:ext cx="855234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GSDI 15 World Conference Sponsor and Exhibitor Prospectus</a:t>
            </a:r>
            <a:br>
              <a:rPr lang="en-US" dirty="0"/>
            </a:br>
            <a:r>
              <a:rPr lang="en-US" sz="1600" dirty="0">
                <a:hlinkClick r:id="rId2"/>
              </a:rPr>
              <a:t>gsdiassociation.org/images/GSDI_15_Conference_Prospectus_ver5_7March2016.pdf</a:t>
            </a:r>
            <a:endParaRPr lang="en-US" sz="1600" dirty="0"/>
          </a:p>
          <a:p>
            <a:endParaRPr lang="en-US" dirty="0"/>
          </a:p>
          <a:p>
            <a:r>
              <a:rPr lang="en-US" dirty="0"/>
              <a:t>General information is available from </a:t>
            </a:r>
            <a:r>
              <a:rPr lang="en-US" sz="1600" dirty="0">
                <a:hlinkClick r:id="rId3"/>
              </a:rPr>
              <a:t>gsdi-15-info@gsdi.org</a:t>
            </a:r>
            <a:endParaRPr lang="en-US" dirty="0"/>
          </a:p>
          <a:p>
            <a:r>
              <a:rPr lang="en-US" dirty="0"/>
              <a:t>GSDI World Conference website: </a:t>
            </a:r>
            <a:r>
              <a:rPr lang="en-US" sz="1600" dirty="0">
                <a:hlinkClick r:id="rId4"/>
              </a:rPr>
              <a:t>http://gsdi15.org.tw/</a:t>
            </a:r>
            <a:endParaRPr lang="en-US" sz="1600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6" r="34776"/>
          <a:stretch/>
        </p:blipFill>
        <p:spPr>
          <a:xfrm>
            <a:off x="7205302" y="1109615"/>
            <a:ext cx="1336240" cy="26126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30883" y="3663775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Taipei, ICSU </a:t>
            </a:r>
            <a:r>
              <a:rPr lang="en-US" sz="1200" dirty="0" err="1"/>
              <a:t>Codata</a:t>
            </a:r>
            <a:endParaRPr lang="en-US" sz="1200" dirty="0"/>
          </a:p>
          <a:p>
            <a:pPr algn="ctr"/>
            <a:r>
              <a:rPr lang="en-US" sz="1200" dirty="0"/>
              <a:t>Conference, 2011</a:t>
            </a:r>
          </a:p>
        </p:txBody>
      </p:sp>
    </p:spTree>
    <p:extLst>
      <p:ext uri="{BB962C8B-B14F-4D97-AF65-F5344CB8AC3E}">
        <p14:creationId xmlns:p14="http://schemas.microsoft.com/office/powerpoint/2010/main" val="1787494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7607" y="751089"/>
            <a:ext cx="1599211" cy="62786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400" noProof="1"/>
              <a:t>Building Resource Wealth, </a:t>
            </a:r>
          </a:p>
          <a:p>
            <a:endParaRPr lang="en-US" sz="1400" noProof="1"/>
          </a:p>
          <a:p>
            <a:r>
              <a:rPr lang="hu-HU" sz="1400" noProof="1"/>
              <a:t>Ensuring Community Safety, </a:t>
            </a:r>
          </a:p>
          <a:p>
            <a:endParaRPr lang="en-US" sz="1400" noProof="1"/>
          </a:p>
          <a:p>
            <a:r>
              <a:rPr lang="hu-HU" sz="1400" noProof="1"/>
              <a:t>Securing Water Resources, </a:t>
            </a:r>
          </a:p>
          <a:p>
            <a:endParaRPr lang="en-US" sz="1400" noProof="1"/>
          </a:p>
          <a:p>
            <a:r>
              <a:rPr lang="hu-HU" sz="1400" noProof="1"/>
              <a:t>Managing Marine Jurisdictions, </a:t>
            </a:r>
          </a:p>
          <a:p>
            <a:endParaRPr lang="en-US" sz="1400" noProof="1"/>
          </a:p>
          <a:p>
            <a:r>
              <a:rPr lang="hu-HU" sz="1400" noProof="1"/>
              <a:t>Providing Fundamental Geographic Information, </a:t>
            </a:r>
          </a:p>
          <a:p>
            <a:endParaRPr lang="en-US" sz="1400" noProof="1"/>
          </a:p>
          <a:p>
            <a:r>
              <a:rPr lang="hu-HU" sz="1400" noProof="1"/>
              <a:t>Maintaining Geoscience Knowledge and Capability</a:t>
            </a:r>
          </a:p>
          <a:p>
            <a:endParaRPr lang="hu-HU" sz="1400" noProof="1"/>
          </a:p>
          <a:p>
            <a:r>
              <a:rPr lang="hu-HU" sz="1200" i="1" noProof="1"/>
              <a:t>Above: GA’s major focus areas</a:t>
            </a:r>
          </a:p>
          <a:p>
            <a:endParaRPr lang="hu-HU" sz="1400" noProof="1"/>
          </a:p>
          <a:p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4743"/>
            <a:ext cx="6965576" cy="596348"/>
          </a:xfrm>
        </p:spPr>
        <p:txBody>
          <a:bodyPr/>
          <a:lstStyle/>
          <a:p>
            <a:r>
              <a:rPr lang="en-US" sz="2400" dirty="0"/>
              <a:t>15</a:t>
            </a:r>
            <a:r>
              <a:rPr lang="en-US" sz="2400" baseline="30000" dirty="0"/>
              <a:t>th</a:t>
            </a:r>
            <a:r>
              <a:rPr lang="en-US" sz="2400" dirty="0"/>
              <a:t> GSDI World Conference</a:t>
            </a:r>
            <a:br>
              <a:rPr lang="en-US" sz="2400" dirty="0"/>
            </a:br>
            <a:r>
              <a:rPr lang="en-US" sz="2000" dirty="0"/>
              <a:t>Theme Groups at a Glance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GSDI Liaison’s report for CEOS WGISS 41 Meeting hosted by Geoscience Australia and CSIRO, Canberra, Australia, 14-18 March, 2016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50923617"/>
              </p:ext>
            </p:extLst>
          </p:nvPr>
        </p:nvGraphicFramePr>
        <p:xfrm>
          <a:off x="3814354" y="-391886"/>
          <a:ext cx="6374675" cy="7628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473446778"/>
              </p:ext>
            </p:extLst>
          </p:nvPr>
        </p:nvGraphicFramePr>
        <p:xfrm>
          <a:off x="-665017" y="751089"/>
          <a:ext cx="8409708" cy="5703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395454" y="2683805"/>
            <a:ext cx="1643399" cy="14773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Spatial Data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Infrastructure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for the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Smart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Homeland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6909" y="1801091"/>
            <a:ext cx="31290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3563" y="5084618"/>
            <a:ext cx="312906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3563" y="3890410"/>
            <a:ext cx="312906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1564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788"/>
            <a:ext cx="6965576" cy="596348"/>
          </a:xfrm>
        </p:spPr>
        <p:txBody>
          <a:bodyPr/>
          <a:lstStyle/>
          <a:p>
            <a:r>
              <a:rPr lang="en-US" sz="2400" dirty="0"/>
              <a:t>The Next, 15</a:t>
            </a:r>
            <a:r>
              <a:rPr lang="en-US" sz="2400" baseline="30000" dirty="0"/>
              <a:t>th</a:t>
            </a:r>
            <a:r>
              <a:rPr lang="en-US" sz="2400" dirty="0"/>
              <a:t> GSDI World Conference</a:t>
            </a:r>
            <a:br>
              <a:rPr lang="en-US" sz="2400" dirty="0"/>
            </a:br>
            <a:r>
              <a:rPr lang="en-US" sz="2400" dirty="0"/>
              <a:t>Theme Groups at a Glance 1/3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GSDI Liaison’s report for CEOS WGISS 41 Meeting hosted by Geoscience Australia and CSIRO, Canberra, Australia, 14-18 March, 2016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7748" y="875119"/>
            <a:ext cx="84085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Theme 1: SDI for the Smart Homeland</a:t>
            </a:r>
            <a:endParaRPr lang="en-US" sz="2000" dirty="0"/>
          </a:p>
          <a:p>
            <a:r>
              <a:rPr lang="en-US" sz="2000" dirty="0"/>
              <a:t>• SDI for Smart Cities, Smart Territories and Smart Environments</a:t>
            </a:r>
          </a:p>
          <a:p>
            <a:r>
              <a:rPr lang="en-US" sz="2000" dirty="0"/>
              <a:t>• Location-based Services for Smart Environments</a:t>
            </a:r>
          </a:p>
          <a:p>
            <a:r>
              <a:rPr lang="en-US" sz="2000" dirty="0"/>
              <a:t>• Indoor SDI (positioning) and Personal SDI Developments</a:t>
            </a:r>
          </a:p>
          <a:p>
            <a:r>
              <a:rPr lang="en-US" sz="2000" dirty="0"/>
              <a:t>• VGI, Crowdsourcing, and Citizen Science</a:t>
            </a:r>
          </a:p>
          <a:p>
            <a:r>
              <a:rPr lang="en-US" sz="2000" dirty="0"/>
              <a:t>• Internet of Vehicles (</a:t>
            </a:r>
            <a:r>
              <a:rPr lang="en-US" sz="2000" dirty="0" err="1"/>
              <a:t>IoV</a:t>
            </a:r>
            <a:r>
              <a:rPr lang="en-US" sz="2000" dirty="0"/>
              <a:t>) and Intelligent Transport Systems (ITS)</a:t>
            </a:r>
          </a:p>
          <a:p>
            <a:endParaRPr lang="en-US" sz="2000" dirty="0"/>
          </a:p>
          <a:p>
            <a:r>
              <a:rPr lang="en-US" sz="2000" b="1" dirty="0"/>
              <a:t>Theme 2: Land Information and Management Systems</a:t>
            </a:r>
            <a:endParaRPr lang="en-US" sz="2000" dirty="0"/>
          </a:p>
          <a:p>
            <a:r>
              <a:rPr lang="en-US" sz="2000" dirty="0"/>
              <a:t>• Land Information Systems</a:t>
            </a:r>
          </a:p>
          <a:p>
            <a:r>
              <a:rPr lang="en-US" sz="2000" dirty="0"/>
              <a:t>• Land and Urban Data Management</a:t>
            </a:r>
          </a:p>
          <a:p>
            <a:r>
              <a:rPr lang="en-US" sz="2000" dirty="0"/>
              <a:t>• SDI for Low Impact Development (LID)</a:t>
            </a:r>
          </a:p>
          <a:p>
            <a:r>
              <a:rPr lang="en-US" sz="2000" dirty="0"/>
              <a:t>• SDI for Resilience and Sustainable Development</a:t>
            </a:r>
          </a:p>
          <a:p>
            <a:endParaRPr lang="en-US" sz="2000" dirty="0"/>
          </a:p>
          <a:p>
            <a:r>
              <a:rPr lang="en-US" sz="2000" b="1" dirty="0"/>
              <a:t>Theme 3. SDI Governance and Policy Development</a:t>
            </a:r>
            <a:endParaRPr lang="en-US" sz="2000" dirty="0"/>
          </a:p>
          <a:p>
            <a:r>
              <a:rPr lang="en-US" sz="2000" dirty="0"/>
              <a:t>• Open Data and Open Government</a:t>
            </a:r>
          </a:p>
          <a:p>
            <a:r>
              <a:rPr lang="en-US" sz="2000" dirty="0"/>
              <a:t>• E-Government and E-Governance</a:t>
            </a:r>
          </a:p>
          <a:p>
            <a:r>
              <a:rPr lang="en-US" sz="2000" dirty="0"/>
              <a:t>• Geospatial Legislation and Policies</a:t>
            </a:r>
          </a:p>
          <a:p>
            <a:r>
              <a:rPr lang="en-US" sz="2000" dirty="0"/>
              <a:t>• Privacy, Security and Institutional Concerns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123942" y="3113052"/>
            <a:ext cx="1380041" cy="1380041"/>
            <a:chOff x="1889351" y="673785"/>
            <a:chExt cx="1380041" cy="1380041"/>
          </a:xfrm>
          <a:solidFill>
            <a:schemeClr val="accent3">
              <a:lumMod val="75000"/>
            </a:schemeClr>
          </a:solidFill>
        </p:grpSpPr>
        <p:sp>
          <p:nvSpPr>
            <p:cNvPr id="7" name="Oval 6"/>
            <p:cNvSpPr/>
            <p:nvPr/>
          </p:nvSpPr>
          <p:spPr>
            <a:xfrm>
              <a:off x="1889351" y="673785"/>
              <a:ext cx="1380041" cy="1380041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2091453" y="875887"/>
              <a:ext cx="975837" cy="9758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/>
                <a:t>2  Land Information and Management Systems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23941" y="5011124"/>
            <a:ext cx="1380041" cy="1380041"/>
            <a:chOff x="3568466" y="1987575"/>
            <a:chExt cx="1380041" cy="1380041"/>
          </a:xfrm>
          <a:solidFill>
            <a:schemeClr val="accent3">
              <a:lumMod val="50000"/>
            </a:schemeClr>
          </a:solidFill>
        </p:grpSpPr>
        <p:sp>
          <p:nvSpPr>
            <p:cNvPr id="10" name="Oval 9"/>
            <p:cNvSpPr/>
            <p:nvPr/>
          </p:nvSpPr>
          <p:spPr>
            <a:xfrm>
              <a:off x="3568466" y="1987575"/>
              <a:ext cx="1380041" cy="1380041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3770568" y="2189677"/>
              <a:ext cx="975837" cy="9758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/>
                <a:t>3  SDI Governance and Policy Development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5973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2805"/>
            <a:ext cx="6965576" cy="596348"/>
          </a:xfrm>
        </p:spPr>
        <p:txBody>
          <a:bodyPr/>
          <a:lstStyle/>
          <a:p>
            <a:r>
              <a:rPr lang="en-US" sz="2400" dirty="0"/>
              <a:t>The Next, 15</a:t>
            </a:r>
            <a:r>
              <a:rPr lang="en-US" sz="2400" baseline="30000" dirty="0"/>
              <a:t>th</a:t>
            </a:r>
            <a:r>
              <a:rPr lang="en-US" sz="2400" dirty="0"/>
              <a:t> GSDI World Conference</a:t>
            </a:r>
            <a:br>
              <a:rPr lang="en-US" sz="2400" dirty="0"/>
            </a:br>
            <a:r>
              <a:rPr lang="en-US" sz="2400" dirty="0"/>
              <a:t>Theme Groups at a Glance 2/3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GSDI Liaison’s report for CEOS WGISS 41 Meeting hosted by Geoscience Australia and CSIRO, Canberra, Australia, 14-18 March, 2016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7748" y="941284"/>
            <a:ext cx="840850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Theme 4. Disaster Management, Reduction and Mitigation</a:t>
            </a:r>
            <a:endParaRPr lang="en-US" sz="2000" dirty="0"/>
          </a:p>
          <a:p>
            <a:r>
              <a:rPr lang="en-US" sz="2000" dirty="0"/>
              <a:t>• Innovation in Disaster Management Technology</a:t>
            </a:r>
          </a:p>
          <a:p>
            <a:r>
              <a:rPr lang="en-US" sz="2000" dirty="0"/>
              <a:t>• Disaster Management ‘Best Practice’</a:t>
            </a:r>
          </a:p>
          <a:p>
            <a:r>
              <a:rPr lang="en-US" sz="2000" dirty="0"/>
              <a:t>• Protecting Critical Infrastructure</a:t>
            </a:r>
          </a:p>
          <a:p>
            <a:r>
              <a:rPr lang="en-US" sz="2000" dirty="0"/>
              <a:t>• Risk Modelling and Assessment</a:t>
            </a:r>
          </a:p>
          <a:p>
            <a:r>
              <a:rPr lang="en-US" sz="2000" dirty="0"/>
              <a:t>• Disaster and Emergency Management</a:t>
            </a:r>
          </a:p>
          <a:p>
            <a:r>
              <a:rPr lang="en-US" sz="2000" dirty="0"/>
              <a:t>• Earthquake Mitigation Challenges</a:t>
            </a:r>
          </a:p>
          <a:p>
            <a:r>
              <a:rPr lang="en-US" sz="2000" dirty="0"/>
              <a:t>• Flooding, Debris Flow, and Landslides – Risk Assessment, Mitigation and Management</a:t>
            </a:r>
          </a:p>
          <a:p>
            <a:endParaRPr lang="en-US" sz="2000" dirty="0"/>
          </a:p>
          <a:p>
            <a:r>
              <a:rPr lang="en-US" sz="2000" b="1" dirty="0"/>
              <a:t>Theme 5. Earth Observation and Sensors</a:t>
            </a:r>
            <a:endParaRPr lang="en-US" sz="2000" dirty="0"/>
          </a:p>
          <a:p>
            <a:r>
              <a:rPr lang="en-US" sz="2000" dirty="0"/>
              <a:t>• Observatories (environmental, transportation, logistics, citizen, health, urban)</a:t>
            </a:r>
          </a:p>
          <a:p>
            <a:r>
              <a:rPr lang="en-US" sz="2000" dirty="0"/>
              <a:t>• Earth Observation</a:t>
            </a:r>
          </a:p>
          <a:p>
            <a:r>
              <a:rPr lang="en-US" sz="2000" dirty="0"/>
              <a:t>• Remote Sensing, Survey &amp; Mapping Applications </a:t>
            </a:r>
          </a:p>
          <a:p>
            <a:r>
              <a:rPr lang="en-US" sz="2000" dirty="0"/>
              <a:t>   (UAVs, </a:t>
            </a:r>
            <a:r>
              <a:rPr lang="en-US" sz="2000" dirty="0" err="1"/>
              <a:t>LiDAR</a:t>
            </a:r>
            <a:r>
              <a:rPr lang="en-US" sz="2000" dirty="0"/>
              <a:t>, SAR...)</a:t>
            </a:r>
          </a:p>
          <a:p>
            <a:r>
              <a:rPr lang="en-US" sz="2000" dirty="0"/>
              <a:t>• Sensor Web / Internet of Things (</a:t>
            </a:r>
            <a:r>
              <a:rPr lang="en-US" sz="2000" dirty="0" err="1"/>
              <a:t>IoT</a:t>
            </a:r>
            <a:r>
              <a:rPr lang="en-US" sz="2000" dirty="0"/>
              <a:t>) and Linked Data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207070" y="1436651"/>
            <a:ext cx="1380041" cy="1380041"/>
            <a:chOff x="3290374" y="4057634"/>
            <a:chExt cx="1380041" cy="1380041"/>
          </a:xfrm>
          <a:solidFill>
            <a:srgbClr val="FF0000"/>
          </a:solidFill>
        </p:grpSpPr>
        <p:sp>
          <p:nvSpPr>
            <p:cNvPr id="6" name="Oval 5"/>
            <p:cNvSpPr/>
            <p:nvPr/>
          </p:nvSpPr>
          <p:spPr>
            <a:xfrm>
              <a:off x="3290374" y="4057634"/>
              <a:ext cx="1380041" cy="1380041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3492476" y="4259736"/>
              <a:ext cx="975837" cy="9758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/>
                <a:t>4  Disaster Management, Reduction and Mitigation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07069" y="4885778"/>
            <a:ext cx="1380041" cy="1380041"/>
            <a:chOff x="1889351" y="5574883"/>
            <a:chExt cx="1380041" cy="1380041"/>
          </a:xfrm>
        </p:grpSpPr>
        <p:sp>
          <p:nvSpPr>
            <p:cNvPr id="9" name="Oval 8"/>
            <p:cNvSpPr/>
            <p:nvPr/>
          </p:nvSpPr>
          <p:spPr>
            <a:xfrm>
              <a:off x="1889351" y="5574883"/>
              <a:ext cx="1380041" cy="1380041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2091453" y="5776985"/>
              <a:ext cx="975837" cy="9758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/>
                <a:t>5  </a:t>
              </a:r>
              <a:r>
                <a:rPr lang="en-US" sz="1000" b="1" kern="1200" dirty="0"/>
                <a:t>Earth Observation and Sensors</a:t>
              </a:r>
              <a:endParaRPr lang="en-US" sz="1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89040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788"/>
            <a:ext cx="6965576" cy="596348"/>
          </a:xfrm>
        </p:spPr>
        <p:txBody>
          <a:bodyPr/>
          <a:lstStyle/>
          <a:p>
            <a:r>
              <a:rPr lang="en-US" sz="2400" dirty="0"/>
              <a:t>The Next, 15</a:t>
            </a:r>
            <a:r>
              <a:rPr lang="en-US" sz="2400" baseline="30000" dirty="0"/>
              <a:t>th</a:t>
            </a:r>
            <a:r>
              <a:rPr lang="en-US" sz="2400" dirty="0"/>
              <a:t> GSDI World Conference</a:t>
            </a:r>
            <a:br>
              <a:rPr lang="en-US" sz="2400" dirty="0"/>
            </a:br>
            <a:r>
              <a:rPr lang="en-US" sz="2400" dirty="0"/>
              <a:t>Theme Groups at a Glance 3/3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GSDI Liaison’s report for CEOS WGISS 41 Meeting hosted by Geoscience Australia and CSIRO, Canberra, Australia, 14-18 March, 2016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7748" y="875119"/>
            <a:ext cx="84085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Theme 6. Geo Technology and Innovation for SDI</a:t>
            </a:r>
            <a:endParaRPr lang="en-US" sz="2000" dirty="0"/>
          </a:p>
          <a:p>
            <a:r>
              <a:rPr lang="en-US" sz="2000" dirty="0"/>
              <a:t>• SDI in the Cloud – Challenges and Solutions</a:t>
            </a:r>
          </a:p>
          <a:p>
            <a:r>
              <a:rPr lang="en-US" sz="2000" dirty="0"/>
              <a:t>• </a:t>
            </a:r>
            <a:r>
              <a:rPr lang="en-US" sz="2000" dirty="0" err="1"/>
              <a:t>CyberGIS</a:t>
            </a:r>
            <a:endParaRPr lang="en-US" sz="2000" dirty="0"/>
          </a:p>
          <a:p>
            <a:r>
              <a:rPr lang="en-US" sz="2000" dirty="0"/>
              <a:t>• Geospatial Big Data Management and Analytics</a:t>
            </a:r>
          </a:p>
          <a:p>
            <a:r>
              <a:rPr lang="en-US" sz="2000" dirty="0"/>
              <a:t>• 3D/4D Spatial Data Visualization and Analytics</a:t>
            </a:r>
          </a:p>
          <a:p>
            <a:r>
              <a:rPr lang="en-US" sz="2000" b="1" dirty="0"/>
              <a:t>Theme 7. Geo Data for Decision Making</a:t>
            </a:r>
            <a:endParaRPr lang="en-US" sz="2000" dirty="0"/>
          </a:p>
          <a:p>
            <a:r>
              <a:rPr lang="en-US" sz="2000" dirty="0"/>
              <a:t>• Geospatial Decision Support Systems</a:t>
            </a:r>
          </a:p>
          <a:p>
            <a:r>
              <a:rPr lang="en-US" sz="2000" dirty="0"/>
              <a:t>• Geospatial Business Modelling</a:t>
            </a:r>
          </a:p>
          <a:p>
            <a:r>
              <a:rPr lang="en-US" sz="2000" dirty="0"/>
              <a:t>• Geo-Intelligence</a:t>
            </a:r>
          </a:p>
          <a:p>
            <a:r>
              <a:rPr lang="en-US" sz="2000" b="1" dirty="0"/>
              <a:t>Theme 8. Geo Education and Cartography</a:t>
            </a:r>
            <a:endParaRPr lang="en-US" sz="2000" dirty="0"/>
          </a:p>
          <a:p>
            <a:r>
              <a:rPr lang="en-US" sz="2000" dirty="0"/>
              <a:t>• Geospatial Education</a:t>
            </a:r>
          </a:p>
          <a:p>
            <a:r>
              <a:rPr lang="en-US" sz="2000" dirty="0"/>
              <a:t>• Web Cartography</a:t>
            </a:r>
          </a:p>
          <a:p>
            <a:r>
              <a:rPr lang="en-US" sz="2000" dirty="0"/>
              <a:t>• Historic Geo Data Management</a:t>
            </a:r>
          </a:p>
          <a:p>
            <a:r>
              <a:rPr lang="en-US" sz="2000" b="1" dirty="0"/>
              <a:t>Theme 9. Regional and Global SDI Initiatives</a:t>
            </a:r>
            <a:endParaRPr lang="en-US" sz="2000" dirty="0"/>
          </a:p>
          <a:p>
            <a:r>
              <a:rPr lang="en-US" sz="2000" dirty="0"/>
              <a:t>• UN-GGIM Global and Regional Initiatives</a:t>
            </a:r>
          </a:p>
          <a:p>
            <a:r>
              <a:rPr lang="en-US" sz="2000" dirty="0"/>
              <a:t>• GEO/GEOSS Developments</a:t>
            </a:r>
          </a:p>
          <a:p>
            <a:r>
              <a:rPr lang="en-US" sz="2000" dirty="0"/>
              <a:t>• UN Sustainable Development Goals</a:t>
            </a:r>
          </a:p>
          <a:p>
            <a:r>
              <a:rPr lang="en-US" sz="2000" dirty="0"/>
              <a:t>• European Pan-European SDI - INSPIRE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170299" y="2508244"/>
            <a:ext cx="1287329" cy="1287329"/>
            <a:chOff x="1594344" y="1384047"/>
            <a:chExt cx="1287329" cy="1287329"/>
          </a:xfrm>
          <a:solidFill>
            <a:srgbClr val="0070C0"/>
          </a:solidFill>
        </p:grpSpPr>
        <p:sp>
          <p:nvSpPr>
            <p:cNvPr id="6" name="Oval 5"/>
            <p:cNvSpPr/>
            <p:nvPr/>
          </p:nvSpPr>
          <p:spPr>
            <a:xfrm>
              <a:off x="1594344" y="1384047"/>
              <a:ext cx="1287329" cy="1287329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1782869" y="1572572"/>
              <a:ext cx="910279" cy="9102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/>
                <a:t>7  Geo Data for Decision Making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170299" y="3864172"/>
            <a:ext cx="1287329" cy="1287329"/>
            <a:chOff x="1524776" y="2866108"/>
            <a:chExt cx="1287329" cy="1287329"/>
          </a:xfrm>
          <a:solidFill>
            <a:srgbClr val="00B0F0"/>
          </a:solidFill>
        </p:grpSpPr>
        <p:sp>
          <p:nvSpPr>
            <p:cNvPr id="9" name="Oval 8"/>
            <p:cNvSpPr/>
            <p:nvPr/>
          </p:nvSpPr>
          <p:spPr>
            <a:xfrm>
              <a:off x="1524776" y="2866108"/>
              <a:ext cx="1287329" cy="1287329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1713301" y="3054633"/>
              <a:ext cx="910279" cy="9102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/>
                <a:t>8  Geo Education and Cartography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170284" y="5249070"/>
            <a:ext cx="1287344" cy="1287344"/>
            <a:chOff x="2355262" y="4389477"/>
            <a:chExt cx="1287344" cy="1287344"/>
          </a:xfrm>
          <a:solidFill>
            <a:srgbClr val="00B050"/>
          </a:solidFill>
        </p:grpSpPr>
        <p:sp>
          <p:nvSpPr>
            <p:cNvPr id="15" name="Oval 14"/>
            <p:cNvSpPr/>
            <p:nvPr/>
          </p:nvSpPr>
          <p:spPr>
            <a:xfrm>
              <a:off x="2355262" y="4389477"/>
              <a:ext cx="1287344" cy="1287344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2543789" y="4578004"/>
              <a:ext cx="910290" cy="9102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/>
                <a:t>9  Regional and Global SDI Initiatives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70284" y="1137824"/>
            <a:ext cx="1287344" cy="1287344"/>
            <a:chOff x="2329129" y="0"/>
            <a:chExt cx="1287344" cy="1287344"/>
          </a:xfrm>
          <a:solidFill>
            <a:srgbClr val="002060"/>
          </a:solidFill>
        </p:grpSpPr>
        <p:sp>
          <p:nvSpPr>
            <p:cNvPr id="18" name="Oval 17"/>
            <p:cNvSpPr/>
            <p:nvPr/>
          </p:nvSpPr>
          <p:spPr>
            <a:xfrm>
              <a:off x="2329129" y="0"/>
              <a:ext cx="1287344" cy="1287344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2517656" y="188527"/>
              <a:ext cx="910290" cy="9102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/>
                <a:t>6  Geo Technology and Innovation for SDI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0459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778" y="163773"/>
            <a:ext cx="6508377" cy="586854"/>
          </a:xfrm>
        </p:spPr>
        <p:txBody>
          <a:bodyPr/>
          <a:lstStyle/>
          <a:p>
            <a:r>
              <a:rPr lang="en-US" b="1" dirty="0"/>
              <a:t>GSDI 15 </a:t>
            </a:r>
            <a:r>
              <a:rPr lang="en-US" b="1"/>
              <a:t>World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13" y="875591"/>
            <a:ext cx="7854287" cy="533400"/>
          </a:xfrm>
        </p:spPr>
        <p:txBody>
          <a:bodyPr>
            <a:normAutofit/>
          </a:bodyPr>
          <a:lstStyle/>
          <a:p>
            <a:r>
              <a:rPr lang="en-US" dirty="0"/>
              <a:t>Important dates: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GSDI Liaison’s report for CEOS WGISS 41 Meeting hosted by Geoscience Australia and CSIRO, Canberra, Australia, 14-18 March, 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778" y="1395274"/>
            <a:ext cx="6976590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Deadline for submission of </a:t>
            </a:r>
          </a:p>
          <a:p>
            <a:r>
              <a:rPr lang="en-US" b="1" dirty="0"/>
              <a:t>Extended Abstracts: 1 May 2016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i="1" dirty="0"/>
              <a:t>Notification of acceptance/rejection: </a:t>
            </a:r>
            <a:r>
              <a:rPr lang="en-US" sz="1400" b="1" i="1" dirty="0"/>
              <a:t>15 May 2016</a:t>
            </a:r>
          </a:p>
          <a:p>
            <a:endParaRPr lang="en-US" sz="1400" i="1" dirty="0"/>
          </a:p>
          <a:p>
            <a:r>
              <a:rPr lang="en-US" b="1" dirty="0"/>
              <a:t>Deadline for submission of </a:t>
            </a:r>
          </a:p>
          <a:p>
            <a:r>
              <a:rPr lang="en-US" b="1" dirty="0"/>
              <a:t>Workshop proposals: 1 June 2016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i="1" dirty="0"/>
              <a:t> Notification of acceptance/rejection: </a:t>
            </a:r>
            <a:r>
              <a:rPr lang="en-US" sz="1400" b="1" i="1" dirty="0"/>
              <a:t>1 July 2016</a:t>
            </a:r>
          </a:p>
          <a:p>
            <a:endParaRPr lang="en-US" sz="1400" i="1" dirty="0"/>
          </a:p>
          <a:p>
            <a:r>
              <a:rPr lang="en-US" b="1" dirty="0"/>
              <a:t>Deadline for submission of full Papers and Posters: 1 July 2016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Notification of acceptance/rejection: </a:t>
            </a:r>
            <a:r>
              <a:rPr lang="en-US" sz="1400" b="1" dirty="0"/>
              <a:t>1 August 2016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i="1" dirty="0"/>
              <a:t>Notification of selection for Conference Book and </a:t>
            </a:r>
          </a:p>
          <a:p>
            <a:r>
              <a:rPr lang="en-US" sz="1400" i="1" dirty="0"/>
              <a:t>IJSDIR article submission: </a:t>
            </a:r>
            <a:r>
              <a:rPr lang="en-US" sz="1400" b="1" i="1" dirty="0"/>
              <a:t>15 August 2016</a:t>
            </a:r>
            <a:endParaRPr lang="en-US" sz="1400" i="1" dirty="0"/>
          </a:p>
          <a:p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75313" y="5849673"/>
            <a:ext cx="818204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information:</a:t>
            </a:r>
          </a:p>
          <a:p>
            <a:r>
              <a:rPr lang="en-US" sz="1600" i="1" u="sng" dirty="0">
                <a:solidFill>
                  <a:srgbClr val="0070C0"/>
                </a:solidFill>
              </a:rPr>
              <a:t>http://</a:t>
            </a:r>
            <a:r>
              <a:rPr lang="en-US" sz="1600" i="1" u="sng" dirty="0" err="1">
                <a:solidFill>
                  <a:srgbClr val="0070C0"/>
                </a:solidFill>
              </a:rPr>
              <a:t>gsdiassociation.org</a:t>
            </a:r>
            <a:r>
              <a:rPr lang="en-US" sz="1600" i="1" u="sng" dirty="0">
                <a:solidFill>
                  <a:srgbClr val="0070C0"/>
                </a:solidFill>
              </a:rPr>
              <a:t>/</a:t>
            </a:r>
            <a:r>
              <a:rPr lang="en-US" sz="1600" i="1" u="sng" dirty="0" err="1">
                <a:solidFill>
                  <a:srgbClr val="0070C0"/>
                </a:solidFill>
              </a:rPr>
              <a:t>index.php</a:t>
            </a:r>
            <a:r>
              <a:rPr lang="en-US" sz="1600" i="1" u="sng" dirty="0">
                <a:solidFill>
                  <a:srgbClr val="0070C0"/>
                </a:solidFill>
              </a:rPr>
              <a:t>/homepage/gsdi-15-world-conference.html</a:t>
            </a:r>
          </a:p>
          <a:p>
            <a:endParaRPr lang="en-US" i="1" u="sng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435" y="4341568"/>
            <a:ext cx="804804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IJSDIR - International Journal of Spatial Data Infrastructures Research</a:t>
            </a:r>
          </a:p>
          <a:p>
            <a:r>
              <a:rPr lang="en-US" dirty="0"/>
              <a:t>is a peer-reviewed journal operated by </a:t>
            </a:r>
            <a:r>
              <a:rPr lang="en-US" dirty="0">
                <a:hlinkClick r:id="rId3"/>
              </a:rPr>
              <a:t>JRC</a:t>
            </a:r>
            <a:endParaRPr lang="en-US" dirty="0"/>
          </a:p>
          <a:p>
            <a:r>
              <a:rPr lang="en-US" sz="1400" dirty="0"/>
              <a:t>(</a:t>
            </a:r>
            <a:r>
              <a:rPr lang="en-US" sz="1400" i="1" dirty="0">
                <a:solidFill>
                  <a:srgbClr val="0070C0"/>
                </a:solidFill>
                <a:hlinkClick r:id="rId4"/>
              </a:rPr>
              <a:t>http://ijsdir.jrc.ec.europa.eu/index.php/ijsdir)</a:t>
            </a:r>
            <a:endParaRPr lang="en-US" sz="1400" i="1" dirty="0">
              <a:solidFill>
                <a:srgbClr val="0070C0"/>
              </a:solidFill>
            </a:endParaRPr>
          </a:p>
          <a:p>
            <a:endParaRPr lang="en-US" sz="1400" i="1" dirty="0">
              <a:solidFill>
                <a:srgbClr val="0070C0"/>
              </a:solidFill>
            </a:endParaRPr>
          </a:p>
          <a:p>
            <a:r>
              <a:rPr lang="en-US" sz="1400" dirty="0"/>
              <a:t>Authors will be required to agree to a Creative Commons By-Attribution License (CC-BY version 4) to ensure continued global access to their work over time. </a:t>
            </a:r>
            <a:endParaRPr lang="en-US" sz="1400" i="1" dirty="0">
              <a:solidFill>
                <a:srgbClr val="0070C0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76878" y="48313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47"/>
          <a:stretch/>
        </p:blipFill>
        <p:spPr>
          <a:xfrm>
            <a:off x="4865577" y="1068017"/>
            <a:ext cx="4278423" cy="214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9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7" y="268175"/>
            <a:ext cx="6508377" cy="1143000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Relevant news from Europe: WWEC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2016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NASA World Wind Europa Challenge 2016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034143"/>
            <a:ext cx="8686800" cy="3916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This year’s topic: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  </a:t>
            </a:r>
            <a:r>
              <a:rPr lang="en-US" sz="1800" b="1" dirty="0" err="1">
                <a:latin typeface="Arial" charset="0"/>
                <a:ea typeface="Arial" charset="0"/>
                <a:cs typeface="Arial" charset="0"/>
              </a:rPr>
              <a:t>CitySmart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, Open Source Apps for Urban Management</a:t>
            </a:r>
          </a:p>
          <a:p>
            <a:pPr marL="0" indent="0"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All information related to the previous years and the WWEC 2016 Call:</a:t>
            </a:r>
          </a:p>
          <a:p>
            <a:pPr marL="0" indent="0"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  <a:hlinkClick r:id="rId2"/>
              </a:rPr>
              <a:t>http://eurochallenge.como.polimi.it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  <a:hlinkClick r:id="rId2"/>
              </a:rPr>
              <a:t>/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Announcement of the winners at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OGRS 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– Open source Geospatial Research and Education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sk-SK" sz="1800" b="1" dirty="0">
                <a:latin typeface="Arial" charset="0"/>
                <a:ea typeface="Arial" charset="0"/>
                <a:cs typeface="Arial" charset="0"/>
              </a:rPr>
              <a:t>Perugia, </a:t>
            </a:r>
            <a:r>
              <a:rPr lang="sk-SK" sz="1800" b="1" dirty="0" smtClean="0">
                <a:latin typeface="Arial" charset="0"/>
                <a:ea typeface="Arial" charset="0"/>
                <a:cs typeface="Arial" charset="0"/>
              </a:rPr>
              <a:t>12-14 </a:t>
            </a:r>
            <a:r>
              <a:rPr lang="sk-SK" sz="1800" b="1" dirty="0" err="1" smtClean="0">
                <a:latin typeface="Arial" charset="0"/>
                <a:ea typeface="Arial" charset="0"/>
                <a:cs typeface="Arial" charset="0"/>
              </a:rPr>
              <a:t>October</a:t>
            </a:r>
            <a:r>
              <a:rPr lang="sk-SK" sz="1800" b="1" dirty="0" smtClean="0">
                <a:latin typeface="Arial" charset="0"/>
                <a:ea typeface="Arial" charset="0"/>
                <a:cs typeface="Arial" charset="0"/>
              </a:rPr>
              <a:t> 2016   </a:t>
            </a:r>
            <a:r>
              <a:rPr lang="sk-SK" sz="1800" dirty="0" smtClean="0">
                <a:latin typeface="Arial" charset="0"/>
                <a:ea typeface="Arial" charset="0"/>
                <a:cs typeface="Arial" charset="0"/>
                <a:hlinkClick r:id="rId3"/>
              </a:rPr>
              <a:t>http</a:t>
            </a:r>
            <a:r>
              <a:rPr lang="sk-SK" sz="1800" dirty="0">
                <a:latin typeface="Arial" charset="0"/>
                <a:ea typeface="Arial" charset="0"/>
                <a:cs typeface="Arial" charset="0"/>
                <a:hlinkClick r:id="rId3"/>
              </a:rPr>
              <a:t>://2016.ogrs-community.org/</a:t>
            </a:r>
          </a:p>
          <a:p>
            <a:pPr marL="0" indent="0">
              <a:buNone/>
            </a:pPr>
            <a:r>
              <a:rPr lang="sk-SK" sz="1800" dirty="0" err="1" smtClean="0">
                <a:latin typeface="Arial" charset="0"/>
                <a:ea typeface="Arial" charset="0"/>
                <a:cs typeface="Arial" charset="0"/>
              </a:rPr>
              <a:t>with</a:t>
            </a:r>
            <a:r>
              <a:rPr lang="sk-SK" sz="1800" dirty="0" smtClean="0">
                <a:latin typeface="Arial" charset="0"/>
                <a:ea typeface="Arial" charset="0"/>
                <a:cs typeface="Arial" charset="0"/>
              </a:rPr>
              <a:t> WWEC </a:t>
            </a:r>
            <a:r>
              <a:rPr lang="sk-SK" sz="1800" dirty="0" err="1" smtClean="0">
                <a:latin typeface="Arial" charset="0"/>
                <a:ea typeface="Arial" charset="0"/>
                <a:cs typeface="Arial" charset="0"/>
              </a:rPr>
              <a:t>Session</a:t>
            </a:r>
            <a:r>
              <a:rPr lang="sk-SK" sz="1800" dirty="0" smtClean="0">
                <a:latin typeface="Arial" charset="0"/>
                <a:ea typeface="Arial" charset="0"/>
                <a:cs typeface="Arial" charset="0"/>
              </a:rPr>
              <a:t> on</a:t>
            </a:r>
            <a:r>
              <a:rPr lang="sk-SK" sz="1800" dirty="0">
                <a:latin typeface="Arial" charset="0"/>
                <a:ea typeface="Arial" charset="0"/>
                <a:cs typeface="Arial" charset="0"/>
              </a:rPr>
              <a:t> </a:t>
            </a:r>
            <a:r>
              <a:rPr lang="sk-SK" sz="1800" dirty="0" err="1">
                <a:latin typeface="Arial" charset="0"/>
                <a:ea typeface="Arial" charset="0"/>
                <a:cs typeface="Arial" charset="0"/>
              </a:rPr>
              <a:t>CitySmart</a:t>
            </a:r>
            <a:r>
              <a:rPr lang="sk-SK" sz="1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sk-SK" sz="1800" dirty="0" err="1">
                <a:latin typeface="Arial" charset="0"/>
                <a:ea typeface="Arial" charset="0"/>
                <a:cs typeface="Arial" charset="0"/>
              </a:rPr>
              <a:t>Open</a:t>
            </a:r>
            <a:r>
              <a:rPr lang="sk-SK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k-SK" sz="1800" dirty="0" err="1">
                <a:latin typeface="Arial" charset="0"/>
                <a:ea typeface="Arial" charset="0"/>
                <a:cs typeface="Arial" charset="0"/>
              </a:rPr>
              <a:t>Source</a:t>
            </a:r>
            <a:r>
              <a:rPr lang="sk-SK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k-SK" sz="1800" dirty="0" err="1">
                <a:latin typeface="Arial" charset="0"/>
                <a:ea typeface="Arial" charset="0"/>
                <a:cs typeface="Arial" charset="0"/>
              </a:rPr>
              <a:t>Apps</a:t>
            </a:r>
            <a:r>
              <a:rPr lang="sk-SK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k-SK" sz="1800" dirty="0" err="1"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sk-SK" sz="1800" dirty="0">
                <a:latin typeface="Arial" charset="0"/>
                <a:ea typeface="Arial" charset="0"/>
                <a:cs typeface="Arial" charset="0"/>
              </a:rPr>
              <a:t> Urban Management</a:t>
            </a:r>
          </a:p>
          <a:p>
            <a:pPr marL="0" indent="0">
              <a:buNone/>
            </a:pPr>
            <a:r>
              <a:rPr lang="sk-SK" sz="1800" dirty="0" err="1" smtClean="0">
                <a:latin typeface="Arial" charset="0"/>
                <a:ea typeface="Arial" charset="0"/>
                <a:cs typeface="Arial" charset="0"/>
              </a:rPr>
              <a:t>Chairs</a:t>
            </a:r>
            <a:r>
              <a:rPr lang="sk-SK" sz="1800" dirty="0" smtClean="0">
                <a:latin typeface="Arial" charset="0"/>
                <a:ea typeface="Arial" charset="0"/>
                <a:cs typeface="Arial" charset="0"/>
              </a:rPr>
              <a:t>:</a:t>
            </a:r>
            <a:r>
              <a:rPr lang="sk-SK" sz="1800" dirty="0">
                <a:latin typeface="Arial" charset="0"/>
                <a:ea typeface="Arial" charset="0"/>
                <a:cs typeface="Arial" charset="0"/>
              </a:rPr>
              <a:t> </a:t>
            </a:r>
            <a:r>
              <a:rPr lang="sk-SK" sz="1800" dirty="0" err="1">
                <a:latin typeface="Arial" charset="0"/>
                <a:ea typeface="Arial" charset="0"/>
                <a:cs typeface="Arial" charset="0"/>
              </a:rPr>
              <a:t>Patrick</a:t>
            </a:r>
            <a:r>
              <a:rPr lang="sk-SK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k-SK" sz="1800" dirty="0" err="1">
                <a:latin typeface="Arial" charset="0"/>
                <a:ea typeface="Arial" charset="0"/>
                <a:cs typeface="Arial" charset="0"/>
              </a:rPr>
              <a:t>Hogan</a:t>
            </a:r>
            <a:r>
              <a:rPr lang="sk-SK" sz="1800" dirty="0">
                <a:latin typeface="Arial" charset="0"/>
                <a:ea typeface="Arial" charset="0"/>
                <a:cs typeface="Arial" charset="0"/>
              </a:rPr>
              <a:t> (NASA </a:t>
            </a:r>
            <a:r>
              <a:rPr lang="sk-SK" sz="1800" dirty="0" err="1">
                <a:latin typeface="Arial" charset="0"/>
                <a:ea typeface="Arial" charset="0"/>
                <a:cs typeface="Arial" charset="0"/>
              </a:rPr>
              <a:t>Ames</a:t>
            </a:r>
            <a:r>
              <a:rPr lang="sk-SK" sz="1800" dirty="0">
                <a:latin typeface="Arial" charset="0"/>
                <a:ea typeface="Arial" charset="0"/>
                <a:cs typeface="Arial" charset="0"/>
              </a:rPr>
              <a:t>), </a:t>
            </a:r>
            <a:r>
              <a:rPr lang="sk-SK" sz="1800" dirty="0" err="1">
                <a:latin typeface="Arial" charset="0"/>
                <a:ea typeface="Arial" charset="0"/>
                <a:cs typeface="Arial" charset="0"/>
              </a:rPr>
              <a:t>Prof.Maria</a:t>
            </a:r>
            <a:r>
              <a:rPr lang="sk-SK" sz="1800" dirty="0">
                <a:latin typeface="Arial" charset="0"/>
                <a:ea typeface="Arial" charset="0"/>
                <a:cs typeface="Arial" charset="0"/>
              </a:rPr>
              <a:t> A. </a:t>
            </a:r>
            <a:r>
              <a:rPr lang="sk-SK" sz="1800" dirty="0" err="1">
                <a:latin typeface="Arial" charset="0"/>
                <a:ea typeface="Arial" charset="0"/>
                <a:cs typeface="Arial" charset="0"/>
              </a:rPr>
              <a:t>Brovelli</a:t>
            </a:r>
            <a:r>
              <a:rPr lang="sk-SK" sz="1800" dirty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sk-SK" sz="1800" dirty="0" err="1">
                <a:latin typeface="Arial" charset="0"/>
                <a:ea typeface="Arial" charset="0"/>
                <a:cs typeface="Arial" charset="0"/>
              </a:rPr>
              <a:t>Polimi</a:t>
            </a:r>
            <a:r>
              <a:rPr lang="sk-SK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k-SK" sz="1800" dirty="0" err="1">
                <a:latin typeface="Arial" charset="0"/>
                <a:ea typeface="Arial" charset="0"/>
                <a:cs typeface="Arial" charset="0"/>
              </a:rPr>
              <a:t>Como</a:t>
            </a:r>
            <a:r>
              <a:rPr lang="sk-SK" sz="18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r>
              <a:rPr lang="en-US" sz="1800" b="1" dirty="0"/>
              <a:t>Urban </a:t>
            </a:r>
            <a:r>
              <a:rPr lang="en-US" sz="1800" b="1" dirty="0" smtClean="0"/>
              <a:t>Transitions Conference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 smtClean="0"/>
              <a:t>Beijing, 5-9 September, 2016 </a:t>
            </a:r>
            <a:r>
              <a:rPr lang="en-US" sz="1800" dirty="0" smtClean="0">
                <a:hlinkClick r:id="rId4"/>
              </a:rPr>
              <a:t>http</a:t>
            </a:r>
            <a:r>
              <a:rPr lang="en-US" sz="1800" dirty="0">
                <a:hlinkClick r:id="rId4"/>
              </a:rPr>
              <a:t>://urbantransitionsconference.com/</a:t>
            </a:r>
          </a:p>
          <a:p>
            <a:pPr marL="0" indent="0">
              <a:buNone/>
            </a:pPr>
            <a:r>
              <a:rPr lang="en-US" sz="1800" dirty="0" smtClean="0"/>
              <a:t>More on the NASA Web World Wind: </a:t>
            </a:r>
            <a:r>
              <a:rPr lang="en-US" sz="1800" dirty="0" smtClean="0">
                <a:hlinkClick r:id="rId5"/>
              </a:rPr>
              <a:t>www.WebWorldWind.org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GSDI Liaison’s report for CEOS WGISS 41 Meeting hosted by Geoscience Australia and CSIRO, Canberra, Australia, 14-18 March,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16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5" y="0"/>
            <a:ext cx="6508377" cy="453223"/>
          </a:xfrm>
        </p:spPr>
        <p:txBody>
          <a:bodyPr/>
          <a:lstStyle/>
          <a:p>
            <a:r>
              <a:rPr lang="en-US" sz="2400" dirty="0"/>
              <a:t>Selected news from Hungary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3" y="787297"/>
            <a:ext cx="6542517" cy="5793117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János</a:t>
            </a:r>
            <a:r>
              <a:rPr lang="en-US" dirty="0"/>
              <a:t> </a:t>
            </a:r>
            <a:r>
              <a:rPr lang="en-US" dirty="0" err="1"/>
              <a:t>Áder</a:t>
            </a:r>
            <a:r>
              <a:rPr lang="en-US" dirty="0"/>
              <a:t>, President of Hungary was invited by UN Secretary General Ban Ki-moon and President of the World Bank Group Jim Yong Kim to the High Level Panel on Water, with the aim of accelerating the </a:t>
            </a:r>
            <a:r>
              <a:rPr lang="en-US" b="1" dirty="0"/>
              <a:t>implementation of the "Water SDG" (SDG 6) and related </a:t>
            </a:r>
            <a:r>
              <a:rPr lang="en-US" b="1" dirty="0" smtClean="0"/>
              <a:t>targets</a:t>
            </a:r>
          </a:p>
          <a:p>
            <a:r>
              <a:rPr lang="hu-HU" noProof="1" smtClean="0"/>
              <a:t>Presentation </a:t>
            </a:r>
            <a:r>
              <a:rPr lang="hu-HU" noProof="1"/>
              <a:t>on the </a:t>
            </a:r>
            <a:r>
              <a:rPr lang="hu-HU" b="1" noProof="1"/>
              <a:t>Recent Technology exploration in EO Information Systems and Services</a:t>
            </a:r>
            <a:r>
              <a:rPr lang="hu-HU" noProof="1"/>
              <a:t> at the 20</a:t>
            </a:r>
            <a:r>
              <a:rPr lang="hu-HU" baseline="30000" noProof="1"/>
              <a:t>th</a:t>
            </a:r>
            <a:r>
              <a:rPr lang="hu-HU" noProof="1"/>
              <a:t> GISopen  Conference hosted by the Óbuda University AMK Institute of Geoinformatics at Székesfehérvár 13-15 April 2016 with the theme “</a:t>
            </a:r>
            <a:r>
              <a:rPr lang="hu-HU" b="1" noProof="1"/>
              <a:t>Geodata - from acqusition to service</a:t>
            </a:r>
            <a:r>
              <a:rPr lang="hu-HU" noProof="1"/>
              <a:t>”</a:t>
            </a:r>
          </a:p>
          <a:p>
            <a:r>
              <a:rPr lang="hu-HU" noProof="1"/>
              <a:t>Lóránt Czarán (UNOOSA):  </a:t>
            </a:r>
            <a:r>
              <a:rPr lang="hu-HU" b="1" noProof="1"/>
              <a:t>Geospatial Technologies and Remote Sensing for Monitoring SDGs  </a:t>
            </a:r>
            <a:r>
              <a:rPr lang="hu-HU" noProof="1"/>
              <a:t>A CEU Summer Course in Budapest between July 4-9, 2016 </a:t>
            </a:r>
          </a:p>
          <a:p>
            <a:r>
              <a:rPr lang="hu-HU" noProof="1"/>
              <a:t>Creating an open source, cross platform, easy to use </a:t>
            </a:r>
            <a:r>
              <a:rPr lang="hu-HU" b="1" noProof="1"/>
              <a:t>geospatial ecosystem intended for end users </a:t>
            </a:r>
            <a:r>
              <a:rPr lang="hu-HU" noProof="1"/>
              <a:t>(ZEUS) where selected/created data are stored in small raster and vector tiles and drawn </a:t>
            </a:r>
            <a:r>
              <a:rPr lang="hu-HU" b="1" noProof="1"/>
              <a:t>using high-performance render engine</a:t>
            </a:r>
            <a:r>
              <a:rPr lang="hu-HU" noProof="1"/>
              <a:t>  by Krisztián Fehér </a:t>
            </a:r>
            <a:r>
              <a:rPr lang="hu-HU" spc="-1" noProof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hu-HU" sz="1600" u="sng" spc="-1" noProof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http://feherkrisztian.magix.net/public/</a:t>
            </a:r>
            <a:endParaRPr lang="hu-HU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GSDI Liaison’s report for CEOS WGISS 41 Meeting hosted by Geoscience Australia and CSIRO, Canberra, Australia, 14-18 March, 2016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/>
        </p:blipFill>
        <p:spPr>
          <a:xfrm>
            <a:off x="6757260" y="4804474"/>
            <a:ext cx="2458912" cy="1307054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934411" y="2324892"/>
            <a:ext cx="20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err="1">
                <a:solidFill>
                  <a:srgbClr val="0070C0"/>
                </a:solidFill>
              </a:rPr>
              <a:t>www.</a:t>
            </a:r>
            <a:r>
              <a:rPr lang="en-US" b="1" i="1" u="sng" dirty="0" err="1">
                <a:solidFill>
                  <a:srgbClr val="0070C0"/>
                </a:solidFill>
              </a:rPr>
              <a:t>gisopen</a:t>
            </a:r>
            <a:r>
              <a:rPr lang="en-US" i="1" u="sng" dirty="0" err="1">
                <a:solidFill>
                  <a:srgbClr val="0070C0"/>
                </a:solidFill>
              </a:rPr>
              <a:t>.hu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9303" y="3805550"/>
            <a:ext cx="4044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hlinkClick r:id="rId3"/>
              </a:rPr>
              <a:t>http://www.summer.ceu.hu/geospatial-2016</a:t>
            </a:r>
            <a:endParaRPr lang="en-US" sz="1400" u="sng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260" y="4115006"/>
            <a:ext cx="1842863" cy="5224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575" y="787297"/>
            <a:ext cx="2444427" cy="12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5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43646" y="1040400"/>
            <a:ext cx="8367852" cy="545278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b="1" dirty="0"/>
              <a:t>Local, national, regional SDIs</a:t>
            </a:r>
            <a:r>
              <a:rPr lang="en-US" dirty="0"/>
              <a:t> and associated services </a:t>
            </a:r>
            <a:r>
              <a:rPr lang="en-US" b="1" dirty="0"/>
              <a:t>are enabling tools for EO applications </a:t>
            </a:r>
            <a:r>
              <a:rPr lang="en-US" dirty="0"/>
              <a:t>and also vital from the </a:t>
            </a:r>
            <a:r>
              <a:rPr lang="en-US" b="1" dirty="0"/>
              <a:t>local and regional Data Cube development </a:t>
            </a:r>
            <a:r>
              <a:rPr lang="en-US" dirty="0"/>
              <a:t>point of view  </a:t>
            </a:r>
          </a:p>
          <a:p>
            <a:pPr>
              <a:spcBef>
                <a:spcPts val="1200"/>
              </a:spcBef>
            </a:pPr>
            <a:r>
              <a:rPr lang="en-US" b="1" dirty="0"/>
              <a:t>GSDI </a:t>
            </a:r>
            <a:r>
              <a:rPr lang="en-US" dirty="0"/>
              <a:t>is capable </a:t>
            </a:r>
            <a:r>
              <a:rPr lang="en-US" b="1" dirty="0"/>
              <a:t>not only serving and supporting</a:t>
            </a:r>
            <a:r>
              <a:rPr lang="en-US" dirty="0"/>
              <a:t> EO applications, but also </a:t>
            </a:r>
            <a:r>
              <a:rPr lang="en-US" b="1" dirty="0"/>
              <a:t>capacity building</a:t>
            </a:r>
            <a:r>
              <a:rPr lang="en-US" dirty="0"/>
              <a:t>, </a:t>
            </a:r>
            <a:r>
              <a:rPr lang="en-US" b="1" dirty="0"/>
              <a:t>providing awareness raising </a:t>
            </a:r>
            <a:r>
              <a:rPr lang="en-US" dirty="0"/>
              <a:t>and</a:t>
            </a:r>
            <a:r>
              <a:rPr lang="en-US" b="1" dirty="0"/>
              <a:t> generating user feedbacks with special emphasis on user requirements </a:t>
            </a:r>
          </a:p>
          <a:p>
            <a:pPr>
              <a:spcBef>
                <a:spcPts val="1200"/>
              </a:spcBef>
            </a:pPr>
            <a:r>
              <a:rPr lang="en-US" dirty="0"/>
              <a:t>As GEOSS foundational tasks are concerned, GSDI is continuing support the </a:t>
            </a:r>
            <a:r>
              <a:rPr lang="en-US" b="1" dirty="0"/>
              <a:t>GEOSS data sharing policy</a:t>
            </a:r>
            <a:r>
              <a:rPr lang="en-US" dirty="0"/>
              <a:t> and ready to contribute to the </a:t>
            </a:r>
            <a:r>
              <a:rPr lang="en-US" b="1" dirty="0"/>
              <a:t>data management principles</a:t>
            </a:r>
            <a:r>
              <a:rPr lang="en-US" dirty="0"/>
              <a:t> </a:t>
            </a:r>
            <a:r>
              <a:rPr lang="en-US" b="1" dirty="0"/>
              <a:t>implementation guideline development</a:t>
            </a:r>
            <a:r>
              <a:rPr lang="en-US" dirty="0"/>
              <a:t>, </a:t>
            </a:r>
          </a:p>
          <a:p>
            <a:pPr>
              <a:spcBef>
                <a:spcPts val="1200"/>
              </a:spcBef>
            </a:pPr>
            <a:r>
              <a:rPr lang="en-US" dirty="0"/>
              <a:t>The theme ‘</a:t>
            </a:r>
            <a:r>
              <a:rPr lang="en-US" b="1" dirty="0"/>
              <a:t>Smart Homeland</a:t>
            </a:r>
            <a:r>
              <a:rPr lang="en-US" dirty="0"/>
              <a:t>’ of coming GSDI World Conference in Taipei are matching many of the GA’s focused areas but having EO session and workshop possibilities it offers excellent outreach opportunity for the WGISS community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179733" cy="365125"/>
          </a:xfrm>
        </p:spPr>
        <p:txBody>
          <a:bodyPr/>
          <a:lstStyle/>
          <a:p>
            <a:pPr algn="l"/>
            <a:r>
              <a:rPr lang="en-US" sz="900" b="0" noProof="1"/>
              <a:t>GSDI Liaison’s report for CEOS WGISS 41 Meeting hosted by Geoscience Australia and CSIRO, Canberra, Australia, 14-18 March, 2016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172273"/>
            <a:ext cx="1961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Conclusions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56170" y="361016"/>
            <a:ext cx="206829" cy="128841"/>
          </a:xfrm>
        </p:spPr>
        <p:txBody>
          <a:bodyPr/>
          <a:lstStyle/>
          <a:p>
            <a:fld id="{57AF16DE-A0D5-4438-950F-5B1E159C2C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45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199" y="1412099"/>
            <a:ext cx="8367852" cy="486234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Evolution of the GSDI World Conferences</a:t>
            </a:r>
          </a:p>
          <a:p>
            <a:pPr>
              <a:spcBef>
                <a:spcPts val="1200"/>
              </a:spcBef>
            </a:pPr>
            <a:r>
              <a:rPr lang="en-US" dirty="0"/>
              <a:t>Activities and topics of the past six months incl.                         GSDI at the GEO XII Plenary and Ministerial Meeting</a:t>
            </a:r>
          </a:p>
          <a:p>
            <a:pPr>
              <a:spcBef>
                <a:spcPts val="1200"/>
              </a:spcBef>
            </a:pPr>
            <a:r>
              <a:rPr lang="en-US" dirty="0"/>
              <a:t>GSDI Capacity building: any WGISS involvement welcomed</a:t>
            </a:r>
          </a:p>
          <a:p>
            <a:pPr>
              <a:spcBef>
                <a:spcPts val="1200"/>
              </a:spcBef>
            </a:pPr>
            <a:r>
              <a:rPr lang="en-US" dirty="0"/>
              <a:t>The Themes of the coming GSDI World Conference: relevance with </a:t>
            </a:r>
            <a:r>
              <a:rPr lang="en-US" dirty="0" err="1"/>
              <a:t>SDGoals</a:t>
            </a:r>
            <a:r>
              <a:rPr lang="en-US" dirty="0"/>
              <a:t> and EO SBAs</a:t>
            </a:r>
          </a:p>
          <a:p>
            <a:pPr>
              <a:spcBef>
                <a:spcPts val="1200"/>
              </a:spcBef>
            </a:pPr>
            <a:r>
              <a:rPr lang="en-US" dirty="0"/>
              <a:t>Conclusions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179733" cy="365125"/>
          </a:xfrm>
        </p:spPr>
        <p:txBody>
          <a:bodyPr/>
          <a:lstStyle/>
          <a:p>
            <a:pPr algn="l"/>
            <a:r>
              <a:rPr lang="en-US" sz="900" b="0" noProof="1"/>
              <a:t>GSDI Liaison’s report for CEOS WGISS 41 Meeting hosted by Geoscience Australia and CSIRO, Canberra, Australia, 14-18 March, 2016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199" y="-163858"/>
            <a:ext cx="17894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Outline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56170" y="361016"/>
            <a:ext cx="206829" cy="128841"/>
          </a:xfrm>
        </p:spPr>
        <p:txBody>
          <a:bodyPr/>
          <a:lstStyle/>
          <a:p>
            <a:fld id="{57AF16DE-A0D5-4438-950F-5B1E159C2C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6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199" y="845475"/>
            <a:ext cx="8371224" cy="56473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hu-HU" sz="1800" dirty="0"/>
              <a:t>Roger Longhorn, Secretary-General, GSDI</a:t>
            </a:r>
            <a:r>
              <a:rPr lang="en-GB" sz="1800" dirty="0"/>
              <a:t> Association</a:t>
            </a:r>
            <a:endParaRPr lang="hu-HU" sz="1800" dirty="0"/>
          </a:p>
          <a:p>
            <a:pPr marL="0" indent="0">
              <a:spcBef>
                <a:spcPts val="600"/>
              </a:spcBef>
              <a:buNone/>
            </a:pPr>
            <a:r>
              <a:rPr lang="hu-HU" sz="1800" u="sng" dirty="0">
                <a:hlinkClick r:id="rId2"/>
              </a:rPr>
              <a:t>rlonghorn@gsdi.org</a:t>
            </a:r>
            <a:r>
              <a:rPr lang="hu-HU" sz="1800" u="sng" dirty="0"/>
              <a:t>,  </a:t>
            </a:r>
            <a:r>
              <a:rPr lang="hu-HU" sz="1800" u="sng" dirty="0">
                <a:hlinkClick r:id="rId3"/>
              </a:rPr>
              <a:t>http://gsdi</a:t>
            </a:r>
            <a:r>
              <a:rPr lang="en-GB" sz="1800" u="sng" dirty="0">
                <a:hlinkClick r:id="rId3"/>
              </a:rPr>
              <a:t>association.</a:t>
            </a:r>
            <a:r>
              <a:rPr lang="hu-HU" sz="1800" u="sng" dirty="0">
                <a:hlinkClick r:id="rId3"/>
              </a:rPr>
              <a:t>org, </a:t>
            </a:r>
            <a:r>
              <a:rPr lang="hu-HU" sz="1800" u="sng" dirty="0"/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hlinkClick r:id="rId4"/>
              </a:rPr>
              <a:t>http://www.linkedin.com/groups/GSDI-Association-3794985</a:t>
            </a:r>
            <a:endParaRPr lang="en-US" sz="1800" dirty="0"/>
          </a:p>
          <a:p>
            <a:pPr marL="0" indent="0">
              <a:spcBef>
                <a:spcPts val="600"/>
              </a:spcBef>
              <a:buNone/>
            </a:pPr>
            <a:endParaRPr lang="en-US" sz="1800" u="sng" dirty="0">
              <a:hlinkClick r:id="rId3"/>
            </a:endParaRPr>
          </a:p>
          <a:p>
            <a:pPr>
              <a:spcBef>
                <a:spcPts val="600"/>
              </a:spcBef>
            </a:pPr>
            <a:r>
              <a:rPr lang="hu-HU" sz="1800" noProof="1" smtClean="0"/>
              <a:t>Csaba Körösi, Director, Directorate for Environmental Sustainability,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1800" noProof="1" smtClean="0"/>
              <a:t>Office of the President of the Republic, Hungary </a:t>
            </a:r>
            <a:endParaRPr lang="en-US" sz="1800" noProof="1" smtClean="0"/>
          </a:p>
          <a:p>
            <a:pPr marL="0" indent="0">
              <a:spcBef>
                <a:spcPts val="600"/>
              </a:spcBef>
              <a:buNone/>
            </a:pPr>
            <a:endParaRPr lang="hu-HU" sz="1400" u="sng" dirty="0">
              <a:hlinkClick r:id="rId3"/>
            </a:endParaRPr>
          </a:p>
          <a:p>
            <a:pPr marL="0" indent="0">
              <a:spcBef>
                <a:spcPts val="0"/>
              </a:spcBef>
              <a:buNone/>
            </a:pPr>
            <a:endParaRPr lang="hu-HU" sz="1400" b="1" u="sng" dirty="0"/>
          </a:p>
          <a:p>
            <a:pPr marL="0" indent="0">
              <a:spcBef>
                <a:spcPts val="0"/>
              </a:spcBef>
              <a:buNone/>
            </a:pPr>
            <a:endParaRPr lang="hu-HU" sz="1400" dirty="0"/>
          </a:p>
          <a:p>
            <a:pPr marL="0" indent="0">
              <a:spcBef>
                <a:spcPts val="0"/>
              </a:spcBef>
              <a:buNone/>
            </a:pPr>
            <a:endParaRPr lang="hu-HU" sz="1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179733" cy="365125"/>
          </a:xfrm>
        </p:spPr>
        <p:txBody>
          <a:bodyPr/>
          <a:lstStyle/>
          <a:p>
            <a:pPr algn="l"/>
            <a:r>
              <a:rPr lang="en-US" sz="900" b="0" noProof="1"/>
              <a:t>GSDI Liaison’s report for CEOS WGISS 41 Meeting hosted by Geoscience Australia and CSIRO, Canberra, Australia, 14-18 March, 2016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199" y="195155"/>
            <a:ext cx="3190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Acknowledgements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56170" y="361016"/>
            <a:ext cx="206829" cy="128841"/>
          </a:xfrm>
        </p:spPr>
        <p:txBody>
          <a:bodyPr/>
          <a:lstStyle/>
          <a:p>
            <a:fld id="{57AF16DE-A0D5-4438-950F-5B1E159C2C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52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87269" y="393700"/>
            <a:ext cx="6718531" cy="521147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4000" dirty="0"/>
              <a:t>Thank you for your attention!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sz="900" b="0" noProof="1"/>
              <a:t>GSDI Liaison’s report for CEOS WGISS 41 Meeting hosted by Geoscience Australia and CSIRO, Canberra, Australia, 14-18 March, 2016</a:t>
            </a:r>
          </a:p>
        </p:txBody>
      </p:sp>
      <p:pic>
        <p:nvPicPr>
          <p:cNvPr id="5" name="Picture 4" descr="ThankYou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69" y="1023378"/>
            <a:ext cx="6100891" cy="19463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0746" y="2969712"/>
            <a:ext cx="27889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noProof="1"/>
              <a:t>Image sources: NASA , ESA ESRIN and Internet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4" b="10796"/>
          <a:stretch/>
        </p:blipFill>
        <p:spPr>
          <a:xfrm>
            <a:off x="1647550" y="1047816"/>
            <a:ext cx="1893217" cy="17534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82555" y="1048233"/>
            <a:ext cx="136016" cy="18694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 rot="5400000">
            <a:off x="2522005" y="177978"/>
            <a:ext cx="136016" cy="18694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rot="5400000">
            <a:off x="2546008" y="1934248"/>
            <a:ext cx="156021" cy="18108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3477472" y="1044706"/>
            <a:ext cx="183672" cy="18591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277662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6965576" cy="538843"/>
          </a:xfrm>
        </p:spPr>
        <p:txBody>
          <a:bodyPr/>
          <a:lstStyle/>
          <a:p>
            <a:r>
              <a:rPr lang="en-US" sz="2400" dirty="0"/>
              <a:t>A flashback on GSDI Conferences held so far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884282"/>
              </p:ext>
            </p:extLst>
          </p:nvPr>
        </p:nvGraphicFramePr>
        <p:xfrm>
          <a:off x="0" y="802277"/>
          <a:ext cx="8621488" cy="577813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3107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107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51113">
                <a:tc>
                  <a:txBody>
                    <a:bodyPr/>
                    <a:lstStyle/>
                    <a:p>
                      <a:r>
                        <a:rPr lang="en-US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GSDI 1 Bonn-</a:t>
                      </a:r>
                      <a:r>
                        <a:rPr lang="en-US" sz="12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Königswinter</a:t>
                      </a:r>
                      <a:r>
                        <a:rPr lang="en-US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Germany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4-6 Sept, 1996</a:t>
                      </a:r>
                    </a:p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Emerging GSDI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GSDI 8 Cairo, Egypt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16-21 April, 2005</a:t>
                      </a:r>
                    </a:p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 Pharaohs to </a:t>
                      </a: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Geoinformatics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Role of SDI’s in an Information Society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5171">
                <a:tc>
                  <a:txBody>
                    <a:bodyPr/>
                    <a:lstStyle/>
                    <a:p>
                      <a:r>
                        <a:rPr lang="en-US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GSDI 2 Chapel Hill, USA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20-21 Oct, 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GSDI 9 Santiago, Chile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6-10 November, 2006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GI: Tool for Reducing Poverty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r>
                        <a:rPr lang="en-US" sz="1200" b="1" i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GSDI 3 Canberra, Australia</a:t>
                      </a:r>
                      <a:endParaRPr lang="en-US" sz="12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17-19 Nov, 1998</a:t>
                      </a:r>
                    </a:p>
                    <a:p>
                      <a:r>
                        <a:rPr lang="en-US" sz="12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Policy and Organizational Frameworks for GSDI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GSDI 10 St. </a:t>
                      </a:r>
                      <a:r>
                        <a:rPr lang="en-US" sz="12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Ausustine</a:t>
                      </a:r>
                      <a:r>
                        <a:rPr lang="en-US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Trinidad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25-29 February, 2008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 Island Perspectives on Global Challenges: The Role of Spatial Data in Supporting a Sustainable Future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7443">
                <a:tc>
                  <a:txBody>
                    <a:bodyPr/>
                    <a:lstStyle/>
                    <a:p>
                      <a:r>
                        <a:rPr lang="en-US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GSDI 4 Cape Town, South Africa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13-15 March, 2000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Engaging Emerging Economies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GSDI 11 Rotterdam, The Netherlands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15-19 June, 2009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Spatial Data Infrastructure Convergence: Building SDI Bridges to address Global 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22019">
                <a:tc>
                  <a:txBody>
                    <a:bodyPr/>
                    <a:lstStyle/>
                    <a:p>
                      <a:r>
                        <a:rPr lang="en-US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GSDI 5 Cartagena, Colombia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21-24 May, 2001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Sustainable Development: GSDI for Improved Decision-Making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GSDI 12 Singapore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19-22 October, 2010</a:t>
                      </a:r>
                    </a:p>
                    <a:p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Realising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Spatial Enabled Societies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51115">
                <a:tc>
                  <a:txBody>
                    <a:bodyPr/>
                    <a:lstStyle/>
                    <a:p>
                      <a:r>
                        <a:rPr lang="en-US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GSDI 6 Budapest, Hungary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16-19 Sept, 2002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 Global to Local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GSDI 13 Quebec City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14-17 May, 2012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Spatially Enabling Government, Industry and Citizens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96043">
                <a:tc>
                  <a:txBody>
                    <a:bodyPr/>
                    <a:lstStyle/>
                    <a:p>
                      <a:r>
                        <a:rPr lang="en-US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GSDI 7 Bangalore, India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Jan - 6 Feb, 2004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Spatial Data Infrastructures for a Sustainable Future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GSDI 14 Addis Ababa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3-8 November, 2013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Spatial Enablement in Support of Economic Development and Poverty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GSDI Liaison’s report for CEOS WGISS 41 Meeting hosted by Geoscience Australia and CSIRO, Canberra, Australia, 14-18 March, 2016</a:t>
            </a:r>
          </a:p>
        </p:txBody>
      </p:sp>
    </p:spTree>
    <p:extLst>
      <p:ext uri="{BB962C8B-B14F-4D97-AF65-F5344CB8AC3E}">
        <p14:creationId xmlns:p14="http://schemas.microsoft.com/office/powerpoint/2010/main" val="1372525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6965576" cy="538843"/>
          </a:xfrm>
        </p:spPr>
        <p:txBody>
          <a:bodyPr/>
          <a:lstStyle/>
          <a:p>
            <a:r>
              <a:rPr lang="en-US" sz="2400" dirty="0"/>
              <a:t>GSDI Conference Themes so far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GSDI Liaison’s report for CEOS WGISS 41 Meeting hosted by Geoscience Australia and CSIRO, Canberra, Australia, 14-18 March, 2016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814061"/>
              </p:ext>
            </p:extLst>
          </p:nvPr>
        </p:nvGraphicFramePr>
        <p:xfrm>
          <a:off x="291547" y="820531"/>
          <a:ext cx="8295861" cy="5633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500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09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448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Spatial Enablement in Support of Economic Development and Poverty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Spatially Enabling Government, Industry and Citizens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Realising Spatial Enabled Societies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Spatial Data Infrastructure Convergence: Building SDI Bridges to address Global 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 Island Perspectives on Global Challenges: The Role of Spatial Data in Supporting a Sustainable Future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GI: Tool for Reducing Poverty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kern="120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 Pharaohs to Geoinformatics: </a:t>
                      </a:r>
                    </a:p>
                    <a:p>
                      <a:r>
                        <a:rPr lang="en-US" sz="1400" b="1" kern="120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Role of SDI’s in an Information Society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Spatial Data Infrastructures for a Sustainable Future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 Global to Local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Sustainable Development: GSDI for Improved Decision-Making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Engaging Emerging Economies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Policy and Organizational Frameworks for GSDI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noProof="1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Emerging GSDI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158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179733" cy="365125"/>
          </a:xfrm>
        </p:spPr>
        <p:txBody>
          <a:bodyPr/>
          <a:lstStyle/>
          <a:p>
            <a:pPr algn="l"/>
            <a:r>
              <a:rPr lang="en-US" sz="900" b="0" noProof="1"/>
              <a:t>GSDI Liaison’s report for CEOS WGISS 41 Meeting hosted by Geoscience Australia and CSIRO, Canberra, Australia, 14-18 March, 2016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928" y="3273615"/>
            <a:ext cx="874902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current members of the JBGIS are the Presidents or equivalent officers of:</a:t>
            </a:r>
          </a:p>
          <a:p>
            <a:r>
              <a:rPr lang="en-US" dirty="0"/>
              <a:t>Global Spatial Data Infrastructure Association (GSDI)</a:t>
            </a:r>
          </a:p>
          <a:p>
            <a:r>
              <a:rPr lang="en-US" dirty="0"/>
              <a:t>International Association of Geodesy (IAG)</a:t>
            </a:r>
          </a:p>
          <a:p>
            <a:r>
              <a:rPr lang="en-US" dirty="0"/>
              <a:t>International Cartographic Association (ICA)</a:t>
            </a:r>
          </a:p>
          <a:p>
            <a:r>
              <a:rPr lang="en-US" dirty="0"/>
              <a:t>IEEE Geoscience and Remote Sensing Society (IEEE-GRSS)</a:t>
            </a:r>
          </a:p>
          <a:p>
            <a:r>
              <a:rPr lang="en-US" dirty="0"/>
              <a:t>International Federation of Surveyors (FIG)</a:t>
            </a:r>
          </a:p>
          <a:p>
            <a:r>
              <a:rPr lang="en-US" dirty="0"/>
              <a:t>International Geographical Union (IGU)</a:t>
            </a:r>
          </a:p>
          <a:p>
            <a:r>
              <a:rPr lang="en-US" dirty="0"/>
              <a:t>International Hydrographic Organization (IHO)</a:t>
            </a:r>
          </a:p>
          <a:p>
            <a:r>
              <a:rPr lang="en-US" dirty="0"/>
              <a:t>International Map Industry Association (IMIA)</a:t>
            </a:r>
          </a:p>
          <a:p>
            <a:r>
              <a:rPr lang="en-US" dirty="0"/>
              <a:t>International Steering Committee for Global mapping (ISCGM)</a:t>
            </a:r>
          </a:p>
          <a:p>
            <a:r>
              <a:rPr lang="en-US" dirty="0"/>
              <a:t>International Society for Photogrammetry and Remote Sensing (ISPRS)	</a:t>
            </a:r>
          </a:p>
          <a:p>
            <a:endParaRPr lang="hu-HU" dirty="0"/>
          </a:p>
        </p:txBody>
      </p:sp>
      <p:pic>
        <p:nvPicPr>
          <p:cNvPr id="5" name="Picture 4" descr="JBG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130" y="1856187"/>
            <a:ext cx="4914900" cy="143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8713" y="1288359"/>
            <a:ext cx="57711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000" dirty="0"/>
              <a:t>MoU cooperation with </a:t>
            </a:r>
            <a:r>
              <a:rPr lang="en-US" sz="2000" b="1" dirty="0"/>
              <a:t>FIG, ICA, ISPRS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Last sign: with </a:t>
            </a:r>
            <a:r>
              <a:rPr lang="en-US" sz="2000" b="1" dirty="0"/>
              <a:t>ISDE </a:t>
            </a:r>
            <a:r>
              <a:rPr lang="en-US" sz="2000" dirty="0"/>
              <a:t>in Halifax in late 2015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827"/>
            <a:ext cx="73645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High-level cooperation with learned societies of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the geospatial world</a:t>
            </a:r>
          </a:p>
          <a:p>
            <a:endParaRPr lang="hu-HU" dirty="0"/>
          </a:p>
        </p:txBody>
      </p:sp>
      <p:pic>
        <p:nvPicPr>
          <p:cNvPr id="8" name="Picture 7" descr="JBGISslideatICC2015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2" r="52742" b="43553"/>
          <a:stretch/>
        </p:blipFill>
        <p:spPr>
          <a:xfrm>
            <a:off x="66928" y="1376010"/>
            <a:ext cx="3331785" cy="1435101"/>
          </a:xfrm>
          <a:prstGeom prst="rect">
            <a:avLst/>
          </a:prstGeom>
        </p:spPr>
      </p:pic>
      <p:pic>
        <p:nvPicPr>
          <p:cNvPr id="11" name="Picture 10" descr="JBGISslideatICC2015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52"/>
          <a:stretch/>
        </p:blipFill>
        <p:spPr>
          <a:xfrm>
            <a:off x="7513880" y="3655534"/>
            <a:ext cx="1133383" cy="24783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4383" y="2836402"/>
            <a:ext cx="2226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JBGIS Meeting in Paris, 2011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81110" y="4835158"/>
            <a:ext cx="16921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Last JBGIS Meeting</a:t>
            </a:r>
          </a:p>
          <a:p>
            <a:r>
              <a:rPr lang="en-US" sz="1200" dirty="0"/>
              <a:t>was in Rio Aug. 2015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56170" y="361016"/>
            <a:ext cx="206829" cy="128841"/>
          </a:xfrm>
        </p:spPr>
        <p:txBody>
          <a:bodyPr/>
          <a:lstStyle/>
          <a:p>
            <a:fld id="{57AF16DE-A0D5-4438-950F-5B1E159C2C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18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93279" y="1124943"/>
            <a:ext cx="8650721" cy="4108239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/>
              <a:t>GSDI supports SDIs in </a:t>
            </a:r>
            <a:r>
              <a:rPr lang="en-US" sz="8000" b="1" dirty="0"/>
              <a:t>Africa  </a:t>
            </a:r>
            <a:r>
              <a:rPr lang="en-US" sz="4800" dirty="0"/>
              <a:t>(Relevance with GEO 2016 Work Program Activities CA-02, GI-06)</a:t>
            </a:r>
          </a:p>
          <a:p>
            <a:r>
              <a:rPr lang="en-US" sz="8000" b="1" dirty="0"/>
              <a:t>Personal SDIs   </a:t>
            </a:r>
            <a:r>
              <a:rPr lang="en-US" sz="8000" dirty="0"/>
              <a:t>(citizen engagements, citizen sciences) </a:t>
            </a:r>
            <a:r>
              <a:rPr lang="en-US" sz="4800" dirty="0"/>
              <a:t>(GI-13, GI-17)</a:t>
            </a:r>
          </a:p>
          <a:p>
            <a:r>
              <a:rPr lang="en-US" sz="8000" dirty="0"/>
              <a:t>GSDI </a:t>
            </a:r>
            <a:r>
              <a:rPr lang="en-US" sz="8000" b="1" dirty="0"/>
              <a:t>Small Grant Program  </a:t>
            </a:r>
            <a:r>
              <a:rPr lang="en-US" sz="4800" dirty="0"/>
              <a:t>(Relevance with GEO Foundational Task: CD-02, CD-03)</a:t>
            </a:r>
          </a:p>
          <a:p>
            <a:r>
              <a:rPr lang="en-US" sz="8000" dirty="0"/>
              <a:t>GSDI best practice project on </a:t>
            </a:r>
            <a:r>
              <a:rPr lang="en-US" sz="8000" b="1" dirty="0"/>
              <a:t>Marine/Coastal SDIs </a:t>
            </a:r>
            <a:r>
              <a:rPr lang="en-US" sz="4800" dirty="0"/>
              <a:t>(w initiatives: GI-07, GI-22)</a:t>
            </a:r>
          </a:p>
          <a:p>
            <a:r>
              <a:rPr lang="en-US" sz="8000" dirty="0"/>
              <a:t>Preparing the coming </a:t>
            </a:r>
            <a:r>
              <a:rPr lang="en-US" sz="8000" b="1" dirty="0"/>
              <a:t>GSDI World Conference and Workshops </a:t>
            </a:r>
            <a:r>
              <a:rPr lang="en-US" sz="8000" dirty="0"/>
              <a:t>around the theme ‘</a:t>
            </a:r>
            <a:r>
              <a:rPr lang="en-US" sz="8000" b="1" dirty="0"/>
              <a:t>Smart Homeland’ </a:t>
            </a:r>
            <a:r>
              <a:rPr lang="en-US" sz="4800" dirty="0" smtClean="0"/>
              <a:t>(Relevance with </a:t>
            </a:r>
            <a:r>
              <a:rPr lang="en-US" sz="4800" dirty="0"/>
              <a:t>many GEO Initiatives)</a:t>
            </a:r>
          </a:p>
          <a:p>
            <a:r>
              <a:rPr lang="en-US" sz="8000" dirty="0"/>
              <a:t>Workshop: </a:t>
            </a:r>
            <a:r>
              <a:rPr lang="en-US" sz="8000" b="1" dirty="0"/>
              <a:t>SDI Research on Disaster Risk Reduction</a:t>
            </a:r>
            <a:r>
              <a:rPr lang="en-US" sz="8000" dirty="0"/>
              <a:t> in Nepal </a:t>
            </a:r>
            <a:r>
              <a:rPr lang="en-US" sz="4800" dirty="0"/>
              <a:t>(CA-27)</a:t>
            </a:r>
          </a:p>
          <a:p>
            <a:r>
              <a:rPr lang="en-US" sz="8000" dirty="0"/>
              <a:t>GSDI participation at </a:t>
            </a:r>
            <a:r>
              <a:rPr lang="en-US" sz="8000" b="1" dirty="0"/>
              <a:t>GEO XII Plenary and Ministerial Summit </a:t>
            </a:r>
            <a:r>
              <a:rPr lang="en-US" sz="8000" dirty="0"/>
              <a:t>and </a:t>
            </a:r>
            <a:r>
              <a:rPr lang="en-US" sz="8000" b="1" dirty="0"/>
              <a:t>Geospatial World Forum </a:t>
            </a:r>
            <a:r>
              <a:rPr lang="en-US" sz="8000" dirty="0"/>
              <a:t>of the Americas</a:t>
            </a:r>
          </a:p>
          <a:p>
            <a:r>
              <a:rPr lang="en-US" sz="8000" b="1" dirty="0"/>
              <a:t>GSDI Statement </a:t>
            </a:r>
            <a:r>
              <a:rPr lang="en-US" sz="8000" dirty="0"/>
              <a:t>submitted to GEO XII Plenary</a:t>
            </a:r>
          </a:p>
          <a:p>
            <a:r>
              <a:rPr lang="en-US" sz="8000" dirty="0"/>
              <a:t>Contribution related to </a:t>
            </a:r>
            <a:r>
              <a:rPr lang="en-US" sz="8000" b="1" dirty="0"/>
              <a:t>Big data </a:t>
            </a:r>
            <a:r>
              <a:rPr lang="en-US" sz="8000" dirty="0"/>
              <a:t>at the Defense </a:t>
            </a:r>
            <a:r>
              <a:rPr lang="en-US" sz="8000" dirty="0"/>
              <a:t> </a:t>
            </a:r>
            <a:r>
              <a:rPr lang="en-US" sz="8000" dirty="0" smtClean="0"/>
              <a:t>                </a:t>
            </a:r>
            <a:r>
              <a:rPr lang="en-US" sz="8000" dirty="0" smtClean="0"/>
              <a:t>Geospatial </a:t>
            </a:r>
            <a:r>
              <a:rPr lang="en-US" sz="8000" dirty="0"/>
              <a:t>Intelligence London, January 2016 </a:t>
            </a:r>
          </a:p>
          <a:p>
            <a:r>
              <a:rPr lang="en-US" sz="8000" dirty="0"/>
              <a:t>GSDI at the </a:t>
            </a:r>
            <a:r>
              <a:rPr lang="en-US" sz="8000" b="1" dirty="0"/>
              <a:t>GIM International Forum </a:t>
            </a:r>
            <a:r>
              <a:rPr lang="en-US" sz="8000" dirty="0"/>
              <a:t>in Amsterdam, February, 2016</a:t>
            </a:r>
          </a:p>
          <a:p>
            <a:endParaRPr lang="en-US" sz="8000" dirty="0"/>
          </a:p>
          <a:p>
            <a:endParaRPr lang="en-US" sz="8000" dirty="0"/>
          </a:p>
          <a:p>
            <a:endParaRPr lang="en-US" sz="2300" dirty="0"/>
          </a:p>
          <a:p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179733" cy="365125"/>
          </a:xfrm>
        </p:spPr>
        <p:txBody>
          <a:bodyPr/>
          <a:lstStyle/>
          <a:p>
            <a:pPr algn="l"/>
            <a:r>
              <a:rPr lang="en-US" sz="900" b="0" noProof="1"/>
              <a:t>GSDI Liaison’s report for CEOS WGISS 41 Meeting hosted by Geoscience Australia and CSIRO, Canberra, Australia, 14-18 March, 2016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2197" y="172273"/>
            <a:ext cx="43989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GSDI activities </a:t>
            </a:r>
          </a:p>
          <a:p>
            <a:r>
              <a:rPr lang="en-US" dirty="0">
                <a:solidFill>
                  <a:srgbClr val="FF0000"/>
                </a:solidFill>
              </a:rPr>
              <a:t>partly highlighted in GIM International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56170" y="361016"/>
            <a:ext cx="206829" cy="128841"/>
          </a:xfrm>
        </p:spPr>
        <p:txBody>
          <a:bodyPr/>
          <a:lstStyle/>
          <a:p>
            <a:fld id="{57AF16DE-A0D5-4438-950F-5B1E159C2C28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99"/>
          <a:stretch/>
        </p:blipFill>
        <p:spPr>
          <a:xfrm>
            <a:off x="6711043" y="4555671"/>
            <a:ext cx="2571309" cy="128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45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elay 6"/>
          <p:cNvSpPr/>
          <p:nvPr/>
        </p:nvSpPr>
        <p:spPr>
          <a:xfrm>
            <a:off x="0" y="4436759"/>
            <a:ext cx="7609667" cy="693180"/>
          </a:xfrm>
          <a:prstGeom prst="flowChartDelay">
            <a:avLst/>
          </a:prstGeom>
          <a:solidFill>
            <a:schemeClr val="accent2">
              <a:lumMod val="90000"/>
              <a:lumOff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elay 5"/>
          <p:cNvSpPr/>
          <p:nvPr/>
        </p:nvSpPr>
        <p:spPr>
          <a:xfrm>
            <a:off x="1" y="2125945"/>
            <a:ext cx="5951348" cy="632753"/>
          </a:xfrm>
          <a:prstGeom prst="flowChartDelay">
            <a:avLst/>
          </a:prstGeom>
          <a:solidFill>
            <a:schemeClr val="accent2">
              <a:lumMod val="90000"/>
              <a:lumOff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elay 4"/>
          <p:cNvSpPr/>
          <p:nvPr/>
        </p:nvSpPr>
        <p:spPr>
          <a:xfrm>
            <a:off x="1" y="861817"/>
            <a:ext cx="2557220" cy="588565"/>
          </a:xfrm>
          <a:prstGeom prst="flowChartDelay">
            <a:avLst/>
          </a:prstGeom>
          <a:solidFill>
            <a:schemeClr val="accent2">
              <a:lumMod val="90000"/>
              <a:lumOff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29" y="241515"/>
            <a:ext cx="6997486" cy="588936"/>
          </a:xfrm>
        </p:spPr>
        <p:txBody>
          <a:bodyPr/>
          <a:lstStyle/>
          <a:p>
            <a:r>
              <a:rPr lang="en-US" sz="2400" dirty="0"/>
              <a:t>GEOSS </a:t>
            </a:r>
            <a:r>
              <a:rPr lang="en-US" sz="2400" dirty="0" smtClean="0"/>
              <a:t>foundational </a:t>
            </a:r>
            <a:r>
              <a:rPr lang="en-US" sz="2400" dirty="0"/>
              <a:t>tasks, where GSDI has potentials or might be interested to contribute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97" y="992262"/>
            <a:ext cx="7400441" cy="5749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u-HU" sz="7200" i="1" noProof="1">
                <a:solidFill>
                  <a:schemeClr val="bg1"/>
                </a:solidFill>
              </a:rPr>
              <a:t>ad Data Sharing</a:t>
            </a:r>
          </a:p>
          <a:p>
            <a:r>
              <a:rPr lang="hu-HU" sz="7200" b="1" noProof="1"/>
              <a:t>GD-01 Advancing GEOSS Data Sharing principles</a:t>
            </a:r>
          </a:p>
          <a:p>
            <a:pPr marL="0" indent="0">
              <a:buNone/>
            </a:pPr>
            <a:endParaRPr lang="hu-HU" sz="7200" b="1" noProof="1"/>
          </a:p>
          <a:p>
            <a:pPr marL="0" indent="0">
              <a:buNone/>
            </a:pPr>
            <a:r>
              <a:rPr lang="hu-HU" sz="7200" i="1" noProof="1">
                <a:solidFill>
                  <a:schemeClr val="bg1"/>
                </a:solidFill>
              </a:rPr>
              <a:t>ad Developing GEOSS Common Infrastructure </a:t>
            </a:r>
          </a:p>
          <a:p>
            <a:pPr marL="0" indent="0">
              <a:buNone/>
            </a:pPr>
            <a:r>
              <a:rPr lang="hu-HU" sz="7200" noProof="1"/>
              <a:t>Data Management Principles’s Criteria–related lifespan assessments  of geospatial data in SDIs related to</a:t>
            </a:r>
          </a:p>
          <a:p>
            <a:r>
              <a:rPr lang="hu-HU" sz="7200" b="1" noProof="1"/>
              <a:t>GD07 .03  Develop Data Management Principles Guidelines Implementation &amp; process </a:t>
            </a:r>
          </a:p>
          <a:p>
            <a:pPr marL="0" indent="0">
              <a:buNone/>
            </a:pPr>
            <a:endParaRPr lang="hu-HU" sz="7200" b="1" noProof="1"/>
          </a:p>
          <a:p>
            <a:pPr marL="0" indent="0">
              <a:buNone/>
            </a:pPr>
            <a:r>
              <a:rPr lang="hu-HU" sz="7200" i="1" noProof="1">
                <a:solidFill>
                  <a:schemeClr val="bg1"/>
                </a:solidFill>
              </a:rPr>
              <a:t>ad engagement: community development and capacity building</a:t>
            </a:r>
          </a:p>
          <a:p>
            <a:r>
              <a:rPr lang="hu-HU" sz="7200" b="1" noProof="1"/>
              <a:t>CD-02  Reinforcing engagement at national and regional level</a:t>
            </a:r>
            <a:endParaRPr lang="hu-HU" sz="7200" noProof="1"/>
          </a:p>
          <a:p>
            <a:r>
              <a:rPr lang="hu-HU" sz="7200" b="1" noProof="1"/>
              <a:t>CD-03  Assess the benefits from EOs and of their socio-economic value </a:t>
            </a:r>
          </a:p>
          <a:p>
            <a:endParaRPr lang="hu-HU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GSDI Liaison’s report for CEOS WGISS 41 Meeting hosted by Geoscience Australia and CSIRO, Canberra, Australia, 14-18 March, 2016</a:t>
            </a:r>
          </a:p>
        </p:txBody>
      </p:sp>
    </p:spTree>
    <p:extLst>
      <p:ext uri="{BB962C8B-B14F-4D97-AF65-F5344CB8AC3E}">
        <p14:creationId xmlns:p14="http://schemas.microsoft.com/office/powerpoint/2010/main" val="1035983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42" y="126609"/>
            <a:ext cx="6508377" cy="509954"/>
          </a:xfrm>
        </p:spPr>
        <p:txBody>
          <a:bodyPr/>
          <a:lstStyle/>
          <a:p>
            <a:r>
              <a:rPr lang="en-US" sz="2400" dirty="0"/>
              <a:t>Outreach: partners from WGISS welcomed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787" y="1360715"/>
            <a:ext cx="6508377" cy="39163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GSDI is interested in finding partners to contribute to the planned GSDI Capacity Building activities, which include the </a:t>
            </a:r>
            <a:r>
              <a:rPr lang="en-US" b="1" dirty="0"/>
              <a:t>webinar </a:t>
            </a:r>
            <a:r>
              <a:rPr lang="en-US" b="1" dirty="0" err="1"/>
              <a:t>programme</a:t>
            </a:r>
            <a:r>
              <a:rPr lang="en-US" b="1" dirty="0"/>
              <a:t> </a:t>
            </a:r>
            <a:r>
              <a:rPr lang="en-US" dirty="0"/>
              <a:t>that Dr. Joep Crompvoets and GSDI Secretary-General Roger Longhorn are putting together and </a:t>
            </a:r>
            <a:r>
              <a:rPr lang="en-US" b="1" dirty="0"/>
              <a:t>workshops having SDI components</a:t>
            </a:r>
            <a:r>
              <a:rPr lang="en-US" dirty="0"/>
              <a:t>.</a:t>
            </a:r>
          </a:p>
          <a:p>
            <a:r>
              <a:rPr lang="en-US" b="1" dirty="0"/>
              <a:t>Webinars</a:t>
            </a:r>
            <a:r>
              <a:rPr lang="en-US" dirty="0"/>
              <a:t> planned for 2016 and 2017 include those on SDI Policy and Legal Issues, SDI for Land Registration and Marine SDI Best Practice.</a:t>
            </a:r>
          </a:p>
          <a:p>
            <a:r>
              <a:rPr lang="en-US" dirty="0"/>
              <a:t>Additional </a:t>
            </a:r>
            <a:r>
              <a:rPr lang="en-US" b="1" dirty="0"/>
              <a:t>SDI workshops </a:t>
            </a:r>
            <a:r>
              <a:rPr lang="en-US" dirty="0"/>
              <a:t>are planned for Africa in partnership with GSDI Member, RCMRD (Regional Center for Mapping of Resources for Development) and other African-based members.</a:t>
            </a:r>
          </a:p>
          <a:p>
            <a:r>
              <a:rPr lang="en-US" b="1" dirty="0"/>
              <a:t>Marine SDI Best Practice workshop </a:t>
            </a:r>
            <a:r>
              <a:rPr lang="en-US" dirty="0"/>
              <a:t>at the INSPIRE 2016 Conference in Barcelona, September 2016.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GSDI Liaison’s report for CEOS WGISS 41 Meeting hosted by Geoscience Australia and CSIRO, Canberra, Australia, 14-18 March, 2016</a:t>
            </a:r>
          </a:p>
        </p:txBody>
      </p:sp>
    </p:spTree>
    <p:extLst>
      <p:ext uri="{BB962C8B-B14F-4D97-AF65-F5344CB8AC3E}">
        <p14:creationId xmlns:p14="http://schemas.microsoft.com/office/powerpoint/2010/main" val="1165480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66486" y="802980"/>
            <a:ext cx="7994541" cy="4058270"/>
          </a:xfrm>
        </p:spPr>
        <p:txBody>
          <a:bodyPr>
            <a:normAutofit lnSpcReduction="10000"/>
          </a:bodyPr>
          <a:lstStyle/>
          <a:p>
            <a:r>
              <a:rPr lang="en-US" sz="2200" b="1" dirty="0"/>
              <a:t>GSDI home page </a:t>
            </a:r>
            <a:r>
              <a:rPr lang="en-US" sz="2200" dirty="0">
                <a:hlinkClick r:id="rId2"/>
              </a:rPr>
              <a:t>http://gsdiassociation.org</a:t>
            </a:r>
            <a:endParaRPr lang="en-US" sz="2200" dirty="0"/>
          </a:p>
          <a:p>
            <a:r>
              <a:rPr lang="en-US" sz="2200" b="1" dirty="0"/>
              <a:t>SDI Regional and Global News </a:t>
            </a:r>
            <a:r>
              <a:rPr lang="en-US" sz="2200" dirty="0">
                <a:hlinkClick r:id="rId3"/>
              </a:rPr>
              <a:t>http://gsdiassociation.org/index.php/news.html</a:t>
            </a:r>
            <a:r>
              <a:rPr lang="en-US" sz="2200" dirty="0"/>
              <a:t> </a:t>
            </a:r>
            <a:endParaRPr lang="en-US" sz="2200" b="1" dirty="0"/>
          </a:p>
          <a:p>
            <a:r>
              <a:rPr lang="en-US" sz="2200" b="1" dirty="0"/>
              <a:t>Publications </a:t>
            </a:r>
            <a:r>
              <a:rPr lang="en-US" sz="2200" dirty="0">
                <a:hlinkClick r:id="rId4"/>
              </a:rPr>
              <a:t>http://gsdiassociation.org/index.php/publications.html</a:t>
            </a:r>
            <a:r>
              <a:rPr lang="en-US" sz="2200" dirty="0"/>
              <a:t> </a:t>
            </a:r>
          </a:p>
          <a:p>
            <a:r>
              <a:rPr lang="en-US" sz="2200" b="1" dirty="0"/>
              <a:t>GSDI Projects </a:t>
            </a:r>
            <a:r>
              <a:rPr lang="en-US" sz="2200" dirty="0"/>
              <a:t>information (including Small Grants) </a:t>
            </a:r>
            <a:r>
              <a:rPr lang="en-US" sz="2200" dirty="0">
                <a:hlinkClick r:id="rId5"/>
              </a:rPr>
              <a:t>http://gsdiassociation.org/index.php/projects.html</a:t>
            </a:r>
            <a:endParaRPr lang="en-US" sz="2200" dirty="0"/>
          </a:p>
          <a:p>
            <a:r>
              <a:rPr lang="en-US" sz="2200" b="1" dirty="0"/>
              <a:t>SDI Cookbooks </a:t>
            </a:r>
            <a:r>
              <a:rPr lang="en-US" sz="2200" dirty="0"/>
              <a:t>(online and downloadable) </a:t>
            </a:r>
            <a:r>
              <a:rPr lang="en-US" sz="2200" dirty="0">
                <a:hlinkClick r:id="rId6"/>
              </a:rPr>
              <a:t>http://gsdiassociation.org/index.php/publications/sdi-cookbooks.html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endParaRPr lang="hu-HU" sz="2400" dirty="0"/>
          </a:p>
          <a:p>
            <a:pPr>
              <a:spcBef>
                <a:spcPts val="1200"/>
              </a:spcBef>
            </a:pPr>
            <a:endParaRPr lang="hu-HU" sz="2200" dirty="0"/>
          </a:p>
          <a:p>
            <a:pPr>
              <a:spcBef>
                <a:spcPts val="1200"/>
              </a:spcBef>
            </a:pPr>
            <a:endParaRPr lang="hu-HU" sz="2200" dirty="0"/>
          </a:p>
          <a:p>
            <a:pPr>
              <a:spcBef>
                <a:spcPts val="1200"/>
              </a:spcBef>
            </a:pPr>
            <a:endParaRPr lang="en-US" sz="2600" dirty="0"/>
          </a:p>
          <a:p>
            <a:pPr marL="228600" lvl="1" indent="0">
              <a:spcBef>
                <a:spcPts val="1200"/>
              </a:spcBef>
              <a:buNone/>
            </a:pPr>
            <a:endParaRPr lang="en-US" sz="1100" dirty="0"/>
          </a:p>
          <a:p>
            <a:pPr lvl="1">
              <a:spcBef>
                <a:spcPts val="1200"/>
              </a:spcBef>
            </a:pP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179733" cy="365125"/>
          </a:xfrm>
        </p:spPr>
        <p:txBody>
          <a:bodyPr/>
          <a:lstStyle/>
          <a:p>
            <a:pPr algn="l"/>
            <a:r>
              <a:rPr lang="en-US" sz="900" b="0" noProof="1"/>
              <a:t>GSDI Liaison’s report for CEOS WGISS 41 Meeting hosted by Geoscience Australia and CSIRO, Canberra, Australia, 14-18 March, 2016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10153"/>
            <a:ext cx="3897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GSDI Information sources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56170" y="361016"/>
            <a:ext cx="206829" cy="128841"/>
          </a:xfrm>
        </p:spPr>
        <p:txBody>
          <a:bodyPr/>
          <a:lstStyle/>
          <a:p>
            <a:fld id="{57AF16DE-A0D5-4438-950F-5B1E159C2C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56854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11365</TotalTime>
  <Words>2399</Words>
  <Application>Microsoft Macintosh PowerPoint</Application>
  <PresentationFormat>On-screen Show (4:3)</PresentationFormat>
  <Paragraphs>354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Century Gothic</vt:lpstr>
      <vt:lpstr>Wingdings 2</vt:lpstr>
      <vt:lpstr>Arial</vt:lpstr>
      <vt:lpstr>Plaza</vt:lpstr>
      <vt:lpstr>Custom Design</vt:lpstr>
      <vt:lpstr> Liaison’s Report on GSDI Association  An update on selected activities since WGISS-40</vt:lpstr>
      <vt:lpstr>PowerPoint Presentation</vt:lpstr>
      <vt:lpstr>A flashback on GSDI Conferences held so far</vt:lpstr>
      <vt:lpstr>GSDI Conference Themes so far</vt:lpstr>
      <vt:lpstr>PowerPoint Presentation</vt:lpstr>
      <vt:lpstr>PowerPoint Presentation</vt:lpstr>
      <vt:lpstr>GEOSS foundational tasks, where GSDI has potentials or might be interested to contribute</vt:lpstr>
      <vt:lpstr>Outreach: partners from WGISS welcomed</vt:lpstr>
      <vt:lpstr>PowerPoint Presentation</vt:lpstr>
      <vt:lpstr>PowerPoint Presentation</vt:lpstr>
      <vt:lpstr>GSDI 15 World Conference</vt:lpstr>
      <vt:lpstr>15th GSDI World Conference Theme Groups at a Glance</vt:lpstr>
      <vt:lpstr>The Next, 15th GSDI World Conference Theme Groups at a Glance 1/3</vt:lpstr>
      <vt:lpstr>The Next, 15th GSDI World Conference Theme Groups at a Glance 2/3</vt:lpstr>
      <vt:lpstr>The Next, 15th GSDI World Conference Theme Groups at a Glance 3/3</vt:lpstr>
      <vt:lpstr>GSDI 15 World Conference</vt:lpstr>
      <vt:lpstr>Relevant news from Europe: WWEC 2016 NASA World Wind Europa Challenge 2016 </vt:lpstr>
      <vt:lpstr>Selected news from Hungary</vt:lpstr>
      <vt:lpstr>PowerPoint Presentation</vt:lpstr>
      <vt:lpstr>PowerPoint Presentation</vt:lpstr>
      <vt:lpstr>            Thank you for your attention!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GSDI Liaison Report September 2012</dc:title>
  <dc:subject/>
  <dc:creator>Gabor Remetey</dc:creator>
  <cp:keywords/>
  <dc:description/>
  <cp:lastModifiedBy>Gabor Remetey</cp:lastModifiedBy>
  <cp:revision>793</cp:revision>
  <dcterms:created xsi:type="dcterms:W3CDTF">2011-05-11T21:00:58Z</dcterms:created>
  <dcterms:modified xsi:type="dcterms:W3CDTF">2016-03-17T21:06:09Z</dcterms:modified>
  <cp:category/>
</cp:coreProperties>
</file>