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6" r:id="rId2"/>
  </p:sldMasterIdLst>
  <p:notesMasterIdLst>
    <p:notesMasterId r:id="rId17"/>
  </p:notesMasterIdLst>
  <p:handoutMasterIdLst>
    <p:handoutMasterId r:id="rId18"/>
  </p:handoutMasterIdLst>
  <p:sldIdLst>
    <p:sldId id="385" r:id="rId3"/>
    <p:sldId id="384" r:id="rId4"/>
    <p:sldId id="386" r:id="rId5"/>
    <p:sldId id="389" r:id="rId6"/>
    <p:sldId id="390" r:id="rId7"/>
    <p:sldId id="369" r:id="rId8"/>
    <p:sldId id="372" r:id="rId9"/>
    <p:sldId id="387" r:id="rId10"/>
    <p:sldId id="392" r:id="rId11"/>
    <p:sldId id="393" r:id="rId12"/>
    <p:sldId id="388" r:id="rId13"/>
    <p:sldId id="391" r:id="rId14"/>
    <p:sldId id="394" r:id="rId15"/>
    <p:sldId id="395" r:id="rId16"/>
  </p:sldIdLst>
  <p:sldSz cx="9144000" cy="6858000" type="screen4x3"/>
  <p:notesSz cx="7315200" cy="99028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CD36"/>
    <a:srgbClr val="33CC33"/>
    <a:srgbClr val="2A754A"/>
    <a:srgbClr val="969696"/>
    <a:srgbClr val="C0C0C0"/>
    <a:srgbClr val="00CC00"/>
    <a:srgbClr val="005C3E"/>
    <a:srgbClr val="3FAF6F"/>
    <a:srgbClr val="FFB8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492" autoAdjust="0"/>
    <p:restoredTop sz="86436" autoAdjust="0"/>
  </p:normalViewPr>
  <p:slideViewPr>
    <p:cSldViewPr snapToGrid="0" snapToObjects="1">
      <p:cViewPr>
        <p:scale>
          <a:sx n="110" d="100"/>
          <a:sy n="110" d="100"/>
        </p:scale>
        <p:origin x="-17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4" y="0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F60BE9-9F89-4AF5-A3F1-E1CE078FB327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05968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4" y="9405968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66AA3C-D03B-44A6-8533-6366C3D1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4" y="0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14DA9-D876-4E67-A8CF-639067871F3D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741363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7" rIns="96636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703842"/>
            <a:ext cx="5852160" cy="4456271"/>
          </a:xfrm>
          <a:prstGeom prst="rect">
            <a:avLst/>
          </a:prstGeom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05968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4" y="9405968"/>
            <a:ext cx="3169919" cy="495141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3700E-4A56-40A3-A2FF-29A2C85DB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91" y="5500688"/>
            <a:ext cx="9170987" cy="1357312"/>
            <a:chOff x="1497" y="5500319"/>
            <a:chExt cx="9170984" cy="1357681"/>
          </a:xfrm>
        </p:grpSpPr>
        <p:sp>
          <p:nvSpPr>
            <p:cNvPr id="6" name="Rectangle 5"/>
            <p:cNvSpPr/>
            <p:nvPr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97" y="5563836"/>
              <a:ext cx="9170984" cy="932115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97" y="5563836"/>
              <a:ext cx="7365998" cy="431917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7495" y="5563836"/>
              <a:ext cx="1804986" cy="86859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12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3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1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1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1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1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F4F3D5A7-D026-4B40-BB61-DD0C7AF3E0D0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7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7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7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A76985ED-8129-46AF-BAB1-EF35F6FBD5D0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94EDEE40-50F6-4293-8C0B-ABA38838A2C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DF23525D-A83D-4A0A-82C3-1414740B2DC3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12C590EC-4CCD-4B4E-A3B1-9FCBB976CE53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1652CA62-B8E6-47DA-930E-8B16C788350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1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6C076284-2B8B-4ED4-8D9B-F4F6819E6462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7937" y="6056316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3" y="1276351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8E3D2A24-5649-4DA7-B242-16248D29F2AC}" type="slidenum">
              <a:rPr lang="en-AU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36178118-3B0C-4ADB-92C4-914D358982BD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25EB2C10-0010-4CBB-B10A-950BE2EA14F0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-26986" y="357189"/>
            <a:ext cx="9199563" cy="6500812"/>
            <a:chOff x="-26988" y="357188"/>
            <a:chExt cx="9199469" cy="6500812"/>
          </a:xfrm>
        </p:grpSpPr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8832" cy="2571750"/>
              <a:chOff x="-17463" y="357188"/>
              <a:chExt cx="9186769" cy="2571750"/>
            </a:xfrm>
          </p:grpSpPr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-17463" y="1971675"/>
                <a:ext cx="9186769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17463" y="2449513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-17463" y="1336675"/>
                <a:ext cx="9186769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-17463" y="1811338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6769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-17463" y="676275"/>
                <a:ext cx="9186769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-17463" y="995363"/>
                <a:ext cx="9186769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1588" y="5500688"/>
              <a:ext cx="9170893" cy="1357312"/>
              <a:chOff x="1588" y="5500688"/>
              <a:chExt cx="9170893" cy="135731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88" y="5500688"/>
                <a:ext cx="9170893" cy="995362"/>
                <a:chOff x="1588" y="5500688"/>
                <a:chExt cx="9170893" cy="995362"/>
              </a:xfrm>
            </p:grpSpPr>
            <p:sp>
              <p:nvSpPr>
                <p:cNvPr id="26" name="Freeform 7"/>
                <p:cNvSpPr>
                  <a:spLocks noEditPoints="1"/>
                </p:cNvSpPr>
                <p:nvPr/>
              </p:nvSpPr>
              <p:spPr bwMode="auto">
                <a:xfrm>
                  <a:off x="1588" y="5564188"/>
                  <a:ext cx="9170893" cy="931862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7" name="Freeform 8"/>
                <p:cNvSpPr>
                  <a:spLocks noEditPoints="1"/>
                </p:cNvSpPr>
                <p:nvPr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1588" y="5564188"/>
                  <a:ext cx="7365925" cy="431800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auto">
                <a:xfrm>
                  <a:off x="7367513" y="5564188"/>
                  <a:ext cx="1804968" cy="868362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12" name="Picture 7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1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8889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" y="5500691"/>
            <a:ext cx="9167813" cy="996951"/>
            <a:chOff x="608" y="5500319"/>
            <a:chExt cx="9167813" cy="99695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1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6" y="269877"/>
            <a:ext cx="8459787" cy="857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1"/>
            <a:ext cx="41529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5" y="1276351"/>
            <a:ext cx="4154487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0363" y="6516691"/>
            <a:ext cx="6119812" cy="1079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AA5B5BD6-F18F-457C-BF23-19D81ED750A2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791846" y="6096000"/>
            <a:ext cx="4343400" cy="40011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SIT Tech. Workshop 2015  EUMETSAT, Darmstadt, Germany</a:t>
            </a:r>
            <a:b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17</a:t>
            </a:r>
            <a:r>
              <a:rPr lang="en-US" baseline="30666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-18</a:t>
            </a:r>
            <a:r>
              <a:rPr lang="en-US" baseline="30666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September</a:t>
            </a:r>
            <a:endParaRPr lang="en-US" dirty="0">
              <a:solidFill>
                <a:srgbClr val="000000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11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1648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152" y="1600200"/>
            <a:ext cx="4041648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164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3938589"/>
            <a:ext cx="4041648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16ECD-42BB-344B-BFB5-371B96B8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989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404000"/>
            <a:ext cx="8460000" cy="4428000"/>
          </a:xfrm>
          <a:prstGeom prst="rect">
            <a:avLst/>
          </a:prstGeo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6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04DD29-E646-4D0D-9BB2-584AB673D61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>
          <a:xfrm>
            <a:off x="374115" y="6440794"/>
            <a:ext cx="3169185" cy="183333"/>
          </a:xfrm>
          <a:prstGeom prst="rect">
            <a:avLst/>
          </a:prstGeom>
        </p:spPr>
        <p:txBody>
          <a:bodyPr/>
          <a:lstStyle/>
          <a:p>
            <a:pPr defTabSz="457200" eaLnBrk="1" hangingPunct="1">
              <a:defRPr/>
            </a:pPr>
            <a:endParaRPr lang="en-US" dirty="0">
              <a:solidFill>
                <a:srgbClr val="1E22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4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6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4211960" y="6549373"/>
            <a:ext cx="4335760" cy="240000"/>
          </a:xfrm>
          <a:prstGeom prst="rect">
            <a:avLst/>
          </a:prstGeom>
        </p:spPr>
        <p:txBody>
          <a:bodyPr/>
          <a:lstStyle/>
          <a:p>
            <a:pPr defTabSz="457200" eaLnBrk="1" hangingPunct="1">
              <a:defRPr/>
            </a:pPr>
            <a:r>
              <a:rPr lang="en-AU" smtClean="0">
                <a:solidFill>
                  <a:srgbClr val="1E22AA"/>
                </a:solidFill>
              </a:rPr>
              <a:t>Australian Geoscience Data Cube</a:t>
            </a:r>
            <a:endParaRPr lang="en-US" dirty="0">
              <a:solidFill>
                <a:srgbClr val="1E22A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3543300" y="6366018"/>
            <a:ext cx="2057400" cy="246221"/>
          </a:xfrm>
          <a:prstGeom prst="rect">
            <a:avLst/>
          </a:prstGeom>
        </p:spPr>
        <p:txBody>
          <a:bodyPr/>
          <a:lstStyle/>
          <a:p>
            <a:fld id="{F404DD29-E646-4D0D-9BB2-584AB673D61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49422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211960" y="6549373"/>
            <a:ext cx="4335760" cy="240000"/>
          </a:xfrm>
          <a:prstGeom prst="rect">
            <a:avLst/>
          </a:prstGeom>
        </p:spPr>
        <p:txBody>
          <a:bodyPr/>
          <a:lstStyle/>
          <a:p>
            <a:pPr defTabSz="457200" eaLnBrk="1" hangingPunct="1">
              <a:defRPr/>
            </a:pPr>
            <a:r>
              <a:rPr lang="en-AU" smtClean="0">
                <a:solidFill>
                  <a:srgbClr val="1E22AA"/>
                </a:solidFill>
              </a:rPr>
              <a:t>Australian Geoscience Data Cube</a:t>
            </a:r>
            <a:endParaRPr lang="en-US" dirty="0">
              <a:solidFill>
                <a:srgbClr val="1E22A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3300" y="6366018"/>
            <a:ext cx="2057400" cy="246221"/>
          </a:xfrm>
          <a:prstGeom prst="rect">
            <a:avLst/>
          </a:prstGeom>
        </p:spPr>
        <p:txBody>
          <a:bodyPr/>
          <a:lstStyle/>
          <a:p>
            <a:fld id="{F404DD29-E646-4D0D-9BB2-584AB673D61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10457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GDC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76000"/>
            <a:ext cx="7632848" cy="4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9AD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72681"/>
            <a:ext cx="7632848" cy="51929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11960" y="6549373"/>
            <a:ext cx="4335760" cy="240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Insert document footer here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604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0843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" y="5500691"/>
            <a:ext cx="9167813" cy="996951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3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2016/3/15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804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-26987" y="357190"/>
            <a:ext cx="9194801" cy="6140451"/>
            <a:chOff x="-26988" y="357188"/>
            <a:chExt cx="9195409" cy="6140081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" y="5500379"/>
              <a:ext cx="9168419" cy="996890"/>
              <a:chOff x="2" y="5500379"/>
              <a:chExt cx="9168419" cy="996890"/>
            </a:xfrm>
          </p:grpSpPr>
          <p:grpSp>
            <p:nvGrpSpPr>
              <p:cNvPr id="22" name="Group 22"/>
              <p:cNvGrpSpPr>
                <a:grpSpLocks/>
              </p:cNvGrpSpPr>
              <p:nvPr/>
            </p:nvGrpSpPr>
            <p:grpSpPr bwMode="auto">
              <a:xfrm>
                <a:off x="2" y="5500379"/>
                <a:ext cx="9168419" cy="996890"/>
                <a:chOff x="-8544" y="5669023"/>
                <a:chExt cx="9168419" cy="996890"/>
              </a:xfrm>
            </p:grpSpPr>
            <p:sp>
              <p:nvSpPr>
                <p:cNvPr id="37" name="Freeform 11"/>
                <p:cNvSpPr>
                  <a:spLocks noEditPoints="1"/>
                </p:cNvSpPr>
                <p:nvPr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/>
              </p:nvSpPr>
              <p:spPr bwMode="auto">
                <a:xfrm>
                  <a:off x="-8544" y="5732519"/>
                  <a:ext cx="7363312" cy="433361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7354768" y="5732519"/>
                  <a:ext cx="1805107" cy="869898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23" name="Picture 7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9533" cy="2571595"/>
              <a:chOff x="-17463" y="357188"/>
              <a:chExt cx="9187471" cy="2571595"/>
            </a:xfrm>
          </p:grpSpPr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-17463" y="1971578"/>
                <a:ext cx="9187471" cy="957205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-17463" y="2449387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-17463" y="1336616"/>
                <a:ext cx="9187471" cy="954031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-17463" y="1811250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7471" cy="47780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-17463" y="676256"/>
                <a:ext cx="9187471" cy="954031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-17463" y="995325"/>
                <a:ext cx="9187471" cy="474633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6" y="1276351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4100586B-162C-4783-86FD-CA99121E6DAA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3"/>
            <a:ext cx="8460000" cy="89378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65D10E95-4485-41AB-ACE0-25186279C0B5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826FCE7C-36FC-4F8E-A4F1-2DD44569F5D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1"/>
            <a:ext cx="4140000" cy="455565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1"/>
            <a:ext cx="4140000" cy="4555651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42BCBD39-6531-489A-8A1D-DEEE33E6E1B7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1"/>
            <a:ext cx="4140000" cy="455565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1"/>
            <a:ext cx="4140000" cy="2251651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A38BA2BA-B29B-41A4-87A0-16B98EA5D41D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71438" y="6051552"/>
            <a:ext cx="9317038" cy="858839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7891680 w 2880"/>
                <a:gd name="T1" fmla="*/ 0 h 122"/>
                <a:gd name="T2" fmla="*/ 0 w 2880"/>
                <a:gd name="T3" fmla="*/ 0 h 122"/>
                <a:gd name="T4" fmla="*/ 0 w 2880"/>
                <a:gd name="T5" fmla="*/ 41444 h 122"/>
                <a:gd name="T6" fmla="*/ 7266314 w 2880"/>
                <a:gd name="T7" fmla="*/ 41444 h 122"/>
                <a:gd name="T8" fmla="*/ 7891680 w 2880"/>
                <a:gd name="T9" fmla="*/ 0 h 122"/>
                <a:gd name="T10" fmla="*/ 9142412 w 2880"/>
                <a:gd name="T11" fmla="*/ 0 h 122"/>
                <a:gd name="T12" fmla="*/ 7891680 w 2880"/>
                <a:gd name="T13" fmla="*/ 0 h 122"/>
                <a:gd name="T14" fmla="*/ 8929724 w 2880"/>
                <a:gd name="T15" fmla="*/ 388937 h 122"/>
                <a:gd name="T16" fmla="*/ 9142412 w 2880"/>
                <a:gd name="T17" fmla="*/ 388937 h 122"/>
                <a:gd name="T18" fmla="*/ 9142412 w 2880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122"/>
                <a:gd name="T32" fmla="*/ 2880 w 288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 userDrawn="1"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76" name="Picture 78"/>
            <p:cNvPicPr>
              <a:picLocks noChangeAspect="1" noChangeArrowheads="1"/>
            </p:cNvPicPr>
            <p:nvPr userDrawn="1"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6" y="1276351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91"/>
            <a:ext cx="6119812" cy="1079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F8D84AD5-6D48-455C-A85B-905C9D3D685D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6" y="269877"/>
            <a:ext cx="84597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9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701" r:id="rId17"/>
    <p:sldLayoutId id="2147483683" r:id="rId18"/>
    <p:sldLayoutId id="2147483682" r:id="rId19"/>
    <p:sldLayoutId id="2147483702" r:id="rId20"/>
    <p:sldLayoutId id="2147483696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647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CAcQjRxqFQoTCMTsrqzr3sgCFcbYpgodF2AHXg&amp;url=http://www.e-architect.co.uk/brisbane/ecosciences-precinct-brisbane&amp;psig=AFQjCNFggWomGY9xjlHG6kTqtXZ9JICCDw&amp;ust=14459042583487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05791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08713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13138" y="4579040"/>
            <a:ext cx="4810858" cy="2080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spcAft>
                <a:spcPts val="600"/>
              </a:spcAft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Thomas Schroeder, CSIRO</a:t>
            </a:r>
          </a:p>
          <a:p>
            <a:pPr lvl="0" defTabSz="914400">
              <a:spcAft>
                <a:spcPts val="1200"/>
              </a:spcAft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On behalf of the NMA Ad-hoc Task Team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Joint CEOS WGCV/WGISS Meeting </a:t>
            </a:r>
            <a:endParaRPr lang="en-US" sz="2000" dirty="0" smtClean="0">
              <a:solidFill>
                <a:srgbClr val="FFFFFF"/>
              </a:solidFill>
              <a:latin typeface="Calibri" pitchFamily="34" charset="0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Canberra, Australia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16</a:t>
            </a:r>
            <a:r>
              <a:rPr lang="en-US" sz="2000" baseline="30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March 2016</a:t>
            </a:r>
            <a:endParaRPr sz="2000" dirty="0">
              <a:solidFill>
                <a:srgbClr val="FFFFFF"/>
              </a:solidFill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4161" y="2285351"/>
            <a:ext cx="6594389" cy="18312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>
              <a:spcAft>
                <a:spcPts val="600"/>
              </a:spcAft>
            </a:pPr>
            <a:r>
              <a:rPr lang="en-US" altLang="ja-JP" sz="3200" b="1" dirty="0" smtClean="0">
                <a:solidFill>
                  <a:srgbClr val="A6CD36"/>
                </a:solidFill>
                <a:latin typeface="Calibri" pitchFamily="34" charset="0"/>
              </a:rPr>
              <a:t>CEOS Chair New Initiative</a:t>
            </a:r>
          </a:p>
          <a:p>
            <a:pPr algn="l" rtl="0" latinLnBrk="1" hangingPunct="0"/>
            <a:r>
              <a:rPr kumimoji="0" lang="en-US" altLang="ja-JP" sz="28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itchFamily="34" charset="0"/>
              </a:rPr>
              <a:t>Non-meteorological</a:t>
            </a:r>
            <a:r>
              <a:rPr kumimoji="0" lang="en-US" altLang="ja-JP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itchFamily="34" charset="0"/>
              </a:rPr>
              <a:t> </a:t>
            </a:r>
            <a:r>
              <a:rPr kumimoji="0" lang="en-US" altLang="ja-JP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itchFamily="34" charset="0"/>
              </a:rPr>
              <a:t>Applications </a:t>
            </a:r>
            <a:r>
              <a:rPr kumimoji="0" lang="en-US" altLang="ja-JP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itchFamily="34" charset="0"/>
              </a:rPr>
              <a:t>for </a:t>
            </a:r>
          </a:p>
          <a:p>
            <a:pPr algn="l" rtl="0" latinLnBrk="1" hangingPunct="0"/>
            <a:r>
              <a:rPr lang="en-US" altLang="ja-JP" sz="2800" b="1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r>
              <a:rPr kumimoji="0" lang="en-US" altLang="ja-JP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itchFamily="34" charset="0"/>
              </a:rPr>
              <a:t>ext </a:t>
            </a:r>
            <a:r>
              <a:rPr lang="en-US" altLang="ja-JP" sz="2800" b="1" dirty="0" smtClean="0">
                <a:solidFill>
                  <a:srgbClr val="FFFFFF"/>
                </a:solidFill>
                <a:latin typeface="Calibri" pitchFamily="34" charset="0"/>
              </a:rPr>
              <a:t>G</a:t>
            </a:r>
            <a:r>
              <a:rPr kumimoji="0" lang="en-US" altLang="ja-JP" sz="28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pitchFamily="34" charset="0"/>
              </a:rPr>
              <a:t>eneration Geostationary Satellites</a:t>
            </a:r>
          </a:p>
          <a:p>
            <a:pPr algn="l" rtl="0" latinLnBrk="1" hangingPunct="0"/>
            <a:r>
              <a:rPr lang="en-US" altLang="ja-JP" sz="2000" b="1" baseline="0" dirty="0" smtClean="0">
                <a:solidFill>
                  <a:srgbClr val="FFFFFF"/>
                </a:solidFill>
                <a:latin typeface="Calibri" pitchFamily="34" charset="0"/>
              </a:rPr>
              <a:t>A brief Introduction</a:t>
            </a:r>
            <a:endParaRPr kumimoji="0" lang="ja-JP" altLang="en-US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9419" y="350591"/>
            <a:ext cx="8460000" cy="89378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sz="3200" dirty="0" smtClean="0"/>
              <a:t>Floating algae – </a:t>
            </a:r>
            <a:r>
              <a:rPr lang="en-US" sz="3200" dirty="0" err="1" smtClean="0"/>
              <a:t>Trichodesmium</a:t>
            </a:r>
            <a:endParaRPr lang="en-US" sz="3200" dirty="0" smtClean="0"/>
          </a:p>
          <a:p>
            <a:r>
              <a:rPr lang="en-US" sz="2000" dirty="0" smtClean="0"/>
              <a:t>Great Barrier Reef, Australia</a:t>
            </a:r>
          </a:p>
        </p:txBody>
      </p:sp>
      <p:pic>
        <p:nvPicPr>
          <p:cNvPr id="5" name="Picture 4" descr="20061026_TS_GBR_Cairns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570" y="1234979"/>
            <a:ext cx="5807896" cy="43559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pic>
        <p:nvPicPr>
          <p:cNvPr id="7" name="Picture 6" descr="20061030_TS_GBR_Cairns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5" y="1234978"/>
            <a:ext cx="3272054" cy="43627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20759" y="1291435"/>
            <a:ext cx="145469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From a vessel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97429" y="1312320"/>
            <a:ext cx="168148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From an aircraft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1969964" y="337501"/>
            <a:ext cx="5612655" cy="3202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Envisioned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 NMA study outcomes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39341" y="1259461"/>
            <a:ext cx="7577923" cy="3761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Trends &amp; Outlook for Geostationary EO Satellite Capabilities – Catalogue of CEOS/CGMS agency missions, instruments, measurements, data volumes etc.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Inventory of relevant non-met applications and review of initiatives being undertaken by CEOS and related agencies – atmosphere, land and ocean (build on Japan-Australia bilateral effort initiated in 2015) 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Benefits of synergistic use of GEO-LEO systems</a:t>
            </a:r>
          </a:p>
          <a:p>
            <a:pPr marL="85725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Identify key opportunities and benefits to CEOS and CGMS agencies as well as challenges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>
                <a:latin typeface="Calibri" pitchFamily="34" charset="0"/>
              </a:rPr>
              <a:t>Recommendations for the way forward tactically and strategically for CEOS and its agencies</a:t>
            </a:r>
          </a:p>
          <a:p>
            <a:pPr marL="857250" lvl="1" indent="-457200">
              <a:buFont typeface="+mj-lt"/>
              <a:buAutoNum type="arabicPeriod"/>
            </a:pPr>
            <a:endParaRPr lang="en-US" sz="2000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gms_satellites_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89" y="2415386"/>
            <a:ext cx="6675823" cy="437934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803673" y="1250418"/>
            <a:ext cx="8149495" cy="4114800"/>
          </a:xfrm>
        </p:spPr>
        <p:txBody>
          <a:bodyPr wrap="square"/>
          <a:lstStyle/>
          <a:p>
            <a:pPr marL="0" indent="0">
              <a:buNone/>
            </a:pPr>
            <a:r>
              <a:rPr lang="en-US" b="1" dirty="0" smtClean="0">
                <a:latin typeface="Calibri" pitchFamily="34" charset="0"/>
              </a:rPr>
              <a:t>Constellations </a:t>
            </a:r>
            <a:r>
              <a:rPr lang="en-US" dirty="0" smtClean="0">
                <a:latin typeface="Calibri" pitchFamily="34" charset="0"/>
              </a:rPr>
              <a:t>of EO satellites are </a:t>
            </a:r>
            <a:r>
              <a:rPr lang="en-US" b="1" dirty="0" smtClean="0">
                <a:latin typeface="Calibri" pitchFamily="34" charset="0"/>
              </a:rPr>
              <a:t>expanding</a:t>
            </a:r>
            <a:r>
              <a:rPr lang="en-US" dirty="0" smtClean="0">
                <a:latin typeface="Calibri" pitchFamily="34" charset="0"/>
              </a:rPr>
              <a:t> – becoming </a:t>
            </a:r>
            <a:r>
              <a:rPr lang="en-US" b="1" dirty="0" smtClean="0">
                <a:latin typeface="Calibri" pitchFamily="34" charset="0"/>
              </a:rPr>
              <a:t>more diversified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MTG, Kompsat-2A, GOES-R, Feng-Yun-4, </a:t>
            </a:r>
            <a:r>
              <a:rPr lang="en-US" dirty="0" smtClean="0">
                <a:latin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</a:rPr>
              <a:t>WMO &amp; CGMS promoting data harmonization 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1784" y="6469811"/>
            <a:ext cx="108138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2569"/>
                </a:solidFill>
                <a:latin typeface="Calibri" pitchFamily="34" charset="0"/>
              </a:rPr>
              <a:t>Image credit WMO</a:t>
            </a: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969964" y="337501"/>
            <a:ext cx="5612655" cy="3202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Challenges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gms_satellites_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758" y="3772420"/>
            <a:ext cx="4329411" cy="2840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1784" y="6469811"/>
            <a:ext cx="1081384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2569"/>
                </a:solidFill>
                <a:latin typeface="Calibri" pitchFamily="34" charset="0"/>
              </a:rPr>
              <a:t>Image credit WMO</a:t>
            </a:r>
            <a:endParaRPr kumimoji="0" lang="en-US" sz="10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6876" y="1505833"/>
            <a:ext cx="8546292" cy="284558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nter-calibration,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d</a:t>
            </a:r>
            <a:r>
              <a:rPr lang="en-US" sz="2000" b="1" kern="0" dirty="0" err="1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ata</a:t>
            </a:r>
            <a:r>
              <a:rPr lang="en-US" sz="20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harmonization, inter-operability of data sets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Important aspects – increased demand of global</a:t>
            </a:r>
            <a:endParaRPr lang="en-US" sz="2000" b="1" kern="0" dirty="0" smtClean="0">
              <a:solidFill>
                <a:srgbClr val="002569"/>
              </a:solidFill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Any </a:t>
            </a:r>
            <a:r>
              <a:rPr lang="en-US" sz="20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corrections based on</a:t>
            </a: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20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standards agreed by </a:t>
            </a:r>
            <a:r>
              <a:rPr lang="en-US" sz="20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GSICS</a:t>
            </a: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(Global Space Based Inter-Calibration System)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nputs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from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WGCV (IVOS, QA4EO), CGMS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agencies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GSICS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(side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meeting at CGMS-44, June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)</a:t>
            </a:r>
            <a:endParaRPr lang="en-US" sz="2400" kern="0" dirty="0" smtClean="0">
              <a:solidFill>
                <a:srgbClr val="002569"/>
              </a:solidFill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Synergistic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use of GEO-LEO 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satellites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0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Algorithm advancements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Inter/cross-calibration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1969964" y="337501"/>
            <a:ext cx="5612655" cy="3202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Challenges &amp; Opportunities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36266" y="1031403"/>
            <a:ext cx="8323049" cy="284558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400" kern="0" baseline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NMA co-chairs: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sz="2400" kern="0" baseline="0" dirty="0" smtClean="0">
              <a:solidFill>
                <a:srgbClr val="002569"/>
              </a:solidFill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Ian Grant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(</a:t>
            </a:r>
            <a:r>
              <a:rPr kumimoji="0" lang="en-US" sz="2200" b="0" i="0" u="none" strike="noStrike" kern="0" cap="none" spc="0" normalizeH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ABoM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) – </a:t>
            </a:r>
            <a:r>
              <a:rPr kumimoji="0" lang="en-US" sz="2200" b="0" i="0" u="none" strike="noStrike" kern="0" cap="none" spc="0" normalizeH="0" noProof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I.Grant@bom.gov.au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Kenneth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Holmlund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(EUMETSAT) – Kenneth.Holmlund@eumetsat.int</a:t>
            </a:r>
          </a:p>
          <a:p>
            <a:pPr defTabSz="914400" fontAlgn="auto">
              <a:spcBef>
                <a:spcPts val="500"/>
              </a:spcBef>
              <a:spcAft>
                <a:spcPts val="0"/>
              </a:spcAft>
              <a:buSzPct val="100000"/>
              <a:defRPr/>
            </a:pPr>
            <a:r>
              <a:rPr lang="en-US" sz="2200" b="1" kern="0" dirty="0" err="1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Satya</a:t>
            </a:r>
            <a:r>
              <a:rPr lang="en-US" sz="22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2200" b="1" kern="0" dirty="0" err="1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Kalluri</a:t>
            </a:r>
            <a:r>
              <a:rPr lang="en-US" sz="22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22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(NOAA) – Satya.Kalluri@noaa.gov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sz="2200" b="1" kern="0" baseline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Thomas</a:t>
            </a:r>
            <a:r>
              <a:rPr lang="en-US" sz="2200" b="1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 Schroeder </a:t>
            </a:r>
            <a:r>
              <a:rPr lang="en-US" sz="2200" kern="0" dirty="0" smtClean="0">
                <a:solidFill>
                  <a:srgbClr val="002569"/>
                </a:solidFill>
                <a:latin typeface="Calibri" pitchFamily="34" charset="0"/>
                <a:ea typeface="Arial Bold"/>
                <a:cs typeface="Arial" panose="020B0604020202020204" pitchFamily="34" charset="0"/>
                <a:sym typeface="Arial Bold"/>
              </a:rPr>
              <a:t>(CSIRO) – Thomas.Schroeder@csiro.au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Calibri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969964" y="337501"/>
            <a:ext cx="5612655" cy="3202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Follow-ups …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05230" y="1498816"/>
            <a:ext cx="7650581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As </a:t>
            </a:r>
            <a:r>
              <a:rPr lang="en-US" sz="2400" dirty="0">
                <a:latin typeface="Calibri" pitchFamily="34" charset="0"/>
              </a:rPr>
              <a:t>Chair </a:t>
            </a:r>
            <a:r>
              <a:rPr lang="en-US" sz="2400" dirty="0" smtClean="0">
                <a:latin typeface="Calibri" pitchFamily="34" charset="0"/>
              </a:rPr>
              <a:t>of CEOS </a:t>
            </a:r>
            <a:r>
              <a:rPr lang="en-US" sz="2400" dirty="0">
                <a:latin typeface="Calibri" pitchFamily="34" charset="0"/>
              </a:rPr>
              <a:t>for 2016, CSIRO </a:t>
            </a:r>
            <a:r>
              <a:rPr lang="en-US" sz="2400" dirty="0" smtClean="0">
                <a:latin typeface="Calibri" pitchFamily="34" charset="0"/>
              </a:rPr>
              <a:t>proposed </a:t>
            </a:r>
            <a:r>
              <a:rPr lang="en-US" sz="2400" dirty="0">
                <a:latin typeface="Calibri" pitchFamily="34" charset="0"/>
              </a:rPr>
              <a:t>to provide leadership </a:t>
            </a:r>
            <a:r>
              <a:rPr lang="en-US" sz="2400" dirty="0" smtClean="0">
                <a:latin typeface="Calibri" pitchFamily="34" charset="0"/>
              </a:rPr>
              <a:t>and coordination on </a:t>
            </a:r>
            <a:r>
              <a:rPr lang="en-US" sz="2400" dirty="0">
                <a:latin typeface="Calibri" pitchFamily="34" charset="0"/>
              </a:rPr>
              <a:t>two new initiatives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A </a:t>
            </a:r>
            <a:r>
              <a:rPr lang="en-US" sz="2400" dirty="0">
                <a:latin typeface="Calibri" pitchFamily="34" charset="0"/>
              </a:rPr>
              <a:t>study of Future Data Access and Analysis </a:t>
            </a:r>
            <a:r>
              <a:rPr lang="en-US" sz="2400" dirty="0" smtClean="0">
                <a:latin typeface="Calibri" pitchFamily="34" charset="0"/>
              </a:rPr>
              <a:t>Architectures  (co-chaired CSIRO and USGS)</a:t>
            </a:r>
          </a:p>
          <a:p>
            <a:pPr marL="0" indent="0">
              <a:buNone/>
            </a:pPr>
            <a:endParaRPr lang="en-US" sz="2400" dirty="0">
              <a:latin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latin typeface="Calibri" pitchFamily="34" charset="0"/>
              </a:rPr>
              <a:t>A </a:t>
            </a:r>
            <a:r>
              <a:rPr lang="en-US" sz="2400" dirty="0">
                <a:latin typeface="Calibri" pitchFamily="34" charset="0"/>
              </a:rPr>
              <a:t>study of Non-meteorological applications for </a:t>
            </a:r>
            <a:r>
              <a:rPr lang="en-US" sz="2400" dirty="0" smtClean="0">
                <a:latin typeface="Calibri" pitchFamily="34" charset="0"/>
              </a:rPr>
              <a:t>next generation </a:t>
            </a:r>
            <a:r>
              <a:rPr lang="en-US" sz="2400" dirty="0">
                <a:latin typeface="Calibri" pitchFamily="34" charset="0"/>
              </a:rPr>
              <a:t>geostationary </a:t>
            </a:r>
            <a:r>
              <a:rPr lang="en-US" sz="2400" dirty="0" smtClean="0">
                <a:latin typeface="Calibri" pitchFamily="34" charset="0"/>
              </a:rPr>
              <a:t>satellites</a:t>
            </a:r>
          </a:p>
          <a:p>
            <a:pPr marL="514350" indent="-514350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Studies will draw upon expertise and capacity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from existing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CEOS WG’s and VCs, as well as member agency experts.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0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0999" y="1701223"/>
            <a:ext cx="8401493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Established in January 2016, activity period 1 year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Co-chaired by CSIRO, </a:t>
            </a:r>
            <a:r>
              <a:rPr lang="en-US" sz="2400" dirty="0" err="1" smtClean="0">
                <a:latin typeface="Calibri" pitchFamily="34" charset="0"/>
              </a:rPr>
              <a:t>ABoM</a:t>
            </a:r>
            <a:r>
              <a:rPr lang="en-US" sz="2400" dirty="0" smtClean="0">
                <a:latin typeface="Calibri" pitchFamily="34" charset="0"/>
              </a:rPr>
              <a:t>, EUMETSAT and NOAA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Supported by 14 other CEOS Agencies:</a:t>
            </a:r>
          </a:p>
          <a:p>
            <a:pPr marL="0" indent="0">
              <a:buNone/>
            </a:pPr>
            <a:r>
              <a:rPr lang="en-US" sz="2400" dirty="0" smtClean="0">
                <a:latin typeface="Calibri" pitchFamily="34" charset="0"/>
              </a:rPr>
              <a:t>CNES, CSA, DLR, EC, ESA, GA, JAXA, JMA, KARI, NASA, NSMC-CMA, UKSA, USGS, WMO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Calibri" pitchFamily="34" charset="0"/>
              </a:rPr>
              <a:t>Study will result in a report that provides comprehensive and pragmatic guidance to CEOS on new opportunities arising from </a:t>
            </a:r>
            <a:r>
              <a:rPr lang="en-US" sz="2400" b="1" dirty="0" smtClean="0">
                <a:latin typeface="Calibri" pitchFamily="34" charset="0"/>
              </a:rPr>
              <a:t>next generation geostationary </a:t>
            </a:r>
            <a:r>
              <a:rPr lang="en-US" sz="2400" dirty="0" smtClean="0">
                <a:latin typeface="Calibri" pitchFamily="34" charset="0"/>
              </a:rPr>
              <a:t>satellites and GEO-LEO synergies.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2001308" y="337501"/>
            <a:ext cx="6383547" cy="3202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Non </a:t>
            </a:r>
            <a:r>
              <a:rPr lang="en-US" sz="2800" kern="0" dirty="0" smtClean="0">
                <a:solidFill>
                  <a:srgbClr val="FFFFFF"/>
                </a:solidFill>
                <a:latin typeface="Calibri" pitchFamily="34" charset="0"/>
                <a:ea typeface="Arial Bold"/>
                <a:cs typeface="Arial Bold"/>
                <a:sym typeface="Arial Bold"/>
              </a:rPr>
              <a:t>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et-Applications Task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 Team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70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963"/>
            <a:ext cx="9144000" cy="66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629160" y="6596392"/>
            <a:ext cx="146450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(Credits: T. </a:t>
            </a:r>
            <a:r>
              <a:rPr kumimoji="0" lang="en-US" sz="1100" b="0" i="1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Kurino</a:t>
            </a: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, JMA)</a:t>
            </a:r>
            <a:endParaRPr kumimoji="0" lang="en-US" sz="11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840" y="388196"/>
            <a:ext cx="66139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Oct 2014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5350" y="385328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2020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5310" y="382460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2018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7876" y="385328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2016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566" y="385328"/>
            <a:ext cx="46012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2016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2" y="8626"/>
            <a:ext cx="9093661" cy="665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629160" y="6527384"/>
            <a:ext cx="126733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(Image credits</a:t>
            </a: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: </a:t>
            </a: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JMA</a:t>
            </a:r>
            <a:r>
              <a:rPr kumimoji="0" lang="en-US" sz="1100" b="0" i="1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itchFamily="34" charset="0"/>
              </a:rPr>
              <a:t>)</a:t>
            </a:r>
            <a:endParaRPr kumimoji="0" lang="en-US" sz="1100" b="0" i="1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128" y="47717"/>
            <a:ext cx="6589657" cy="185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www.e-architect.co.uk/images/jpgs/brisbane/ecosciences_precinct_brisbane_h090811_c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392" y="1943162"/>
            <a:ext cx="3760393" cy="247949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47128" y="1864257"/>
            <a:ext cx="4630608" cy="434924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JAXA</a:t>
            </a:r>
            <a:endParaRPr lang="en-AU" sz="1200" dirty="0" smtClean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JMA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Chiba University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Tokai University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CSIRO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Bureau of Meteorology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Geoscience Australia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err="1" smtClean="0"/>
              <a:t>Symbios</a:t>
            </a:r>
            <a:r>
              <a:rPr lang="en-AU" sz="1200" dirty="0" smtClean="0"/>
              <a:t> Communications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Department of Environment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Curtin University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Charles Darwin University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/>
              <a:t>University of Queensland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/>
              <a:t>University of Southern Queensland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/>
              <a:t>Wollongong University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200" dirty="0" smtClean="0"/>
              <a:t>James Cook University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200" dirty="0" smtClean="0"/>
              <a:t>University of Melbourne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sz="1200" dirty="0"/>
              <a:t>Dept. of Science Information Technology and Innovation</a:t>
            </a:r>
            <a:endParaRPr lang="en-AU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207831" y="1925316"/>
            <a:ext cx="2543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  <a:latin typeface="+mn-lt"/>
              </a:rPr>
              <a:t>50 people from 17 organisations</a:t>
            </a:r>
            <a:endParaRPr lang="en-AU" sz="14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557" y="5108451"/>
            <a:ext cx="72979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+mn-lt"/>
              </a:rPr>
              <a:t>WS objectives</a:t>
            </a:r>
            <a:r>
              <a:rPr lang="en-US" sz="1700" dirty="0" smtClean="0">
                <a:latin typeface="+mn-lt"/>
              </a:rPr>
              <a:t>: Exchange information on status of HW8 incl. data access and explore </a:t>
            </a:r>
            <a:r>
              <a:rPr lang="en-US" sz="1700" dirty="0" smtClean="0">
                <a:latin typeface="+mn-lt"/>
              </a:rPr>
              <a:t>ideas on suitable new non-met applications of interest to Japan and Australia</a:t>
            </a:r>
            <a:endParaRPr lang="en-US" sz="17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Presentation title  |  Presenter name  |  Page </a:t>
            </a:r>
            <a:fld id="{65D10E95-4485-41AB-ACE0-25186279C0B5}" type="slidenum">
              <a:rPr lang="en-AU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345" y="988045"/>
            <a:ext cx="8640000" cy="271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45" y="2559681"/>
            <a:ext cx="8640000" cy="17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43" y="4169839"/>
            <a:ext cx="8640000" cy="24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4282" y="571480"/>
            <a:ext cx="275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http://geoapplications.org/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79179" y="251241"/>
            <a:ext cx="8459787" cy="32023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AU" sz="2800" dirty="0" smtClean="0"/>
              <a:t>Outcome: Detailed catalogue of potential products 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4791846" y="6340559"/>
            <a:ext cx="4343400" cy="400110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846" y="1423358"/>
            <a:ext cx="4572000" cy="30315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latin typeface="Calibri" pitchFamily="34" charset="0"/>
              </a:rPr>
              <a:t>Land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Land surface temperature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Flood mapping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Surface reflectance – BRDF corrected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Vegetation Indices</a:t>
            </a:r>
          </a:p>
          <a:p>
            <a:pPr algn="ctr">
              <a:spcAft>
                <a:spcPts val="288"/>
              </a:spcAft>
            </a:pPr>
            <a:r>
              <a:rPr lang="en-US" dirty="0" err="1" smtClean="0">
                <a:latin typeface="Calibri" pitchFamily="34" charset="0"/>
              </a:rPr>
              <a:t>Evapotranspiration</a:t>
            </a:r>
            <a:endParaRPr lang="en-US" dirty="0" smtClean="0">
              <a:latin typeface="Calibri" pitchFamily="34" charset="0"/>
            </a:endParaRP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Land surface silicate – mineral particle size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Hot spots (wild fire)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9242" y="1890987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latin typeface="Calibri" pitchFamily="34" charset="0"/>
              </a:rPr>
              <a:t>Oceans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Water-leaving radiance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Chlorophyll-a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Total Suspended Matter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Turbid flood plume mapping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Algal bloom detection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0619" y="4454957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>
                <a:latin typeface="Calibri" pitchFamily="34" charset="0"/>
              </a:rPr>
              <a:t>Atmosphere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Aerosol optical depth, type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Volcanic ash</a:t>
            </a:r>
          </a:p>
          <a:p>
            <a:pPr algn="ctr">
              <a:spcAft>
                <a:spcPts val="288"/>
              </a:spcAft>
            </a:pPr>
            <a:r>
              <a:rPr lang="en-US" dirty="0" smtClean="0">
                <a:latin typeface="Calibri" pitchFamily="34" charset="0"/>
              </a:rPr>
              <a:t>Surface reflectance – BRDF corrected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1969964" y="337501"/>
            <a:ext cx="5612655" cy="3202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288"/>
              </a:spcAft>
              <a:buClrTx/>
              <a:buSzPct val="10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Arial Bold"/>
                <a:cs typeface="Arial Bold"/>
                <a:sym typeface="Arial Bold"/>
              </a:rPr>
              <a:t>Non met-applications Himawari-8</a:t>
            </a:r>
          </a:p>
        </p:txBody>
      </p:sp>
    </p:spTree>
    <p:extLst>
      <p:ext uri="{BB962C8B-B14F-4D97-AF65-F5344CB8AC3E}">
        <p14:creationId xmlns:p14="http://schemas.microsoft.com/office/powerpoint/2010/main" xmlns="" val="408570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R_FRS_1PNPDE20110615_000403_000000593103_00289_48579_9619_RGB_C1.png"/>
          <p:cNvPicPr>
            <a:picLocks noChangeAspect="1"/>
          </p:cNvPicPr>
          <p:nvPr/>
        </p:nvPicPr>
        <p:blipFill>
          <a:blip r:embed="rId2"/>
          <a:srcRect l="1351" r="51072"/>
          <a:stretch>
            <a:fillRect/>
          </a:stretch>
        </p:blipFill>
        <p:spPr>
          <a:xfrm>
            <a:off x="0" y="0"/>
            <a:ext cx="4613830" cy="6858000"/>
          </a:xfrm>
          <a:prstGeom prst="rect">
            <a:avLst/>
          </a:prstGeom>
        </p:spPr>
      </p:pic>
      <p:pic>
        <p:nvPicPr>
          <p:cNvPr id="8" name="Picture 7" descr="MER_FRS_1PNPDE20110620_234425_000001233103_00375_48665_1250_RGB_C1.png"/>
          <p:cNvPicPr>
            <a:picLocks noChangeAspect="1"/>
          </p:cNvPicPr>
          <p:nvPr/>
        </p:nvPicPr>
        <p:blipFill>
          <a:blip r:embed="rId3"/>
          <a:srcRect r="52679"/>
          <a:stretch>
            <a:fillRect/>
          </a:stretch>
        </p:blipFill>
        <p:spPr>
          <a:xfrm>
            <a:off x="4558745" y="1"/>
            <a:ext cx="458897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9900" y="161865"/>
            <a:ext cx="13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15.06.2011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161865"/>
            <a:ext cx="135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20.06.2011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1" y="161868"/>
            <a:ext cx="2571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MERIS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Whitsunday Islands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Great Barrier Reef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3" y="5581840"/>
            <a:ext cx="1382507" cy="1276160"/>
            <a:chOff x="152400" y="5419821"/>
            <a:chExt cx="1382507" cy="1276160"/>
          </a:xfrm>
        </p:grpSpPr>
        <p:pic>
          <p:nvPicPr>
            <p:cNvPr id="7" name="Picture 6" descr="Australia-blank-locator_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419821"/>
              <a:ext cx="1382507" cy="127616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238250" y="5600700"/>
              <a:ext cx="123825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Sky_120210">
  <a:themeElements>
    <a:clrScheme name="CSIRO_PowerPoint_120202 2">
      <a:dk1>
        <a:srgbClr val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FDFEFF"/>
      </a:accent3>
      <a:accent4>
        <a:srgbClr val="000000"/>
      </a:accent4>
      <a:accent5>
        <a:srgbClr val="B0D7F0"/>
      </a:accent5>
      <a:accent6>
        <a:srgbClr val="00437A"/>
      </a:accent6>
      <a:hlink>
        <a:srgbClr val="78BE20"/>
      </a:hlink>
      <a:folHlink>
        <a:srgbClr val="1A92C4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>
    <a:extraClrScheme>
      <a:clrScheme name="CSIRO_PowerPoint_120202 1">
        <a:dk1>
          <a:srgbClr val="000000"/>
        </a:dk1>
        <a:lt1>
          <a:srgbClr val="FBFEFF"/>
        </a:lt1>
        <a:dk2>
          <a:srgbClr val="000000"/>
        </a:dk2>
        <a:lt2>
          <a:srgbClr val="FBFEFF"/>
        </a:lt2>
        <a:accent1>
          <a:srgbClr val="41B6E6"/>
        </a:accent1>
        <a:accent2>
          <a:srgbClr val="004B87"/>
        </a:accent2>
        <a:accent3>
          <a:srgbClr val="FDFEFF"/>
        </a:accent3>
        <a:accent4>
          <a:srgbClr val="000000"/>
        </a:accent4>
        <a:accent5>
          <a:srgbClr val="B0D7F0"/>
        </a:accent5>
        <a:accent6>
          <a:srgbClr val="00437A"/>
        </a:accent6>
        <a:hlink>
          <a:srgbClr val="9FAEE5"/>
        </a:hlink>
        <a:folHlink>
          <a:srgbClr val="1E22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PowerPoint_120202 2">
        <a:dk1>
          <a:srgbClr val="000000"/>
        </a:dk1>
        <a:lt1>
          <a:srgbClr val="FBFEFF"/>
        </a:lt1>
        <a:dk2>
          <a:srgbClr val="000000"/>
        </a:dk2>
        <a:lt2>
          <a:srgbClr val="FBFEFF"/>
        </a:lt2>
        <a:accent1>
          <a:srgbClr val="41B6E6"/>
        </a:accent1>
        <a:accent2>
          <a:srgbClr val="004B87"/>
        </a:accent2>
        <a:accent3>
          <a:srgbClr val="FDFEFF"/>
        </a:accent3>
        <a:accent4>
          <a:srgbClr val="000000"/>
        </a:accent4>
        <a:accent5>
          <a:srgbClr val="B0D7F0"/>
        </a:accent5>
        <a:accent6>
          <a:srgbClr val="00437A"/>
        </a:accent6>
        <a:hlink>
          <a:srgbClr val="78BE20"/>
        </a:hlink>
        <a:folHlink>
          <a:srgbClr val="1A92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2.xml><?xml version="1.0" encoding="utf-8"?>
<a:themeOverride xmlns:a="http://schemas.openxmlformats.org/drawingml/2006/main">
  <a:clrScheme name="2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3.xml><?xml version="1.0" encoding="utf-8"?>
<a:themeOverride xmlns:a="http://schemas.openxmlformats.org/drawingml/2006/main">
  <a:clrScheme name="3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4.xml><?xml version="1.0" encoding="utf-8"?>
<a:themeOverride xmlns:a="http://schemas.openxmlformats.org/drawingml/2006/main">
  <a:clrScheme name="4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5.xml><?xml version="1.0" encoding="utf-8"?>
<a:themeOverride xmlns:a="http://schemas.openxmlformats.org/drawingml/2006/main">
  <a:clrScheme name="5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6.xml><?xml version="1.0" encoding="utf-8"?>
<a:themeOverride xmlns:a="http://schemas.openxmlformats.org/drawingml/2006/main">
  <a:clrScheme name="6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CSIRO_PowerPoint_Sky_120210</Template>
  <TotalTime>2655</TotalTime>
  <Words>609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CSIRO_PowerPoint_Sky_120210</vt:lpstr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CSIRO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</dc:creator>
  <cp:lastModifiedBy>TS</cp:lastModifiedBy>
  <cp:revision>275</cp:revision>
  <dcterms:created xsi:type="dcterms:W3CDTF">2013-02-03T02:25:24Z</dcterms:created>
  <dcterms:modified xsi:type="dcterms:W3CDTF">2016-03-15T13:16:35Z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