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18"/>
  </p:notesMasterIdLst>
  <p:sldIdLst>
    <p:sldId id="256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7" r:id="rId12"/>
    <p:sldId id="353" r:id="rId13"/>
    <p:sldId id="354" r:id="rId14"/>
    <p:sldId id="355" r:id="rId15"/>
    <p:sldId id="356" r:id="rId16"/>
    <p:sldId id="300" r:id="rId17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006983"/>
    <a:srgbClr val="EFFF9C"/>
    <a:srgbClr val="A33F1F"/>
    <a:srgbClr val="26748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1545" autoAdjust="0"/>
  </p:normalViewPr>
  <p:slideViewPr>
    <p:cSldViewPr>
      <p:cViewPr>
        <p:scale>
          <a:sx n="104" d="100"/>
          <a:sy n="104" d="100"/>
        </p:scale>
        <p:origin x="-83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1479509"/>
          </a:xfrm>
          <a:ln/>
        </p:spPr>
        <p:txBody>
          <a:bodyPr/>
          <a:lstStyle/>
          <a:p>
            <a:pPr algn="ctr"/>
            <a:r>
              <a:rPr lang="en-US" dirty="0" smtClean="0"/>
              <a:t>Discrete Global Grid Systems </a:t>
            </a:r>
            <a:br>
              <a:rPr lang="en-US" dirty="0" smtClean="0"/>
            </a:br>
            <a:r>
              <a:rPr lang="en-US" dirty="0" smtClean="0"/>
              <a:t>A New Way to Manage ‘Big Earth Data’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3569" y="3401576"/>
            <a:ext cx="7916862" cy="2248950"/>
          </a:xfrm>
        </p:spPr>
        <p:txBody>
          <a:bodyPr/>
          <a:lstStyle/>
          <a:p>
            <a:pPr algn="ctr"/>
            <a:r>
              <a:rPr lang="en-US" dirty="0" smtClean="0"/>
              <a:t>Dr. Matthew B.J. Purss</a:t>
            </a:r>
          </a:p>
          <a:p>
            <a:pPr algn="ctr"/>
            <a:r>
              <a:rPr lang="en-US" dirty="0" smtClean="0"/>
              <a:t>Geoscience Australia</a:t>
            </a:r>
          </a:p>
          <a:p>
            <a:pPr algn="ctr"/>
            <a:r>
              <a:rPr lang="en-US" i="1" dirty="0" smtClean="0"/>
              <a:t>Co-Chair </a:t>
            </a:r>
          </a:p>
          <a:p>
            <a:pPr algn="ctr"/>
            <a:r>
              <a:rPr lang="en-US" i="1" dirty="0" smtClean="0"/>
              <a:t>OGC </a:t>
            </a:r>
            <a:r>
              <a:rPr lang="en-US" i="1" dirty="0" smtClean="0"/>
              <a:t>Discrete Global Grid Systems </a:t>
            </a:r>
          </a:p>
          <a:p>
            <a:pPr algn="ctr"/>
            <a:r>
              <a:rPr lang="en-US" i="1" dirty="0" smtClean="0"/>
              <a:t>Standards Working Group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Brief History of DGGS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development of DGGS began in the </a:t>
            </a:r>
            <a:r>
              <a:rPr lang="en-US" dirty="0" smtClean="0"/>
              <a:t>1980s. </a:t>
            </a:r>
          </a:p>
          <a:p>
            <a:r>
              <a:rPr lang="en-US" dirty="0" smtClean="0"/>
              <a:t>Numerous </a:t>
            </a:r>
            <a:r>
              <a:rPr lang="en-US" dirty="0"/>
              <a:t>methods proposed for achieving a tessellation of the Earth.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with varying degrees of area and/or shape distortion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tessellations can be organized into a limited set of categories that describe a hierarchical taxonomy of global grids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8"/>
            <a:ext cx="9144000" cy="68236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91000" y="685800"/>
            <a:ext cx="4953000" cy="5334000"/>
            <a:chOff x="4191000" y="685800"/>
            <a:chExt cx="4953000" cy="5334000"/>
          </a:xfrm>
        </p:grpSpPr>
        <p:sp>
          <p:nvSpPr>
            <p:cNvPr id="6" name="Oval 5"/>
            <p:cNvSpPr/>
            <p:nvPr/>
          </p:nvSpPr>
          <p:spPr bwMode="auto">
            <a:xfrm>
              <a:off x="4191000" y="685800"/>
              <a:ext cx="2514600" cy="685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0800" y="4572000"/>
              <a:ext cx="2743200" cy="1447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3344" y="2209800"/>
              <a:ext cx="3276600" cy="9906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AU" sz="2000" dirty="0" smtClean="0">
                  <a:solidFill>
                    <a:srgbClr val="FF0000"/>
                  </a:solidFill>
                </a:rPr>
                <a:t>Valid DGGS under </a:t>
              </a:r>
            </a:p>
            <a:p>
              <a:pPr algn="ctr"/>
              <a:r>
                <a:rPr lang="en-AU" sz="2000" dirty="0" smtClean="0">
                  <a:solidFill>
                    <a:srgbClr val="FF0000"/>
                  </a:solidFill>
                </a:rPr>
                <a:t>the New </a:t>
              </a:r>
            </a:p>
            <a:p>
              <a:pPr algn="ctr"/>
              <a:r>
                <a:rPr lang="en-AU" sz="2000" dirty="0" smtClean="0">
                  <a:solidFill>
                    <a:srgbClr val="FF0000"/>
                  </a:solidFill>
                </a:rPr>
                <a:t>OGC DGGS Core Standard</a:t>
              </a:r>
            </a:p>
          </p:txBody>
        </p:sp>
        <p:cxnSp>
          <p:nvCxnSpPr>
            <p:cNvPr id="10" name="Straight Arrow Connector 9"/>
            <p:cNvCxnSpPr>
              <a:endCxn id="6" idx="5"/>
            </p:cNvCxnSpPr>
            <p:nvPr/>
          </p:nvCxnSpPr>
          <p:spPr bwMode="auto">
            <a:xfrm flipH="1" flipV="1">
              <a:off x="6337345" y="1271167"/>
              <a:ext cx="977855" cy="9386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8153400" y="3200400"/>
              <a:ext cx="762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0"/>
            <a:ext cx="1791005" cy="6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Standardizing DGGS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Standardize DGGS?</a:t>
            </a:r>
          </a:p>
          <a:p>
            <a:pPr lvl="1"/>
            <a:r>
              <a:rPr lang="en-US" dirty="0" smtClean="0"/>
              <a:t>The diversity, incongruity and lack of standardized applications of global grid infrastructures limits the development  of accurate analysis tools for Big Earth Data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March 2014 – OGC established a Standards Working Group to address this problem</a:t>
            </a:r>
          </a:p>
          <a:p>
            <a:r>
              <a:rPr lang="en-US" dirty="0" smtClean="0"/>
              <a:t>The </a:t>
            </a:r>
            <a:r>
              <a:rPr lang="en-US" dirty="0"/>
              <a:t>OGC DGGS Core Standard defines:</a:t>
            </a:r>
            <a:endParaRPr lang="en-AU" dirty="0"/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dirty="0"/>
              <a:t>A concise definition of the term Discrete Global Grid System as a spatial reference system;</a:t>
            </a:r>
            <a:endParaRPr lang="en-AU" dirty="0"/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dirty="0"/>
              <a:t>The essential characteristics of a conformant DGGS; and,</a:t>
            </a:r>
            <a:endParaRPr lang="en-AU" dirty="0"/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dirty="0"/>
              <a:t>The core functional algorithms required to support the operation of a conformant DGGS.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0"/>
            <a:ext cx="1791005" cy="6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Standardizing DGGS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2900" y="2826428"/>
            <a:ext cx="8458199" cy="1052744"/>
            <a:chOff x="228601" y="3656675"/>
            <a:chExt cx="8458199" cy="1052744"/>
          </a:xfrm>
        </p:grpSpPr>
        <p:sp>
          <p:nvSpPr>
            <p:cNvPr id="6" name="Pentagon 5"/>
            <p:cNvSpPr/>
            <p:nvPr/>
          </p:nvSpPr>
          <p:spPr bwMode="auto">
            <a:xfrm>
              <a:off x="228601" y="3656675"/>
              <a:ext cx="1219199" cy="105274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SWG Established</a:t>
              </a:r>
              <a:endParaRPr lang="en-A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 bwMode="auto">
            <a:xfrm>
              <a:off x="914400" y="3656675"/>
              <a:ext cx="1981200" cy="1052744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Candidate Standard Drafted</a:t>
              </a:r>
            </a:p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(6-18 </a:t>
              </a:r>
              <a:r>
                <a:rPr lang="en-AU" sz="1100" b="1" dirty="0" err="1" smtClean="0">
                  <a:latin typeface="Arial Narrow" panose="020B0606020202030204" pitchFamily="34" charset="0"/>
                </a:rPr>
                <a:t>mths</a:t>
              </a:r>
              <a:r>
                <a:rPr lang="en-AU" sz="1100" b="1" dirty="0" smtClean="0">
                  <a:latin typeface="Arial Narrow" panose="020B0606020202030204" pitchFamily="34" charset="0"/>
                </a:rPr>
                <a:t>)</a:t>
              </a:r>
              <a:endParaRPr lang="en-A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 bwMode="auto">
            <a:xfrm>
              <a:off x="2362200" y="3656675"/>
              <a:ext cx="1981200" cy="1052744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Public Comment Period</a:t>
              </a:r>
            </a:p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(30 days)</a:t>
              </a:r>
              <a:endParaRPr lang="en-A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 bwMode="auto">
            <a:xfrm>
              <a:off x="3810000" y="3656675"/>
              <a:ext cx="1981200" cy="1052744"/>
            </a:xfrm>
            <a:prstGeom prst="chevron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SWG Review and Response to Comments</a:t>
              </a:r>
              <a:endParaRPr lang="en-A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 bwMode="auto">
            <a:xfrm>
              <a:off x="5257800" y="3656675"/>
              <a:ext cx="1981200" cy="1052744"/>
            </a:xfrm>
            <a:prstGeom prst="chevron">
              <a:avLst/>
            </a:prstGeom>
            <a:solidFill>
              <a:srgbClr val="EAEAEA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OGC Vote to adopt Standard</a:t>
              </a:r>
            </a:p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(45 day vote)</a:t>
              </a:r>
              <a:endParaRPr lang="en-A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Chevron 10"/>
            <p:cNvSpPr/>
            <p:nvPr/>
          </p:nvSpPr>
          <p:spPr bwMode="auto">
            <a:xfrm>
              <a:off x="6705600" y="3656675"/>
              <a:ext cx="1981200" cy="1052744"/>
            </a:xfrm>
            <a:prstGeom prst="chevron">
              <a:avLst/>
            </a:prstGeom>
            <a:solidFill>
              <a:srgbClr val="EAEAEA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AU" sz="1100" b="1" dirty="0" smtClean="0">
                  <a:latin typeface="Arial Narrow" panose="020B0606020202030204" pitchFamily="34" charset="0"/>
                </a:rPr>
                <a:t>OGC Approval for Adoption</a:t>
              </a:r>
              <a:endParaRPr lang="en-AU" sz="11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57300" y="4267200"/>
            <a:ext cx="66294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AU" sz="2800" dirty="0" smtClean="0"/>
              <a:t>OGC Standards Development Pipeline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4698" y="1683798"/>
            <a:ext cx="3200401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AU" sz="1800" dirty="0" smtClean="0">
                <a:solidFill>
                  <a:srgbClr val="FF0000"/>
                </a:solidFill>
              </a:rPr>
              <a:t>DGGS Core Standard v1.0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743450" y="2133600"/>
            <a:ext cx="342901" cy="6928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0"/>
            <a:ext cx="1791005" cy="61255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858000" y="1489414"/>
            <a:ext cx="1943099" cy="1350515"/>
            <a:chOff x="6858000" y="1489414"/>
            <a:chExt cx="1943099" cy="1350515"/>
          </a:xfrm>
        </p:grpSpPr>
        <p:sp>
          <p:nvSpPr>
            <p:cNvPr id="17" name="TextBox 16"/>
            <p:cNvSpPr txBox="1"/>
            <p:nvPr/>
          </p:nvSpPr>
          <p:spPr>
            <a:xfrm>
              <a:off x="6858000" y="1489414"/>
              <a:ext cx="1943099" cy="5679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AU" sz="1800" dirty="0" smtClean="0">
                  <a:solidFill>
                    <a:srgbClr val="0070C0"/>
                  </a:solidFill>
                </a:rPr>
                <a:t>Adoption anticipated </a:t>
              </a:r>
            </a:p>
            <a:p>
              <a:pPr algn="ctr"/>
              <a:r>
                <a:rPr lang="en-AU" sz="1800" dirty="0" smtClean="0">
                  <a:solidFill>
                    <a:srgbClr val="0070C0"/>
                  </a:solidFill>
                </a:rPr>
                <a:t>mid 2016</a:t>
              </a: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7639048" y="2147101"/>
              <a:ext cx="342901" cy="692828"/>
            </a:xfrm>
            <a:prstGeom prst="downArrow">
              <a:avLst/>
            </a:prstGeom>
            <a:solidFill>
              <a:srgbClr val="0070C0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569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892552"/>
          </a:xfrm>
        </p:spPr>
        <p:txBody>
          <a:bodyPr/>
          <a:lstStyle/>
          <a:p>
            <a:r>
              <a:rPr lang="en-AU" dirty="0" smtClean="0"/>
              <a:t>Applying DGGS to the World of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‘</a:t>
            </a:r>
            <a:r>
              <a:rPr lang="en-AU" dirty="0" smtClean="0"/>
              <a:t>Big Earth Data’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DGGS provides a framework where the three fundamental questions of geospatial analysis can be answered </a:t>
            </a:r>
            <a:endParaRPr lang="en-AU" dirty="0" smtClean="0"/>
          </a:p>
          <a:p>
            <a:pPr lvl="1"/>
            <a:r>
              <a:rPr lang="en-AU" dirty="0" smtClean="0"/>
              <a:t>“</a:t>
            </a:r>
            <a:r>
              <a:rPr lang="en-AU" dirty="0"/>
              <a:t>Where is it</a:t>
            </a:r>
            <a:r>
              <a:rPr lang="en-AU" dirty="0" smtClean="0"/>
              <a:t>?”</a:t>
            </a:r>
          </a:p>
          <a:p>
            <a:pPr lvl="1"/>
            <a:r>
              <a:rPr lang="en-AU" dirty="0" smtClean="0"/>
              <a:t>“</a:t>
            </a:r>
            <a:r>
              <a:rPr lang="en-AU" dirty="0"/>
              <a:t>What is here</a:t>
            </a:r>
            <a:r>
              <a:rPr lang="en-AU" dirty="0" smtClean="0"/>
              <a:t>?”, and, </a:t>
            </a:r>
          </a:p>
          <a:p>
            <a:pPr lvl="1"/>
            <a:r>
              <a:rPr lang="en-AU" dirty="0" smtClean="0"/>
              <a:t>“</a:t>
            </a:r>
            <a:r>
              <a:rPr lang="en-AU" dirty="0"/>
              <a:t>How has it changed</a:t>
            </a:r>
            <a:r>
              <a:rPr lang="en-AU" dirty="0" smtClean="0"/>
              <a:t>?”</a:t>
            </a:r>
          </a:p>
          <a:p>
            <a:r>
              <a:rPr lang="en-AU" dirty="0" smtClean="0"/>
              <a:t>Big </a:t>
            </a:r>
            <a:r>
              <a:rPr lang="en-AU" dirty="0"/>
              <a:t>Earth Data that is aligned to a DGGS is easy to access, store, sort, process, transmit, integrate, visualize, analyse and model. 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0"/>
            <a:ext cx="1791005" cy="6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11188" y="5084763"/>
            <a:ext cx="8208962" cy="1661993"/>
          </a:xfrm>
        </p:spPr>
        <p:txBody>
          <a:bodyPr/>
          <a:lstStyle/>
          <a:p>
            <a:r>
              <a:rPr lang="en-AU" dirty="0"/>
              <a:t>Phone:</a:t>
            </a:r>
            <a:r>
              <a:rPr lang="en-AU" b="0" dirty="0"/>
              <a:t> +61 2 6249 9111</a:t>
            </a:r>
          </a:p>
          <a:p>
            <a:r>
              <a:rPr lang="en-AU" dirty="0"/>
              <a:t>Web:</a:t>
            </a:r>
            <a:r>
              <a:rPr lang="en-AU" b="0" dirty="0"/>
              <a:t> www.ga.gov.au</a:t>
            </a:r>
          </a:p>
          <a:p>
            <a:r>
              <a:rPr lang="en-AU" dirty="0"/>
              <a:t>Email</a:t>
            </a:r>
            <a:r>
              <a:rPr lang="en-AU"/>
              <a:t>:</a:t>
            </a:r>
            <a:r>
              <a:rPr lang="en-AU" b="0"/>
              <a:t> clientservices@ga.gov.au</a:t>
            </a:r>
            <a:endParaRPr lang="en-AU" b="0" dirty="0"/>
          </a:p>
          <a:p>
            <a:r>
              <a:rPr lang="en-AU" dirty="0"/>
              <a:t>Address:</a:t>
            </a:r>
            <a:r>
              <a:rPr lang="en-AU" b="0" dirty="0"/>
              <a:t> </a:t>
            </a:r>
            <a:r>
              <a:rPr lang="en-AU" b="0" dirty="0" err="1"/>
              <a:t>Cnr</a:t>
            </a:r>
            <a:r>
              <a:rPr lang="en-AU" b="0" dirty="0"/>
              <a:t> Jerrabomberra Avenue and Hindmarsh Drive, Symonston ACT 2609</a:t>
            </a:r>
          </a:p>
          <a:p>
            <a:r>
              <a:rPr lang="en-AU" dirty="0"/>
              <a:t>Postal Address:</a:t>
            </a:r>
            <a:r>
              <a:rPr lang="en-AU" b="0" dirty="0"/>
              <a:t> GPO Box 378, Canberra ACT 2601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09825"/>
            <a:ext cx="8229600" cy="4270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14"/>
            <a:ext cx="9144000" cy="3127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Overview</a:t>
            </a:r>
            <a:endParaRPr lang="en-US" dirty="0">
              <a:cs typeface="+mj-cs"/>
            </a:endParaRP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Challenge of Big Earth Data</a:t>
            </a:r>
          </a:p>
          <a:p>
            <a:r>
              <a:rPr lang="en-US" altLang="en-US" dirty="0" smtClean="0"/>
              <a:t>What is a DGGS?</a:t>
            </a:r>
          </a:p>
          <a:p>
            <a:r>
              <a:rPr lang="en-US" altLang="en-US" dirty="0" smtClean="0"/>
              <a:t>Standardizing DGGS</a:t>
            </a:r>
          </a:p>
          <a:p>
            <a:r>
              <a:rPr lang="en-US" altLang="en-US" dirty="0" smtClean="0"/>
              <a:t>Applying DGGS to the world of Big Earth Data</a:t>
            </a:r>
          </a:p>
          <a:p>
            <a:endParaRPr lang="en-US" altLang="en-US" dirty="0" smtClean="0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 dirty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Challenge of Big Earth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3 V’s of Big Data…</a:t>
            </a:r>
          </a:p>
          <a:p>
            <a:pPr lvl="1"/>
            <a:r>
              <a:rPr lang="en-AU" dirty="0" smtClean="0"/>
              <a:t>Volume</a:t>
            </a:r>
          </a:p>
          <a:p>
            <a:pPr lvl="1"/>
            <a:r>
              <a:rPr lang="en-AU" dirty="0" smtClean="0"/>
              <a:t>Variety</a:t>
            </a:r>
          </a:p>
          <a:p>
            <a:pPr lvl="1"/>
            <a:r>
              <a:rPr lang="en-AU" dirty="0" smtClean="0"/>
              <a:t>Velocity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Challenge of Big Earth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Challenge of Big Earth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969696"/>
                </a:solidFill>
              </a:rPr>
              <a:t>The 3 V’s of Big Data…</a:t>
            </a:r>
          </a:p>
          <a:p>
            <a:pPr lvl="1"/>
            <a:r>
              <a:rPr lang="en-AU" dirty="0" smtClean="0">
                <a:solidFill>
                  <a:srgbClr val="969696"/>
                </a:solidFill>
              </a:rPr>
              <a:t>Volume</a:t>
            </a:r>
          </a:p>
          <a:p>
            <a:pPr lvl="1"/>
            <a:r>
              <a:rPr lang="en-AU" dirty="0" smtClean="0">
                <a:solidFill>
                  <a:srgbClr val="969696"/>
                </a:solidFill>
              </a:rPr>
              <a:t>Variety</a:t>
            </a:r>
          </a:p>
          <a:p>
            <a:pPr lvl="1"/>
            <a:r>
              <a:rPr lang="en-AU" dirty="0" smtClean="0">
                <a:solidFill>
                  <a:srgbClr val="969696"/>
                </a:solidFill>
              </a:rPr>
              <a:t>Velocity</a:t>
            </a:r>
          </a:p>
          <a:p>
            <a:r>
              <a:rPr lang="en-AU" dirty="0"/>
              <a:t>Traditional GIS and image analysis </a:t>
            </a:r>
            <a:r>
              <a:rPr lang="en-AU" dirty="0" smtClean="0"/>
              <a:t>approaches assume </a:t>
            </a:r>
            <a:r>
              <a:rPr lang="en-AU" dirty="0"/>
              <a:t>flat earth geometries </a:t>
            </a:r>
            <a:r>
              <a:rPr lang="en-AU" dirty="0" smtClean="0"/>
              <a:t>= simpler code… </a:t>
            </a:r>
            <a:r>
              <a:rPr lang="en-AU" i="1" dirty="0" smtClean="0">
                <a:solidFill>
                  <a:srgbClr val="FF0000"/>
                </a:solidFill>
              </a:rPr>
              <a:t>but data is warped to fit the “flattened” view of the Earth.</a:t>
            </a:r>
          </a:p>
          <a:p>
            <a:pPr lvl="1"/>
            <a:r>
              <a:rPr lang="en-AU" dirty="0" smtClean="0"/>
              <a:t>OK for local scales </a:t>
            </a:r>
            <a:r>
              <a:rPr lang="en-AU" sz="1600" i="1" dirty="0" smtClean="0"/>
              <a:t>(where approximate Earth surface is relatively flat)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Fails at larger scales </a:t>
            </a:r>
            <a:r>
              <a:rPr lang="en-AU" sz="1600" i="1" dirty="0" smtClean="0"/>
              <a:t>(where curvature of the Earth becomes significant.)</a:t>
            </a:r>
            <a:endParaRPr lang="en-AU" dirty="0"/>
          </a:p>
          <a:p>
            <a:r>
              <a:rPr lang="en-AU" dirty="0" smtClean="0"/>
              <a:t>A transition from siloed data to integrated information is now an operational requirement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Challenge of Big Earth Data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7716" y="995152"/>
            <a:ext cx="5556897" cy="5294122"/>
            <a:chOff x="257716" y="995152"/>
            <a:chExt cx="5556897" cy="5294122"/>
          </a:xfrm>
        </p:grpSpPr>
        <p:pic>
          <p:nvPicPr>
            <p:cNvPr id="6" name="Picture 13" descr="C:\Users\u83032\AppData\Local\Microsoft\Windows\Temporary Internet Files\Content.IE5\EZ8CSA0X\MP90040142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869160"/>
              <a:ext cx="1817806" cy="12113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C:\Users\u83032\AppData\Local\Microsoft\Windows\Temporary Internet Files\Content.IE5\41GVT3DF\MC90043485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40" y="1626939"/>
              <a:ext cx="1061578" cy="1061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C:\Users\u83032\AppData\Local\Microsoft\Windows\Temporary Internet Files\Content.IE5\XVH03FL1\MP900382979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998" y="995152"/>
              <a:ext cx="764958" cy="1070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659" y="5088773"/>
              <a:ext cx="1200501" cy="1200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16" y="2688517"/>
              <a:ext cx="1632305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http://noc.ac.uk/f/content/science-technology/research-groups/marine-geoscience/geophysics-img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773" y="1196752"/>
              <a:ext cx="1368152" cy="1010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29" y="3719166"/>
              <a:ext cx="1895504" cy="1280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 descr="http://upload.wikimedia.org/wikipedia/commons/a/a2/Urban_planning_museum_-_Pudong_mode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387" y="1081173"/>
              <a:ext cx="1313226" cy="9849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417475" y="1950172"/>
            <a:ext cx="3546558" cy="3269366"/>
            <a:chOff x="1417475" y="1950172"/>
            <a:chExt cx="3546558" cy="3269366"/>
          </a:xfrm>
        </p:grpSpPr>
        <p:sp>
          <p:nvSpPr>
            <p:cNvPr id="15" name="Right Arrow 14"/>
            <p:cNvSpPr/>
            <p:nvPr/>
          </p:nvSpPr>
          <p:spPr bwMode="auto">
            <a:xfrm rot="168226">
              <a:off x="1880197" y="3131774"/>
              <a:ext cx="1997007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 rot="3661822">
              <a:off x="3801506" y="2174401"/>
              <a:ext cx="717562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1947761">
              <a:off x="2800263" y="2258273"/>
              <a:ext cx="1379542" cy="274320"/>
            </a:xfrm>
            <a:prstGeom prst="rightArrow">
              <a:avLst>
                <a:gd name="adj1" fmla="val 51087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839603">
              <a:off x="1417475" y="2570096"/>
              <a:ext cx="2531347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rot="20535272">
              <a:off x="2034086" y="3814038"/>
              <a:ext cx="1919680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 rot="19590941">
              <a:off x="2153812" y="4388795"/>
              <a:ext cx="2134580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 rot="18061895">
              <a:off x="3556213" y="4536263"/>
              <a:ext cx="1092230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5754848">
              <a:off x="4515860" y="2124025"/>
              <a:ext cx="622026" cy="27432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Content Placeholder 4" descr="K:\Lesley W\13-7657-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33" y="2602551"/>
            <a:ext cx="1435100" cy="15367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561518" y="1548417"/>
            <a:ext cx="3551969" cy="3591719"/>
            <a:chOff x="5561518" y="1548417"/>
            <a:chExt cx="3551969" cy="3591719"/>
          </a:xfrm>
        </p:grpSpPr>
        <p:grpSp>
          <p:nvGrpSpPr>
            <p:cNvPr id="25" name="Group 24"/>
            <p:cNvGrpSpPr/>
            <p:nvPr/>
          </p:nvGrpSpPr>
          <p:grpSpPr>
            <a:xfrm>
              <a:off x="5561518" y="2499122"/>
              <a:ext cx="3551969" cy="2641014"/>
              <a:chOff x="5561518" y="2499122"/>
              <a:chExt cx="3551969" cy="2641014"/>
            </a:xfrm>
          </p:grpSpPr>
          <p:sp>
            <p:nvSpPr>
              <p:cNvPr id="30" name="Right Arrow 29"/>
              <p:cNvSpPr/>
              <p:nvPr/>
            </p:nvSpPr>
            <p:spPr bwMode="auto">
              <a:xfrm>
                <a:off x="5561518" y="3150708"/>
                <a:ext cx="687273" cy="36576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1" name="Picture 21" descr="ATWS operations room at GA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2499122"/>
                <a:ext cx="2311519" cy="17362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3919" y="4598181"/>
                <a:ext cx="3349568" cy="5419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3" name="Straight Arrow Connector 32"/>
              <p:cNvCxnSpPr>
                <a:stCxn id="31" idx="2"/>
              </p:cNvCxnSpPr>
              <p:nvPr/>
            </p:nvCxnSpPr>
            <p:spPr bwMode="auto">
              <a:xfrm flipH="1">
                <a:off x="6372200" y="4235330"/>
                <a:ext cx="1155760" cy="3169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/>
              <p:cNvCxnSpPr>
                <a:stCxn id="31" idx="2"/>
              </p:cNvCxnSpPr>
              <p:nvPr/>
            </p:nvCxnSpPr>
            <p:spPr bwMode="auto">
              <a:xfrm flipH="1">
                <a:off x="7164288" y="4235330"/>
                <a:ext cx="363672" cy="3169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Arrow Connector 34"/>
              <p:cNvCxnSpPr>
                <a:stCxn id="31" idx="2"/>
              </p:cNvCxnSpPr>
              <p:nvPr/>
            </p:nvCxnSpPr>
            <p:spPr bwMode="auto">
              <a:xfrm>
                <a:off x="7527960" y="4235330"/>
                <a:ext cx="356408" cy="2906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>
                <a:stCxn id="31" idx="2"/>
              </p:cNvCxnSpPr>
              <p:nvPr/>
            </p:nvCxnSpPr>
            <p:spPr bwMode="auto">
              <a:xfrm>
                <a:off x="7527960" y="4235330"/>
                <a:ext cx="1292512" cy="3169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789674" y="1548417"/>
              <a:ext cx="2281640" cy="1241789"/>
              <a:chOff x="6789674" y="1548417"/>
              <a:chExt cx="2281640" cy="1241789"/>
            </a:xfrm>
          </p:grpSpPr>
          <p:pic>
            <p:nvPicPr>
              <p:cNvPr id="27" name="Picture 2" descr="C:\Users\u54541\AppData\Local\Microsoft\Windows\Temporary Internet Files\Content.IE5\XXODZUZD\MC900431507[1]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8802" y="1937694"/>
                <a:ext cx="852512" cy="852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C:\Users\u54541\AppData\Local\Microsoft\Windows\Temporary Internet Files\Content.IE5\IQZ4BWRW\MC900433847[1]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3710" y="1548417"/>
                <a:ext cx="1054134" cy="1054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9674" y="1922259"/>
                <a:ext cx="568332" cy="520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4755593" y="5365857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AU" sz="1800" b="0" dirty="0" smtClean="0">
                <a:solidFill>
                  <a:srgbClr val="4D4D4F"/>
                </a:solidFill>
                <a:latin typeface="Arial" charset="0"/>
                <a:ea typeface="+mn-ea"/>
              </a:rPr>
              <a:t>Without a common analytical framework</a:t>
            </a:r>
          </a:p>
          <a:p>
            <a:pPr eaLnBrk="0" hangingPunct="0"/>
            <a:r>
              <a:rPr lang="en-AU" sz="1800" b="0" dirty="0" smtClean="0">
                <a:solidFill>
                  <a:srgbClr val="4D4D4F"/>
                </a:solidFill>
                <a:latin typeface="Arial" charset="0"/>
                <a:ea typeface="+mn-ea"/>
              </a:rPr>
              <a:t>Data Fusion is very difficult!!!</a:t>
            </a:r>
            <a:endParaRPr lang="en-AU" sz="1800" b="0" dirty="0">
              <a:solidFill>
                <a:srgbClr val="4D4D4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2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006"/>
            <a:ext cx="9144000" cy="3127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754"/>
            <a:ext cx="8229600" cy="488950"/>
          </a:xfrm>
        </p:spPr>
        <p:txBody>
          <a:bodyPr/>
          <a:lstStyle/>
          <a:p>
            <a:r>
              <a:rPr lang="en-AU" dirty="0" smtClean="0"/>
              <a:t>What is a DGGS?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98152"/>
            <a:ext cx="8458200" cy="4891088"/>
          </a:xfrm>
        </p:spPr>
        <p:txBody>
          <a:bodyPr/>
          <a:lstStyle/>
          <a:p>
            <a:r>
              <a:rPr lang="en-AU" dirty="0"/>
              <a:t>A DGGS is a Digital Earth reference model </a:t>
            </a:r>
            <a:endParaRPr lang="en-AU" dirty="0" smtClean="0"/>
          </a:p>
          <a:p>
            <a:r>
              <a:rPr lang="en-AU" dirty="0"/>
              <a:t>A DGGS is designed to be an information grid, not a navigation grid </a:t>
            </a:r>
            <a:endParaRPr lang="en-US" dirty="0"/>
          </a:p>
          <a:p>
            <a:r>
              <a:rPr lang="en-AU" dirty="0" smtClean="0"/>
              <a:t>OGC </a:t>
            </a:r>
            <a:r>
              <a:rPr lang="en-AU" dirty="0"/>
              <a:t>defines a DGGS as: </a:t>
            </a:r>
          </a:p>
          <a:p>
            <a:pPr lvl="1"/>
            <a:r>
              <a:rPr lang="en-AU" i="1" dirty="0" smtClean="0"/>
              <a:t>“…a </a:t>
            </a:r>
            <a:r>
              <a:rPr lang="en-AU" i="1" dirty="0"/>
              <a:t>spatial reference system that uses a hierarchical tessellation of cells to partition and address the globe. DGGS are characterized by the properties of their cell structure, geo-encoding, quantization strategy and associated mathematical functions.”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DGGS?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Any </a:t>
            </a:r>
            <a:r>
              <a:rPr lang="en-AU" dirty="0"/>
              <a:t>tessellation of the Earth does not necessarily produce a DGGS. </a:t>
            </a:r>
            <a:endParaRPr lang="en-AU" dirty="0" smtClean="0"/>
          </a:p>
          <a:p>
            <a:r>
              <a:rPr lang="en-AU" dirty="0" smtClean="0"/>
              <a:t>Single </a:t>
            </a:r>
            <a:r>
              <a:rPr lang="en-AU" dirty="0"/>
              <a:t>resolution computational grids are not sufficient to constitute a DGGS.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MUST have a hierarchy of grids with successively finer resolution</a:t>
            </a:r>
          </a:p>
          <a:p>
            <a:r>
              <a:rPr lang="en-AU" dirty="0" smtClean="0"/>
              <a:t>Global Grids that do not have </a:t>
            </a:r>
            <a:r>
              <a:rPr lang="en-AU" b="1" dirty="0" smtClean="0"/>
              <a:t>‘Equal Area’ </a:t>
            </a:r>
            <a:r>
              <a:rPr lang="en-AU" dirty="0" smtClean="0"/>
              <a:t>cells are not sufficient to be described as a DGGS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Equal Area cells are critical to: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</a:rPr>
              <a:t>Ensure uniform coverage of data in an area of interest;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</a:rPr>
              <a:t>Facilitate efficient statistical analyses; and,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</a:rPr>
              <a:t>Enable standardized interoperability between DGGS and other data infrastructures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0"/>
            <a:ext cx="1791005" cy="6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DGGS?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2" descr="http://www.technologyuk.net/mathematics/geometry/images/geometry_018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14500"/>
            <a:ext cx="666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37072" y="4162768"/>
            <a:ext cx="7869857" cy="2057400"/>
            <a:chOff x="683568" y="4162768"/>
            <a:chExt cx="7869857" cy="2057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162768"/>
              <a:ext cx="24479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4162768"/>
              <a:ext cx="22193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162768"/>
              <a:ext cx="21812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39551" y="1125270"/>
            <a:ext cx="801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Equal Area Partitioning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Platonic Solids mapped to the Surface Model of the Earth (e.g. WGS84)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39551" y="3509502"/>
            <a:ext cx="766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Unique Cell 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Hierarchy-based, Space-filling Curve, Axes-based or Encoded Address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0"/>
            <a:ext cx="1791005" cy="6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4x3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4x3</Template>
  <TotalTime>64</TotalTime>
  <Words>676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GA White 4x3</vt:lpstr>
      <vt:lpstr>GA Blue Pages</vt:lpstr>
      <vt:lpstr>GA Internal Title Slide</vt:lpstr>
      <vt:lpstr>Discrete Global Grid Systems  A New Way to Manage ‘Big Earth Data’ </vt:lpstr>
      <vt:lpstr>Overview</vt:lpstr>
      <vt:lpstr>The Challenge of Big Earth Data</vt:lpstr>
      <vt:lpstr>The Challenge of Big Earth Data</vt:lpstr>
      <vt:lpstr>The Challenge of Big Earth Data</vt:lpstr>
      <vt:lpstr>The Challenge of Big Earth Data</vt:lpstr>
      <vt:lpstr>What is a DGGS?</vt:lpstr>
      <vt:lpstr>What is a DGGS?</vt:lpstr>
      <vt:lpstr>What is a DGGS?</vt:lpstr>
      <vt:lpstr>A Brief History of DGGS</vt:lpstr>
      <vt:lpstr>Standardizing DGGS</vt:lpstr>
      <vt:lpstr>Standardizing DGGS</vt:lpstr>
      <vt:lpstr>Applying DGGS to the World of  ‘Big Earth Data’</vt:lpstr>
      <vt:lpstr>Questions?</vt:lpstr>
    </vt:vector>
  </TitlesOfParts>
  <Company>Geoscience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Global Grid Systems  A New Way to Manage ‘Big Earth Data’</dc:title>
  <dc:creator>Matthew Purss</dc:creator>
  <cp:lastModifiedBy>Matthew Purss</cp:lastModifiedBy>
  <cp:revision>5</cp:revision>
  <dcterms:created xsi:type="dcterms:W3CDTF">2016-03-10T02:07:27Z</dcterms:created>
  <dcterms:modified xsi:type="dcterms:W3CDTF">2016-03-10T03:12:13Z</dcterms:modified>
</cp:coreProperties>
</file>