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2" r:id="rId1"/>
    <p:sldMasterId id="2147483723" r:id="rId2"/>
  </p:sldMasterIdLst>
  <p:notesMasterIdLst>
    <p:notesMasterId r:id="rId25"/>
  </p:notesMasterIdLst>
  <p:sldIdLst>
    <p:sldId id="256" r:id="rId3"/>
    <p:sldId id="257" r:id="rId4"/>
    <p:sldId id="306" r:id="rId5"/>
    <p:sldId id="307" r:id="rId6"/>
    <p:sldId id="282" r:id="rId7"/>
    <p:sldId id="285" r:id="rId8"/>
    <p:sldId id="262" r:id="rId9"/>
    <p:sldId id="287" r:id="rId10"/>
    <p:sldId id="279" r:id="rId11"/>
    <p:sldId id="288" r:id="rId12"/>
    <p:sldId id="295" r:id="rId13"/>
    <p:sldId id="297" r:id="rId14"/>
    <p:sldId id="296" r:id="rId15"/>
    <p:sldId id="304" r:id="rId16"/>
    <p:sldId id="298" r:id="rId17"/>
    <p:sldId id="299" r:id="rId18"/>
    <p:sldId id="300" r:id="rId19"/>
    <p:sldId id="301" r:id="rId20"/>
    <p:sldId id="302" r:id="rId21"/>
    <p:sldId id="303" r:id="rId22"/>
    <p:sldId id="286" r:id="rId23"/>
    <p:sldId id="309" r:id="rId24"/>
  </p:sldIdLst>
  <p:sldSz cx="9144000" cy="5143500" type="screen16x9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71463" autoAdjust="0"/>
  </p:normalViewPr>
  <p:slideViewPr>
    <p:cSldViewPr snapToGrid="0">
      <p:cViewPr varScale="1">
        <p:scale>
          <a:sx n="84" d="100"/>
          <a:sy n="84" d="100"/>
        </p:scale>
        <p:origin x="13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399" cy="4968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49687" y="0"/>
            <a:ext cx="2946399" cy="4968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7"/>
            <a:ext cx="6616699" cy="37226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4" cy="44672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9428163"/>
            <a:ext cx="2946399" cy="4968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99" cy="496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AU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16960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Shape 85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51" name="Shape 851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4" cy="44672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A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talk today will be about steps we are taking to head towards</a:t>
            </a:r>
            <a:r>
              <a:rPr lang="en-A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more natural language interface for Exploratory Data Analysis.</a:t>
            </a:r>
            <a:endParaRPr lang="en-AU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Shape 852"/>
          <p:cNvSpPr txBox="1">
            <a:spLocks noGrp="1"/>
          </p:cNvSpPr>
          <p:nvPr>
            <p:ph type="ftr" idx="11"/>
          </p:nvPr>
        </p:nvSpPr>
        <p:spPr>
          <a:xfrm>
            <a:off x="0" y="9428163"/>
            <a:ext cx="2946399" cy="496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Shape 853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99" cy="496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lang="en-AU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4931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AU" baseline="0" dirty="0" smtClean="0"/>
              <a:t>The Analytics API has 2 main functions.</a:t>
            </a:r>
          </a:p>
          <a:p>
            <a:endParaRPr lang="en-AU" baseline="0" dirty="0" smtClean="0"/>
          </a:p>
          <a:p>
            <a:pPr marL="228600" indent="-228600">
              <a:buAutoNum type="arabicPeriod"/>
            </a:pPr>
            <a:r>
              <a:rPr lang="en-AU" baseline="0" dirty="0" err="1" smtClean="0"/>
              <a:t>create_array</a:t>
            </a:r>
            <a:r>
              <a:rPr lang="en-AU" baseline="0" dirty="0" smtClean="0"/>
              <a:t> – this creates a virtual array or if you’d like a description of the data, what it looks like, how to retrieve it and other useful metadata. i.e. enough data to be able to know if x is applied to it, what will it look like.</a:t>
            </a:r>
          </a:p>
          <a:p>
            <a:pPr marL="228600" indent="-228600">
              <a:buAutoNum type="arabicPeriod"/>
            </a:pPr>
            <a:r>
              <a:rPr lang="en-AU" baseline="0" dirty="0" err="1" smtClean="0"/>
              <a:t>apply_expression</a:t>
            </a:r>
            <a:r>
              <a:rPr lang="en-AU" baseline="0" dirty="0" smtClean="0"/>
              <a:t> – this is the task creation step that takes as input the output of </a:t>
            </a:r>
            <a:r>
              <a:rPr lang="en-AU" baseline="0" dirty="0" err="1" smtClean="0"/>
              <a:t>create_array</a:t>
            </a:r>
            <a:r>
              <a:rPr lang="en-AU" baseline="0" dirty="0" smtClean="0"/>
              <a:t> and some analytics expression and creates an analytics task.</a:t>
            </a:r>
          </a:p>
        </p:txBody>
      </p:sp>
      <p:sp>
        <p:nvSpPr>
          <p:cNvPr id="860" name="Shape 860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00" cy="49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AU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4391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AU" baseline="0" dirty="0" smtClean="0"/>
              <a:t>Here is an pseudocode example to create an array.</a:t>
            </a:r>
          </a:p>
          <a:p>
            <a:endParaRPr lang="en-AU" baseline="0" dirty="0" smtClean="0"/>
          </a:p>
          <a:p>
            <a:endParaRPr lang="en-AU" baseline="0" dirty="0" smtClean="0"/>
          </a:p>
        </p:txBody>
      </p:sp>
      <p:sp>
        <p:nvSpPr>
          <p:cNvPr id="860" name="Shape 860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00" cy="49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AU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817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AU" baseline="0" dirty="0" smtClean="0"/>
          </a:p>
        </p:txBody>
      </p:sp>
      <p:sp>
        <p:nvSpPr>
          <p:cNvPr id="860" name="Shape 860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00" cy="49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AU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9076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AU" baseline="0" dirty="0" smtClean="0"/>
          </a:p>
        </p:txBody>
      </p:sp>
      <p:sp>
        <p:nvSpPr>
          <p:cNvPr id="860" name="Shape 860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00" cy="49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AU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402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AU" baseline="0" dirty="0" smtClean="0"/>
          </a:p>
        </p:txBody>
      </p:sp>
      <p:sp>
        <p:nvSpPr>
          <p:cNvPr id="860" name="Shape 860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00" cy="49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AU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5555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AU" baseline="0" dirty="0" smtClean="0"/>
          </a:p>
        </p:txBody>
      </p:sp>
      <p:sp>
        <p:nvSpPr>
          <p:cNvPr id="860" name="Shape 860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00" cy="49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AU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7490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AU" baseline="0" dirty="0" smtClean="0"/>
          </a:p>
        </p:txBody>
      </p:sp>
      <p:sp>
        <p:nvSpPr>
          <p:cNvPr id="860" name="Shape 860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00" cy="49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AU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84004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AU" baseline="0" dirty="0" smtClean="0"/>
          </a:p>
        </p:txBody>
      </p:sp>
      <p:sp>
        <p:nvSpPr>
          <p:cNvPr id="860" name="Shape 860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00" cy="49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AU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0661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AU" baseline="0" dirty="0" smtClean="0"/>
          </a:p>
        </p:txBody>
      </p:sp>
      <p:sp>
        <p:nvSpPr>
          <p:cNvPr id="860" name="Shape 860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00" cy="49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AU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4824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AU" baseline="0" dirty="0" smtClean="0"/>
          </a:p>
        </p:txBody>
      </p:sp>
      <p:sp>
        <p:nvSpPr>
          <p:cNvPr id="860" name="Shape 860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00" cy="49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AU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3031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AU" dirty="0" smtClean="0"/>
              <a:t>Here’s an</a:t>
            </a:r>
            <a:r>
              <a:rPr lang="en-AU" baseline="0" dirty="0" smtClean="0"/>
              <a:t> a brief overview.</a:t>
            </a:r>
            <a:endParaRPr dirty="0"/>
          </a:p>
        </p:txBody>
      </p:sp>
      <p:sp>
        <p:nvSpPr>
          <p:cNvPr id="860" name="Shape 860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00" cy="49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AU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2694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AU" baseline="0" dirty="0" smtClean="0"/>
          </a:p>
        </p:txBody>
      </p:sp>
      <p:sp>
        <p:nvSpPr>
          <p:cNvPr id="860" name="Shape 860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00" cy="49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AU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5670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60" name="Shape 860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00" cy="49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AU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3285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7150" indent="0">
              <a:buNone/>
            </a:pPr>
            <a:r>
              <a:rPr lang="en-A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sym typeface="Calibri"/>
              </a:rPr>
              <a:t>There’s a project proposed</a:t>
            </a:r>
            <a:r>
              <a:rPr lang="en-AU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sym typeface="Calibri"/>
              </a:rPr>
              <a:t> by Dr Kerry Taylor from ANU. </a:t>
            </a:r>
            <a:r>
              <a:rPr lang="en-A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sym typeface="Calibri"/>
              </a:rPr>
              <a:t>It’s still</a:t>
            </a:r>
            <a:r>
              <a:rPr lang="en-AU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sym typeface="Calibri"/>
              </a:rPr>
              <a:t> early days.</a:t>
            </a:r>
          </a:p>
          <a:p>
            <a:pPr marL="57150" indent="0">
              <a:buNone/>
            </a:pPr>
            <a:r>
              <a:rPr lang="en-AU" sz="1200" dirty="0" smtClean="0">
                <a:latin typeface="Calibri" panose="020F0502020204030204" pitchFamily="34" charset="0"/>
              </a:rPr>
              <a:t>The goal is to develop methods and a reference implementation for a linked data </a:t>
            </a:r>
            <a:r>
              <a:rPr lang="en-AU" sz="1200" dirty="0" err="1" smtClean="0">
                <a:latin typeface="Calibri" panose="020F0502020204030204" pitchFamily="34" charset="0"/>
              </a:rPr>
              <a:t>datacube</a:t>
            </a:r>
            <a:r>
              <a:rPr lang="en-AU" sz="1200" dirty="0" smtClean="0">
                <a:latin typeface="Calibri" panose="020F0502020204030204" pitchFamily="34" charset="0"/>
              </a:rPr>
              <a:t>.</a:t>
            </a:r>
          </a:p>
          <a:p>
            <a:pPr marL="57150" indent="0">
              <a:buNone/>
            </a:pPr>
            <a:endParaRPr lang="en-AU" sz="1200" dirty="0" smtClean="0">
              <a:latin typeface="Calibri" panose="020F0502020204030204" pitchFamily="34" charset="0"/>
            </a:endParaRPr>
          </a:p>
          <a:p>
            <a:pPr marL="571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 smtClean="0">
                <a:latin typeface="Calibri" panose="020F0502020204030204" pitchFamily="34" charset="0"/>
              </a:rPr>
              <a:t>It lines up beautifully with the development of the Australian Geoscience Data Cube as a storage and access model (this is not by chance)</a:t>
            </a:r>
          </a:p>
          <a:p>
            <a:pPr marL="571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dirty="0" smtClean="0">
              <a:latin typeface="Calibri" panose="020F0502020204030204" pitchFamily="34" charset="0"/>
            </a:endParaRPr>
          </a:p>
          <a:p>
            <a:pPr marL="571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 smtClean="0">
                <a:latin typeface="Calibri" panose="020F0502020204030204" pitchFamily="34" charset="0"/>
              </a:rPr>
              <a:t>We may explore this work </a:t>
            </a:r>
            <a:r>
              <a:rPr lang="en-AU" sz="1200" baseline="0" dirty="0" smtClean="0">
                <a:latin typeface="Calibri" panose="020F0502020204030204" pitchFamily="34" charset="0"/>
              </a:rPr>
              <a:t>further as a way to increase interoperability of the AGDC.</a:t>
            </a:r>
            <a:endParaRPr lang="en-AU" sz="1200" dirty="0" smtClean="0">
              <a:latin typeface="Calibri" panose="020F0502020204030204" pitchFamily="34" charset="0"/>
            </a:endParaRPr>
          </a:p>
          <a:p>
            <a:pPr marL="57150" indent="0">
              <a:buNone/>
            </a:pPr>
            <a:endParaRPr lang="en-AU" sz="1200" dirty="0" smtClean="0">
              <a:latin typeface="Calibri" panose="020F0502020204030204" pitchFamily="34" charset="0"/>
            </a:endParaRPr>
          </a:p>
        </p:txBody>
      </p:sp>
      <p:sp>
        <p:nvSpPr>
          <p:cNvPr id="860" name="Shape 860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00" cy="49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AU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7747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Shape 871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4" cy="446722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AU" dirty="0" smtClean="0"/>
              <a:t>Here’s a demo of the prototype</a:t>
            </a:r>
            <a:r>
              <a:rPr lang="en-AU" baseline="0" dirty="0" smtClean="0"/>
              <a:t> </a:t>
            </a:r>
            <a:r>
              <a:rPr lang="en-AU" baseline="0" dirty="0" smtClean="0"/>
              <a:t>system. It will be performing some exploratory data analysis on Landsat </a:t>
            </a:r>
            <a:r>
              <a:rPr lang="en-AU" baseline="0" dirty="0" smtClean="0"/>
              <a:t>5 data of Lake Burley </a:t>
            </a:r>
            <a:r>
              <a:rPr lang="en-AU" baseline="0" dirty="0" smtClean="0"/>
              <a:t>Griffin for 1 year during 1990.</a:t>
            </a:r>
            <a:endParaRPr lang="en-AU" baseline="0" dirty="0" smtClean="0"/>
          </a:p>
          <a:p>
            <a:pPr lvl="0">
              <a:spcBef>
                <a:spcPts val="0"/>
              </a:spcBef>
              <a:buNone/>
            </a:pPr>
            <a:r>
              <a:rPr lang="en-AU" baseline="0" dirty="0" smtClean="0"/>
              <a:t>It will create tasks that pulls band 30, band 40 and pixel quality data.</a:t>
            </a:r>
          </a:p>
          <a:p>
            <a:pPr lvl="0">
              <a:spcBef>
                <a:spcPts val="0"/>
              </a:spcBef>
              <a:buNone/>
            </a:pPr>
            <a:r>
              <a:rPr lang="en-AU" baseline="0" dirty="0" smtClean="0"/>
              <a:t>It will then create tasks that performs NDVI, adjusting the value, apply cloud masking and finally performing median reduction summary over time.</a:t>
            </a:r>
          </a:p>
          <a:p>
            <a:pPr lvl="0">
              <a:spcBef>
                <a:spcPts val="0"/>
              </a:spcBef>
              <a:buNone/>
            </a:pPr>
            <a:r>
              <a:rPr lang="en-AU" baseline="0" dirty="0" smtClean="0"/>
              <a:t>It will then execute the tasks and plotting the result.</a:t>
            </a:r>
          </a:p>
          <a:p>
            <a:pPr lvl="0">
              <a:spcBef>
                <a:spcPts val="0"/>
              </a:spcBef>
              <a:buNone/>
            </a:pPr>
            <a:endParaRPr lang="en-AU" baseline="0" dirty="0" smtClean="0"/>
          </a:p>
          <a:p>
            <a:pPr lvl="0">
              <a:spcBef>
                <a:spcPts val="0"/>
              </a:spcBef>
              <a:buNone/>
            </a:pPr>
            <a:r>
              <a:rPr lang="en-AU" baseline="0" dirty="0" smtClean="0"/>
              <a:t>Now we are running the example.</a:t>
            </a:r>
          </a:p>
          <a:p>
            <a:pPr lvl="0">
              <a:spcBef>
                <a:spcPts val="0"/>
              </a:spcBef>
              <a:buNone/>
            </a:pPr>
            <a:endParaRPr lang="en-AU" baseline="0" dirty="0" smtClean="0"/>
          </a:p>
          <a:p>
            <a:pPr lvl="0">
              <a:spcBef>
                <a:spcPts val="0"/>
              </a:spcBef>
              <a:buNone/>
            </a:pPr>
            <a:r>
              <a:rPr lang="en-AU" baseline="0" dirty="0" smtClean="0"/>
              <a:t>Here is the result of the median reduction over time.</a:t>
            </a:r>
            <a:endParaRPr lang="en-AU" baseline="0" dirty="0" smtClean="0"/>
          </a:p>
          <a:p>
            <a:pPr lvl="0">
              <a:spcBef>
                <a:spcPts val="0"/>
              </a:spcBef>
              <a:buNone/>
            </a:pPr>
            <a:endParaRPr lang="en-AU" baseline="0" dirty="0" smtClean="0"/>
          </a:p>
          <a:p>
            <a:pPr lvl="0">
              <a:spcBef>
                <a:spcPts val="0"/>
              </a:spcBef>
              <a:buNone/>
            </a:pPr>
            <a:r>
              <a:rPr lang="en-AU" baseline="0" dirty="0" smtClean="0"/>
              <a:t>Now the remaining code is prepping the data for input into </a:t>
            </a:r>
            <a:r>
              <a:rPr lang="en-AU" baseline="0" dirty="0" err="1" smtClean="0"/>
              <a:t>glueviz</a:t>
            </a:r>
            <a:r>
              <a:rPr lang="en-AU" baseline="0" dirty="0" smtClean="0"/>
              <a:t> for further Exploratory Data Analysis.</a:t>
            </a:r>
          </a:p>
          <a:p>
            <a:pPr lvl="0">
              <a:spcBef>
                <a:spcPts val="0"/>
              </a:spcBef>
              <a:buNone/>
            </a:pPr>
            <a:endParaRPr lang="en-AU" baseline="0" dirty="0" smtClean="0"/>
          </a:p>
          <a:p>
            <a:pPr lvl="0">
              <a:spcBef>
                <a:spcPts val="0"/>
              </a:spcBef>
              <a:buNone/>
            </a:pPr>
            <a:r>
              <a:rPr lang="en-AU" baseline="0" dirty="0" smtClean="0"/>
              <a:t>Here you can see the results have been imported into </a:t>
            </a:r>
            <a:r>
              <a:rPr lang="en-AU" baseline="0" dirty="0" err="1" smtClean="0"/>
              <a:t>glueviz</a:t>
            </a:r>
            <a:r>
              <a:rPr lang="en-AU" baseline="0" dirty="0" smtClean="0"/>
              <a:t>.</a:t>
            </a:r>
          </a:p>
          <a:p>
            <a:pPr lvl="0">
              <a:spcBef>
                <a:spcPts val="0"/>
              </a:spcBef>
              <a:buNone/>
            </a:pPr>
            <a:endParaRPr lang="en-AU" baseline="0" dirty="0" smtClean="0"/>
          </a:p>
          <a:p>
            <a:pPr lvl="0">
              <a:spcBef>
                <a:spcPts val="0"/>
              </a:spcBef>
              <a:buNone/>
            </a:pPr>
            <a:r>
              <a:rPr lang="en-AU" baseline="0" dirty="0" smtClean="0"/>
              <a:t>How we are importing the NDVI result, the median reduction result, band 30 and band 40.</a:t>
            </a:r>
          </a:p>
          <a:p>
            <a:pPr lvl="0">
              <a:spcBef>
                <a:spcPts val="0"/>
              </a:spcBef>
              <a:buNone/>
            </a:pPr>
            <a:endParaRPr lang="en-AU" baseline="0" dirty="0" smtClean="0"/>
          </a:p>
          <a:p>
            <a:pPr lvl="0">
              <a:spcBef>
                <a:spcPts val="0"/>
              </a:spcBef>
              <a:buNone/>
            </a:pPr>
            <a:r>
              <a:rPr lang="en-AU" baseline="0" dirty="0" smtClean="0"/>
              <a:t>Here are the slices through time.</a:t>
            </a:r>
          </a:p>
          <a:p>
            <a:pPr lvl="0">
              <a:spcBef>
                <a:spcPts val="0"/>
              </a:spcBef>
              <a:buNone/>
            </a:pPr>
            <a:endParaRPr lang="en-AU" baseline="0" dirty="0" smtClean="0"/>
          </a:p>
          <a:p>
            <a:pPr lvl="0">
              <a:spcBef>
                <a:spcPts val="0"/>
              </a:spcBef>
              <a:buNone/>
            </a:pPr>
            <a:r>
              <a:rPr lang="en-AU" baseline="0" dirty="0" smtClean="0"/>
              <a:t>Now we are going to do a </a:t>
            </a:r>
            <a:r>
              <a:rPr lang="en-AU" baseline="0" dirty="0" err="1" smtClean="0"/>
              <a:t>Hovmöller</a:t>
            </a:r>
            <a:r>
              <a:rPr lang="en-AU" baseline="0" dirty="0" smtClean="0"/>
              <a:t> diagram which is a plot of </a:t>
            </a:r>
            <a:r>
              <a:rPr lang="en-AU" baseline="0" dirty="0" err="1" smtClean="0"/>
              <a:t>lat</a:t>
            </a:r>
            <a:r>
              <a:rPr lang="en-AU" baseline="0" dirty="0" smtClean="0"/>
              <a:t>/long over time.</a:t>
            </a:r>
          </a:p>
          <a:p>
            <a:pPr lvl="0">
              <a:spcBef>
                <a:spcPts val="0"/>
              </a:spcBef>
              <a:buNone/>
            </a:pPr>
            <a:r>
              <a:rPr lang="en-AU" baseline="0" dirty="0" smtClean="0"/>
              <a:t>Now we trace a path through Lake Burley Griffin and create the diagram.</a:t>
            </a:r>
          </a:p>
          <a:p>
            <a:pPr lvl="0">
              <a:spcBef>
                <a:spcPts val="0"/>
              </a:spcBef>
              <a:buNone/>
            </a:pPr>
            <a:endParaRPr lang="en-AU" baseline="0" dirty="0" smtClean="0"/>
          </a:p>
        </p:txBody>
      </p:sp>
      <p:sp>
        <p:nvSpPr>
          <p:cNvPr id="872" name="Shape 872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2734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AU" dirty="0" smtClean="0"/>
              <a:t>Here’s are 2 questions</a:t>
            </a:r>
            <a:r>
              <a:rPr lang="en-AU" baseline="0" dirty="0" smtClean="0"/>
              <a:t> for you to think about</a:t>
            </a:r>
            <a:r>
              <a:rPr lang="en-AU" dirty="0" smtClean="0"/>
              <a:t> during my presentation.</a:t>
            </a:r>
          </a:p>
          <a:p>
            <a:endParaRPr lang="en-AU" dirty="0" smtClean="0"/>
          </a:p>
          <a:p>
            <a:pPr marL="228600" indent="-228600">
              <a:buAutoNum type="arabicPeriod"/>
            </a:pPr>
            <a:r>
              <a:rPr lang="en-AU" dirty="0" smtClean="0"/>
              <a:t>What is analytics to you? When performing analytics, if you can</a:t>
            </a:r>
            <a:r>
              <a:rPr lang="en-AU" baseline="0" dirty="0" smtClean="0"/>
              <a:t> remove </a:t>
            </a:r>
            <a:r>
              <a:rPr lang="en-AU" dirty="0" smtClean="0"/>
              <a:t>all the things you don’t care or want to think about, what do you h</a:t>
            </a:r>
            <a:r>
              <a:rPr lang="en-AU" baseline="0" dirty="0" smtClean="0"/>
              <a:t>ave left?</a:t>
            </a:r>
          </a:p>
          <a:p>
            <a:pPr marL="228600" indent="-228600">
              <a:buAutoNum type="arabicPeriod"/>
            </a:pPr>
            <a:r>
              <a:rPr lang="en-AU" baseline="0" dirty="0" smtClean="0"/>
              <a:t>Should there be a difference between exploratory data analytics and analytics of big data? - how much more work should be you need to undertake to shift between the two?</a:t>
            </a:r>
          </a:p>
          <a:p>
            <a:pPr marL="0" indent="0">
              <a:buNone/>
            </a:pPr>
            <a:endParaRPr lang="en-AU" baseline="0" dirty="0" smtClean="0"/>
          </a:p>
          <a:p>
            <a:r>
              <a:rPr lang="en-AU" baseline="0" dirty="0" smtClean="0"/>
              <a:t>This is the very core of analytics.</a:t>
            </a:r>
          </a:p>
        </p:txBody>
      </p:sp>
      <p:sp>
        <p:nvSpPr>
          <p:cNvPr id="860" name="Shape 860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00" cy="49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AU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9767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AU" baseline="0" dirty="0" smtClean="0"/>
              <a:t>We have 3 goals for the AGDC:</a:t>
            </a:r>
          </a:p>
          <a:p>
            <a:pPr marL="228600" indent="-228600">
              <a:buFont typeface="+mj-lt"/>
              <a:buAutoNum type="arabicPeriod"/>
            </a:pPr>
            <a:r>
              <a:rPr lang="en-AU" baseline="0" dirty="0" smtClean="0"/>
              <a:t>Make analytics simple so anyone can use it without asking for assistance.</a:t>
            </a:r>
          </a:p>
          <a:p>
            <a:pPr marL="228600" indent="-228600">
              <a:buFont typeface="+mj-lt"/>
              <a:buAutoNum type="arabicPeriod"/>
            </a:pPr>
            <a:r>
              <a:rPr lang="en-AU" baseline="0" dirty="0" smtClean="0"/>
              <a:t>Make analytics for small data and big data appear the same.</a:t>
            </a:r>
          </a:p>
          <a:p>
            <a:pPr marL="228600" indent="-228600">
              <a:buFont typeface="+mj-lt"/>
              <a:buAutoNum type="arabicPeriod"/>
            </a:pPr>
            <a:r>
              <a:rPr lang="en-AU" baseline="0" dirty="0" smtClean="0"/>
              <a:t>Make analytics on your desktop, cloud, HPC, GPU appear the same.</a:t>
            </a:r>
          </a:p>
          <a:p>
            <a:pPr marL="228600" indent="-228600">
              <a:buFont typeface="+mj-lt"/>
              <a:buAutoNum type="arabicPeriod"/>
            </a:pPr>
            <a:endParaRPr lang="en-AU" baseline="0" dirty="0" smtClean="0"/>
          </a:p>
          <a:p>
            <a:pPr marL="0" indent="0">
              <a:buFont typeface="+mj-lt"/>
              <a:buNone/>
            </a:pPr>
            <a:r>
              <a:rPr lang="en-AU" baseline="0" dirty="0" smtClean="0"/>
              <a:t>Ultimately we want to make Analytics simple and something you can take for granted and use as already there infrastructure.</a:t>
            </a:r>
          </a:p>
          <a:p>
            <a:pPr marL="0" indent="0">
              <a:buFont typeface="+mj-lt"/>
              <a:buNone/>
            </a:pPr>
            <a:r>
              <a:rPr lang="en-AU" baseline="0" dirty="0" smtClean="0"/>
              <a:t>Ultimately we want to empower the EO scientist so he may be able to perform analytics without the need to ask for assistance.</a:t>
            </a:r>
          </a:p>
        </p:txBody>
      </p:sp>
      <p:sp>
        <p:nvSpPr>
          <p:cNvPr id="860" name="Shape 860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00" cy="49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AU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4443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aseline="0" dirty="0" smtClean="0"/>
              <a:t>We are going to simplify analytics by</a:t>
            </a:r>
            <a:r>
              <a:rPr lang="en-AU" baseline="0" dirty="0" smtClean="0"/>
              <a:t> modularizing &amp; decoupling the analytics from the computation.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aseline="0" dirty="0" smtClean="0"/>
              <a:t>The Analytics Engine handles the problem description and the Execution Engine handles the distributed computation.</a:t>
            </a:r>
          </a:p>
          <a:p>
            <a:endParaRPr lang="en-AU" sz="12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aseline="0" dirty="0" smtClean="0"/>
              <a:t>The design goal is to enable a separation of concerns and ensure both parties concerns are addressable.</a:t>
            </a:r>
          </a:p>
          <a:p>
            <a:endParaRPr lang="en-AU" sz="1200" baseline="0" dirty="0" smtClean="0"/>
          </a:p>
          <a:p>
            <a:r>
              <a:rPr lang="en-AU" sz="1200" baseline="0" dirty="0" smtClean="0"/>
              <a:t>On one hand, the EO scientists care more about the analytics and on the other hand the Computational scientists care more about the distributed execution.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dirty="0" smtClean="0"/>
          </a:p>
          <a:p>
            <a:r>
              <a:rPr lang="en-AU" sz="1200" dirty="0" smtClean="0"/>
              <a:t>The goal is to separate the </a:t>
            </a:r>
            <a:r>
              <a:rPr lang="en-AU" sz="1200" baseline="0" dirty="0" smtClean="0"/>
              <a:t>analytics from “dishing out the computation” so EO scientists doesn’t really need to know about how to distribute the computation.</a:t>
            </a:r>
          </a:p>
          <a:p>
            <a:endParaRPr lang="en-AU" sz="1200" baseline="0" dirty="0" smtClean="0"/>
          </a:p>
          <a:p>
            <a:r>
              <a:rPr lang="en-AU" sz="1200" baseline="0" dirty="0" smtClean="0"/>
              <a:t>Less learning will be required, EO scientists will be more productive and more EO scientists are able use it.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aseline="0" dirty="0" smtClean="0"/>
              <a:t>But to make this usable, you really need a good interface, the Analytics API and the </a:t>
            </a:r>
            <a:r>
              <a:rPr lang="en-AU" baseline="0" dirty="0" smtClean="0"/>
              <a:t>Analytics Expression Language</a:t>
            </a:r>
          </a:p>
          <a:p>
            <a:endParaRPr lang="en-AU" sz="1200" baseline="0" dirty="0" smtClean="0"/>
          </a:p>
        </p:txBody>
      </p:sp>
      <p:sp>
        <p:nvSpPr>
          <p:cNvPr id="860" name="Shape 860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00" cy="49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AU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8376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Shape 92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Shape 922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AU" baseline="0" dirty="0" smtClean="0"/>
              <a:t>Lets look a little deeper, the Analytics API consists of 3 components:</a:t>
            </a:r>
          </a:p>
          <a:p>
            <a:pPr marL="228600" indent="-228600">
              <a:buFont typeface="+mj-lt"/>
              <a:buAutoNum type="arabicPeriod"/>
            </a:pPr>
            <a:r>
              <a:rPr lang="en-AU" baseline="0" dirty="0" smtClean="0"/>
              <a:t>Analytics Expression Language</a:t>
            </a:r>
          </a:p>
          <a:p>
            <a:pPr marL="228600" indent="-228600">
              <a:buFont typeface="+mj-lt"/>
              <a:buAutoNum type="arabicPeriod"/>
            </a:pPr>
            <a:r>
              <a:rPr lang="en-AU" baseline="0" dirty="0" smtClean="0"/>
              <a:t>Analytics Engine</a:t>
            </a:r>
          </a:p>
          <a:p>
            <a:pPr marL="228600" indent="-228600">
              <a:buFont typeface="+mj-lt"/>
              <a:buAutoNum type="arabicPeriod"/>
            </a:pPr>
            <a:r>
              <a:rPr lang="en-AU" baseline="0" dirty="0" smtClean="0"/>
              <a:t>Execution Engine</a:t>
            </a:r>
          </a:p>
          <a:p>
            <a:endParaRPr lang="en-AU" baseline="0" dirty="0" smtClean="0"/>
          </a:p>
          <a:p>
            <a:r>
              <a:rPr lang="en-AU" baseline="0" dirty="0" smtClean="0"/>
              <a:t>The Analytics Expression Language is a customisable math like language that can be used to express the analytics.</a:t>
            </a:r>
          </a:p>
          <a:p>
            <a:r>
              <a:rPr lang="en-AU" baseline="0" dirty="0" smtClean="0"/>
              <a:t>The Analytics Engine is responsible for encapsulating the data and task description and its dependencies into a workflow.</a:t>
            </a:r>
          </a:p>
          <a:p>
            <a:r>
              <a:rPr lang="en-AU" baseline="0" dirty="0" smtClean="0"/>
              <a:t>The Execution Engine is responsible for platform independent execution of the workflow.</a:t>
            </a:r>
          </a:p>
          <a:p>
            <a:endParaRPr lang="en-AU" baseline="0" dirty="0" smtClean="0"/>
          </a:p>
          <a:p>
            <a:pPr lvl="0" rtl="0">
              <a:spcBef>
                <a:spcPts val="0"/>
              </a:spcBef>
              <a:buNone/>
            </a:pPr>
            <a:r>
              <a:rPr lang="en-AU" dirty="0" smtClean="0"/>
              <a:t>Currently</a:t>
            </a:r>
            <a:r>
              <a:rPr lang="en-AU" baseline="0" dirty="0" smtClean="0"/>
              <a:t> we are working on EDA Analytics + Cloud execution and EDA + HPC execution is next.</a:t>
            </a:r>
          </a:p>
          <a:p>
            <a:pPr lvl="0" rtl="0">
              <a:spcBef>
                <a:spcPts val="0"/>
              </a:spcBef>
              <a:buNone/>
            </a:pPr>
            <a:endParaRPr lang="en-AU" baseline="0" dirty="0" smtClean="0"/>
          </a:p>
          <a:p>
            <a:pPr lvl="0" rtl="0">
              <a:spcBef>
                <a:spcPts val="0"/>
              </a:spcBef>
              <a:buNone/>
            </a:pPr>
            <a:r>
              <a:rPr lang="en-AU" baseline="0" dirty="0" smtClean="0"/>
              <a:t>After that, I plan to extend the Analytics API to incorporate probability computation, information theory and eventually machine learning as these builds on top of each other.</a:t>
            </a:r>
          </a:p>
          <a:p>
            <a:pPr lvl="0" rtl="0">
              <a:spcBef>
                <a:spcPts val="0"/>
              </a:spcBef>
              <a:buNone/>
            </a:pPr>
            <a:endParaRPr lang="en-AU" baseline="0" dirty="0" smtClean="0"/>
          </a:p>
          <a:p>
            <a:pPr lvl="0" rtl="0">
              <a:spcBef>
                <a:spcPts val="0"/>
              </a:spcBef>
              <a:buNone/>
            </a:pPr>
            <a:r>
              <a:rPr lang="en-AU" dirty="0" smtClean="0"/>
              <a:t>For this presentation, I will be focusing on the Analytics</a:t>
            </a:r>
            <a:r>
              <a:rPr lang="en-AU" baseline="0" dirty="0" smtClean="0"/>
              <a:t> Expression Language.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23" name="Shape 923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00" cy="49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AU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686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AU" baseline="0" dirty="0" smtClean="0"/>
              <a:t>It is a mini intuitive language to express the analytics.</a:t>
            </a:r>
          </a:p>
          <a:p>
            <a:r>
              <a:rPr lang="en-AU" baseline="0" dirty="0" smtClean="0"/>
              <a:t>It is an expressive n-dimensional array abstraction interface which Scientists are already familiar with.</a:t>
            </a:r>
          </a:p>
          <a:p>
            <a:r>
              <a:rPr lang="en-AU" baseline="0" dirty="0" smtClean="0"/>
              <a:t>Something that looks like a matrix or a multi-dimensional array.</a:t>
            </a:r>
          </a:p>
          <a:p>
            <a:endParaRPr lang="en-AU" baseline="0" dirty="0" smtClean="0"/>
          </a:p>
          <a:p>
            <a:r>
              <a:rPr lang="en-AU" baseline="0" dirty="0" smtClean="0"/>
              <a:t>What is it really from a software perspective?</a:t>
            </a:r>
          </a:p>
          <a:p>
            <a:r>
              <a:rPr lang="en-AU" baseline="0" dirty="0" smtClean="0"/>
              <a:t>It is an abstraction and a way to describe the data and the analytics, the math.</a:t>
            </a:r>
          </a:p>
          <a:p>
            <a:r>
              <a:rPr lang="en-AU" baseline="0" dirty="0" smtClean="0"/>
              <a:t>It has information about the data and what it looks like, how and where to get the data from, and the transformations that will happens to the data.</a:t>
            </a:r>
          </a:p>
          <a:p>
            <a:endParaRPr lang="en-AU" baseline="0" dirty="0" smtClean="0"/>
          </a:p>
          <a:p>
            <a:r>
              <a:rPr lang="en-AU" baseline="0" dirty="0" smtClean="0"/>
              <a:t>Why are we doing this?</a:t>
            </a:r>
          </a:p>
          <a:p>
            <a:r>
              <a:rPr lang="en-AU" baseline="0" dirty="0" smtClean="0"/>
              <a:t>We are doing this because EO scientists care about the data and the math, not so much how to distribute and execute analytics.</a:t>
            </a:r>
          </a:p>
          <a:p>
            <a:endParaRPr lang="en-AU" dirty="0" smtClean="0"/>
          </a:p>
          <a:p>
            <a:r>
              <a:rPr lang="en-AU" dirty="0" smtClean="0"/>
              <a:t>Why</a:t>
            </a:r>
            <a:r>
              <a:rPr lang="en-AU" baseline="0" dirty="0" smtClean="0"/>
              <a:t> are we really doing this from a software perspective? </a:t>
            </a:r>
          </a:p>
          <a:p>
            <a:r>
              <a:rPr lang="en-AU" dirty="0" smtClean="0"/>
              <a:t>Imagine</a:t>
            </a:r>
            <a:r>
              <a:rPr lang="en-AU" baseline="0" dirty="0" smtClean="0"/>
              <a:t>, you can intuitively describe your problem and have it computed on multiple platforms at the same time with little to training required.</a:t>
            </a:r>
          </a:p>
          <a:p>
            <a:r>
              <a:rPr lang="en-AU" baseline="0" dirty="0" smtClean="0"/>
              <a:t>This approach makes analytics easier to manage and it is platform independent.</a:t>
            </a:r>
          </a:p>
          <a:p>
            <a:r>
              <a:rPr lang="en-AU" baseline="0" dirty="0" smtClean="0"/>
              <a:t>You will have control over what the language looks like and you can change it to suit the scientist or domain.</a:t>
            </a:r>
          </a:p>
          <a:p>
            <a:r>
              <a:rPr lang="en-AU" baseline="0" dirty="0" smtClean="0"/>
              <a:t>It promotes reusable analytics.</a:t>
            </a:r>
          </a:p>
          <a:p>
            <a:r>
              <a:rPr lang="en-AU" baseline="0" dirty="0" smtClean="0"/>
              <a:t>It enables more flexibility in distributing computation.</a:t>
            </a:r>
          </a:p>
          <a:p>
            <a:endParaRPr lang="en-AU" baseline="0" dirty="0" smtClean="0"/>
          </a:p>
          <a:p>
            <a:r>
              <a:rPr lang="en-AU" baseline="0" dirty="0" smtClean="0"/>
              <a:t>We believe this approach will be a necessity for the future of analytics because the diversity and complexity of computational platforms will increase and scientists needs to be able to work seamlessly in this environment.</a:t>
            </a:r>
          </a:p>
          <a:p>
            <a:endParaRPr lang="en-AU" baseline="0" dirty="0" smtClean="0"/>
          </a:p>
        </p:txBody>
      </p:sp>
      <p:sp>
        <p:nvSpPr>
          <p:cNvPr id="860" name="Shape 860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00" cy="49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AU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1529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699" cy="4467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AU" baseline="0" dirty="0" smtClean="0"/>
              <a:t>These are the current set of operators supported.</a:t>
            </a:r>
          </a:p>
        </p:txBody>
      </p:sp>
      <p:sp>
        <p:nvSpPr>
          <p:cNvPr id="860" name="Shape 860"/>
          <p:cNvSpPr txBox="1">
            <a:spLocks noGrp="1"/>
          </p:cNvSpPr>
          <p:nvPr>
            <p:ph type="sldNum" idx="12"/>
          </p:nvPr>
        </p:nvSpPr>
        <p:spPr>
          <a:xfrm>
            <a:off x="3849687" y="9428163"/>
            <a:ext cx="2946300" cy="4968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AU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590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AGDC Title W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612000" y="3708000"/>
            <a:ext cx="7992000" cy="35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l" rtl="0">
              <a:spcBef>
                <a:spcPts val="0"/>
              </a:spcBef>
              <a:buClr>
                <a:srgbClr val="00B0F0"/>
              </a:buClr>
              <a:buFont typeface="Arial"/>
              <a:buNone/>
              <a:defRPr sz="2400" b="1" i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612000" y="4140000"/>
            <a:ext cx="7992000" cy="35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algn="l" rtl="0">
              <a:spcBef>
                <a:spcPts val="400"/>
              </a:spcBef>
              <a:buClr>
                <a:schemeClr val="accent5"/>
              </a:buClr>
              <a:buFont typeface="Arial"/>
              <a:buNone/>
              <a:defRPr sz="16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lvl="1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lvl="2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lvl="3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lvl="4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lvl="5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lvl="6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lvl="7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lvl="8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AGDC Wide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848" cy="35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2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899591" y="879509"/>
            <a:ext cx="7632848" cy="38946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228600" algn="l" rtl="0">
              <a:spcBef>
                <a:spcPts val="360"/>
              </a:spcBef>
              <a:buClr>
                <a:schemeClr val="lt2"/>
              </a:buClr>
              <a:buFont typeface="Arial"/>
              <a:buChar char="•"/>
              <a:defRPr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lvl="1" indent="-171450" algn="l" rtl="0">
              <a:spcBef>
                <a:spcPts val="360"/>
              </a:spcBef>
              <a:buClr>
                <a:schemeClr val="lt2"/>
              </a:buClr>
              <a:buFont typeface="Arial"/>
              <a:buChar char="–"/>
              <a:defRPr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lvl="2" indent="-114300" algn="l" rtl="0">
              <a:spcBef>
                <a:spcPts val="360"/>
              </a:spcBef>
              <a:buClr>
                <a:schemeClr val="lt2"/>
              </a:buClr>
              <a:buFont typeface="Arial"/>
              <a:buChar char="•"/>
              <a:defRPr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lvl="3" indent="-114300" algn="l" rtl="0">
              <a:spcBef>
                <a:spcPts val="360"/>
              </a:spcBef>
              <a:buClr>
                <a:schemeClr val="lt2"/>
              </a:buClr>
              <a:buFont typeface="Arial"/>
              <a:buChar char="–"/>
              <a:defRPr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lvl="4" indent="-114300" algn="l" rtl="0">
              <a:spcBef>
                <a:spcPts val="360"/>
              </a:spcBef>
              <a:buClr>
                <a:schemeClr val="lt2"/>
              </a:buClr>
              <a:buFont typeface="Arial"/>
              <a:buChar char="»"/>
              <a:defRPr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lvl="5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lvl="6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lvl="7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lvl="8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4211960" y="4912030"/>
            <a:ext cx="4335760" cy="17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defRPr sz="10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 - text or pictur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360362" y="1053000"/>
            <a:ext cx="4139999" cy="3320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0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2000"/>
            </a:lvl3pPr>
            <a:lvl4pPr lvl="3" rtl="0">
              <a:spcBef>
                <a:spcPts val="0"/>
              </a:spcBef>
              <a:defRPr sz="2000"/>
            </a:lvl4pPr>
            <a:lvl5pPr lvl="4" rtl="0">
              <a:spcBef>
                <a:spcPts val="0"/>
              </a:spcBef>
              <a:defRPr sz="20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360362" y="202500"/>
            <a:ext cx="8459999" cy="67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Clr>
                <a:schemeClr val="accent6"/>
              </a:buClr>
              <a:buFont typeface="Arial"/>
              <a:buNone/>
              <a:defRPr sz="2800" b="1">
                <a:solidFill>
                  <a:schemeClr val="accent6"/>
                </a:solidFill>
              </a:defRPr>
            </a:lvl1pPr>
            <a:lvl2pPr marL="0" lvl="1" indent="0" rtl="0">
              <a:lnSpc>
                <a:spcPct val="85000"/>
              </a:lnSpc>
              <a:spcBef>
                <a:spcPts val="0"/>
              </a:spcBef>
              <a:buClr>
                <a:schemeClr val="accent5"/>
              </a:buClr>
              <a:buFont typeface="Arial"/>
              <a:buNone/>
              <a:defRPr sz="2200" b="1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buClr>
                <a:srgbClr val="00A9CE"/>
              </a:buClr>
              <a:buFont typeface="Arial"/>
              <a:buNone/>
              <a:defRPr sz="2800">
                <a:solidFill>
                  <a:srgbClr val="00A9CE"/>
                </a:solidFill>
              </a:defRPr>
            </a:lvl3pPr>
            <a:lvl4pPr lvl="3" rtl="0">
              <a:spcBef>
                <a:spcPts val="0"/>
              </a:spcBef>
              <a:buClr>
                <a:srgbClr val="00A9CE"/>
              </a:buClr>
              <a:buFont typeface="Arial"/>
              <a:buNone/>
              <a:defRPr sz="2800">
                <a:solidFill>
                  <a:srgbClr val="00A9CE"/>
                </a:solidFill>
              </a:defRPr>
            </a:lvl4pPr>
            <a:lvl5pPr lvl="4" rtl="0">
              <a:spcBef>
                <a:spcPts val="0"/>
              </a:spcBef>
              <a:buClr>
                <a:srgbClr val="00A9CE"/>
              </a:buClr>
              <a:buFont typeface="Arial"/>
              <a:buNone/>
              <a:defRPr sz="2800">
                <a:solidFill>
                  <a:srgbClr val="00A9CE"/>
                </a:solidFill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pic" idx="3"/>
          </p:nvPr>
        </p:nvSpPr>
        <p:spPr>
          <a:xfrm>
            <a:off x="4680362" y="1053000"/>
            <a:ext cx="4139999" cy="3320999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4211960" y="4912030"/>
            <a:ext cx="4335760" cy="17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defRPr sz="10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60000" y="1053000"/>
            <a:ext cx="8459999" cy="3320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52000" lvl="1" indent="-252000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360362" y="202500"/>
            <a:ext cx="8459999" cy="67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Clr>
                <a:schemeClr val="accent6"/>
              </a:buClr>
              <a:buFont typeface="Arial"/>
              <a:buNone/>
              <a:defRPr sz="2800" b="1">
                <a:solidFill>
                  <a:schemeClr val="accent6"/>
                </a:solidFill>
              </a:defRPr>
            </a:lvl1pPr>
            <a:lvl2pPr marL="0" lvl="1" indent="0" rtl="0">
              <a:lnSpc>
                <a:spcPct val="85000"/>
              </a:lnSpc>
              <a:spcBef>
                <a:spcPts val="0"/>
              </a:spcBef>
              <a:buClr>
                <a:schemeClr val="accent5"/>
              </a:buClr>
              <a:buFont typeface="Arial"/>
              <a:buNone/>
              <a:defRPr sz="2200" b="1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buClr>
                <a:srgbClr val="00A9CE"/>
              </a:buClr>
              <a:buFont typeface="Arial"/>
              <a:buNone/>
              <a:defRPr sz="2800">
                <a:solidFill>
                  <a:srgbClr val="00A9CE"/>
                </a:solidFill>
              </a:defRPr>
            </a:lvl3pPr>
            <a:lvl4pPr lvl="3" rtl="0">
              <a:spcBef>
                <a:spcPts val="0"/>
              </a:spcBef>
              <a:buClr>
                <a:srgbClr val="00A9CE"/>
              </a:buClr>
              <a:buFont typeface="Arial"/>
              <a:buNone/>
              <a:defRPr sz="2800">
                <a:solidFill>
                  <a:srgbClr val="00A9CE"/>
                </a:solidFill>
              </a:defRPr>
            </a:lvl4pPr>
            <a:lvl5pPr lvl="4" rtl="0">
              <a:spcBef>
                <a:spcPts val="0"/>
              </a:spcBef>
              <a:buClr>
                <a:srgbClr val="00A9CE"/>
              </a:buClr>
              <a:buFont typeface="Arial"/>
              <a:buNone/>
              <a:defRPr sz="2800">
                <a:solidFill>
                  <a:srgbClr val="00A9CE"/>
                </a:solidFill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3543300" y="477451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A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AU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4211960" y="4912030"/>
            <a:ext cx="4335760" cy="17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defRPr sz="10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60362" y="202500"/>
            <a:ext cx="8459999" cy="67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Clr>
                <a:schemeClr val="accent6"/>
              </a:buClr>
              <a:buFont typeface="Arial"/>
              <a:buNone/>
              <a:defRPr sz="2800" b="1">
                <a:solidFill>
                  <a:schemeClr val="accent6"/>
                </a:solidFill>
              </a:defRPr>
            </a:lvl1pPr>
            <a:lvl2pPr marL="0" lvl="1" indent="0" rtl="0">
              <a:lnSpc>
                <a:spcPct val="85000"/>
              </a:lnSpc>
              <a:spcBef>
                <a:spcPts val="0"/>
              </a:spcBef>
              <a:buClr>
                <a:schemeClr val="accent5"/>
              </a:buClr>
              <a:buFont typeface="Arial"/>
              <a:buNone/>
              <a:defRPr sz="2200" b="1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buClr>
                <a:srgbClr val="00A9CE"/>
              </a:buClr>
              <a:buFont typeface="Arial"/>
              <a:buNone/>
              <a:defRPr sz="2800">
                <a:solidFill>
                  <a:srgbClr val="00A9CE"/>
                </a:solidFill>
              </a:defRPr>
            </a:lvl3pPr>
            <a:lvl4pPr lvl="3" rtl="0">
              <a:spcBef>
                <a:spcPts val="0"/>
              </a:spcBef>
              <a:buClr>
                <a:srgbClr val="00A9CE"/>
              </a:buClr>
              <a:buFont typeface="Arial"/>
              <a:buNone/>
              <a:defRPr sz="2800">
                <a:solidFill>
                  <a:srgbClr val="00A9CE"/>
                </a:solidFill>
              </a:defRPr>
            </a:lvl4pPr>
            <a:lvl5pPr lvl="4" rtl="0">
              <a:spcBef>
                <a:spcPts val="0"/>
              </a:spcBef>
              <a:buClr>
                <a:srgbClr val="00A9CE"/>
              </a:buClr>
              <a:buFont typeface="Arial"/>
              <a:buNone/>
              <a:defRPr sz="2800">
                <a:solidFill>
                  <a:srgbClr val="00A9CE"/>
                </a:solidFill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4211960" y="4912030"/>
            <a:ext cx="4335760" cy="17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defRPr sz="10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3543300" y="477451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A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AU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12000" y="3708000"/>
            <a:ext cx="7992000" cy="35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B0F0"/>
              </a:buClr>
              <a:buFont typeface="Arial"/>
              <a:buNone/>
              <a:defRPr sz="24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12000" y="4140000"/>
            <a:ext cx="7992000" cy="35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buClr>
                <a:schemeClr val="accent5"/>
              </a:buClr>
              <a:buFont typeface="Arial"/>
              <a:buNone/>
              <a:defRPr sz="1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848" cy="35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899591" y="879509"/>
            <a:ext cx="7632848" cy="38946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360"/>
              </a:spcBef>
              <a:buClr>
                <a:schemeClr val="lt2"/>
              </a:buClr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71450" algn="l" rtl="0">
              <a:spcBef>
                <a:spcPts val="360"/>
              </a:spcBef>
              <a:buClr>
                <a:schemeClr val="lt2"/>
              </a:buClr>
              <a:buFont typeface="Arial"/>
              <a:buChar char="–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lt2"/>
              </a:buClr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lt2"/>
              </a:buClr>
              <a:buFont typeface="Arial"/>
              <a:buChar char="–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lt2"/>
              </a:buClr>
              <a:buFont typeface="Arial"/>
              <a:buChar char="»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4211960" y="4912030"/>
            <a:ext cx="4335760" cy="17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defRPr sz="10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hape 855"/>
          <p:cNvSpPr txBox="1">
            <a:spLocks noGrp="1"/>
          </p:cNvSpPr>
          <p:nvPr>
            <p:ph type="title"/>
          </p:nvPr>
        </p:nvSpPr>
        <p:spPr>
          <a:xfrm>
            <a:off x="612000" y="3708000"/>
            <a:ext cx="7992000" cy="35999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ctr" anchorCtr="0">
            <a:noAutofit/>
          </a:bodyPr>
          <a:lstStyle/>
          <a:p>
            <a:pPr lvl="0">
              <a:buSzPct val="25000"/>
            </a:pPr>
            <a:r>
              <a:rPr lang="en-AU" dirty="0">
                <a:latin typeface="Calibri" panose="020F0502020204030204" pitchFamily="34" charset="0"/>
              </a:rPr>
              <a:t>Natural Language Interface for Exploratory Data Analysis</a:t>
            </a:r>
            <a:endParaRPr lang="en-AU" sz="2400" b="1" i="0" u="none" strike="noStrike" cap="none" dirty="0">
              <a:solidFill>
                <a:srgbClr val="00B0F0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856" name="Shape 856"/>
          <p:cNvSpPr txBox="1">
            <a:spLocks noGrp="1"/>
          </p:cNvSpPr>
          <p:nvPr>
            <p:ph type="body" idx="1"/>
          </p:nvPr>
        </p:nvSpPr>
        <p:spPr>
          <a:xfrm>
            <a:off x="612000" y="4287644"/>
            <a:ext cx="7992000" cy="35999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5"/>
              </a:buClr>
              <a:buSzPct val="25000"/>
              <a:buFont typeface="Arial"/>
              <a:buNone/>
            </a:pPr>
            <a:r>
              <a:rPr lang="en-AU" sz="1600" b="0" i="0" u="none" strike="noStrike" cap="none" dirty="0">
                <a:solidFill>
                  <a:schemeClr val="accent5"/>
                </a:solidFill>
                <a:latin typeface="Calibri" panose="020F0502020204030204" pitchFamily="34" charset="0"/>
                <a:sym typeface="Arial"/>
              </a:rPr>
              <a:t>A Collaboration between Geoscience Australia, CSIRO and NCI</a:t>
            </a:r>
          </a:p>
          <a:p>
            <a:pPr marL="0" marR="0" lvl="0" indent="0" algn="l" rtl="0">
              <a:spcBef>
                <a:spcPts val="400"/>
              </a:spcBef>
              <a:buClr>
                <a:schemeClr val="accent5"/>
              </a:buClr>
              <a:buSzPct val="25000"/>
              <a:buFont typeface="Arial"/>
              <a:buNone/>
            </a:pPr>
            <a:endParaRPr sz="1600" b="0" i="0" u="none" strike="noStrike" cap="none" dirty="0">
              <a:solidFill>
                <a:schemeClr val="accent5"/>
              </a:solidFill>
              <a:latin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900" cy="359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AU" dirty="0" smtClean="0">
                <a:latin typeface="Calibri" panose="020F0502020204030204" pitchFamily="34" charset="0"/>
              </a:rPr>
              <a:t>Analytics API</a:t>
            </a:r>
            <a:endParaRPr lang="en-AU" dirty="0">
              <a:latin typeface="Calibri" panose="020F0502020204030204" pitchFamily="34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899591" y="1076388"/>
            <a:ext cx="7632900" cy="345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159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318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6477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8636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0795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•"/>
              <a:defRPr kern="1200">
                <a:solidFill>
                  <a:schemeClr val="accent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AU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215900" marR="0" lvl="0" indent="-2159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AU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The Analytics API revolves around 2 functions:</a:t>
            </a:r>
          </a:p>
          <a:p>
            <a:pPr marL="215900" marR="0" lvl="0" indent="-2159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AU" dirty="0" smtClean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AU" dirty="0" err="1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create_array</a:t>
            </a:r>
            <a:r>
              <a:rPr lang="en-AU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 </a:t>
            </a:r>
            <a:r>
              <a:rPr lang="en-AU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– creates a virtual array, a descriptor of the data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en-AU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a</a:t>
            </a:r>
            <a:r>
              <a:rPr kumimoji="0" lang="en-AU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pply_expression</a:t>
            </a:r>
            <a:r>
              <a:rPr kumimoji="0" lang="en-AU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– </a:t>
            </a:r>
            <a:r>
              <a:rPr lang="en-AU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takes as input the data descriptor and some analytics expression and </a:t>
            </a:r>
            <a:r>
              <a:rPr kumimoji="0" lang="en-AU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creates a analytics</a:t>
            </a:r>
            <a:r>
              <a:rPr kumimoji="0" lang="en-AU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task.</a:t>
            </a:r>
            <a:endParaRPr kumimoji="0" lang="en-AU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215900" marR="0" lvl="0" indent="-2159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AU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46693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900" cy="359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AU" dirty="0" smtClean="0">
                <a:latin typeface="Calibri" panose="020F0502020204030204" pitchFamily="34" charset="0"/>
              </a:rPr>
              <a:t>Analytics API – Create Array</a:t>
            </a:r>
            <a:endParaRPr lang="en-AU" dirty="0">
              <a:latin typeface="Calibri" panose="020F0502020204030204" pitchFamily="34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627529" y="1076388"/>
            <a:ext cx="8310284" cy="345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159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318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6477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8636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0795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•"/>
              <a:defRPr kern="1200">
                <a:solidFill>
                  <a:schemeClr val="accent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Lake Burley </a:t>
            </a:r>
            <a:r>
              <a:rPr lang="en-AU" sz="1800" dirty="0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Griffin</a:t>
            </a:r>
            <a:endParaRPr lang="en-AU" sz="1800" dirty="0">
              <a:solidFill>
                <a:sysClr val="windowText" lastClr="000000"/>
              </a:solidFill>
              <a:latin typeface="Lucida Console" panose="020B0609040504020204" pitchFamily="49" charset="0"/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dimensions = longitude: 149.07 to 149.18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             latitude:  -35.32 to -35.28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             time:      1/1/1990 to 31/12/1990</a:t>
            </a:r>
          </a:p>
          <a:p>
            <a:pPr marL="0" lvl="0" indent="0">
              <a:spcBef>
                <a:spcPts val="1200"/>
              </a:spcBef>
              <a:buNone/>
            </a:pPr>
            <a:endParaRPr lang="en-AU" sz="1800" dirty="0">
              <a:solidFill>
                <a:sysClr val="windowText" lastClr="000000"/>
              </a:solidFill>
              <a:latin typeface="Lucida Console" panose="020B0609040504020204" pitchFamily="49" charset="0"/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b40 = </a:t>
            </a:r>
            <a:r>
              <a:rPr lang="en-AU" sz="1800" dirty="0" err="1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create_array</a:t>
            </a:r>
            <a:r>
              <a:rPr lang="en-AU" sz="1800" dirty="0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(LANDSAT 5, NBAR, band_40, dimensions)</a:t>
            </a:r>
            <a:endParaRPr lang="en-AU" sz="1800" dirty="0">
              <a:solidFill>
                <a:sysClr val="windowText" lastClr="000000"/>
              </a:solidFill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9412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900" cy="359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AU" dirty="0" smtClean="0">
                <a:latin typeface="Calibri" panose="020F0502020204030204" pitchFamily="34" charset="0"/>
              </a:rPr>
              <a:t>Analytics API – Create Array example</a:t>
            </a:r>
            <a:endParaRPr lang="en-AU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1" y="866644"/>
            <a:ext cx="7658764" cy="3941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259" y="1211693"/>
            <a:ext cx="6154831" cy="309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902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900" cy="359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AU" dirty="0" smtClean="0">
                <a:latin typeface="Calibri" panose="020F0502020204030204" pitchFamily="34" charset="0"/>
              </a:rPr>
              <a:t>Analytics API – NDVI example</a:t>
            </a:r>
            <a:endParaRPr lang="en-AU" dirty="0">
              <a:latin typeface="Calibri" panose="020F0502020204030204" pitchFamily="34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627529" y="1076388"/>
            <a:ext cx="8310284" cy="345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159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318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6477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8636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0795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•"/>
              <a:defRPr kern="1200">
                <a:solidFill>
                  <a:schemeClr val="accent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Lake Burley Griffin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dimensions = longitude: 149.07 to 149.18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             latitude:  -35.32 to -35.28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             time:      1/1/1990 to </a:t>
            </a:r>
            <a:r>
              <a:rPr lang="en-AU" sz="1800" dirty="0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31/12/1990</a:t>
            </a:r>
          </a:p>
          <a:p>
            <a:pPr marL="0" lvl="0" indent="0">
              <a:spcBef>
                <a:spcPts val="1200"/>
              </a:spcBef>
              <a:buNone/>
            </a:pPr>
            <a:endParaRPr lang="en-AU" sz="1800" dirty="0">
              <a:solidFill>
                <a:sysClr val="windowText" lastClr="000000"/>
              </a:solidFill>
              <a:latin typeface="Lucida Console" panose="020B0609040504020204" pitchFamily="49" charset="0"/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b40 = </a:t>
            </a:r>
            <a:r>
              <a:rPr lang="en-AU" sz="1800" dirty="0" err="1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create_array</a:t>
            </a: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(LANDSAT 5, NBAR, band_40, dimensions)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b30 = </a:t>
            </a:r>
            <a:r>
              <a:rPr lang="en-AU" sz="1800" dirty="0" err="1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create_array</a:t>
            </a: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(LANDSAT 5, NBAR, band_30, dimensions)</a:t>
            </a:r>
          </a:p>
          <a:p>
            <a:pPr marL="0" lvl="0" indent="0">
              <a:spcBef>
                <a:spcPts val="1200"/>
              </a:spcBef>
              <a:buNone/>
            </a:pPr>
            <a:endParaRPr lang="en-AU" sz="1800" dirty="0">
              <a:solidFill>
                <a:sysClr val="windowText" lastClr="000000"/>
              </a:solidFill>
              <a:latin typeface="Lucida Console" panose="020B0609040504020204" pitchFamily="49" charset="0"/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 err="1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ndvi</a:t>
            </a: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 = </a:t>
            </a:r>
            <a:r>
              <a:rPr lang="en-AU" sz="1800" dirty="0" err="1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apply_expression</a:t>
            </a:r>
            <a:r>
              <a:rPr lang="en-AU" sz="1800" dirty="0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((b40 – b30) / (b40 + b30))</a:t>
            </a:r>
            <a:endParaRPr lang="en-AU" sz="1800" dirty="0">
              <a:solidFill>
                <a:sysClr val="windowText" lastClr="000000"/>
              </a:solidFill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8412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900" cy="359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AU" dirty="0" smtClean="0">
                <a:latin typeface="Calibri" panose="020F0502020204030204" pitchFamily="34" charset="0"/>
              </a:rPr>
              <a:t>Analytics API – NDVI example</a:t>
            </a:r>
            <a:endParaRPr lang="en-AU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1" y="945834"/>
            <a:ext cx="7626096" cy="3817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742" y="1192305"/>
            <a:ext cx="6105552" cy="318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2493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900" cy="359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AU" dirty="0" smtClean="0">
                <a:latin typeface="Calibri" panose="020F0502020204030204" pitchFamily="34" charset="0"/>
              </a:rPr>
              <a:t>Analytics API – </a:t>
            </a:r>
            <a:r>
              <a:rPr lang="en-AU" dirty="0">
                <a:latin typeface="Calibri" panose="020F0502020204030204" pitchFamily="34" charset="0"/>
              </a:rPr>
              <a:t>M</a:t>
            </a:r>
            <a:r>
              <a:rPr lang="en-AU" dirty="0" smtClean="0">
                <a:latin typeface="Calibri" panose="020F0502020204030204" pitchFamily="34" charset="0"/>
              </a:rPr>
              <a:t>edian reduction over time example</a:t>
            </a:r>
            <a:endParaRPr lang="en-AU" dirty="0">
              <a:latin typeface="Calibri" panose="020F0502020204030204" pitchFamily="34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627529" y="1076388"/>
            <a:ext cx="8310284" cy="345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159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318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6477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8636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0795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•"/>
              <a:defRPr kern="1200">
                <a:solidFill>
                  <a:schemeClr val="accent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Lake Burley Griffin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dimensions = longitude: 149.07 to 149.18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             latitude:  -35.32 to -35.28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             time:      1/1/1990 to 31/12/1990</a:t>
            </a:r>
          </a:p>
          <a:p>
            <a:pPr marL="0" lvl="0" indent="0">
              <a:spcBef>
                <a:spcPts val="1200"/>
              </a:spcBef>
              <a:buNone/>
            </a:pPr>
            <a:endParaRPr lang="en-AU" sz="1800" dirty="0">
              <a:solidFill>
                <a:sysClr val="windowText" lastClr="000000"/>
              </a:solidFill>
              <a:latin typeface="Lucida Console" panose="020B0609040504020204" pitchFamily="49" charset="0"/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b40 = </a:t>
            </a:r>
            <a:r>
              <a:rPr lang="en-AU" sz="1800" dirty="0" err="1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create_array</a:t>
            </a: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(LANDSAT 5, NBAR, band_40, dimensions)</a:t>
            </a:r>
          </a:p>
          <a:p>
            <a:pPr marL="0" lvl="0" indent="0">
              <a:spcBef>
                <a:spcPts val="1200"/>
              </a:spcBef>
              <a:buNone/>
            </a:pPr>
            <a:endParaRPr lang="en-AU" sz="1800" dirty="0">
              <a:solidFill>
                <a:sysClr val="windowText" lastClr="000000"/>
              </a:solidFill>
              <a:latin typeface="Lucida Console" panose="020B0609040504020204" pitchFamily="49" charset="0"/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median = </a:t>
            </a:r>
            <a:r>
              <a:rPr lang="en-AU" sz="1800" dirty="0" err="1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apply_expression</a:t>
            </a:r>
            <a:r>
              <a:rPr lang="en-AU" sz="1800" dirty="0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(median(b40, </a:t>
            </a: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time))</a:t>
            </a:r>
            <a:endParaRPr kumimoji="0" lang="en-AU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5120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900" cy="359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AU" dirty="0" smtClean="0">
                <a:latin typeface="Calibri" panose="020F0502020204030204" pitchFamily="34" charset="0"/>
              </a:rPr>
              <a:t>Analytics API – Median reduction over time example</a:t>
            </a:r>
            <a:endParaRPr lang="en-AU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1" y="1190088"/>
            <a:ext cx="7813310" cy="31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3222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900" cy="359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AU" dirty="0" smtClean="0">
                <a:latin typeface="Calibri" panose="020F0502020204030204" pitchFamily="34" charset="0"/>
              </a:rPr>
              <a:t>Analytics API – Median reduction over </a:t>
            </a:r>
            <a:r>
              <a:rPr lang="en-AU" dirty="0" err="1" smtClean="0">
                <a:latin typeface="Calibri" panose="020F0502020204030204" pitchFamily="34" charset="0"/>
              </a:rPr>
              <a:t>lat</a:t>
            </a:r>
            <a:r>
              <a:rPr lang="en-AU" dirty="0" smtClean="0">
                <a:latin typeface="Calibri" panose="020F0502020204030204" pitchFamily="34" charset="0"/>
              </a:rPr>
              <a:t> long example</a:t>
            </a:r>
            <a:endParaRPr lang="en-AU" dirty="0">
              <a:latin typeface="Calibri" panose="020F0502020204030204" pitchFamily="34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627529" y="1076388"/>
            <a:ext cx="8310284" cy="345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159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318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6477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8636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0795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•"/>
              <a:defRPr kern="1200">
                <a:solidFill>
                  <a:schemeClr val="accent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Lake Burley Griffin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dimensions = longitude: 149.07 to 149.18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             latitude:  -35.32 to -35.28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             time:      1/1/1990 to 31/12/1990</a:t>
            </a:r>
          </a:p>
          <a:p>
            <a:pPr marL="0" lvl="0" indent="0">
              <a:spcBef>
                <a:spcPts val="1200"/>
              </a:spcBef>
              <a:buNone/>
            </a:pPr>
            <a:endParaRPr lang="en-AU" sz="1800" dirty="0">
              <a:solidFill>
                <a:sysClr val="windowText" lastClr="000000"/>
              </a:solidFill>
              <a:latin typeface="Lucida Console" panose="020B0609040504020204" pitchFamily="49" charset="0"/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b40 = </a:t>
            </a:r>
            <a:r>
              <a:rPr lang="en-AU" sz="1800" dirty="0" err="1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create_array</a:t>
            </a: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(LANDSAT 5, NBAR, band_40, dimensions)</a:t>
            </a:r>
          </a:p>
          <a:p>
            <a:pPr marL="0" lvl="0" indent="0">
              <a:spcBef>
                <a:spcPts val="1200"/>
              </a:spcBef>
              <a:buNone/>
            </a:pPr>
            <a:endParaRPr lang="en-AU" sz="1800" dirty="0">
              <a:solidFill>
                <a:sysClr val="windowText" lastClr="000000"/>
              </a:solidFill>
              <a:latin typeface="Lucida Console" panose="020B0609040504020204" pitchFamily="49" charset="0"/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median = </a:t>
            </a:r>
            <a:r>
              <a:rPr lang="en-AU" sz="1800" dirty="0" err="1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apply_expression</a:t>
            </a:r>
            <a:r>
              <a:rPr lang="en-AU" sz="1800" dirty="0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(median(b40, </a:t>
            </a:r>
            <a:r>
              <a:rPr lang="en-AU" sz="1800" dirty="0" err="1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lat</a:t>
            </a: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, long))</a:t>
            </a:r>
            <a:endParaRPr kumimoji="0" lang="en-AU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0863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900" cy="359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AU" dirty="0" smtClean="0">
                <a:latin typeface="Calibri" panose="020F0502020204030204" pitchFamily="34" charset="0"/>
              </a:rPr>
              <a:t>Analytics API – </a:t>
            </a:r>
            <a:r>
              <a:rPr lang="en-AU" dirty="0">
                <a:latin typeface="Calibri" panose="020F0502020204030204" pitchFamily="34" charset="0"/>
              </a:rPr>
              <a:t>Median reduction over </a:t>
            </a:r>
            <a:r>
              <a:rPr lang="en-AU" dirty="0" err="1">
                <a:latin typeface="Calibri" panose="020F0502020204030204" pitchFamily="34" charset="0"/>
              </a:rPr>
              <a:t>lat</a:t>
            </a:r>
            <a:r>
              <a:rPr lang="en-AU" dirty="0">
                <a:latin typeface="Calibri" panose="020F0502020204030204" pitchFamily="34" charset="0"/>
              </a:rPr>
              <a:t> long example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1" y="1040964"/>
            <a:ext cx="7729788" cy="376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0360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900" cy="359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AU" dirty="0" smtClean="0">
                <a:latin typeface="Calibri" panose="020F0502020204030204" pitchFamily="34" charset="0"/>
              </a:rPr>
              <a:t>Analytics API – Slightly more involved example</a:t>
            </a:r>
            <a:endParaRPr lang="en-AU" dirty="0">
              <a:latin typeface="Calibri" panose="020F0502020204030204" pitchFamily="34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627529" y="1076388"/>
            <a:ext cx="8310284" cy="345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2159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318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6477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8636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0795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•"/>
              <a:defRPr kern="1200">
                <a:solidFill>
                  <a:schemeClr val="accent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Lake Burley Griffin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    </a:t>
            </a:r>
            <a:endParaRPr lang="en-AU" sz="1800" dirty="0">
              <a:solidFill>
                <a:sysClr val="windowText" lastClr="000000"/>
              </a:solidFill>
              <a:latin typeface="Lucida Console" panose="020B0609040504020204" pitchFamily="49" charset="0"/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b40 = </a:t>
            </a:r>
            <a:r>
              <a:rPr lang="en-AU" sz="1800" dirty="0" err="1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create_array</a:t>
            </a: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(LANDSAT 5, NBAR, band_40, dimensions)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b30 = </a:t>
            </a:r>
            <a:r>
              <a:rPr lang="en-AU" sz="1800" dirty="0" err="1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create_array</a:t>
            </a: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(LANDSAT 5, NBAR, band_30, dimensions)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 err="1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pq</a:t>
            </a: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  = </a:t>
            </a:r>
            <a:r>
              <a:rPr lang="en-AU" sz="1800" dirty="0" err="1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create_array</a:t>
            </a: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(LANDSAT 5, PQ, </a:t>
            </a:r>
            <a:r>
              <a:rPr lang="en-AU" sz="1800" dirty="0" err="1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pixelquality</a:t>
            </a: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, dimensions)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    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 err="1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ndvi</a:t>
            </a: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 = </a:t>
            </a:r>
            <a:r>
              <a:rPr lang="en-AU" sz="1800" dirty="0" err="1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apply_expression</a:t>
            </a:r>
            <a:r>
              <a:rPr lang="en-AU" sz="1800" dirty="0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((b40 - b30) / (b40 + b30))</a:t>
            </a:r>
            <a:endParaRPr lang="en-AU" sz="1800" dirty="0">
              <a:solidFill>
                <a:sysClr val="windowText" lastClr="000000"/>
              </a:solidFill>
              <a:latin typeface="Lucida Console" panose="020B0609040504020204" pitchFamily="49" charset="0"/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 err="1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adjusted_ndvi</a:t>
            </a: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 = </a:t>
            </a:r>
            <a:r>
              <a:rPr lang="en-AU" sz="1800" dirty="0" err="1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apply_expression</a:t>
            </a:r>
            <a:r>
              <a:rPr lang="en-AU" sz="1800" dirty="0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(</a:t>
            </a:r>
            <a:r>
              <a:rPr lang="en-AU" sz="1800" dirty="0" err="1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ndvi</a:t>
            </a:r>
            <a:r>
              <a:rPr lang="en-AU" sz="1800" dirty="0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*0.5)</a:t>
            </a:r>
            <a:endParaRPr lang="en-AU" sz="1800" dirty="0">
              <a:solidFill>
                <a:sysClr val="windowText" lastClr="000000"/>
              </a:solidFill>
              <a:latin typeface="Lucida Console" panose="020B0609040504020204" pitchFamily="49" charset="0"/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mask = </a:t>
            </a:r>
            <a:r>
              <a:rPr lang="en-AU" sz="1800" dirty="0" err="1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apply_expression</a:t>
            </a:r>
            <a:r>
              <a:rPr lang="en-AU" sz="1800" dirty="0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(</a:t>
            </a:r>
            <a:r>
              <a:rPr lang="en-AU" sz="1800" dirty="0" err="1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adjusted_ndvi</a:t>
            </a:r>
            <a:r>
              <a:rPr lang="en-AU" sz="1800" dirty="0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{</a:t>
            </a:r>
            <a:r>
              <a:rPr lang="en-AU" sz="1800" dirty="0" err="1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pq</a:t>
            </a:r>
            <a:r>
              <a:rPr lang="en-AU" sz="1800" dirty="0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})</a:t>
            </a:r>
            <a:endParaRPr lang="en-AU" sz="1800" dirty="0">
              <a:solidFill>
                <a:sysClr val="windowText" lastClr="000000"/>
              </a:solidFill>
              <a:latin typeface="Lucida Console" panose="020B0609040504020204" pitchFamily="49" charset="0"/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AU" sz="1800" dirty="0" err="1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median_t</a:t>
            </a: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 = </a:t>
            </a:r>
            <a:r>
              <a:rPr lang="en-AU" sz="1800" dirty="0" err="1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apply_expression</a:t>
            </a:r>
            <a:r>
              <a:rPr lang="en-AU" sz="1800" dirty="0" smtClean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(median(mask, </a:t>
            </a:r>
            <a:r>
              <a:rPr lang="en-AU" sz="1800" dirty="0">
                <a:solidFill>
                  <a:sysClr val="windowText" lastClr="000000"/>
                </a:solidFill>
                <a:latin typeface="Lucida Console" panose="020B0609040504020204" pitchFamily="49" charset="0"/>
              </a:rPr>
              <a:t>time))</a:t>
            </a:r>
            <a:endParaRPr lang="en-AU" sz="1800" dirty="0">
              <a:solidFill>
                <a:sysClr val="windowText" lastClr="000000"/>
              </a:solidFill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80558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900" cy="359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AU" dirty="0">
                <a:latin typeface="Calibri" panose="020F0502020204030204" pitchFamily="34" charset="0"/>
              </a:rPr>
              <a:t>Overview</a:t>
            </a:r>
          </a:p>
        </p:txBody>
      </p:sp>
      <p:sp>
        <p:nvSpPr>
          <p:cNvPr id="863" name="Shape 863"/>
          <p:cNvSpPr txBox="1">
            <a:spLocks noGrp="1"/>
          </p:cNvSpPr>
          <p:nvPr>
            <p:ph type="body" idx="1"/>
          </p:nvPr>
        </p:nvSpPr>
        <p:spPr>
          <a:xfrm>
            <a:off x="899591" y="879509"/>
            <a:ext cx="7632900" cy="389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>
              <a:lnSpc>
                <a:spcPct val="115000"/>
              </a:lnSpc>
              <a:spcBef>
                <a:spcPts val="0"/>
              </a:spcBef>
            </a:pPr>
            <a:r>
              <a:rPr lang="en-AU" dirty="0" smtClean="0">
                <a:latin typeface="Calibri" panose="020F0502020204030204" pitchFamily="34" charset="0"/>
              </a:rPr>
              <a:t>Demo </a:t>
            </a:r>
            <a:r>
              <a:rPr lang="en-AU" dirty="0">
                <a:latin typeface="Calibri" panose="020F0502020204030204" pitchFamily="34" charset="0"/>
              </a:rPr>
              <a:t>of current progress</a:t>
            </a:r>
          </a:p>
          <a:p>
            <a:pPr marL="457200" lvl="0">
              <a:lnSpc>
                <a:spcPct val="115000"/>
              </a:lnSpc>
              <a:spcBef>
                <a:spcPts val="0"/>
              </a:spcBef>
            </a:pPr>
            <a:r>
              <a:rPr lang="en-AU" dirty="0" smtClean="0">
                <a:latin typeface="Calibri" panose="020F0502020204030204" pitchFamily="34" charset="0"/>
              </a:rPr>
              <a:t>Goals</a:t>
            </a: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r>
              <a:rPr lang="en-AU" dirty="0" smtClean="0">
                <a:latin typeface="Calibri" panose="020F0502020204030204" pitchFamily="34" charset="0"/>
              </a:rPr>
              <a:t>Analytics API Components</a:t>
            </a: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r>
              <a:rPr lang="en-AU" dirty="0" smtClean="0">
                <a:latin typeface="Calibri" panose="020F0502020204030204" pitchFamily="34" charset="0"/>
              </a:rPr>
              <a:t>Analytics Expression Language</a:t>
            </a: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r>
              <a:rPr lang="en-AU" dirty="0" smtClean="0">
                <a:latin typeface="Calibri" panose="020F0502020204030204" pitchFamily="34" charset="0"/>
              </a:rPr>
              <a:t>Analytics API examples</a:t>
            </a:r>
            <a:endParaRPr lang="en-AU" dirty="0"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900" cy="359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AU" dirty="0" smtClean="0">
                <a:latin typeface="Calibri" panose="020F0502020204030204" pitchFamily="34" charset="0"/>
              </a:rPr>
              <a:t>Analytics API – </a:t>
            </a:r>
            <a:r>
              <a:rPr lang="en-AU" dirty="0">
                <a:latin typeface="Calibri" panose="020F0502020204030204" pitchFamily="34" charset="0"/>
              </a:rPr>
              <a:t>Slightly more involved example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1" y="1294533"/>
            <a:ext cx="7766977" cy="33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235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900" cy="359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AU" dirty="0" smtClean="0">
                <a:latin typeface="Calibri" panose="020F0502020204030204" pitchFamily="34" charset="0"/>
              </a:rPr>
              <a:t>What can we do to make it more natural language like?</a:t>
            </a:r>
            <a:endParaRPr lang="en-AU" dirty="0">
              <a:latin typeface="Calibri" panose="020F0502020204030204" pitchFamily="34" charset="0"/>
            </a:endParaRPr>
          </a:p>
        </p:txBody>
      </p:sp>
      <p:sp>
        <p:nvSpPr>
          <p:cNvPr id="863" name="Shape 863"/>
          <p:cNvSpPr txBox="1">
            <a:spLocks noGrp="1"/>
          </p:cNvSpPr>
          <p:nvPr>
            <p:ph type="body" idx="1"/>
          </p:nvPr>
        </p:nvSpPr>
        <p:spPr>
          <a:xfrm>
            <a:off x="899591" y="879509"/>
            <a:ext cx="7632900" cy="389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indent="-457200">
              <a:buFont typeface="+mj-lt"/>
              <a:buAutoNum type="arabicPeriod"/>
            </a:pPr>
            <a:r>
              <a:rPr lang="en-AU" sz="2400" dirty="0" smtClean="0">
                <a:latin typeface="Calibri" panose="020F0502020204030204" pitchFamily="34" charset="0"/>
              </a:rPr>
              <a:t>Explore </a:t>
            </a:r>
            <a:r>
              <a:rPr lang="en-AU" sz="2400" dirty="0">
                <a:latin typeface="Calibri" panose="020F0502020204030204" pitchFamily="34" charset="0"/>
              </a:rPr>
              <a:t>existing </a:t>
            </a:r>
            <a:r>
              <a:rPr lang="en-AU" sz="2400" dirty="0" smtClean="0">
                <a:latin typeface="Calibri" panose="020F0502020204030204" pitchFamily="34" charset="0"/>
              </a:rPr>
              <a:t>W3C standards for encoding </a:t>
            </a:r>
            <a:r>
              <a:rPr lang="en-AU" sz="2400" dirty="0">
                <a:latin typeface="Calibri" panose="020F0502020204030204" pitchFamily="34" charset="0"/>
              </a:rPr>
              <a:t>the </a:t>
            </a:r>
            <a:r>
              <a:rPr lang="en-AU" sz="2400" dirty="0" smtClean="0">
                <a:latin typeface="Calibri" panose="020F0502020204030204" pitchFamily="34" charset="0"/>
              </a:rPr>
              <a:t>workflow.</a:t>
            </a:r>
          </a:p>
          <a:p>
            <a:pPr marL="514350" indent="-457200">
              <a:buFont typeface="+mj-lt"/>
              <a:buAutoNum type="arabicPeriod"/>
            </a:pPr>
            <a:r>
              <a:rPr lang="en-AU" sz="2400" dirty="0" smtClean="0">
                <a:latin typeface="Calibri" panose="020F0502020204030204" pitchFamily="34" charset="0"/>
              </a:rPr>
              <a:t>Explore linked data as part of the semantic web.</a:t>
            </a:r>
          </a:p>
          <a:p>
            <a:pPr marL="514350" indent="-457200">
              <a:buFont typeface="+mj-lt"/>
              <a:buAutoNum type="arabicPeriod"/>
            </a:pPr>
            <a:r>
              <a:rPr lang="en-AU" sz="2400" dirty="0" smtClean="0">
                <a:latin typeface="Calibri" panose="020F0502020204030204" pitchFamily="34" charset="0"/>
              </a:rPr>
              <a:t>Explore Natural Language Processing techniques for parsing and making sense of plain English queries.</a:t>
            </a:r>
          </a:p>
          <a:p>
            <a:pPr marL="514350" indent="-457200">
              <a:buFont typeface="+mj-lt"/>
              <a:buAutoNum type="arabicPeriod"/>
            </a:pPr>
            <a:endParaRPr lang="en-AU" sz="2400" dirty="0" smtClean="0">
              <a:latin typeface="Calibri" panose="020F0502020204030204" pitchFamily="34" charset="0"/>
            </a:endParaRPr>
          </a:p>
          <a:p>
            <a:pPr marL="57150" indent="0">
              <a:buNone/>
            </a:pPr>
            <a:endParaRPr lang="en-AU" sz="2400" dirty="0"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  <a:buNone/>
            </a:pPr>
            <a:endParaRPr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07473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900" cy="359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AU" dirty="0">
                <a:latin typeface="Calibri" panose="020F0502020204030204" pitchFamily="34" charset="0"/>
              </a:rPr>
              <a:t>Linked data for satellite imagery</a:t>
            </a:r>
            <a:endParaRPr lang="en-AU" dirty="0">
              <a:latin typeface="Calibri" panose="020F0502020204030204" pitchFamily="34" charset="0"/>
            </a:endParaRPr>
          </a:p>
        </p:txBody>
      </p:sp>
      <p:sp>
        <p:nvSpPr>
          <p:cNvPr id="863" name="Shape 863"/>
          <p:cNvSpPr txBox="1">
            <a:spLocks noGrp="1"/>
          </p:cNvSpPr>
          <p:nvPr>
            <p:ph type="body" idx="1"/>
          </p:nvPr>
        </p:nvSpPr>
        <p:spPr>
          <a:xfrm>
            <a:off x="899591" y="879509"/>
            <a:ext cx="7632900" cy="389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7150" indent="0">
              <a:buNone/>
            </a:pPr>
            <a:r>
              <a:rPr lang="en-AU" sz="2400" dirty="0" smtClean="0">
                <a:latin typeface="Calibri" panose="020F0502020204030204" pitchFamily="34" charset="0"/>
              </a:rPr>
              <a:t>The </a:t>
            </a:r>
            <a:r>
              <a:rPr lang="en-AU" sz="2400" dirty="0">
                <a:latin typeface="Calibri" panose="020F0502020204030204" pitchFamily="34" charset="0"/>
              </a:rPr>
              <a:t>goal is to develop </a:t>
            </a:r>
            <a:r>
              <a:rPr lang="en-AU" sz="2400" dirty="0" smtClean="0">
                <a:latin typeface="Calibri" panose="020F0502020204030204" pitchFamily="34" charset="0"/>
              </a:rPr>
              <a:t>methods and a reference implementation </a:t>
            </a:r>
            <a:r>
              <a:rPr lang="en-AU" sz="2400" dirty="0">
                <a:latin typeface="Calibri" panose="020F0502020204030204" pitchFamily="34" charset="0"/>
              </a:rPr>
              <a:t>for a linked data </a:t>
            </a:r>
            <a:r>
              <a:rPr lang="en-AU" sz="2400" dirty="0" err="1" smtClean="0">
                <a:latin typeface="Calibri" panose="020F0502020204030204" pitchFamily="34" charset="0"/>
              </a:rPr>
              <a:t>datacube</a:t>
            </a:r>
            <a:r>
              <a:rPr lang="en-AU" sz="2400" dirty="0" smtClean="0">
                <a:latin typeface="Calibri" panose="020F0502020204030204" pitchFamily="34" charset="0"/>
              </a:rPr>
              <a:t>.</a:t>
            </a:r>
          </a:p>
          <a:p>
            <a:pPr marL="57150" indent="0">
              <a:buNone/>
            </a:pPr>
            <a:endParaRPr lang="en-AU" sz="2400" dirty="0">
              <a:latin typeface="Calibri" panose="020F0502020204030204" pitchFamily="34" charset="0"/>
            </a:endParaRPr>
          </a:p>
          <a:p>
            <a:pPr marL="57150" indent="0">
              <a:buNone/>
            </a:pPr>
            <a:r>
              <a:rPr lang="en-AU" sz="2400" dirty="0">
                <a:latin typeface="Calibri" panose="020F0502020204030204" pitchFamily="34" charset="0"/>
              </a:rPr>
              <a:t>Start with the W3C RDF </a:t>
            </a:r>
            <a:r>
              <a:rPr lang="en-AU" sz="2400" dirty="0" err="1" smtClean="0">
                <a:latin typeface="Calibri" panose="020F0502020204030204" pitchFamily="34" charset="0"/>
              </a:rPr>
              <a:t>datacube</a:t>
            </a:r>
            <a:endParaRPr lang="en-AU" sz="2400" dirty="0" smtClean="0">
              <a:latin typeface="Calibri" panose="020F0502020204030204" pitchFamily="34" charset="0"/>
            </a:endParaRPr>
          </a:p>
          <a:p>
            <a:pPr marL="57150" indent="0">
              <a:buNone/>
            </a:pPr>
            <a:endParaRPr lang="en-AU" sz="2400" dirty="0">
              <a:latin typeface="Calibri" panose="020F0502020204030204" pitchFamily="34" charset="0"/>
            </a:endParaRPr>
          </a:p>
          <a:p>
            <a:pPr marL="57150" indent="0">
              <a:buNone/>
            </a:pPr>
            <a:r>
              <a:rPr lang="en-AU" sz="2400" dirty="0" smtClean="0">
                <a:latin typeface="Calibri" panose="020F0502020204030204" pitchFamily="34" charset="0"/>
              </a:rPr>
              <a:t>Lines </a:t>
            </a:r>
            <a:r>
              <a:rPr lang="en-AU" sz="2400" dirty="0">
                <a:latin typeface="Calibri" panose="020F0502020204030204" pitchFamily="34" charset="0"/>
              </a:rPr>
              <a:t>up beautifully with the development of the Australian Geoscience Data Cube as a storage and access </a:t>
            </a:r>
            <a:r>
              <a:rPr lang="en-AU" sz="2400" dirty="0" smtClean="0">
                <a:latin typeface="Calibri" panose="020F0502020204030204" pitchFamily="34" charset="0"/>
              </a:rPr>
              <a:t>model (this </a:t>
            </a:r>
            <a:r>
              <a:rPr lang="en-AU" sz="2400" dirty="0">
                <a:latin typeface="Calibri" panose="020F0502020204030204" pitchFamily="34" charset="0"/>
              </a:rPr>
              <a:t>is not by chance</a:t>
            </a:r>
            <a:r>
              <a:rPr lang="en-AU" sz="2400" dirty="0" smtClean="0">
                <a:latin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365997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Shape 874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848" cy="35999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39AD6"/>
              </a:buClr>
              <a:buSzPct val="25000"/>
              <a:buFont typeface="Arial"/>
              <a:buNone/>
            </a:pPr>
            <a:r>
              <a:rPr lang="en-AU" sz="2400" b="1" i="0" u="none" strike="noStrike" cap="none" dirty="0" smtClean="0">
                <a:solidFill>
                  <a:srgbClr val="239AD6"/>
                </a:solidFill>
                <a:latin typeface="Calibri" panose="020F0502020204030204" pitchFamily="34" charset="0"/>
                <a:sym typeface="Arial"/>
              </a:rPr>
              <a:t>Analytics &amp; Execution API Demo</a:t>
            </a:r>
            <a:endParaRPr lang="en-AU" sz="2400" b="1" i="0" u="none" strike="noStrike" cap="none" dirty="0">
              <a:solidFill>
                <a:srgbClr val="239AD6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875" name="Shape 875"/>
          <p:cNvSpPr txBox="1">
            <a:spLocks noGrp="1"/>
          </p:cNvSpPr>
          <p:nvPr>
            <p:ph type="body" idx="1"/>
          </p:nvPr>
        </p:nvSpPr>
        <p:spPr>
          <a:xfrm>
            <a:off x="899591" y="879509"/>
            <a:ext cx="7632848" cy="389468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marR="0" lvl="0" indent="-342900" algn="l" rtl="0">
              <a:spcBef>
                <a:spcPts val="360"/>
              </a:spcBef>
              <a:buClr>
                <a:schemeClr val="lt2"/>
              </a:buClr>
              <a:buSzPct val="100000"/>
              <a:buFont typeface="Arial"/>
              <a:buNone/>
            </a:pPr>
            <a:endParaRPr sz="1800" b="0" i="0" u="none" strike="noStrike" cap="none" dirty="0">
              <a:solidFill>
                <a:schemeClr val="lt2"/>
              </a:solidFill>
              <a:latin typeface="Calibri" panose="020F0502020204030204" pitchFamily="34" charset="0"/>
              <a:sym typeface="Arial"/>
            </a:endParaRPr>
          </a:p>
        </p:txBody>
      </p:sp>
      <p:pic>
        <p:nvPicPr>
          <p:cNvPr id="4" name="wgi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929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900" cy="359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AU" dirty="0" smtClean="0">
                <a:latin typeface="Calibri" panose="020F0502020204030204" pitchFamily="34" charset="0"/>
              </a:rPr>
              <a:t>Questions to keep in mind.</a:t>
            </a:r>
            <a:endParaRPr lang="en-AU" dirty="0">
              <a:latin typeface="Calibri" panose="020F0502020204030204" pitchFamily="34" charset="0"/>
            </a:endParaRPr>
          </a:p>
        </p:txBody>
      </p:sp>
      <p:sp>
        <p:nvSpPr>
          <p:cNvPr id="863" name="Shape 863"/>
          <p:cNvSpPr txBox="1">
            <a:spLocks noGrp="1"/>
          </p:cNvSpPr>
          <p:nvPr>
            <p:ph type="body" idx="1"/>
          </p:nvPr>
        </p:nvSpPr>
        <p:spPr>
          <a:xfrm>
            <a:off x="899591" y="879509"/>
            <a:ext cx="7632900" cy="389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en-AU" sz="2400" dirty="0" smtClean="0">
              <a:latin typeface="Calibri" panose="020F0502020204030204" pitchFamily="34" charset="0"/>
            </a:endParaRPr>
          </a:p>
          <a:p>
            <a:pPr marL="628650" lvl="1">
              <a:buAutoNum type="arabicPeriod"/>
            </a:pPr>
            <a:r>
              <a:rPr lang="en-AU" sz="2400" dirty="0" smtClean="0">
                <a:latin typeface="Calibri" panose="020F0502020204030204" pitchFamily="34" charset="0"/>
              </a:rPr>
              <a:t> What is analytics to you?</a:t>
            </a:r>
          </a:p>
          <a:p>
            <a:pPr marL="628650" lvl="1">
              <a:buAutoNum type="arabicPeriod"/>
            </a:pPr>
            <a:r>
              <a:rPr lang="en-AU" sz="2400" dirty="0" smtClean="0">
                <a:latin typeface="Calibri" panose="020F0502020204030204" pitchFamily="34" charset="0"/>
              </a:rPr>
              <a:t> </a:t>
            </a:r>
            <a:r>
              <a:rPr lang="en-AU" sz="2400" dirty="0">
                <a:latin typeface="Calibri" panose="020F0502020204030204" pitchFamily="34" charset="0"/>
              </a:rPr>
              <a:t> Should there be a difference between exploratory data analytics and analytics of big </a:t>
            </a:r>
            <a:r>
              <a:rPr lang="en-AU" sz="2400" dirty="0" smtClean="0">
                <a:latin typeface="Calibri" panose="020F0502020204030204" pitchFamily="34" charset="0"/>
              </a:rPr>
              <a:t>data?</a:t>
            </a:r>
            <a:endParaRPr lang="en-AU" sz="2400" dirty="0"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  <a:buNone/>
            </a:pPr>
            <a:endParaRPr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11390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900" cy="359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AU" dirty="0" smtClean="0">
                <a:latin typeface="Calibri" panose="020F0502020204030204" pitchFamily="34" charset="0"/>
              </a:rPr>
              <a:t>Goals</a:t>
            </a:r>
            <a:endParaRPr lang="en-AU" dirty="0">
              <a:latin typeface="Calibri" panose="020F0502020204030204" pitchFamily="34" charset="0"/>
            </a:endParaRPr>
          </a:p>
        </p:txBody>
      </p:sp>
      <p:sp>
        <p:nvSpPr>
          <p:cNvPr id="863" name="Shape 863"/>
          <p:cNvSpPr txBox="1">
            <a:spLocks noGrp="1"/>
          </p:cNvSpPr>
          <p:nvPr>
            <p:ph type="body" idx="1"/>
          </p:nvPr>
        </p:nvSpPr>
        <p:spPr>
          <a:xfrm>
            <a:off x="899591" y="879509"/>
            <a:ext cx="7632900" cy="389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AU" sz="2400" dirty="0" smtClean="0">
                <a:latin typeface="Calibri" panose="020F0502020204030204" pitchFamily="34" charset="0"/>
              </a:rPr>
              <a:t>Make </a:t>
            </a:r>
            <a:r>
              <a:rPr lang="en-AU" sz="2400" dirty="0">
                <a:latin typeface="Calibri" panose="020F0502020204030204" pitchFamily="34" charset="0"/>
              </a:rPr>
              <a:t>Analytics:</a:t>
            </a:r>
          </a:p>
          <a:p>
            <a:pPr marL="628650" lvl="1">
              <a:buAutoNum type="arabicPeriod"/>
            </a:pPr>
            <a:r>
              <a:rPr lang="en-AU" sz="2400" dirty="0">
                <a:latin typeface="Calibri" panose="020F0502020204030204" pitchFamily="34" charset="0"/>
              </a:rPr>
              <a:t> simple.</a:t>
            </a:r>
          </a:p>
          <a:p>
            <a:pPr marL="628650" lvl="1">
              <a:buAutoNum type="arabicPeriod"/>
            </a:pPr>
            <a:r>
              <a:rPr lang="en-AU" sz="2400" dirty="0">
                <a:latin typeface="Calibri" panose="020F0502020204030204" pitchFamily="34" charset="0"/>
              </a:rPr>
              <a:t> for small and big data look the same.</a:t>
            </a:r>
          </a:p>
          <a:p>
            <a:pPr marL="628650" lvl="1">
              <a:buAutoNum type="arabicPeriod"/>
            </a:pPr>
            <a:r>
              <a:rPr lang="en-AU" sz="2400" dirty="0">
                <a:latin typeface="Calibri" panose="020F0502020204030204" pitchFamily="34" charset="0"/>
              </a:rPr>
              <a:t> on your </a:t>
            </a:r>
            <a:r>
              <a:rPr lang="en-AU" sz="2400" dirty="0" smtClean="0">
                <a:latin typeface="Calibri" panose="020F0502020204030204" pitchFamily="34" charset="0"/>
              </a:rPr>
              <a:t>desktop, cloud, HPC, GPU look the same.</a:t>
            </a:r>
            <a:endParaRPr lang="en-AU" sz="2400" dirty="0"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  <a:buNone/>
            </a:pPr>
            <a:endParaRPr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816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900" cy="359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AU" dirty="0" smtClean="0">
                <a:latin typeface="Calibri" panose="020F0502020204030204" pitchFamily="34" charset="0"/>
              </a:rPr>
              <a:t>The goal – make analytics simple</a:t>
            </a:r>
            <a:endParaRPr lang="en-AU" dirty="0">
              <a:latin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55676" y="2733768"/>
            <a:ext cx="2322258" cy="124213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Data + Analytics, ok go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112060" y="2733768"/>
            <a:ext cx="2322258" cy="124213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 dirty="0"/>
          </a:p>
        </p:txBody>
      </p:sp>
      <p:sp>
        <p:nvSpPr>
          <p:cNvPr id="8" name="Right Arrow 7"/>
          <p:cNvSpPr/>
          <p:nvPr/>
        </p:nvSpPr>
        <p:spPr>
          <a:xfrm>
            <a:off x="4193958" y="3111810"/>
            <a:ext cx="75608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9" name="Text Placeholder 5"/>
          <p:cNvSpPr txBox="1">
            <a:spLocks/>
          </p:cNvSpPr>
          <p:nvPr/>
        </p:nvSpPr>
        <p:spPr>
          <a:xfrm>
            <a:off x="1867851" y="4137924"/>
            <a:ext cx="1897908" cy="3780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161925" indent="-161925">
              <a:lnSpc>
                <a:spcPct val="90000"/>
              </a:lnSpc>
              <a:spcBef>
                <a:spcPts val="450"/>
              </a:spcBef>
              <a:defRPr/>
            </a:pPr>
            <a:r>
              <a:rPr lang="en-AU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ＭＳ Ｐゴシック" charset="0"/>
              </a:rPr>
              <a:t>Analytics Engine</a:t>
            </a:r>
            <a:endParaRPr lang="en-AU" sz="1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ＭＳ Ｐゴシック" charset="0"/>
            </a:endParaRP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5292918" y="4137924"/>
            <a:ext cx="2014548" cy="3780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161925" indent="-161925">
              <a:lnSpc>
                <a:spcPct val="90000"/>
              </a:lnSpc>
              <a:spcBef>
                <a:spcPts val="450"/>
              </a:spcBef>
              <a:defRPr/>
            </a:pPr>
            <a:r>
              <a:rPr lang="en-AU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ＭＳ Ｐゴシック" charset="0"/>
              </a:rPr>
              <a:t>Execution Engine</a:t>
            </a:r>
            <a:endParaRPr lang="en-AU" sz="1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ＭＳ Ｐゴシック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5220072" y="2841780"/>
            <a:ext cx="432048" cy="3780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 dirty="0"/>
          </a:p>
        </p:txBody>
      </p:sp>
      <p:sp>
        <p:nvSpPr>
          <p:cNvPr id="12" name="Cloud 11"/>
          <p:cNvSpPr/>
          <p:nvPr/>
        </p:nvSpPr>
        <p:spPr>
          <a:xfrm>
            <a:off x="5706126" y="2787774"/>
            <a:ext cx="432048" cy="3780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 dirty="0"/>
          </a:p>
        </p:txBody>
      </p:sp>
      <p:sp>
        <p:nvSpPr>
          <p:cNvPr id="13" name="Cloud 12"/>
          <p:cNvSpPr/>
          <p:nvPr/>
        </p:nvSpPr>
        <p:spPr>
          <a:xfrm>
            <a:off x="5328084" y="3381840"/>
            <a:ext cx="432048" cy="3780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 dirty="0"/>
          </a:p>
        </p:txBody>
      </p:sp>
      <p:sp>
        <p:nvSpPr>
          <p:cNvPr id="14" name="Cloud 13"/>
          <p:cNvSpPr/>
          <p:nvPr/>
        </p:nvSpPr>
        <p:spPr>
          <a:xfrm>
            <a:off x="5814138" y="3165816"/>
            <a:ext cx="432048" cy="3780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 dirty="0"/>
          </a:p>
        </p:txBody>
      </p:sp>
      <p:sp>
        <p:nvSpPr>
          <p:cNvPr id="15" name="Cloud 14"/>
          <p:cNvSpPr/>
          <p:nvPr/>
        </p:nvSpPr>
        <p:spPr>
          <a:xfrm>
            <a:off x="6786246" y="3435846"/>
            <a:ext cx="432048" cy="3780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 dirty="0"/>
          </a:p>
        </p:txBody>
      </p:sp>
      <p:sp>
        <p:nvSpPr>
          <p:cNvPr id="16" name="Cloud 15"/>
          <p:cNvSpPr/>
          <p:nvPr/>
        </p:nvSpPr>
        <p:spPr>
          <a:xfrm>
            <a:off x="6084168" y="3543858"/>
            <a:ext cx="432048" cy="3780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 dirty="0"/>
          </a:p>
        </p:txBody>
      </p:sp>
      <p:sp>
        <p:nvSpPr>
          <p:cNvPr id="17" name="Cloud 16"/>
          <p:cNvSpPr/>
          <p:nvPr/>
        </p:nvSpPr>
        <p:spPr>
          <a:xfrm>
            <a:off x="6354198" y="3165816"/>
            <a:ext cx="432048" cy="3780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 dirty="0"/>
          </a:p>
        </p:txBody>
      </p:sp>
      <p:sp>
        <p:nvSpPr>
          <p:cNvPr id="18" name="Cloud 17"/>
          <p:cNvSpPr/>
          <p:nvPr/>
        </p:nvSpPr>
        <p:spPr>
          <a:xfrm>
            <a:off x="6246186" y="2787774"/>
            <a:ext cx="432048" cy="3780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 dirty="0"/>
          </a:p>
        </p:txBody>
      </p:sp>
      <p:sp>
        <p:nvSpPr>
          <p:cNvPr id="19" name="Cloud 18"/>
          <p:cNvSpPr/>
          <p:nvPr/>
        </p:nvSpPr>
        <p:spPr>
          <a:xfrm>
            <a:off x="6840252" y="2841780"/>
            <a:ext cx="432048" cy="3780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 dirty="0"/>
          </a:p>
        </p:txBody>
      </p:sp>
      <p:sp>
        <p:nvSpPr>
          <p:cNvPr id="25" name="Text Placeholder 5"/>
          <p:cNvSpPr txBox="1">
            <a:spLocks/>
          </p:cNvSpPr>
          <p:nvPr/>
        </p:nvSpPr>
        <p:spPr>
          <a:xfrm>
            <a:off x="899590" y="1043720"/>
            <a:ext cx="3452953" cy="15910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5900" lvl="0" indent="-215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ＭＳ Ｐゴシック" charset="0"/>
              </a:rPr>
              <a:t>Interface to perform analytics</a:t>
            </a:r>
          </a:p>
          <a:p>
            <a:pPr marL="215900" lvl="0" indent="-215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AU" sz="20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ＭＳ Ｐゴシック" charset="0"/>
            </a:endParaRPr>
          </a:p>
          <a:p>
            <a:pPr marL="215900" lvl="0" indent="-215900">
              <a:lnSpc>
                <a:spcPct val="90000"/>
              </a:lnSpc>
              <a:spcBef>
                <a:spcPts val="600"/>
              </a:spcBef>
              <a:defRPr/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ＭＳ Ｐゴシック" charset="0"/>
              </a:rPr>
              <a:t>EO scientists consider the EO analysis cool stuff</a:t>
            </a:r>
            <a:endParaRPr lang="en-AU" sz="20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ＭＳ Ｐゴシック" charset="0"/>
            </a:endParaRPr>
          </a:p>
        </p:txBody>
      </p:sp>
      <p:sp>
        <p:nvSpPr>
          <p:cNvPr id="26" name="Text Placeholder 5"/>
          <p:cNvSpPr txBox="1">
            <a:spLocks/>
          </p:cNvSpPr>
          <p:nvPr/>
        </p:nvSpPr>
        <p:spPr>
          <a:xfrm>
            <a:off x="4779022" y="1043720"/>
            <a:ext cx="3633457" cy="15910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5900" lvl="0" indent="-215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ＭＳ Ｐゴシック" charset="0"/>
              </a:rPr>
              <a:t>Optimises distributed computation</a:t>
            </a:r>
          </a:p>
          <a:p>
            <a:pPr marL="215900" lvl="0" indent="-215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AU" sz="18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ＭＳ Ｐゴシック" charset="0"/>
            </a:endParaRPr>
          </a:p>
          <a:p>
            <a:pPr marL="215900" lvl="0" indent="-215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ＭＳ Ｐゴシック" charset="0"/>
              </a:rPr>
              <a:t>Computational scientists care about the execution engine.</a:t>
            </a:r>
          </a:p>
        </p:txBody>
      </p:sp>
    </p:spTree>
    <p:extLst>
      <p:ext uri="{BB962C8B-B14F-4D97-AF65-F5344CB8AC3E}">
        <p14:creationId xmlns:p14="http://schemas.microsoft.com/office/powerpoint/2010/main" val="77215702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38147" y="2549965"/>
            <a:ext cx="4868030" cy="176705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25" name="Shape 925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900" cy="359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AU" dirty="0" smtClean="0">
                <a:latin typeface="Calibri" panose="020F0502020204030204" pitchFamily="34" charset="0"/>
              </a:rPr>
              <a:t>Analytics API Components</a:t>
            </a:r>
            <a:endParaRPr lang="en-AU" dirty="0">
              <a:latin typeface="Calibri" panose="020F0502020204030204" pitchFamily="34" charset="0"/>
            </a:endParaRPr>
          </a:p>
        </p:txBody>
      </p:sp>
      <p:sp>
        <p:nvSpPr>
          <p:cNvPr id="896" name="Rounded Rectangle 895"/>
          <p:cNvSpPr/>
          <p:nvPr/>
        </p:nvSpPr>
        <p:spPr>
          <a:xfrm>
            <a:off x="2465932" y="2661661"/>
            <a:ext cx="2422408" cy="10308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898" name="Picture 8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0178" cy="298730"/>
          </a:xfrm>
          <a:prstGeom prst="rect">
            <a:avLst/>
          </a:prstGeom>
        </p:spPr>
      </p:pic>
      <p:grpSp>
        <p:nvGrpSpPr>
          <p:cNvPr id="902" name="Group 901"/>
          <p:cNvGrpSpPr/>
          <p:nvPr/>
        </p:nvGrpSpPr>
        <p:grpSpPr>
          <a:xfrm>
            <a:off x="5891073" y="2661661"/>
            <a:ext cx="1124072" cy="1030884"/>
            <a:chOff x="5400008" y="2661661"/>
            <a:chExt cx="1124072" cy="1030884"/>
          </a:xfrm>
        </p:grpSpPr>
        <p:sp>
          <p:nvSpPr>
            <p:cNvPr id="66" name="Rounded Rectangle 65"/>
            <p:cNvSpPr/>
            <p:nvPr/>
          </p:nvSpPr>
          <p:spPr>
            <a:xfrm>
              <a:off x="5400008" y="2661661"/>
              <a:ext cx="1124072" cy="103088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897" name="Picture 896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32056" y="3252353"/>
              <a:ext cx="390178" cy="298730"/>
            </a:xfrm>
            <a:prstGeom prst="rect">
              <a:avLst/>
            </a:prstGeom>
          </p:spPr>
        </p:pic>
        <p:pic>
          <p:nvPicPr>
            <p:cNvPr id="899" name="Picture 898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054282" y="2786032"/>
              <a:ext cx="390178" cy="298730"/>
            </a:xfrm>
            <a:prstGeom prst="rect">
              <a:avLst/>
            </a:prstGeom>
          </p:spPr>
        </p:pic>
        <p:pic>
          <p:nvPicPr>
            <p:cNvPr id="900" name="Picture 899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054282" y="3252353"/>
              <a:ext cx="390178" cy="298730"/>
            </a:xfrm>
            <a:prstGeom prst="rect">
              <a:avLst/>
            </a:prstGeom>
          </p:spPr>
        </p:pic>
        <p:pic>
          <p:nvPicPr>
            <p:cNvPr id="901" name="Picture 900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32056" y="2786032"/>
              <a:ext cx="390178" cy="298730"/>
            </a:xfrm>
            <a:prstGeom prst="rect">
              <a:avLst/>
            </a:prstGeom>
          </p:spPr>
        </p:pic>
      </p:grpSp>
      <p:sp>
        <p:nvSpPr>
          <p:cNvPr id="75" name="Right Arrow 74"/>
          <p:cNvSpPr/>
          <p:nvPr/>
        </p:nvSpPr>
        <p:spPr>
          <a:xfrm>
            <a:off x="5124293" y="3028719"/>
            <a:ext cx="530826" cy="2967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6" name="Text Placeholder 5"/>
          <p:cNvSpPr txBox="1">
            <a:spLocks/>
          </p:cNvSpPr>
          <p:nvPr/>
        </p:nvSpPr>
        <p:spPr>
          <a:xfrm>
            <a:off x="2901872" y="3895453"/>
            <a:ext cx="1561933" cy="24950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5900" lvl="0" indent="-215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16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ＭＳ Ｐゴシック" charset="0"/>
              </a:rPr>
              <a:t>Analytics Engine</a:t>
            </a:r>
          </a:p>
        </p:txBody>
      </p:sp>
      <p:sp>
        <p:nvSpPr>
          <p:cNvPr id="77" name="Text Placeholder 5"/>
          <p:cNvSpPr txBox="1">
            <a:spLocks/>
          </p:cNvSpPr>
          <p:nvPr/>
        </p:nvSpPr>
        <p:spPr>
          <a:xfrm>
            <a:off x="5648136" y="3896392"/>
            <a:ext cx="1609945" cy="24950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5900" lvl="0" indent="-215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16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ＭＳ Ｐゴシック" charset="0"/>
              </a:rPr>
              <a:t>Execution Engine</a:t>
            </a:r>
          </a:p>
        </p:txBody>
      </p:sp>
      <p:pic>
        <p:nvPicPr>
          <p:cNvPr id="903" name="Picture 9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142" y="1953718"/>
            <a:ext cx="551410" cy="510054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142" y="2934964"/>
            <a:ext cx="551410" cy="51005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142" y="3916210"/>
            <a:ext cx="551410" cy="510054"/>
          </a:xfrm>
          <a:prstGeom prst="rect">
            <a:avLst/>
          </a:prstGeom>
        </p:spPr>
      </p:pic>
      <p:sp>
        <p:nvSpPr>
          <p:cNvPr id="94" name="Text Placeholder 5"/>
          <p:cNvSpPr txBox="1">
            <a:spLocks/>
          </p:cNvSpPr>
          <p:nvPr/>
        </p:nvSpPr>
        <p:spPr>
          <a:xfrm>
            <a:off x="8109447" y="4426454"/>
            <a:ext cx="558800" cy="24950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5900" lvl="0" indent="-215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16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ＭＳ Ｐゴシック" charset="0"/>
              </a:rPr>
              <a:t>GPU</a:t>
            </a:r>
          </a:p>
        </p:txBody>
      </p:sp>
      <p:sp>
        <p:nvSpPr>
          <p:cNvPr id="95" name="Text Placeholder 5"/>
          <p:cNvSpPr txBox="1">
            <a:spLocks/>
          </p:cNvSpPr>
          <p:nvPr/>
        </p:nvSpPr>
        <p:spPr>
          <a:xfrm>
            <a:off x="8109447" y="3445207"/>
            <a:ext cx="558800" cy="24950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5900" lvl="0" indent="-215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16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ＭＳ Ｐゴシック" charset="0"/>
              </a:rPr>
              <a:t>HPC</a:t>
            </a:r>
          </a:p>
        </p:txBody>
      </p:sp>
      <p:sp>
        <p:nvSpPr>
          <p:cNvPr id="96" name="Text Placeholder 5"/>
          <p:cNvSpPr txBox="1">
            <a:spLocks/>
          </p:cNvSpPr>
          <p:nvPr/>
        </p:nvSpPr>
        <p:spPr>
          <a:xfrm>
            <a:off x="8057029" y="2458137"/>
            <a:ext cx="663636" cy="24950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5900" lvl="0" indent="-215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16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ＭＳ Ｐゴシック" charset="0"/>
              </a:rPr>
              <a:t>Cloud</a:t>
            </a:r>
          </a:p>
        </p:txBody>
      </p:sp>
      <p:sp>
        <p:nvSpPr>
          <p:cNvPr id="97" name="Right Arrow 96"/>
          <p:cNvSpPr/>
          <p:nvPr/>
        </p:nvSpPr>
        <p:spPr>
          <a:xfrm>
            <a:off x="7302874" y="3069163"/>
            <a:ext cx="526234" cy="2158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8" name="Right Arrow 97"/>
          <p:cNvSpPr/>
          <p:nvPr/>
        </p:nvSpPr>
        <p:spPr>
          <a:xfrm rot="19893653">
            <a:off x="7213364" y="2422396"/>
            <a:ext cx="732824" cy="2158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9" name="Right Arrow 98"/>
          <p:cNvSpPr/>
          <p:nvPr/>
        </p:nvSpPr>
        <p:spPr>
          <a:xfrm rot="1458764">
            <a:off x="7293864" y="3693382"/>
            <a:ext cx="646068" cy="2158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04" name="Group 103"/>
          <p:cNvGrpSpPr/>
          <p:nvPr/>
        </p:nvGrpSpPr>
        <p:grpSpPr>
          <a:xfrm>
            <a:off x="1046397" y="2197299"/>
            <a:ext cx="470977" cy="464362"/>
            <a:chOff x="539552" y="3429000"/>
            <a:chExt cx="648072" cy="656456"/>
          </a:xfrm>
        </p:grpSpPr>
        <p:sp>
          <p:nvSpPr>
            <p:cNvPr id="105" name="Rounded Rectangle 104"/>
            <p:cNvSpPr/>
            <p:nvPr/>
          </p:nvSpPr>
          <p:spPr>
            <a:xfrm>
              <a:off x="539552" y="3429000"/>
              <a:ext cx="648072" cy="656456"/>
            </a:xfrm>
            <a:prstGeom prst="round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pic>
          <p:nvPicPr>
            <p:cNvPr id="106" name="Picture 105" descr="k20193655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1560" y="3501008"/>
              <a:ext cx="504056" cy="504056"/>
            </a:xfrm>
            <a:prstGeom prst="rect">
              <a:avLst/>
            </a:prstGeom>
          </p:spPr>
        </p:pic>
      </p:grpSp>
      <p:sp>
        <p:nvSpPr>
          <p:cNvPr id="121" name="Text Placeholder 5"/>
          <p:cNvSpPr txBox="1">
            <a:spLocks/>
          </p:cNvSpPr>
          <p:nvPr/>
        </p:nvSpPr>
        <p:spPr>
          <a:xfrm>
            <a:off x="998231" y="2679203"/>
            <a:ext cx="567307" cy="24950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5900" lvl="0" indent="-215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16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ＭＳ Ｐゴシック" charset="0"/>
              </a:rPr>
              <a:t>EDA</a:t>
            </a:r>
          </a:p>
        </p:txBody>
      </p:sp>
      <p:grpSp>
        <p:nvGrpSpPr>
          <p:cNvPr id="122" name="Group 121"/>
          <p:cNvGrpSpPr/>
          <p:nvPr/>
        </p:nvGrpSpPr>
        <p:grpSpPr>
          <a:xfrm>
            <a:off x="1735087" y="2197299"/>
            <a:ext cx="470977" cy="464362"/>
            <a:chOff x="539552" y="3429000"/>
            <a:chExt cx="648072" cy="656456"/>
          </a:xfrm>
        </p:grpSpPr>
        <p:sp>
          <p:nvSpPr>
            <p:cNvPr id="123" name="Rounded Rectangle 122"/>
            <p:cNvSpPr/>
            <p:nvPr/>
          </p:nvSpPr>
          <p:spPr>
            <a:xfrm>
              <a:off x="539552" y="3429000"/>
              <a:ext cx="648072" cy="656456"/>
            </a:xfrm>
            <a:prstGeom prst="round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pic>
          <p:nvPicPr>
            <p:cNvPr id="124" name="Picture 123" descr="k20193655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1560" y="3501008"/>
              <a:ext cx="504056" cy="504056"/>
            </a:xfrm>
            <a:prstGeom prst="rect">
              <a:avLst/>
            </a:prstGeom>
          </p:spPr>
        </p:pic>
      </p:grpSp>
      <p:sp>
        <p:nvSpPr>
          <p:cNvPr id="125" name="Text Placeholder 5"/>
          <p:cNvSpPr txBox="1">
            <a:spLocks/>
          </p:cNvSpPr>
          <p:nvPr/>
        </p:nvSpPr>
        <p:spPr>
          <a:xfrm>
            <a:off x="1768591" y="2679203"/>
            <a:ext cx="403968" cy="24950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5900" lvl="0" indent="-215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16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ＭＳ Ｐゴシック" charset="0"/>
              </a:rPr>
              <a:t>V1</a:t>
            </a:r>
          </a:p>
        </p:txBody>
      </p:sp>
      <p:grpSp>
        <p:nvGrpSpPr>
          <p:cNvPr id="126" name="Group 125"/>
          <p:cNvGrpSpPr/>
          <p:nvPr/>
        </p:nvGrpSpPr>
        <p:grpSpPr>
          <a:xfrm>
            <a:off x="1046397" y="3036606"/>
            <a:ext cx="470977" cy="464362"/>
            <a:chOff x="539552" y="3429000"/>
            <a:chExt cx="648072" cy="656456"/>
          </a:xfrm>
        </p:grpSpPr>
        <p:sp>
          <p:nvSpPr>
            <p:cNvPr id="127" name="Rounded Rectangle 126"/>
            <p:cNvSpPr/>
            <p:nvPr/>
          </p:nvSpPr>
          <p:spPr>
            <a:xfrm>
              <a:off x="539552" y="3429000"/>
              <a:ext cx="648072" cy="656456"/>
            </a:xfrm>
            <a:prstGeom prst="round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pic>
          <p:nvPicPr>
            <p:cNvPr id="128" name="Picture 127" descr="k20193655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1560" y="3501008"/>
              <a:ext cx="504056" cy="504056"/>
            </a:xfrm>
            <a:prstGeom prst="rect">
              <a:avLst/>
            </a:prstGeom>
          </p:spPr>
        </p:pic>
      </p:grpSp>
      <p:sp>
        <p:nvSpPr>
          <p:cNvPr id="129" name="Text Placeholder 5"/>
          <p:cNvSpPr txBox="1">
            <a:spLocks/>
          </p:cNvSpPr>
          <p:nvPr/>
        </p:nvSpPr>
        <p:spPr>
          <a:xfrm>
            <a:off x="913456" y="3518510"/>
            <a:ext cx="736856" cy="24950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5900" lvl="0" indent="-215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16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ＭＳ Ｐゴシック" charset="0"/>
              </a:rPr>
              <a:t>P(X|Y)</a:t>
            </a:r>
          </a:p>
        </p:txBody>
      </p:sp>
      <p:grpSp>
        <p:nvGrpSpPr>
          <p:cNvPr id="130" name="Group 129"/>
          <p:cNvGrpSpPr/>
          <p:nvPr/>
        </p:nvGrpSpPr>
        <p:grpSpPr>
          <a:xfrm>
            <a:off x="1735087" y="3036606"/>
            <a:ext cx="470977" cy="464362"/>
            <a:chOff x="539552" y="3429000"/>
            <a:chExt cx="648072" cy="656456"/>
          </a:xfrm>
        </p:grpSpPr>
        <p:sp>
          <p:nvSpPr>
            <p:cNvPr id="131" name="Rounded Rectangle 130"/>
            <p:cNvSpPr/>
            <p:nvPr/>
          </p:nvSpPr>
          <p:spPr>
            <a:xfrm>
              <a:off x="539552" y="3429000"/>
              <a:ext cx="648072" cy="656456"/>
            </a:xfrm>
            <a:prstGeom prst="round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pic>
          <p:nvPicPr>
            <p:cNvPr id="132" name="Picture 131" descr="k20193655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1560" y="3501008"/>
              <a:ext cx="504056" cy="504056"/>
            </a:xfrm>
            <a:prstGeom prst="rect">
              <a:avLst/>
            </a:prstGeom>
          </p:spPr>
        </p:pic>
      </p:grpSp>
      <p:sp>
        <p:nvSpPr>
          <p:cNvPr id="133" name="Text Placeholder 5"/>
          <p:cNvSpPr txBox="1">
            <a:spLocks/>
          </p:cNvSpPr>
          <p:nvPr/>
        </p:nvSpPr>
        <p:spPr>
          <a:xfrm>
            <a:off x="1670303" y="3518510"/>
            <a:ext cx="641906" cy="24950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5900" lvl="0" indent="-215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16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ＭＳ Ｐゴシック" charset="0"/>
              </a:rPr>
              <a:t>I(X:Y)</a:t>
            </a:r>
          </a:p>
        </p:txBody>
      </p:sp>
      <p:grpSp>
        <p:nvGrpSpPr>
          <p:cNvPr id="134" name="Group 133"/>
          <p:cNvGrpSpPr/>
          <p:nvPr/>
        </p:nvGrpSpPr>
        <p:grpSpPr>
          <a:xfrm>
            <a:off x="1046397" y="3858592"/>
            <a:ext cx="470977" cy="464362"/>
            <a:chOff x="539552" y="3429000"/>
            <a:chExt cx="648072" cy="656456"/>
          </a:xfrm>
        </p:grpSpPr>
        <p:sp>
          <p:nvSpPr>
            <p:cNvPr id="135" name="Rounded Rectangle 134"/>
            <p:cNvSpPr/>
            <p:nvPr/>
          </p:nvSpPr>
          <p:spPr>
            <a:xfrm>
              <a:off x="539552" y="3429000"/>
              <a:ext cx="648072" cy="656456"/>
            </a:xfrm>
            <a:prstGeom prst="round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pic>
          <p:nvPicPr>
            <p:cNvPr id="136" name="Picture 135" descr="k20193655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1560" y="3501008"/>
              <a:ext cx="504056" cy="504056"/>
            </a:xfrm>
            <a:prstGeom prst="rect">
              <a:avLst/>
            </a:prstGeom>
          </p:spPr>
        </p:pic>
      </p:grpSp>
      <p:sp>
        <p:nvSpPr>
          <p:cNvPr id="137" name="Text Placeholder 5"/>
          <p:cNvSpPr txBox="1">
            <a:spLocks/>
          </p:cNvSpPr>
          <p:nvPr/>
        </p:nvSpPr>
        <p:spPr>
          <a:xfrm>
            <a:off x="1046397" y="4317024"/>
            <a:ext cx="466812" cy="24950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5900" lvl="0" indent="-215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16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ＭＳ Ｐゴシック" charset="0"/>
              </a:rPr>
              <a:t>ML</a:t>
            </a:r>
          </a:p>
        </p:txBody>
      </p:sp>
      <p:sp>
        <p:nvSpPr>
          <p:cNvPr id="139" name="Can 138"/>
          <p:cNvSpPr/>
          <p:nvPr/>
        </p:nvSpPr>
        <p:spPr>
          <a:xfrm>
            <a:off x="2645676" y="901810"/>
            <a:ext cx="607569" cy="42683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latin typeface="Calibri" panose="020F0502020204030204" pitchFamily="34" charset="0"/>
              </a:rPr>
              <a:t>Data</a:t>
            </a:r>
            <a:endParaRPr lang="en-AU" dirty="0">
              <a:latin typeface="Calibri" panose="020F0502020204030204" pitchFamily="34" charset="0"/>
            </a:endParaRPr>
          </a:p>
        </p:txBody>
      </p:sp>
      <p:sp>
        <p:nvSpPr>
          <p:cNvPr id="140" name="Cloud 139"/>
          <p:cNvSpPr/>
          <p:nvPr/>
        </p:nvSpPr>
        <p:spPr>
          <a:xfrm>
            <a:off x="962476" y="1019851"/>
            <a:ext cx="1375671" cy="81307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latin typeface="Calibri" panose="020F0502020204030204" pitchFamily="34" charset="0"/>
              </a:rPr>
              <a:t>Analytics</a:t>
            </a:r>
            <a:endParaRPr lang="en-AU" dirty="0">
              <a:latin typeface="Calibri" panose="020F0502020204030204" pitchFamily="34" charset="0"/>
            </a:endParaRPr>
          </a:p>
        </p:txBody>
      </p:sp>
      <p:sp>
        <p:nvSpPr>
          <p:cNvPr id="141" name="Right Arrow 140"/>
          <p:cNvSpPr/>
          <p:nvPr/>
        </p:nvSpPr>
        <p:spPr>
          <a:xfrm rot="2264837">
            <a:off x="2210933" y="2073771"/>
            <a:ext cx="892448" cy="226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2" name="Right Arrow 141"/>
          <p:cNvSpPr/>
          <p:nvPr/>
        </p:nvSpPr>
        <p:spPr>
          <a:xfrm rot="5400000">
            <a:off x="3719072" y="2174850"/>
            <a:ext cx="423926" cy="221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4" name="Rounded Rectangle 143"/>
          <p:cNvSpPr/>
          <p:nvPr/>
        </p:nvSpPr>
        <p:spPr>
          <a:xfrm>
            <a:off x="2611676" y="2873851"/>
            <a:ext cx="1071754" cy="62124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Analytics Expression Language</a:t>
            </a:r>
            <a:endParaRPr lang="en-AU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06" name="TextBox 905"/>
          <p:cNvSpPr txBox="1"/>
          <p:nvPr/>
        </p:nvSpPr>
        <p:spPr>
          <a:xfrm>
            <a:off x="3754380" y="2873851"/>
            <a:ext cx="1080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Data + Analytics Description</a:t>
            </a:r>
          </a:p>
          <a:p>
            <a:endParaRPr lang="en-AU" dirty="0"/>
          </a:p>
        </p:txBody>
      </p:sp>
      <p:sp>
        <p:nvSpPr>
          <p:cNvPr id="51" name="Rounded Rectangle 50"/>
          <p:cNvSpPr/>
          <p:nvPr/>
        </p:nvSpPr>
        <p:spPr>
          <a:xfrm>
            <a:off x="2996895" y="1756373"/>
            <a:ext cx="1430596" cy="23711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Data Access API</a:t>
            </a:r>
            <a:endParaRPr lang="en-AU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2" name="Right Arrow 51"/>
          <p:cNvSpPr/>
          <p:nvPr/>
        </p:nvSpPr>
        <p:spPr>
          <a:xfrm rot="2847955">
            <a:off x="3179500" y="1498820"/>
            <a:ext cx="326062" cy="136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4" name="Text Placeholder 5"/>
          <p:cNvSpPr txBox="1">
            <a:spLocks/>
          </p:cNvSpPr>
          <p:nvPr/>
        </p:nvSpPr>
        <p:spPr>
          <a:xfrm>
            <a:off x="4091882" y="4405767"/>
            <a:ext cx="1248317" cy="3180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5900" lvl="0" indent="-215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16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ＭＳ Ｐゴシック" charset="0"/>
              </a:rPr>
              <a:t>Analytics API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900" cy="359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AU" dirty="0" smtClean="0">
                <a:latin typeface="Calibri" panose="020F0502020204030204" pitchFamily="34" charset="0"/>
              </a:rPr>
              <a:t>Analytics Expression Language – the interface</a:t>
            </a:r>
            <a:endParaRPr lang="en-AU" dirty="0">
              <a:latin typeface="Calibri" panose="020F0502020204030204" pitchFamily="34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630936" y="1076389"/>
            <a:ext cx="4069080" cy="345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159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318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6477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8636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0795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•"/>
              <a:defRPr kern="1200">
                <a:solidFill>
                  <a:schemeClr val="accent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What is it?</a:t>
            </a:r>
          </a:p>
          <a:p>
            <a:pPr marL="215900" marR="0" lvl="0" indent="-2159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A natural mini-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1CC9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</a:rPr>
              <a:t>language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to express the analytics.</a:t>
            </a:r>
          </a:p>
          <a:p>
            <a:pPr marL="215900" marR="0" lvl="0" indent="-2159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Expressive n-dimensional array abstraction 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1CC9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</a:rPr>
              <a:t>Interface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  <a:p>
            <a:pPr marL="215900" marR="0" lvl="0" indent="-2159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AU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Nested statements.</a:t>
            </a:r>
            <a:endParaRPr kumimoji="0" lang="en-AU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215900" marR="0" lvl="0" indent="-2159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215900" marR="0" lvl="0" indent="-2159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What is it really?</a:t>
            </a:r>
          </a:p>
          <a:p>
            <a:pPr marL="215900" marR="0" lvl="0" indent="-2159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Abstraction for the data and the work.</a:t>
            </a:r>
          </a:p>
          <a:p>
            <a:pPr marL="431800" marR="0" lvl="1" indent="-2159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alibri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Information about the data</a:t>
            </a:r>
          </a:p>
          <a:p>
            <a:pPr marL="431800" marR="0" lvl="1" indent="-2159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alibri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How &amp; where to get the data.</a:t>
            </a:r>
          </a:p>
          <a:p>
            <a:pPr marL="431800" marR="0" lvl="1" indent="-2159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alibri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Information about what happens to the data.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4844032" y="1076736"/>
            <a:ext cx="4213225" cy="345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AU" b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ＭＳ Ｐゴシック" charset="0"/>
              </a:rPr>
              <a:t>Why are we doing this?</a:t>
            </a:r>
          </a:p>
          <a:p>
            <a:pPr marL="215900" indent="-2159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AU" kern="1200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  <a:cs typeface="ＭＳ Ｐゴシック" charset="0"/>
              </a:rPr>
              <a:t>Scientists care about the data, the analytics not the magic (how to distribute the computation)</a:t>
            </a:r>
          </a:p>
          <a:p>
            <a:pPr marL="215900" indent="-2159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defRPr/>
            </a:pPr>
            <a:endParaRPr lang="en-AU" kern="1200" dirty="0" smtClean="0">
              <a:solidFill>
                <a:prstClr val="black"/>
              </a:solidFill>
              <a:latin typeface="Calibri" panose="020F0502020204030204" pitchFamily="34" charset="0"/>
              <a:ea typeface="MS PGothic" pitchFamily="34" charset="-128"/>
              <a:cs typeface="ＭＳ Ｐゴシック" charset="0"/>
            </a:endParaRPr>
          </a:p>
          <a:p>
            <a:pPr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defRPr/>
            </a:pPr>
            <a:endParaRPr lang="en-AU" b="1" kern="1200" dirty="0" smtClean="0">
              <a:solidFill>
                <a:prstClr val="black"/>
              </a:solidFill>
              <a:latin typeface="Calibri" panose="020F0502020204030204" pitchFamily="34" charset="0"/>
              <a:ea typeface="MS PGothic" pitchFamily="34" charset="-128"/>
              <a:cs typeface="ＭＳ Ｐゴシック" charset="0"/>
            </a:endParaRPr>
          </a:p>
          <a:p>
            <a:pPr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lang="en-AU" b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  <a:cs typeface="ＭＳ Ｐゴシック" charset="0"/>
              </a:rPr>
              <a:t>Why are we really doing this?</a:t>
            </a:r>
          </a:p>
          <a:p>
            <a:pPr marL="215900" indent="-2159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AU" kern="1200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  <a:cs typeface="ＭＳ Ｐゴシック" charset="0"/>
              </a:rPr>
              <a:t>So the analytics can be made easier to manage.</a:t>
            </a:r>
          </a:p>
          <a:p>
            <a:pPr marL="215900" indent="-2159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AU" kern="1200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  <a:cs typeface="ＭＳ Ｐゴシック" charset="0"/>
              </a:rPr>
              <a:t>Control over what the language looks like that suits the scientists!</a:t>
            </a:r>
          </a:p>
          <a:p>
            <a:pPr marL="215900" indent="-2159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AU" kern="1200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  <a:cs typeface="ＭＳ Ｐゴシック" charset="0"/>
              </a:rPr>
              <a:t>Single language, multiple target platforms.</a:t>
            </a:r>
          </a:p>
          <a:p>
            <a:pPr marL="215900" indent="-2159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AU" kern="1200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  <a:cs typeface="ＭＳ Ｐゴシック" charset="0"/>
              </a:rPr>
              <a:t>Reusable analytics.</a:t>
            </a:r>
          </a:p>
          <a:p>
            <a:pPr marL="215900" indent="-2159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AU" kern="1200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  <a:cs typeface="ＭＳ Ｐゴシック" charset="0"/>
              </a:rPr>
              <a:t>Flexibility in distributing computation.</a:t>
            </a:r>
          </a:p>
          <a:p>
            <a:pPr marL="215900" indent="-2159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defRPr/>
            </a:pPr>
            <a:endParaRPr lang="en-AU" kern="1200" dirty="0" smtClean="0">
              <a:solidFill>
                <a:prstClr val="black"/>
              </a:solidFill>
              <a:latin typeface="Calibri" panose="020F0502020204030204" pitchFamily="34" charset="0"/>
              <a:ea typeface="MS PGothic" pitchFamily="34" charset="-128"/>
              <a:cs typeface="ＭＳ Ｐゴシック" charset="0"/>
            </a:endParaRPr>
          </a:p>
          <a:p>
            <a:pPr marL="215900" indent="-2159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AU" kern="1200" dirty="0" smtClean="0">
              <a:solidFill>
                <a:prstClr val="black"/>
              </a:solidFill>
              <a:latin typeface="Calibri" panose="020F0502020204030204" pitchFamily="34" charset="0"/>
              <a:ea typeface="MS PGothic" pitchFamily="34" charset="-128"/>
              <a:cs typeface="ＭＳ Ｐゴシック" charset="0"/>
            </a:endParaRPr>
          </a:p>
          <a:p>
            <a:pPr marL="215900" indent="-2159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AU" kern="1200" dirty="0" smtClean="0">
              <a:solidFill>
                <a:prstClr val="black"/>
              </a:solidFill>
              <a:latin typeface="Calibri" panose="020F0502020204030204" pitchFamily="34" charset="0"/>
              <a:ea typeface="MS PGothic" pitchFamily="34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55777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>
            <a:spLocks noGrp="1"/>
          </p:cNvSpPr>
          <p:nvPr>
            <p:ph type="title"/>
          </p:nvPr>
        </p:nvSpPr>
        <p:spPr>
          <a:xfrm>
            <a:off x="899591" y="432000"/>
            <a:ext cx="7632900" cy="359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AU" dirty="0" smtClean="0">
                <a:latin typeface="Calibri" panose="020F0502020204030204" pitchFamily="34" charset="0"/>
              </a:rPr>
              <a:t>Analytics Expression Language </a:t>
            </a:r>
            <a:r>
              <a:rPr lang="en-AU" dirty="0">
                <a:latin typeface="Calibri" panose="020F0502020204030204" pitchFamily="34" charset="0"/>
              </a:rPr>
              <a:t>–</a:t>
            </a:r>
            <a:r>
              <a:rPr lang="en-AU" dirty="0" smtClean="0">
                <a:latin typeface="Calibri" panose="020F0502020204030204" pitchFamily="34" charset="0"/>
              </a:rPr>
              <a:t> Operators</a:t>
            </a:r>
            <a:endParaRPr lang="en-AU" dirty="0">
              <a:latin typeface="Calibri" panose="020F0502020204030204" pitchFamily="34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899591" y="1076388"/>
            <a:ext cx="7632900" cy="345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2159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318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6477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8636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079500" indent="-21590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•"/>
              <a:defRPr kern="1200">
                <a:solidFill>
                  <a:schemeClr val="accent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  <a:defRPr/>
            </a:pPr>
            <a:endParaRPr lang="en-AU" b="1" dirty="0">
              <a:latin typeface="Calibri" panose="020F0502020204030204" pitchFamily="34" charset="0"/>
            </a:endParaRPr>
          </a:p>
          <a:p>
            <a:pPr lvl="0">
              <a:defRPr/>
            </a:pPr>
            <a:r>
              <a:rPr lang="en-AU" dirty="0" smtClean="0">
                <a:latin typeface="Calibri" panose="020F0502020204030204" pitchFamily="34" charset="0"/>
              </a:rPr>
              <a:t>Math &amp; Logical</a:t>
            </a:r>
          </a:p>
          <a:p>
            <a:pPr lvl="0">
              <a:defRPr/>
            </a:pPr>
            <a:r>
              <a:rPr lang="en-AU" dirty="0" smtClean="0">
                <a:latin typeface="Calibri" panose="020F0502020204030204" pitchFamily="34" charset="0"/>
              </a:rPr>
              <a:t>Dimension Reduction</a:t>
            </a:r>
            <a:endParaRPr lang="en-AU" dirty="0">
              <a:latin typeface="Calibri" panose="020F0502020204030204" pitchFamily="34" charset="0"/>
            </a:endParaRPr>
          </a:p>
          <a:p>
            <a:pPr lvl="0">
              <a:defRPr/>
            </a:pPr>
            <a:r>
              <a:rPr lang="en-AU" dirty="0" smtClean="0">
                <a:latin typeface="Calibri" panose="020F0502020204030204" pitchFamily="34" charset="0"/>
              </a:rPr>
              <a:t>Masking</a:t>
            </a:r>
            <a:endParaRPr lang="en-AU" dirty="0">
              <a:latin typeface="Calibri" panose="020F0502020204030204" pitchFamily="34" charset="0"/>
            </a:endParaRPr>
          </a:p>
          <a:p>
            <a:pPr lvl="0">
              <a:defRPr/>
            </a:pPr>
            <a:r>
              <a:rPr lang="en-AU" dirty="0">
                <a:latin typeface="Calibri" panose="020F0502020204030204" pitchFamily="34" charset="0"/>
              </a:rPr>
              <a:t>Indexing</a:t>
            </a:r>
          </a:p>
          <a:p>
            <a:pPr lvl="0">
              <a:defRPr/>
            </a:pPr>
            <a:r>
              <a:rPr lang="en-AU" dirty="0">
                <a:latin typeface="Calibri" panose="020F0502020204030204" pitchFamily="34" charset="0"/>
              </a:rPr>
              <a:t>Bit wise</a:t>
            </a:r>
          </a:p>
          <a:p>
            <a:pPr lvl="0">
              <a:defRPr/>
            </a:pPr>
            <a:r>
              <a:rPr lang="en-AU" dirty="0" smtClean="0">
                <a:latin typeface="Calibri" panose="020F0502020204030204" pitchFamily="34" charset="0"/>
              </a:rPr>
              <a:t>Conditional</a:t>
            </a:r>
            <a:endParaRPr lang="en-AU" dirty="0">
              <a:latin typeface="Calibri" panose="020F0502020204030204" pitchFamily="34" charset="0"/>
            </a:endParaRPr>
          </a:p>
          <a:p>
            <a:pPr lvl="0">
              <a:defRPr/>
            </a:pPr>
            <a:r>
              <a:rPr lang="en-AU" dirty="0">
                <a:latin typeface="Calibri" panose="020F0502020204030204" pitchFamily="34" charset="0"/>
              </a:rPr>
              <a:t>User-defined </a:t>
            </a:r>
            <a:r>
              <a:rPr lang="en-AU" dirty="0" smtClean="0">
                <a:latin typeface="Calibri" panose="020F0502020204030204" pitchFamily="34" charset="0"/>
              </a:rPr>
              <a:t>functions</a:t>
            </a:r>
          </a:p>
          <a:p>
            <a:pPr marL="0" lvl="0" indent="0">
              <a:buNone/>
              <a:defRPr/>
            </a:pPr>
            <a:endParaRPr lang="en-AU" dirty="0">
              <a:latin typeface="Calibri" panose="020F0502020204030204" pitchFamily="34" charset="0"/>
            </a:endParaRPr>
          </a:p>
          <a:p>
            <a:pPr marL="0" lvl="0" indent="0">
              <a:buNone/>
              <a:defRPr/>
            </a:pPr>
            <a:r>
              <a:rPr lang="en-AU" dirty="0" smtClean="0">
                <a:latin typeface="Calibri" panose="020F0502020204030204" pitchFamily="34" charset="0"/>
              </a:rPr>
              <a:t>Operators are Bad-value aware.</a:t>
            </a:r>
            <a:endParaRPr lang="en-A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35520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GDC Title Wide Master">
  <a:themeElements>
    <a:clrScheme name="AGDC">
      <a:dk1>
        <a:srgbClr val="4D4D4F"/>
      </a:dk1>
      <a:lt1>
        <a:srgbClr val="FFFFFF"/>
      </a:lt1>
      <a:dk2>
        <a:srgbClr val="38A7DE"/>
      </a:dk2>
      <a:lt2>
        <a:srgbClr val="808080"/>
      </a:lt2>
      <a:accent1>
        <a:srgbClr val="008C3B"/>
      </a:accent1>
      <a:accent2>
        <a:srgbClr val="FAB005"/>
      </a:accent2>
      <a:accent3>
        <a:srgbClr val="FFFFFF"/>
      </a:accent3>
      <a:accent4>
        <a:srgbClr val="404042"/>
      </a:accent4>
      <a:accent5>
        <a:srgbClr val="939396"/>
      </a:accent5>
      <a:accent6>
        <a:srgbClr val="2D2D8A"/>
      </a:accent6>
      <a:hlink>
        <a:srgbClr val="0000FF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GDC Wide Content Master">
  <a:themeElements>
    <a:clrScheme name="AGDC">
      <a:dk1>
        <a:srgbClr val="4D4D4F"/>
      </a:dk1>
      <a:lt1>
        <a:srgbClr val="FFFFFF"/>
      </a:lt1>
      <a:dk2>
        <a:srgbClr val="38A7DE"/>
      </a:dk2>
      <a:lt2>
        <a:srgbClr val="808080"/>
      </a:lt2>
      <a:accent1>
        <a:srgbClr val="008C3B"/>
      </a:accent1>
      <a:accent2>
        <a:srgbClr val="FAB005"/>
      </a:accent2>
      <a:accent3>
        <a:srgbClr val="FFFFFF"/>
      </a:accent3>
      <a:accent4>
        <a:srgbClr val="404042"/>
      </a:accent4>
      <a:accent5>
        <a:srgbClr val="939396"/>
      </a:accent5>
      <a:accent6>
        <a:srgbClr val="2D2D8A"/>
      </a:accent6>
      <a:hlink>
        <a:srgbClr val="0000FF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2463</TotalTime>
  <Words>1892</Words>
  <Application>Microsoft Office PowerPoint</Application>
  <PresentationFormat>On-screen Show (16:9)</PresentationFormat>
  <Paragraphs>258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ＭＳ Ｐゴシック</vt:lpstr>
      <vt:lpstr>ＭＳ Ｐゴシック</vt:lpstr>
      <vt:lpstr>Arial</vt:lpstr>
      <vt:lpstr>Calibri</vt:lpstr>
      <vt:lpstr>Lucida Console</vt:lpstr>
      <vt:lpstr>AGDC Title Wide Master</vt:lpstr>
      <vt:lpstr>AGDC Wide Content Master</vt:lpstr>
      <vt:lpstr>Natural Language Interface for Exploratory Data Analysis</vt:lpstr>
      <vt:lpstr>Overview</vt:lpstr>
      <vt:lpstr>Analytics &amp; Execution API Demo</vt:lpstr>
      <vt:lpstr>Questions to keep in mind.</vt:lpstr>
      <vt:lpstr>Goals</vt:lpstr>
      <vt:lpstr>The goal – make analytics simple</vt:lpstr>
      <vt:lpstr>Analytics API Components</vt:lpstr>
      <vt:lpstr>Analytics Expression Language – the interface</vt:lpstr>
      <vt:lpstr>Analytics Expression Language – Operators</vt:lpstr>
      <vt:lpstr>Analytics API</vt:lpstr>
      <vt:lpstr>Analytics API – Create Array</vt:lpstr>
      <vt:lpstr>Analytics API – Create Array example</vt:lpstr>
      <vt:lpstr>Analytics API – NDVI example</vt:lpstr>
      <vt:lpstr>Analytics API – NDVI example</vt:lpstr>
      <vt:lpstr>Analytics API – Median reduction over time example</vt:lpstr>
      <vt:lpstr>Analytics API – Median reduction over time example</vt:lpstr>
      <vt:lpstr>Analytics API – Median reduction over lat long example</vt:lpstr>
      <vt:lpstr>Analytics API – Median reduction over lat long example</vt:lpstr>
      <vt:lpstr>Analytics API – Slightly more involved example</vt:lpstr>
      <vt:lpstr>Analytics API – Slightly more involved example</vt:lpstr>
      <vt:lpstr>What can we do to make it more natural language like?</vt:lpstr>
      <vt:lpstr>Linked data for satellite imagery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Australian Geoscience Data Cube</dc:title>
  <dc:creator>Wang, Peter (Data61, Marsfield)</dc:creator>
  <cp:lastModifiedBy>Wang, Peter (Data61, Marsfield)</cp:lastModifiedBy>
  <cp:revision>123</cp:revision>
  <dcterms:modified xsi:type="dcterms:W3CDTF">2016-03-14T21:22:49Z</dcterms:modified>
</cp:coreProperties>
</file>