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59" r:id="rId3"/>
    <p:sldId id="269" r:id="rId4"/>
    <p:sldId id="267" r:id="rId5"/>
    <p:sldId id="271" r:id="rId6"/>
    <p:sldId id="268" r:id="rId7"/>
    <p:sldId id="272" r:id="rId8"/>
    <p:sldId id="270" r:id="rId9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305"/>
    <a:srgbClr val="005191"/>
    <a:srgbClr val="EC7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48" y="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0143B-BE1A-47FD-9020-4EA4BA2A213F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62F82-6829-45B9-B844-6EFEE58E0AD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330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2707D-6C43-4D7D-9E88-8A110A5497F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331F6-2083-468C-B80B-3650EF24A4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27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331F6-2083-468C-B80B-3650EF24A4C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847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331F6-2083-468C-B80B-3650EF24A4C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265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331F6-2083-468C-B80B-3650EF24A4CF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0615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331F6-2083-468C-B80B-3650EF24A4C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615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331F6-2083-468C-B80B-3650EF24A4C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615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331F6-2083-468C-B80B-3650EF24A4C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61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776"/>
            <a:ext cx="2133600" cy="216024"/>
          </a:xfrm>
          <a:prstGeom prst="rect">
            <a:avLst/>
          </a:prstGeom>
        </p:spPr>
        <p:txBody>
          <a:bodyPr/>
          <a:lstStyle>
            <a:lvl1pPr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C0F30202-4819-4CF9-80B5-29105B9CC6A2}" type="datetime1">
              <a:rPr lang="fr-FR" smtClean="0"/>
              <a:t>14/03/2016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6" name="Picture 10" descr="Couv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6859588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-180000" y="2134800"/>
            <a:ext cx="8532000" cy="864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lang="fr-FR" sz="3200" b="1" kern="1200" cap="all" baseline="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979613" y="1400400"/>
            <a:ext cx="6337300" cy="2857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lang="fr-FR" sz="1600" b="1" kern="1200" dirty="0" smtClean="0">
                <a:solidFill>
                  <a:srgbClr val="EC730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5"/>
          </p:nvPr>
        </p:nvSpPr>
        <p:spPr>
          <a:xfrm>
            <a:off x="611188" y="3429000"/>
            <a:ext cx="7777162" cy="431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lang="fr-FR" sz="24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5" name="Espace réservé du texte 10"/>
          <p:cNvSpPr>
            <a:spLocks noGrp="1"/>
          </p:cNvSpPr>
          <p:nvPr>
            <p:ph type="body" sz="quarter" idx="16"/>
          </p:nvPr>
        </p:nvSpPr>
        <p:spPr>
          <a:xfrm>
            <a:off x="1980000" y="4276800"/>
            <a:ext cx="6337300" cy="936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lang="fr-FR" sz="1600" b="1" kern="1200" dirty="0" smtClean="0">
                <a:solidFill>
                  <a:srgbClr val="EC730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8" name="Espace réservé pour une image  17"/>
          <p:cNvSpPr>
            <a:spLocks noGrp="1"/>
          </p:cNvSpPr>
          <p:nvPr>
            <p:ph type="pic" sz="quarter" idx="17"/>
          </p:nvPr>
        </p:nvSpPr>
        <p:spPr>
          <a:xfrm>
            <a:off x="5938341" y="288925"/>
            <a:ext cx="2378075" cy="90805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21" name="Espace réservé pour une image  20"/>
          <p:cNvSpPr>
            <a:spLocks noGrp="1"/>
          </p:cNvSpPr>
          <p:nvPr>
            <p:ph type="pic" sz="quarter" idx="18"/>
          </p:nvPr>
        </p:nvSpPr>
        <p:spPr>
          <a:xfrm>
            <a:off x="6876000" y="5373688"/>
            <a:ext cx="1438275" cy="55403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9"/>
          </p:nvPr>
        </p:nvSpPr>
        <p:spPr>
          <a:xfrm>
            <a:off x="6443663" y="4725144"/>
            <a:ext cx="1873250" cy="50323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>
                <a:solidFill>
                  <a:srgbClr val="00519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4" name="Line 6"/>
          <p:cNvSpPr>
            <a:spLocks noChangeShapeType="1"/>
          </p:cNvSpPr>
          <p:nvPr userDrawn="1"/>
        </p:nvSpPr>
        <p:spPr bwMode="gray">
          <a:xfrm>
            <a:off x="8604250" y="692150"/>
            <a:ext cx="0" cy="5400675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25" name="Oval 5"/>
          <p:cNvSpPr>
            <a:spLocks noChangeArrowheads="1"/>
          </p:cNvSpPr>
          <p:nvPr userDrawn="1"/>
        </p:nvSpPr>
        <p:spPr bwMode="gray">
          <a:xfrm>
            <a:off x="8513763" y="585788"/>
            <a:ext cx="179387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26" name="Line 6"/>
          <p:cNvSpPr>
            <a:spLocks noChangeShapeType="1"/>
          </p:cNvSpPr>
          <p:nvPr userDrawn="1"/>
        </p:nvSpPr>
        <p:spPr bwMode="gray">
          <a:xfrm>
            <a:off x="8604250" y="692150"/>
            <a:ext cx="0" cy="5400675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27" name="Oval 7"/>
          <p:cNvSpPr>
            <a:spLocks noChangeArrowheads="1"/>
          </p:cNvSpPr>
          <p:nvPr userDrawn="1"/>
        </p:nvSpPr>
        <p:spPr bwMode="gray">
          <a:xfrm>
            <a:off x="8513763" y="6053138"/>
            <a:ext cx="179387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97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2C14BEE-B63C-4149-A7E2-D819D12C681E}" type="datetime1">
              <a:rPr lang="fr-FR" smtClean="0"/>
              <a:t>14/03/2016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6" name="Line 6"/>
          <p:cNvSpPr>
            <a:spLocks noChangeShapeType="1"/>
          </p:cNvSpPr>
          <p:nvPr userDrawn="1"/>
        </p:nvSpPr>
        <p:spPr bwMode="gray">
          <a:xfrm>
            <a:off x="809625" y="549275"/>
            <a:ext cx="1588" cy="5543550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 rot="16200000">
            <a:off x="-1850231" y="2983707"/>
            <a:ext cx="4464050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4300" b="1" dirty="0">
                <a:solidFill>
                  <a:schemeClr val="tx2"/>
                </a:solidFill>
                <a:latin typeface="Arial" charset="0"/>
                <a:cs typeface="Arial" charset="0"/>
              </a:rPr>
              <a:t>SOMMAIRE</a:t>
            </a:r>
          </a:p>
        </p:txBody>
      </p:sp>
      <p:pic>
        <p:nvPicPr>
          <p:cNvPr id="8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7"/>
          <p:cNvSpPr>
            <a:spLocks noChangeArrowheads="1"/>
          </p:cNvSpPr>
          <p:nvPr userDrawn="1"/>
        </p:nvSpPr>
        <p:spPr bwMode="gray">
          <a:xfrm>
            <a:off x="720725" y="512763"/>
            <a:ext cx="179388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10" name="Oval 7"/>
          <p:cNvSpPr>
            <a:spLocks noChangeArrowheads="1"/>
          </p:cNvSpPr>
          <p:nvPr userDrawn="1"/>
        </p:nvSpPr>
        <p:spPr bwMode="gray">
          <a:xfrm>
            <a:off x="720725" y="5986463"/>
            <a:ext cx="179388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3"/>
          </p:nvPr>
        </p:nvSpPr>
        <p:spPr>
          <a:xfrm>
            <a:off x="1188000" y="1486800"/>
            <a:ext cx="7776488" cy="3672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EC7405"/>
              </a:buClr>
              <a:buSzPct val="80000"/>
              <a:buFont typeface="Wingdings 2" pitchFamily="18" charset="2"/>
              <a:buChar char=""/>
              <a:defRPr sz="2200" b="1" cap="all" baseline="0">
                <a:solidFill>
                  <a:srgbClr val="00519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0099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2D2AFECD-0849-499D-8272-A716B2A1E4A5}" type="datetime1">
              <a:rPr lang="fr-FR" smtClean="0"/>
              <a:t>14/03/2016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gray">
          <a:xfrm rot="5400000">
            <a:off x="4572000" y="-3159125"/>
            <a:ext cx="0" cy="8064500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8" name="Oval 5"/>
          <p:cNvSpPr>
            <a:spLocks noChangeArrowheads="1"/>
          </p:cNvSpPr>
          <p:nvPr userDrawn="1"/>
        </p:nvSpPr>
        <p:spPr bwMode="gray">
          <a:xfrm rot="5400000">
            <a:off x="8459788" y="765175"/>
            <a:ext cx="179388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9" name="Oval 7"/>
          <p:cNvSpPr>
            <a:spLocks noChangeArrowheads="1"/>
          </p:cNvSpPr>
          <p:nvPr userDrawn="1"/>
        </p:nvSpPr>
        <p:spPr bwMode="gray">
          <a:xfrm rot="5400000">
            <a:off x="504825" y="765175"/>
            <a:ext cx="179388" cy="179388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pic>
        <p:nvPicPr>
          <p:cNvPr id="19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space réservé du contenu 9"/>
          <p:cNvSpPr>
            <a:spLocks noGrp="1"/>
          </p:cNvSpPr>
          <p:nvPr>
            <p:ph sz="quarter" idx="16"/>
          </p:nvPr>
        </p:nvSpPr>
        <p:spPr>
          <a:xfrm>
            <a:off x="539750" y="1340768"/>
            <a:ext cx="8064499" cy="468052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EC7305"/>
                </a:solidFill>
              </a:defRPr>
            </a:lvl1pPr>
            <a:lvl2pPr marL="0" indent="0">
              <a:buNone/>
              <a:defRPr/>
            </a:lvl2pPr>
            <a:lvl3pPr marL="360000" indent="-228600">
              <a:buSzPct val="80000"/>
              <a:buFont typeface="Wingdings 2" pitchFamily="18" charset="2"/>
              <a:buChar char=""/>
              <a:defRPr sz="1800"/>
            </a:lvl3pPr>
            <a:lvl4pPr marL="540000" indent="-228600">
              <a:buFont typeface="Wingdings 2" pitchFamily="18" charset="2"/>
              <a:buChar char="è"/>
              <a:defRPr sz="1600"/>
            </a:lvl4pPr>
            <a:lvl5pPr marL="720000">
              <a:buClr>
                <a:srgbClr val="EC7305"/>
              </a:buCl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428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00" y="187200"/>
            <a:ext cx="8064000" cy="720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839008C9-EF9F-4D6F-8222-0D02BE38F952}" type="datetime1">
              <a:rPr lang="fr-FR" smtClean="0"/>
              <a:t>14/03/2016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540000" y="1774800"/>
            <a:ext cx="3600000" cy="79010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8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4932040" y="1772816"/>
            <a:ext cx="3600000" cy="79010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2780928"/>
            <a:ext cx="3600000" cy="331236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Troisième niveau</a:t>
            </a:r>
          </a:p>
          <a:p>
            <a:pPr lvl="0"/>
            <a:r>
              <a:rPr lang="fr-FR" dirty="0" smtClean="0"/>
              <a:t>Quatrième niveau</a:t>
            </a:r>
          </a:p>
          <a:p>
            <a:pPr lvl="0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6" hasCustomPrompt="1"/>
          </p:nvPr>
        </p:nvSpPr>
        <p:spPr>
          <a:xfrm>
            <a:off x="4932052" y="2780928"/>
            <a:ext cx="3600000" cy="331236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Troisième niveau</a:t>
            </a:r>
          </a:p>
          <a:p>
            <a:pPr lvl="0"/>
            <a:r>
              <a:rPr lang="fr-FR" dirty="0" smtClean="0"/>
              <a:t>Quatrième niveau</a:t>
            </a:r>
          </a:p>
          <a:p>
            <a:pPr lvl="0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gray">
          <a:xfrm rot="5400000">
            <a:off x="4572000" y="-3159125"/>
            <a:ext cx="0" cy="8064500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13" name="Oval 5"/>
          <p:cNvSpPr>
            <a:spLocks noChangeArrowheads="1"/>
          </p:cNvSpPr>
          <p:nvPr userDrawn="1"/>
        </p:nvSpPr>
        <p:spPr bwMode="gray">
          <a:xfrm rot="5400000">
            <a:off x="8459788" y="765175"/>
            <a:ext cx="179388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14" name="Oval 7"/>
          <p:cNvSpPr>
            <a:spLocks noChangeArrowheads="1"/>
          </p:cNvSpPr>
          <p:nvPr userDrawn="1"/>
        </p:nvSpPr>
        <p:spPr bwMode="gray">
          <a:xfrm rot="5400000">
            <a:off x="504825" y="765175"/>
            <a:ext cx="179388" cy="179388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pic>
        <p:nvPicPr>
          <p:cNvPr id="15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85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 contenu sans barre H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4FEB20A4-9A1C-40B6-A979-8252A8067390}" type="datetime1">
              <a:rPr lang="fr-FR" smtClean="0"/>
              <a:t>14/03/2016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540000" y="1627200"/>
            <a:ext cx="8064000" cy="79010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539552" y="2564904"/>
            <a:ext cx="8064896" cy="331236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Troisième niveau</a:t>
            </a:r>
          </a:p>
          <a:p>
            <a:pPr lvl="0"/>
            <a:r>
              <a:rPr lang="fr-FR" dirty="0" smtClean="0"/>
              <a:t>Quatrième niveau</a:t>
            </a:r>
          </a:p>
          <a:p>
            <a:pPr lvl="0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12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04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 contenu sans barre H et sans pieds de page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540000" y="1627200"/>
            <a:ext cx="8064000" cy="79010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539552" y="2564904"/>
            <a:ext cx="8064896" cy="331236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Troisième niveau</a:t>
            </a:r>
          </a:p>
          <a:p>
            <a:pPr lvl="0"/>
            <a:r>
              <a:rPr lang="fr-FR" dirty="0" smtClean="0"/>
              <a:t>Quatrième niveau</a:t>
            </a:r>
          </a:p>
          <a:p>
            <a:pPr lvl="0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8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C450AA58-49EA-4CCD-99B1-1F7C6422E2A5}" type="datetime1">
              <a:rPr lang="fr-FR" smtClean="0"/>
              <a:pPr/>
              <a:t>14/03/2016</a:t>
            </a:fld>
            <a:endParaRPr lang="fr-FR" dirty="0"/>
          </a:p>
        </p:txBody>
      </p:sp>
      <p:sp>
        <p:nvSpPr>
          <p:cNvPr id="1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1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095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2D2AFECD-0849-499D-8272-A716B2A1E4A5}" type="datetime1">
              <a:rPr lang="fr-FR" smtClean="0"/>
              <a:t>14/03/2016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gray">
          <a:xfrm rot="5400000">
            <a:off x="4572000" y="-3159125"/>
            <a:ext cx="0" cy="8064500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8" name="Oval 5"/>
          <p:cNvSpPr>
            <a:spLocks noChangeArrowheads="1"/>
          </p:cNvSpPr>
          <p:nvPr userDrawn="1"/>
        </p:nvSpPr>
        <p:spPr bwMode="gray">
          <a:xfrm rot="5400000">
            <a:off x="8459788" y="765175"/>
            <a:ext cx="179388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9" name="Oval 7"/>
          <p:cNvSpPr>
            <a:spLocks noChangeArrowheads="1"/>
          </p:cNvSpPr>
          <p:nvPr userDrawn="1"/>
        </p:nvSpPr>
        <p:spPr bwMode="gray">
          <a:xfrm rot="5400000">
            <a:off x="504825" y="765175"/>
            <a:ext cx="179388" cy="179388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pic>
        <p:nvPicPr>
          <p:cNvPr id="19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78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00" y="187200"/>
            <a:ext cx="8064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r-FR" dirty="0" smtClean="0"/>
              <a:t>Modifiez les styles du texte du masque</a:t>
            </a:r>
          </a:p>
          <a:p>
            <a:pPr marL="0" lvl="1" indent="0" algn="l" defTabSz="914400" rtl="0" eaLnBrk="1" latinLnBrk="0" hangingPunct="1">
              <a:spcBef>
                <a:spcPct val="20000"/>
              </a:spcBef>
              <a:buClr>
                <a:srgbClr val="EC7305"/>
              </a:buClr>
              <a:buSzPct val="80000"/>
              <a:buFont typeface="Wingdings 2" pitchFamily="18" charset="2"/>
              <a:buNone/>
            </a:pPr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160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  <p:sldLayoutId id="2147483662" r:id="rId4"/>
    <p:sldLayoutId id="2147483663" r:id="rId5"/>
    <p:sldLayoutId id="2147483664" r:id="rId6"/>
    <p:sldLayoutId id="2147483666" r:id="rId7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200" b="1" kern="1200" cap="all" baseline="0">
          <a:solidFill>
            <a:srgbClr val="00519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lang="fr-FR" sz="2000" kern="1200" dirty="0" smtClean="0">
          <a:solidFill>
            <a:srgbClr val="EC7305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ct val="20000"/>
        </a:spcBef>
        <a:buClr>
          <a:srgbClr val="EC7305"/>
        </a:buClr>
        <a:buSzPct val="80000"/>
        <a:buFont typeface="Wingdings 2" pitchFamily="18" charset="2"/>
        <a:buNone/>
        <a:defRPr lang="fr-FR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60000" indent="-228600" algn="l" defTabSz="914400" rtl="0" eaLnBrk="1" latinLnBrk="0" hangingPunct="1">
        <a:spcBef>
          <a:spcPct val="20000"/>
        </a:spcBef>
        <a:buClr>
          <a:srgbClr val="EC7305"/>
        </a:buClr>
        <a:buSzPct val="80000"/>
        <a:buFont typeface="Wingdings 2" pitchFamily="18" charset="2"/>
        <a:buChar char=""/>
        <a:defRPr lang="fr-FR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40000" indent="-285750" algn="l" defTabSz="914400" rtl="0" eaLnBrk="1" latinLnBrk="0" hangingPunct="1">
        <a:spcBef>
          <a:spcPct val="20000"/>
        </a:spcBef>
        <a:buClr>
          <a:srgbClr val="EC7305"/>
        </a:buClr>
        <a:buFont typeface="Wingdings 2" pitchFamily="18" charset="2"/>
        <a:buChar char="è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20000" indent="-228600" algn="l" defTabSz="914400" rtl="0" eaLnBrk="1" latinLnBrk="0" hangingPunct="1">
        <a:spcBef>
          <a:spcPct val="20000"/>
        </a:spcBef>
        <a:buClr>
          <a:srgbClr val="EC7305"/>
        </a:buClr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gcmdservices.gsfc.nasa.gov/static/kms/sciencekeywords" TargetMode="External"/><Relationship Id="rId13" Type="http://schemas.openxmlformats.org/officeDocument/2006/relationships/hyperlink" Target="http://www.mae.u-paris10.fr/dbtw-wpd/bed/index-lesc.html" TargetMode="External"/><Relationship Id="rId3" Type="http://schemas.openxmlformats.org/officeDocument/2006/relationships/hyperlink" Target="http://www.sti.nasa.gov/thesvol1.pdf" TargetMode="External"/><Relationship Id="rId7" Type="http://schemas.openxmlformats.org/officeDocument/2006/relationships/hyperlink" Target="http://databases.unesco.org/thesfr/" TargetMode="External"/><Relationship Id="rId12" Type="http://schemas.openxmlformats.org/officeDocument/2006/relationships/hyperlink" Target="http://www.aanda.org/author-information/acceptance-stage?task=view&amp;id=17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eurovoc.europa.eu/drupal/?q=fr" TargetMode="External"/><Relationship Id="rId11" Type="http://schemas.openxmlformats.org/officeDocument/2006/relationships/hyperlink" Target="http://www.ivoa.net/rdf/Vocabularies/vocabularies-20091007/AAkeys/AAkeys.html" TargetMode="External"/><Relationship Id="rId5" Type="http://schemas.openxmlformats.org/officeDocument/2006/relationships/hyperlink" Target="http://www.sti.nasa.gov/thesaurus-datafiles/#.Vpe_n1LtXly" TargetMode="External"/><Relationship Id="rId10" Type="http://schemas.openxmlformats.org/officeDocument/2006/relationships/hyperlink" Target="http://www.eionet.europa.eu/gemet/groups?langcode=en" TargetMode="External"/><Relationship Id="rId4" Type="http://schemas.openxmlformats.org/officeDocument/2006/relationships/hyperlink" Target="http://www.sti.nasa.gov/thesvol2.pdf" TargetMode="External"/><Relationship Id="rId9" Type="http://schemas.openxmlformats.org/officeDocument/2006/relationships/hyperlink" Target="https://pds.nasa.gov/tools/dictionary.shtml" TargetMode="External"/><Relationship Id="rId14" Type="http://schemas.openxmlformats.org/officeDocument/2006/relationships/hyperlink" Target="http://documentation.oieau.org/veille/thesaurus-ea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1691680" y="2134800"/>
            <a:ext cx="6660320" cy="864000"/>
          </a:xfrm>
        </p:spPr>
        <p:txBody>
          <a:bodyPr/>
          <a:lstStyle/>
          <a:p>
            <a:r>
              <a:rPr lang="en-GB" dirty="0" smtClean="0"/>
              <a:t>THESAURUS </a:t>
            </a:r>
            <a:endParaRPr lang="en-GB" dirty="0"/>
          </a:p>
          <a:p>
            <a:r>
              <a:rPr lang="en-GB" dirty="0" smtClean="0"/>
              <a:t>DEFINITION and use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CEOS - WGISS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>
          <a:xfrm>
            <a:off x="539552" y="3645024"/>
            <a:ext cx="7777162" cy="504056"/>
          </a:xfrm>
        </p:spPr>
        <p:txBody>
          <a:bodyPr/>
          <a:lstStyle/>
          <a:p>
            <a:r>
              <a:rPr lang="fr-FR" dirty="0"/>
              <a:t>Véronique PAYOT (AKKA)</a:t>
            </a:r>
          </a:p>
          <a:p>
            <a:r>
              <a:rPr lang="fr-FR" dirty="0" smtClean="0"/>
              <a:t>Richard MORENO (CNES)</a:t>
            </a:r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>
          <a:xfrm>
            <a:off x="1979712" y="4725144"/>
            <a:ext cx="6337300" cy="936000"/>
          </a:xfrm>
        </p:spPr>
        <p:txBody>
          <a:bodyPr/>
          <a:lstStyle/>
          <a:p>
            <a:r>
              <a:rPr lang="fr-FR" dirty="0" smtClean="0"/>
              <a:t>14 </a:t>
            </a:r>
            <a:r>
              <a:rPr lang="fr-FR" dirty="0" err="1" smtClean="0"/>
              <a:t>march</a:t>
            </a:r>
            <a:r>
              <a:rPr lang="fr-FR" dirty="0" smtClean="0"/>
              <a:t> 2016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827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1187624" y="1844824"/>
            <a:ext cx="7776488" cy="3672000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QU’EST-CE QU'UN THESAURUS?</a:t>
            </a:r>
          </a:p>
          <a:p>
            <a:endParaRPr lang="fr-FR" dirty="0"/>
          </a:p>
          <a:p>
            <a:r>
              <a:rPr lang="fr-FR" dirty="0" err="1" smtClean="0"/>
              <a:t>PReSENTATION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	CNES THESAURUS</a:t>
            </a:r>
          </a:p>
          <a:p>
            <a:pPr lvl="1"/>
            <a:r>
              <a:rPr lang="fr-FR" dirty="0" smtClean="0"/>
              <a:t>	OTHER THESAURUS</a:t>
            </a:r>
          </a:p>
          <a:p>
            <a:endParaRPr lang="fr-FR" dirty="0" smtClean="0"/>
          </a:p>
          <a:p>
            <a:r>
              <a:rPr lang="fr-FR" dirty="0" smtClean="0"/>
              <a:t>Changes </a:t>
            </a:r>
            <a:r>
              <a:rPr lang="fr-FR" dirty="0" err="1" smtClean="0"/>
              <a:t>planned</a:t>
            </a:r>
            <a:endParaRPr lang="fr-FR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INTERPOLES - Thesaurus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 rot="-5400000">
            <a:off x="-1225514" y="2945871"/>
            <a:ext cx="331236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0051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SOMMAIRE</a:t>
            </a:r>
            <a:endParaRPr lang="fr-FR" sz="3600" b="1" dirty="0">
              <a:solidFill>
                <a:srgbClr val="0051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</p:spPr>
        <p:txBody>
          <a:bodyPr/>
          <a:lstStyle/>
          <a:p>
            <a:r>
              <a:rPr lang="fr-FR" dirty="0" smtClean="0"/>
              <a:t>2016-01-20</a:t>
            </a:r>
            <a:endParaRPr lang="fr-FR" dirty="0"/>
          </a:p>
        </p:txBody>
      </p:sp>
      <p:sp>
        <p:nvSpPr>
          <p:cNvPr id="10" name="Espace réservé du texte 1"/>
          <p:cNvSpPr txBox="1">
            <a:spLocks/>
          </p:cNvSpPr>
          <p:nvPr/>
        </p:nvSpPr>
        <p:spPr>
          <a:xfrm>
            <a:off x="1907704" y="620688"/>
            <a:ext cx="5688632" cy="432000"/>
          </a:xfrm>
          <a:prstGeom prst="rect">
            <a:avLst/>
          </a:prstGeom>
          <a:ln w="15875"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EC7405"/>
              </a:buClr>
              <a:buSzPct val="80000"/>
              <a:buFont typeface="Wingdings 2" pitchFamily="18" charset="2"/>
              <a:buChar char=""/>
              <a:defRPr lang="fr-FR" sz="2200" b="1" kern="1200" cap="all" baseline="0">
                <a:solidFill>
                  <a:srgbClr val="00519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spcBef>
                <a:spcPct val="20000"/>
              </a:spcBef>
              <a:buClr>
                <a:srgbClr val="EC7305"/>
              </a:buClr>
              <a:buSzPct val="80000"/>
              <a:buFont typeface="Wingdings 2" pitchFamily="18" charset="2"/>
              <a:buNone/>
              <a:defRPr lang="fr-FR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0000" indent="-228600" algn="l" defTabSz="914400" rtl="0" eaLnBrk="1" latinLnBrk="0" hangingPunct="1">
              <a:spcBef>
                <a:spcPct val="20000"/>
              </a:spcBef>
              <a:buClr>
                <a:srgbClr val="EC7305"/>
              </a:buClr>
              <a:buSzPct val="80000"/>
              <a:buFont typeface="Wingdings 2" pitchFamily="18" charset="2"/>
              <a:buChar char=""/>
              <a:defRPr lang="fr-FR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0000" indent="-285750" algn="l" defTabSz="914400" rtl="0" eaLnBrk="1" latinLnBrk="0" hangingPunct="1">
              <a:spcBef>
                <a:spcPct val="20000"/>
              </a:spcBef>
              <a:buClr>
                <a:srgbClr val="EC7305"/>
              </a:buClr>
              <a:buFont typeface="Wingdings 2" pitchFamily="18" charset="2"/>
              <a:buChar char="è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20000" indent="-228600" algn="l" defTabSz="914400" rtl="0" eaLnBrk="1" latinLnBrk="0" hangingPunct="1">
              <a:spcBef>
                <a:spcPct val="20000"/>
              </a:spcBef>
              <a:buClr>
                <a:srgbClr val="EC7305"/>
              </a:buClr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u="sng" dirty="0" smtClean="0"/>
              <a:t>THESAURUS </a:t>
            </a:r>
          </a:p>
          <a:p>
            <a:pPr marL="0" indent="0" algn="ctr">
              <a:buNone/>
            </a:pPr>
            <a:r>
              <a:rPr lang="en-GB" sz="2800" u="sng" dirty="0" smtClean="0"/>
              <a:t>Definition and use</a:t>
            </a:r>
            <a:endParaRPr lang="fr-FR" sz="2800" u="sng" dirty="0"/>
          </a:p>
        </p:txBody>
      </p:sp>
    </p:spTree>
    <p:extLst>
      <p:ext uri="{BB962C8B-B14F-4D97-AF65-F5344CB8AC3E}">
        <p14:creationId xmlns:p14="http://schemas.microsoft.com/office/powerpoint/2010/main" val="34919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THESAURUS - DEFINITION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6"/>
          </p:nvPr>
        </p:nvSpPr>
        <p:spPr>
          <a:xfrm>
            <a:off x="395536" y="1124744"/>
            <a:ext cx="7128792" cy="4680520"/>
          </a:xfrm>
        </p:spPr>
        <p:txBody>
          <a:bodyPr>
            <a:normAutofit/>
          </a:bodyPr>
          <a:lstStyle/>
          <a:p>
            <a:r>
              <a:rPr lang="en-US" dirty="0" smtClean="0"/>
              <a:t>What is a thesaurus?</a:t>
            </a:r>
          </a:p>
          <a:p>
            <a:endParaRPr lang="en-US" dirty="0" smtClean="0"/>
          </a:p>
          <a:p>
            <a:pPr marL="285750" lvl="1" indent="-285750">
              <a:buFont typeface="Wingdings"/>
              <a:buChar char="à"/>
            </a:pPr>
            <a:r>
              <a:rPr lang="en-US" sz="1600" dirty="0" smtClean="0">
                <a:solidFill>
                  <a:srgbClr val="EC7305"/>
                </a:solidFill>
              </a:rPr>
              <a:t>Dictionary in the form of organized list of terms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Top Concepts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Notions of hierarchy</a:t>
            </a:r>
          </a:p>
          <a:p>
            <a:pPr marL="1062900" lvl="4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Broader</a:t>
            </a:r>
            <a:r>
              <a:rPr lang="en-US" dirty="0" smtClean="0"/>
              <a:t> (Parent term)</a:t>
            </a:r>
          </a:p>
          <a:p>
            <a:pPr marL="1062900" lvl="4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Narrower</a:t>
            </a:r>
            <a:r>
              <a:rPr lang="en-US" dirty="0" smtClean="0"/>
              <a:t> (Child-term)      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Notions of association (</a:t>
            </a:r>
            <a:r>
              <a:rPr lang="en-US" sz="1400" dirty="0" smtClean="0">
                <a:solidFill>
                  <a:srgbClr val="0070C0"/>
                </a:solidFill>
              </a:rPr>
              <a:t>related terms</a:t>
            </a:r>
            <a:r>
              <a:rPr lang="en-US" sz="1400" dirty="0" smtClean="0"/>
              <a:t>)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Origin of term</a:t>
            </a:r>
          </a:p>
          <a:p>
            <a:pPr marL="1062900" lvl="4" indent="-342900">
              <a:buFont typeface="Arial" panose="020B0604020202020204" pitchFamily="34" charset="0"/>
              <a:buChar char="•"/>
            </a:pPr>
            <a:r>
              <a:rPr lang="en-US" dirty="0" smtClean="0"/>
              <a:t>Specified in the field “Scope Note” (ex : IDN)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Various languages available for the same term</a:t>
            </a:r>
            <a:endParaRPr lang="en-US" sz="1400" dirty="0" smtClean="0"/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fr-FR" sz="1400" dirty="0" err="1"/>
              <a:t>Synonyms</a:t>
            </a:r>
            <a:r>
              <a:rPr lang="fr-FR" sz="1400" dirty="0"/>
              <a:t> </a:t>
            </a:r>
            <a:r>
              <a:rPr lang="fr-FR" sz="1400" dirty="0" err="1"/>
              <a:t>can</a:t>
            </a:r>
            <a:r>
              <a:rPr lang="fr-FR" sz="1400" dirty="0"/>
              <a:t> </a:t>
            </a:r>
            <a:r>
              <a:rPr lang="fr-FR" sz="1400" dirty="0" err="1"/>
              <a:t>be</a:t>
            </a:r>
            <a:r>
              <a:rPr lang="fr-FR" sz="1400" dirty="0"/>
              <a:t> </a:t>
            </a:r>
            <a:r>
              <a:rPr lang="fr-FR" sz="1400" dirty="0" err="1"/>
              <a:t>indicated</a:t>
            </a:r>
            <a:r>
              <a:rPr lang="en-US" sz="1400" dirty="0" smtClean="0"/>
              <a:t> (Use for)</a:t>
            </a:r>
          </a:p>
          <a:p>
            <a:r>
              <a:rPr lang="en-US" sz="1600" dirty="0" smtClean="0">
                <a:sym typeface="Wingdings" panose="05000000000000000000" pitchFamily="2" charset="2"/>
              </a:rPr>
              <a:t> Utility</a:t>
            </a:r>
            <a:endParaRPr lang="en-US" sz="1600" dirty="0" smtClean="0"/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Share the same vocabulary between different entities</a:t>
            </a:r>
            <a:endParaRPr lang="en-US" sz="1400" dirty="0" smtClean="0"/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Interoperability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Group a set of metadata by theme</a:t>
            </a:r>
            <a:endParaRPr lang="en-US" sz="1400" dirty="0" smtClean="0"/>
          </a:p>
          <a:p>
            <a:pPr marL="882900" lvl="3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2016-01-20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INTERPOLES - Thesaurus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3</a:t>
            </a:fld>
            <a:endParaRPr lang="fr-FR" dirty="0"/>
          </a:p>
        </p:txBody>
      </p:sp>
      <p:grpSp>
        <p:nvGrpSpPr>
          <p:cNvPr id="38" name="Groupe 37"/>
          <p:cNvGrpSpPr/>
          <p:nvPr/>
        </p:nvGrpSpPr>
        <p:grpSpPr>
          <a:xfrm>
            <a:off x="5764938" y="2185142"/>
            <a:ext cx="3247940" cy="3328856"/>
            <a:chOff x="5796646" y="1855905"/>
            <a:chExt cx="3247940" cy="3328856"/>
          </a:xfrm>
        </p:grpSpPr>
        <p:sp>
          <p:nvSpPr>
            <p:cNvPr id="7" name="ZoneTexte 6"/>
            <p:cNvSpPr txBox="1"/>
            <p:nvPr/>
          </p:nvSpPr>
          <p:spPr>
            <a:xfrm>
              <a:off x="6591925" y="2320350"/>
              <a:ext cx="1724492" cy="307777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FF0000"/>
                  </a:solidFill>
                </a:rPr>
                <a:t>Moyen de Transport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7354320" y="4114107"/>
              <a:ext cx="8231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B050"/>
                  </a:solidFill>
                </a:rPr>
                <a:t>Voiture</a:t>
              </a:r>
              <a:endParaRPr lang="fr-FR" sz="1400" dirty="0">
                <a:solidFill>
                  <a:srgbClr val="00B050"/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5796646" y="4115315"/>
              <a:ext cx="8804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B050"/>
                  </a:solidFill>
                </a:rPr>
                <a:t>Avion</a:t>
              </a:r>
              <a:endParaRPr lang="fr-FR" sz="1400" dirty="0">
                <a:solidFill>
                  <a:srgbClr val="00B050"/>
                </a:solidFill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6522552" y="4115315"/>
              <a:ext cx="8804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B050"/>
                  </a:solidFill>
                </a:rPr>
                <a:t>Train</a:t>
              </a:r>
              <a:endParaRPr lang="fr-FR" sz="1400" dirty="0">
                <a:solidFill>
                  <a:srgbClr val="00B050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6113060" y="3110111"/>
              <a:ext cx="1109212" cy="523220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FF0000"/>
                  </a:solidFill>
                </a:rPr>
                <a:t>Transport </a:t>
              </a:r>
            </a:p>
            <a:p>
              <a:pPr algn="ctr"/>
              <a:r>
                <a:rPr lang="fr-FR" sz="1400" dirty="0" smtClean="0">
                  <a:solidFill>
                    <a:srgbClr val="FF0000"/>
                  </a:solidFill>
                </a:rPr>
                <a:t>collectif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7469649" y="3110111"/>
              <a:ext cx="1234767" cy="523220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FF0000"/>
                  </a:solidFill>
                </a:rPr>
                <a:t>Transport </a:t>
              </a:r>
            </a:p>
            <a:p>
              <a:pPr algn="ctr"/>
              <a:r>
                <a:rPr lang="fr-FR" sz="1400" dirty="0" smtClean="0">
                  <a:solidFill>
                    <a:srgbClr val="FF0000"/>
                  </a:solidFill>
                </a:rPr>
                <a:t>personnel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8103647" y="4115315"/>
              <a:ext cx="8231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B050"/>
                  </a:solidFill>
                </a:rPr>
                <a:t>Vélo</a:t>
              </a:r>
              <a:endParaRPr lang="fr-FR" sz="1400" dirty="0">
                <a:solidFill>
                  <a:srgbClr val="00B050"/>
                </a:solidFill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788913" y="4867521"/>
              <a:ext cx="1255673" cy="3172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70C0"/>
                  </a:solidFill>
                </a:rPr>
                <a:t>Piste cyclable</a:t>
              </a:r>
              <a:endParaRPr lang="fr-FR" sz="1400" dirty="0">
                <a:solidFill>
                  <a:srgbClr val="0070C0"/>
                </a:solidFill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8152633" y="1855905"/>
              <a:ext cx="877861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70C0"/>
                  </a:solidFill>
                </a:rPr>
                <a:t>Sécurité</a:t>
              </a:r>
            </a:p>
          </p:txBody>
        </p:sp>
        <p:cxnSp>
          <p:nvCxnSpPr>
            <p:cNvPr id="18" name="Connecteur droit avec flèche 17"/>
            <p:cNvCxnSpPr>
              <a:stCxn id="16" idx="2"/>
            </p:cNvCxnSpPr>
            <p:nvPr/>
          </p:nvCxnSpPr>
          <p:spPr>
            <a:xfrm flipH="1">
              <a:off x="8177500" y="2163682"/>
              <a:ext cx="414064" cy="156668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/>
            <p:nvPr/>
          </p:nvCxnSpPr>
          <p:spPr>
            <a:xfrm>
              <a:off x="8464936" y="4421884"/>
              <a:ext cx="0" cy="462583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/>
            <p:cNvCxnSpPr>
              <a:endCxn id="12" idx="0"/>
            </p:cNvCxnSpPr>
            <p:nvPr/>
          </p:nvCxnSpPr>
          <p:spPr>
            <a:xfrm flipH="1">
              <a:off x="6667666" y="2628127"/>
              <a:ext cx="208590" cy="481984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>
              <a:endCxn id="13" idx="0"/>
            </p:cNvCxnSpPr>
            <p:nvPr/>
          </p:nvCxnSpPr>
          <p:spPr>
            <a:xfrm>
              <a:off x="7953733" y="2628127"/>
              <a:ext cx="133300" cy="481984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 flipH="1">
              <a:off x="6208343" y="3633331"/>
              <a:ext cx="208590" cy="481984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/>
            <p:cNvCxnSpPr/>
            <p:nvPr/>
          </p:nvCxnSpPr>
          <p:spPr>
            <a:xfrm flipH="1">
              <a:off x="7733181" y="3633331"/>
              <a:ext cx="208590" cy="481984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>
              <a:endCxn id="11" idx="0"/>
            </p:cNvCxnSpPr>
            <p:nvPr/>
          </p:nvCxnSpPr>
          <p:spPr>
            <a:xfrm>
              <a:off x="6800515" y="3633331"/>
              <a:ext cx="162285" cy="481984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/>
            <p:cNvCxnSpPr>
              <a:endCxn id="14" idx="0"/>
            </p:cNvCxnSpPr>
            <p:nvPr/>
          </p:nvCxnSpPr>
          <p:spPr>
            <a:xfrm>
              <a:off x="8316417" y="3633331"/>
              <a:ext cx="198820" cy="481984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ectangle 42"/>
          <p:cNvSpPr/>
          <p:nvPr/>
        </p:nvSpPr>
        <p:spPr>
          <a:xfrm>
            <a:off x="5661403" y="2156781"/>
            <a:ext cx="3419872" cy="3456384"/>
          </a:xfrm>
          <a:prstGeom prst="rect">
            <a:avLst/>
          </a:prstGeom>
          <a:solidFill>
            <a:schemeClr val="accent1">
              <a:lumMod val="20000"/>
              <a:lumOff val="80000"/>
              <a:alpha val="12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86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CNES THESAURUS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6"/>
          </p:nvPr>
        </p:nvSpPr>
        <p:spPr>
          <a:xfrm>
            <a:off x="539552" y="1124744"/>
            <a:ext cx="8064499" cy="4680520"/>
          </a:xfrm>
        </p:spPr>
        <p:txBody>
          <a:bodyPr>
            <a:normAutofit/>
          </a:bodyPr>
          <a:lstStyle/>
          <a:p>
            <a:r>
              <a:rPr lang="fr-FR" dirty="0" smtClean="0"/>
              <a:t>CNES THESAURUS</a:t>
            </a:r>
          </a:p>
          <a:p>
            <a:endParaRPr lang="fr-FR" dirty="0" smtClean="0"/>
          </a:p>
          <a:p>
            <a:pPr marL="702900" lvl="2" indent="-342900">
              <a:buFont typeface="Arial" panose="020B0604020202020204" pitchFamily="34" charset="0"/>
              <a:buChar char="•"/>
            </a:pPr>
            <a:r>
              <a:rPr lang="fr-FR" sz="1600" dirty="0"/>
              <a:t>All English </a:t>
            </a:r>
            <a:r>
              <a:rPr lang="fr-FR" sz="1600" dirty="0" err="1" smtClean="0"/>
              <a:t>words</a:t>
            </a:r>
            <a:endParaRPr lang="fr-FR" sz="1600" dirty="0" smtClean="0"/>
          </a:p>
          <a:p>
            <a:pPr marL="702900" lvl="2" indent="-342900">
              <a:buFont typeface="Arial" panose="020B0604020202020204" pitchFamily="34" charset="0"/>
              <a:buChar char="•"/>
            </a:pPr>
            <a:endParaRPr lang="fr-FR" sz="1500" dirty="0" smtClean="0"/>
          </a:p>
          <a:p>
            <a:pPr marL="702900" lvl="2" indent="-342900">
              <a:buFont typeface="Arial" panose="020B0604020202020204" pitchFamily="34" charset="0"/>
              <a:buChar char="•"/>
            </a:pPr>
            <a:r>
              <a:rPr lang="fr-FR" sz="1500" dirty="0" err="1" smtClean="0"/>
              <a:t>Organized</a:t>
            </a:r>
            <a:r>
              <a:rPr lang="fr-FR" sz="1500" dirty="0" smtClean="0"/>
              <a:t> in four main </a:t>
            </a:r>
            <a:r>
              <a:rPr lang="fr-FR" sz="1500" dirty="0" err="1" smtClean="0"/>
              <a:t>themes</a:t>
            </a:r>
            <a:r>
              <a:rPr lang="fr-FR" sz="1500" dirty="0" smtClean="0"/>
              <a:t>: </a:t>
            </a:r>
            <a:r>
              <a:rPr lang="fr-FR" sz="1500" dirty="0" err="1" smtClean="0"/>
              <a:t>Earth</a:t>
            </a:r>
            <a:r>
              <a:rPr lang="fr-FR" sz="1500" dirty="0" smtClean="0"/>
              <a:t> Sciences, </a:t>
            </a:r>
            <a:r>
              <a:rPr lang="fr-FR" sz="1500" dirty="0" err="1" smtClean="0"/>
              <a:t>Space</a:t>
            </a:r>
            <a:r>
              <a:rPr lang="fr-FR" sz="1500" dirty="0" smtClean="0"/>
              <a:t> Sciences, Life Sciences, Condensed </a:t>
            </a:r>
            <a:r>
              <a:rPr lang="fr-FR" sz="1500" dirty="0" err="1" smtClean="0"/>
              <a:t>Matter</a:t>
            </a:r>
            <a:r>
              <a:rPr lang="fr-FR" sz="1500" dirty="0" smtClean="0"/>
              <a:t> Sciences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endParaRPr lang="fr-FR" sz="1500" dirty="0"/>
          </a:p>
          <a:p>
            <a:pPr marL="702900" lvl="2" indent="-342900">
              <a:buFont typeface="Arial" panose="020B0604020202020204" pitchFamily="34" charset="0"/>
              <a:buChar char="•"/>
            </a:pPr>
            <a:r>
              <a:rPr lang="fr-FR" sz="1600" dirty="0" err="1"/>
              <a:t>Representation</a:t>
            </a:r>
            <a:r>
              <a:rPr lang="fr-FR" sz="1600" dirty="0"/>
              <a:t> as a </a:t>
            </a:r>
            <a:r>
              <a:rPr lang="fr-FR" sz="1600" dirty="0" err="1"/>
              <a:t>tree</a:t>
            </a:r>
            <a:endParaRPr lang="fr-FR" sz="1500" dirty="0" smtClean="0"/>
          </a:p>
          <a:p>
            <a:pPr lvl="3" indent="0">
              <a:buNone/>
            </a:pPr>
            <a:r>
              <a:rPr lang="fr-FR" sz="1500" dirty="0" smtClean="0"/>
              <a:t>	- </a:t>
            </a:r>
            <a:r>
              <a:rPr lang="fr-FR" sz="1500" dirty="0" err="1" smtClean="0"/>
              <a:t>Thematic</a:t>
            </a:r>
            <a:r>
              <a:rPr lang="fr-FR" sz="1500" dirty="0" smtClean="0"/>
              <a:t> </a:t>
            </a:r>
            <a:r>
              <a:rPr lang="fr-FR" sz="1500" dirty="0"/>
              <a:t>&gt; </a:t>
            </a:r>
            <a:r>
              <a:rPr lang="fr-FR" sz="1500" dirty="0" err="1" smtClean="0"/>
              <a:t>Sub-Thematic</a:t>
            </a:r>
            <a:r>
              <a:rPr lang="fr-FR" sz="1500" dirty="0" smtClean="0"/>
              <a:t> &gt; CNES </a:t>
            </a:r>
            <a:r>
              <a:rPr lang="fr-FR" sz="1500" dirty="0" err="1" smtClean="0"/>
              <a:t>Scientific</a:t>
            </a:r>
            <a:r>
              <a:rPr lang="fr-FR" sz="1500" dirty="0" smtClean="0"/>
              <a:t> </a:t>
            </a:r>
            <a:r>
              <a:rPr lang="fr-FR" sz="1500" dirty="0" err="1" smtClean="0"/>
              <a:t>Category</a:t>
            </a:r>
            <a:r>
              <a:rPr lang="fr-FR" sz="1500" dirty="0" smtClean="0"/>
              <a:t> &gt; </a:t>
            </a:r>
            <a:r>
              <a:rPr lang="fr-FR" sz="1500" dirty="0" err="1" smtClean="0"/>
              <a:t>Scientific</a:t>
            </a:r>
            <a:r>
              <a:rPr lang="fr-FR" sz="1500" dirty="0" smtClean="0"/>
              <a:t> Keyword</a:t>
            </a:r>
          </a:p>
          <a:p>
            <a:pPr lvl="3" indent="0">
              <a:buNone/>
            </a:pPr>
            <a:r>
              <a:rPr lang="fr-FR" sz="1500" dirty="0"/>
              <a:t>	</a:t>
            </a:r>
            <a:r>
              <a:rPr lang="fr-FR" sz="1500" dirty="0" smtClean="0"/>
              <a:t>- </a:t>
            </a:r>
            <a:r>
              <a:rPr lang="en-US" sz="1500" dirty="0"/>
              <a:t>A keyword (last level term) can appear in several branches</a:t>
            </a:r>
            <a:endParaRPr lang="fr-FR" sz="1500" dirty="0" smtClean="0"/>
          </a:p>
          <a:p>
            <a:pPr lvl="3" indent="0">
              <a:buNone/>
            </a:pPr>
            <a:endParaRPr lang="fr-FR" sz="1500" dirty="0" smtClean="0"/>
          </a:p>
          <a:p>
            <a:pPr marL="702900" lvl="2" indent="-342900">
              <a:buFont typeface="Arial" panose="020B0604020202020204" pitchFamily="34" charset="0"/>
              <a:buChar char="•"/>
            </a:pPr>
            <a:r>
              <a:rPr lang="en-US" sz="1500" dirty="0"/>
              <a:t>Available in several </a:t>
            </a:r>
            <a:r>
              <a:rPr lang="en-US" sz="1500" dirty="0" smtClean="0"/>
              <a:t>formats for </a:t>
            </a:r>
            <a:r>
              <a:rPr lang="en-US" sz="1500" dirty="0"/>
              <a:t>different applications (inventory tool, </a:t>
            </a:r>
            <a:r>
              <a:rPr lang="en-US" sz="1500" dirty="0" smtClean="0"/>
              <a:t>discovery tool</a:t>
            </a:r>
            <a:r>
              <a:rPr lang="en-US" sz="1500" dirty="0"/>
              <a:t>)</a:t>
            </a:r>
            <a:endParaRPr lang="fr-FR" sz="1500" dirty="0" smtClean="0"/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fr-FR" sz="1500" dirty="0" smtClean="0"/>
              <a:t>XML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fr-FR" sz="1500" dirty="0" smtClean="0"/>
              <a:t>SKOS (RDF) Simple </a:t>
            </a:r>
            <a:r>
              <a:rPr lang="fr-FR" sz="1500" dirty="0" err="1" smtClean="0"/>
              <a:t>Knowledge</a:t>
            </a:r>
            <a:r>
              <a:rPr lang="fr-FR" sz="1500" dirty="0" smtClean="0"/>
              <a:t> </a:t>
            </a:r>
            <a:r>
              <a:rPr lang="fr-FR" sz="1500" dirty="0" err="1" smtClean="0"/>
              <a:t>Organization</a:t>
            </a:r>
            <a:r>
              <a:rPr lang="fr-FR" sz="1500" dirty="0" smtClean="0"/>
              <a:t> System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fr-FR" sz="1500" dirty="0" smtClean="0"/>
              <a:t>XSD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fr-FR" sz="1500" dirty="0" smtClean="0"/>
              <a:t>PDF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882900" lvl="3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lvl="3"/>
            <a:endParaRPr lang="fr-FR" dirty="0" smtClean="0"/>
          </a:p>
          <a:p>
            <a:pPr lvl="3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2016-01-20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INTERPOLES - Thesaurus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103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THESAURUS CNES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FECD-0849-499D-8272-A716B2A1E4A5}" type="datetime1">
              <a:rPr lang="fr-FR" smtClean="0"/>
              <a:t>14/03/2016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INTERPOLES - Thesaurus</a:t>
            </a: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>
          <a:xfrm>
            <a:off x="539552" y="1124744"/>
            <a:ext cx="8064697" cy="4896544"/>
          </a:xfrm>
        </p:spPr>
        <p:txBody>
          <a:bodyPr/>
          <a:lstStyle/>
          <a:p>
            <a:r>
              <a:rPr lang="fr-FR" dirty="0" smtClean="0"/>
              <a:t>Relationship </a:t>
            </a:r>
            <a:r>
              <a:rPr lang="fr-FR" dirty="0" err="1" smtClean="0"/>
              <a:t>between</a:t>
            </a:r>
            <a:r>
              <a:rPr lang="fr-FR" dirty="0" smtClean="0"/>
              <a:t> all thesaurus formats</a:t>
            </a:r>
            <a:endParaRPr lang="fr-FR" dirty="0"/>
          </a:p>
        </p:txBody>
      </p:sp>
      <p:grpSp>
        <p:nvGrpSpPr>
          <p:cNvPr id="49" name="Groupe 48"/>
          <p:cNvGrpSpPr/>
          <p:nvPr/>
        </p:nvGrpSpPr>
        <p:grpSpPr>
          <a:xfrm>
            <a:off x="1552467" y="2398321"/>
            <a:ext cx="6581017" cy="2975667"/>
            <a:chOff x="1187624" y="1686761"/>
            <a:chExt cx="6581017" cy="2975667"/>
          </a:xfrm>
        </p:grpSpPr>
        <p:sp>
          <p:nvSpPr>
            <p:cNvPr id="7" name="ZoneTexte 6"/>
            <p:cNvSpPr txBox="1"/>
            <p:nvPr/>
          </p:nvSpPr>
          <p:spPr>
            <a:xfrm>
              <a:off x="1187624" y="1979548"/>
              <a:ext cx="72008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XML</a:t>
              </a:r>
              <a:endParaRPr lang="fr-FR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3110930" y="1979548"/>
              <a:ext cx="72008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SKOS</a:t>
              </a:r>
              <a:endParaRPr lang="fr-FR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3110930" y="2948186"/>
              <a:ext cx="72008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XSD</a:t>
              </a:r>
              <a:endParaRPr lang="fr-FR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1187624" y="4293096"/>
              <a:ext cx="720080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PDF</a:t>
              </a:r>
              <a:endParaRPr lang="fr-FR" dirty="0"/>
            </a:p>
          </p:txBody>
        </p:sp>
        <p:cxnSp>
          <p:nvCxnSpPr>
            <p:cNvPr id="16" name="Connecteur droit avec flèche 15"/>
            <p:cNvCxnSpPr>
              <a:endCxn id="11" idx="1"/>
            </p:cNvCxnSpPr>
            <p:nvPr/>
          </p:nvCxnSpPr>
          <p:spPr>
            <a:xfrm>
              <a:off x="1907704" y="2164214"/>
              <a:ext cx="120322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>
              <a:stCxn id="11" idx="2"/>
              <a:endCxn id="13" idx="0"/>
            </p:cNvCxnSpPr>
            <p:nvPr/>
          </p:nvCxnSpPr>
          <p:spPr>
            <a:xfrm>
              <a:off x="3470970" y="2348880"/>
              <a:ext cx="0" cy="59930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>
              <a:off x="1547664" y="2348880"/>
              <a:ext cx="0" cy="1944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5392377" y="1715942"/>
              <a:ext cx="23762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Outil </a:t>
              </a:r>
            </a:p>
            <a:p>
              <a:pPr algn="ctr"/>
              <a:r>
                <a:rPr lang="fr-FR" sz="1600" dirty="0" smtClean="0"/>
                <a:t>de référencement CNES </a:t>
              </a:r>
            </a:p>
            <a:p>
              <a:pPr algn="ctr"/>
              <a:r>
                <a:rPr lang="fr-FR" sz="1600" dirty="0" smtClean="0"/>
                <a:t>(REFLECS)</a:t>
              </a:r>
              <a:endParaRPr lang="fr-FR" sz="1600" dirty="0"/>
            </a:p>
          </p:txBody>
        </p:sp>
        <p:sp>
          <p:nvSpPr>
            <p:cNvPr id="29" name="Ellipse 28"/>
            <p:cNvSpPr/>
            <p:nvPr/>
          </p:nvSpPr>
          <p:spPr>
            <a:xfrm>
              <a:off x="5508103" y="1686761"/>
              <a:ext cx="2177627" cy="889360"/>
            </a:xfrm>
            <a:prstGeom prst="ellipse">
              <a:avLst/>
            </a:prstGeom>
            <a:solidFill>
              <a:schemeClr val="accent1">
                <a:alpha val="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>
              <a:off x="5645621" y="2780928"/>
              <a:ext cx="1950715" cy="792088"/>
            </a:xfrm>
            <a:prstGeom prst="ellipse">
              <a:avLst/>
            </a:prstGeom>
            <a:solidFill>
              <a:schemeClr val="accent1">
                <a:alpha val="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5647802" y="2884584"/>
              <a:ext cx="2009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Serveur d’inventaire CNES SERAD</a:t>
              </a:r>
              <a:endParaRPr lang="fr-FR" sz="1600" dirty="0"/>
            </a:p>
          </p:txBody>
        </p:sp>
        <p:sp>
          <p:nvSpPr>
            <p:cNvPr id="45" name="Double flèche horizontale 44"/>
            <p:cNvSpPr/>
            <p:nvPr/>
          </p:nvSpPr>
          <p:spPr>
            <a:xfrm>
              <a:off x="3923927" y="2037911"/>
              <a:ext cx="1489435" cy="187060"/>
            </a:xfrm>
            <a:prstGeom prst="leftRightArrow">
              <a:avLst/>
            </a:prstGeom>
            <a:solidFill>
              <a:schemeClr val="accent1">
                <a:alpha val="33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923927" y="1762108"/>
              <a:ext cx="15841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Import/Export</a:t>
              </a:r>
              <a:endParaRPr lang="fr-FR" sz="1600" dirty="0"/>
            </a:p>
          </p:txBody>
        </p:sp>
        <p:sp>
          <p:nvSpPr>
            <p:cNvPr id="47" name="Flèche droite 46"/>
            <p:cNvSpPr/>
            <p:nvPr/>
          </p:nvSpPr>
          <p:spPr>
            <a:xfrm>
              <a:off x="3923927" y="3132852"/>
              <a:ext cx="1584176" cy="184666"/>
            </a:xfrm>
            <a:prstGeom prst="rightArrow">
              <a:avLst/>
            </a:prstGeom>
            <a:solidFill>
              <a:schemeClr val="accent1"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4056576" y="3225185"/>
              <a:ext cx="122413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Schéma des keywords des fiches d’inventaire (</a:t>
              </a:r>
              <a:r>
                <a:rPr lang="fr-FR" sz="1600" dirty="0" err="1" smtClean="0"/>
                <a:t>xml</a:t>
              </a:r>
              <a:r>
                <a:rPr lang="fr-FR" sz="1600" dirty="0" smtClean="0"/>
                <a:t>)</a:t>
              </a:r>
              <a:endParaRPr lang="fr-FR" sz="1600" dirty="0"/>
            </a:p>
          </p:txBody>
        </p:sp>
      </p:grpSp>
      <p:sp>
        <p:nvSpPr>
          <p:cNvPr id="50" name="ZoneTexte 49"/>
          <p:cNvSpPr txBox="1"/>
          <p:nvPr/>
        </p:nvSpPr>
        <p:spPr>
          <a:xfrm>
            <a:off x="900572" y="1685489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err="1" smtClean="0"/>
              <a:t>Entering</a:t>
            </a:r>
            <a:r>
              <a:rPr lang="fr-FR" sz="1600" dirty="0" smtClean="0"/>
              <a:t> information</a:t>
            </a:r>
            <a:endParaRPr lang="fr-FR" sz="1600" dirty="0"/>
          </a:p>
        </p:txBody>
      </p:sp>
      <p:sp>
        <p:nvSpPr>
          <p:cNvPr id="51" name="Flèche vers le bas 50"/>
          <p:cNvSpPr/>
          <p:nvPr/>
        </p:nvSpPr>
        <p:spPr>
          <a:xfrm>
            <a:off x="1822497" y="2005211"/>
            <a:ext cx="180020" cy="637734"/>
          </a:xfrm>
          <a:prstGeom prst="downArrow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683568" y="1685488"/>
            <a:ext cx="7920880" cy="4407807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680542" y="5373552"/>
            <a:ext cx="2935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Document </a:t>
            </a:r>
            <a:r>
              <a:rPr lang="fr-FR" sz="1600" dirty="0" smtClean="0"/>
              <a:t>format for </a:t>
            </a:r>
            <a:r>
              <a:rPr lang="fr-FR" sz="1600" dirty="0" err="1"/>
              <a:t>easy</a:t>
            </a:r>
            <a:r>
              <a:rPr lang="fr-FR" sz="1600" dirty="0"/>
              <a:t> </a:t>
            </a:r>
            <a:r>
              <a:rPr lang="fr-FR" sz="1600" dirty="0" smtClean="0"/>
              <a:t>navigation and </a:t>
            </a:r>
            <a:r>
              <a:rPr lang="fr-FR" sz="1600" dirty="0" err="1" smtClean="0"/>
              <a:t>reading</a:t>
            </a:r>
            <a:endParaRPr lang="fr-FR" sz="1600" dirty="0"/>
          </a:p>
        </p:txBody>
      </p:sp>
      <p:cxnSp>
        <p:nvCxnSpPr>
          <p:cNvPr id="54" name="Connecteur droit avec flèche 53"/>
          <p:cNvCxnSpPr/>
          <p:nvPr/>
        </p:nvCxnSpPr>
        <p:spPr>
          <a:xfrm>
            <a:off x="6726927" y="5958327"/>
            <a:ext cx="43685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>
            <a:off x="6735921" y="5695875"/>
            <a:ext cx="41886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7023055" y="5693364"/>
            <a:ext cx="16081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Outils de conversion</a:t>
            </a:r>
            <a:endParaRPr lang="fr-FR" sz="1200" dirty="0"/>
          </a:p>
        </p:txBody>
      </p:sp>
      <p:sp>
        <p:nvSpPr>
          <p:cNvPr id="61" name="Rectangle 60"/>
          <p:cNvSpPr/>
          <p:nvPr/>
        </p:nvSpPr>
        <p:spPr>
          <a:xfrm>
            <a:off x="6660232" y="5517232"/>
            <a:ext cx="1944216" cy="576063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41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THESAURUS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6"/>
          </p:nvPr>
        </p:nvSpPr>
        <p:spPr>
          <a:xfrm>
            <a:off x="467544" y="1196752"/>
            <a:ext cx="8208912" cy="5184576"/>
          </a:xfrm>
        </p:spPr>
        <p:txBody>
          <a:bodyPr>
            <a:normAutofit fontScale="85000" lnSpcReduction="20000"/>
          </a:bodyPr>
          <a:lstStyle/>
          <a:p>
            <a:pPr lvl="2"/>
            <a:r>
              <a:rPr lang="fr-FR" b="1" dirty="0" smtClean="0"/>
              <a:t>Thesaurus Généraux</a:t>
            </a:r>
          </a:p>
          <a:p>
            <a:pPr lvl="3"/>
            <a:r>
              <a:rPr lang="fr-FR" dirty="0" smtClean="0"/>
              <a:t>NASA</a:t>
            </a:r>
          </a:p>
          <a:p>
            <a:pPr lvl="4"/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www.sti.nasa.gov/thesvol1.pdf</a:t>
            </a:r>
            <a:r>
              <a:rPr lang="fr-FR" dirty="0" smtClean="0"/>
              <a:t>; </a:t>
            </a:r>
            <a:r>
              <a:rPr lang="fr-FR" dirty="0" smtClean="0">
                <a:hlinkClick r:id="rId4"/>
              </a:rPr>
              <a:t>http</a:t>
            </a:r>
            <a:r>
              <a:rPr lang="fr-FR" dirty="0">
                <a:hlinkClick r:id="rId4"/>
              </a:rPr>
              <a:t>://</a:t>
            </a:r>
            <a:r>
              <a:rPr lang="fr-FR" dirty="0" smtClean="0">
                <a:hlinkClick r:id="rId4"/>
              </a:rPr>
              <a:t>www.sti.nasa.gov/thesvol2.pdf</a:t>
            </a:r>
            <a:endParaRPr lang="fr-FR" dirty="0"/>
          </a:p>
          <a:p>
            <a:pPr lvl="4"/>
            <a:r>
              <a:rPr lang="fr-FR" u="sng" dirty="0">
                <a:hlinkClick r:id="rId5"/>
              </a:rPr>
              <a:t>http://www.sti.nasa.gov/thesaurus-datafiles/#.Vpe_n1LtXly</a:t>
            </a:r>
            <a:endParaRPr lang="fr-FR" dirty="0" smtClean="0"/>
          </a:p>
          <a:p>
            <a:pPr lvl="3"/>
            <a:r>
              <a:rPr lang="fr-FR" dirty="0" smtClean="0">
                <a:solidFill>
                  <a:srgbClr val="FFC000"/>
                </a:solidFill>
              </a:rPr>
              <a:t>ESA : A investiguer</a:t>
            </a:r>
          </a:p>
          <a:p>
            <a:pPr lvl="3"/>
            <a:r>
              <a:rPr lang="fr-FR" dirty="0"/>
              <a:t>EUROVOC : </a:t>
            </a:r>
            <a:r>
              <a:rPr lang="fr-FR" dirty="0" err="1"/>
              <a:t>multilingual</a:t>
            </a:r>
            <a:r>
              <a:rPr lang="fr-FR" dirty="0"/>
              <a:t>, </a:t>
            </a:r>
            <a:r>
              <a:rPr lang="fr-FR" dirty="0" err="1"/>
              <a:t>multidisciplinary</a:t>
            </a:r>
            <a:r>
              <a:rPr lang="fr-FR" dirty="0"/>
              <a:t> thesaurus EU </a:t>
            </a:r>
          </a:p>
          <a:p>
            <a:pPr lvl="4"/>
            <a:r>
              <a:rPr lang="fr-FR" dirty="0">
                <a:solidFill>
                  <a:srgbClr val="FFC000"/>
                </a:solidFill>
                <a:hlinkClick r:id="rId6"/>
              </a:rPr>
              <a:t>http://eurovoc.europa.eu/drupal/?</a:t>
            </a:r>
            <a:r>
              <a:rPr lang="fr-FR" dirty="0" smtClean="0">
                <a:solidFill>
                  <a:srgbClr val="FFC000"/>
                </a:solidFill>
                <a:hlinkClick r:id="rId6"/>
              </a:rPr>
              <a:t>q=fr</a:t>
            </a:r>
            <a:endParaRPr lang="fr-FR" dirty="0" smtClean="0">
              <a:solidFill>
                <a:srgbClr val="FFC000"/>
              </a:solidFill>
            </a:endParaRPr>
          </a:p>
          <a:p>
            <a:pPr lvl="3"/>
            <a:r>
              <a:rPr lang="fr-FR" dirty="0" smtClean="0"/>
              <a:t>UNESCO</a:t>
            </a:r>
          </a:p>
          <a:p>
            <a:pPr lvl="4"/>
            <a:r>
              <a:rPr lang="fr-FR" dirty="0">
                <a:hlinkClick r:id="rId7"/>
              </a:rPr>
              <a:t>http://databases.unesco.org/thesfr</a:t>
            </a:r>
            <a:r>
              <a:rPr lang="fr-FR" dirty="0" smtClean="0">
                <a:hlinkClick r:id="rId7"/>
              </a:rPr>
              <a:t>/</a:t>
            </a:r>
            <a:endParaRPr lang="fr-FR" dirty="0" smtClean="0"/>
          </a:p>
          <a:p>
            <a:pPr marL="311400" lvl="3" indent="0">
              <a:buNone/>
            </a:pPr>
            <a:endParaRPr lang="fr-FR" dirty="0" smtClean="0"/>
          </a:p>
          <a:p>
            <a:pPr lvl="2"/>
            <a:r>
              <a:rPr lang="fr-FR" b="1" dirty="0" smtClean="0"/>
              <a:t>Thesaurus Spécifiques</a:t>
            </a:r>
          </a:p>
          <a:p>
            <a:pPr lvl="3"/>
            <a:r>
              <a:rPr lang="fr-FR" dirty="0" smtClean="0"/>
              <a:t>IDN (CEOS) : </a:t>
            </a:r>
            <a:r>
              <a:rPr lang="fr-FR" dirty="0" err="1" smtClean="0"/>
              <a:t>Earth</a:t>
            </a:r>
            <a:r>
              <a:rPr lang="fr-FR" dirty="0" smtClean="0"/>
              <a:t> Observation</a:t>
            </a:r>
          </a:p>
          <a:p>
            <a:pPr lvl="4"/>
            <a:r>
              <a:rPr lang="fr-FR" dirty="0">
                <a:hlinkClick r:id="rId8"/>
              </a:rPr>
              <a:t>http://</a:t>
            </a:r>
            <a:r>
              <a:rPr lang="fr-FR" dirty="0" smtClean="0">
                <a:hlinkClick r:id="rId8"/>
              </a:rPr>
              <a:t>gcmdservices.gsfc.nasa.gov/static/kms/sciencekeywords</a:t>
            </a:r>
            <a:endParaRPr lang="fr-FR" dirty="0" smtClean="0"/>
          </a:p>
          <a:p>
            <a:pPr lvl="3"/>
            <a:r>
              <a:rPr lang="fr-FR" dirty="0" smtClean="0"/>
              <a:t>PDS : </a:t>
            </a:r>
            <a:r>
              <a:rPr lang="fr-FR" dirty="0" err="1" smtClean="0"/>
              <a:t>Planetary</a:t>
            </a:r>
            <a:endParaRPr lang="fr-FR" dirty="0" smtClean="0"/>
          </a:p>
          <a:p>
            <a:pPr lvl="4"/>
            <a:r>
              <a:rPr lang="fr-FR" dirty="0">
                <a:hlinkClick r:id="rId9"/>
              </a:rPr>
              <a:t>https://</a:t>
            </a:r>
            <a:r>
              <a:rPr lang="fr-FR" dirty="0" smtClean="0">
                <a:hlinkClick r:id="rId9"/>
              </a:rPr>
              <a:t>pds.nasa.gov/tools/dictionary.shtml</a:t>
            </a:r>
            <a:endParaRPr lang="fr-FR" dirty="0" smtClean="0"/>
          </a:p>
          <a:p>
            <a:pPr lvl="3"/>
            <a:r>
              <a:rPr lang="fr-FR" dirty="0" smtClean="0"/>
              <a:t>GEMET : </a:t>
            </a:r>
            <a:r>
              <a:rPr lang="fr-FR" dirty="0" err="1" smtClean="0"/>
              <a:t>Environment</a:t>
            </a:r>
            <a:endParaRPr lang="fr-FR" dirty="0" smtClean="0"/>
          </a:p>
          <a:p>
            <a:pPr lvl="4"/>
            <a:r>
              <a:rPr lang="fr-FR" dirty="0">
                <a:hlinkClick r:id="rId10"/>
              </a:rPr>
              <a:t>http://</a:t>
            </a:r>
            <a:r>
              <a:rPr lang="fr-FR" dirty="0" smtClean="0">
                <a:hlinkClick r:id="rId10"/>
              </a:rPr>
              <a:t>www.eionet.europa.eu/gemet/groups?langcode=en</a:t>
            </a:r>
            <a:endParaRPr lang="fr-FR" dirty="0" smtClean="0"/>
          </a:p>
          <a:p>
            <a:pPr lvl="3"/>
            <a:r>
              <a:rPr lang="fr-FR" dirty="0" smtClean="0"/>
              <a:t>IVOA : </a:t>
            </a:r>
            <a:r>
              <a:rPr lang="fr-FR" dirty="0" err="1" smtClean="0"/>
              <a:t>Astronomy</a:t>
            </a:r>
            <a:endParaRPr lang="fr-FR" dirty="0" smtClean="0"/>
          </a:p>
          <a:p>
            <a:pPr lvl="4"/>
            <a:r>
              <a:rPr lang="fr-FR" dirty="0" smtClean="0">
                <a:hlinkClick r:id="rId11"/>
              </a:rPr>
              <a:t>http</a:t>
            </a:r>
            <a:r>
              <a:rPr lang="fr-FR" dirty="0">
                <a:hlinkClick r:id="rId11"/>
              </a:rPr>
              <a:t>://</a:t>
            </a:r>
            <a:r>
              <a:rPr lang="fr-FR" dirty="0" smtClean="0">
                <a:hlinkClick r:id="rId11"/>
              </a:rPr>
              <a:t>www.ivoa.net/rdf/Vocabularies/vocabularies-20091007/AAkeys/AAkeys.html</a:t>
            </a:r>
            <a:endParaRPr lang="fr-FR" dirty="0" smtClean="0"/>
          </a:p>
          <a:p>
            <a:pPr lvl="3"/>
            <a:r>
              <a:rPr lang="fr-FR" dirty="0" smtClean="0"/>
              <a:t>A&amp;A (</a:t>
            </a:r>
            <a:r>
              <a:rPr lang="fr-FR" dirty="0" err="1" smtClean="0"/>
              <a:t>Astronomy</a:t>
            </a:r>
            <a:r>
              <a:rPr lang="fr-FR" dirty="0" smtClean="0"/>
              <a:t> &amp; </a:t>
            </a:r>
            <a:r>
              <a:rPr lang="fr-FR" dirty="0" err="1" smtClean="0"/>
              <a:t>Astrophysics</a:t>
            </a:r>
            <a:r>
              <a:rPr lang="fr-FR" dirty="0" smtClean="0"/>
              <a:t>) </a:t>
            </a:r>
          </a:p>
          <a:p>
            <a:pPr lvl="4"/>
            <a:r>
              <a:rPr lang="fr-FR" dirty="0">
                <a:hlinkClick r:id="rId12"/>
              </a:rPr>
              <a:t>http://</a:t>
            </a:r>
            <a:r>
              <a:rPr lang="fr-FR" dirty="0" smtClean="0">
                <a:hlinkClick r:id="rId12"/>
              </a:rPr>
              <a:t>www.aanda.org/author-information/acceptance-stage?task=view&amp;id=170</a:t>
            </a:r>
            <a:endParaRPr lang="fr-FR" dirty="0" smtClean="0"/>
          </a:p>
          <a:p>
            <a:pPr lvl="3"/>
            <a:r>
              <a:rPr lang="fr-FR" dirty="0" err="1" smtClean="0"/>
              <a:t>GeoEthno</a:t>
            </a:r>
            <a:r>
              <a:rPr lang="fr-FR" dirty="0" smtClean="0"/>
              <a:t> : </a:t>
            </a:r>
            <a:r>
              <a:rPr lang="en-US" dirty="0"/>
              <a:t>International referencing places and countries</a:t>
            </a:r>
            <a:endParaRPr lang="fr-FR" dirty="0" smtClean="0"/>
          </a:p>
          <a:p>
            <a:pPr lvl="4"/>
            <a:r>
              <a:rPr lang="fr-FR" dirty="0">
                <a:hlinkClick r:id="rId13"/>
              </a:rPr>
              <a:t>http://</a:t>
            </a:r>
            <a:r>
              <a:rPr lang="fr-FR" dirty="0" smtClean="0">
                <a:hlinkClick r:id="rId13"/>
              </a:rPr>
              <a:t>www.mae.u-paris10.fr/dbtw-wpd/bed/index-lesc.html</a:t>
            </a:r>
            <a:endParaRPr lang="fr-FR" dirty="0" smtClean="0"/>
          </a:p>
          <a:p>
            <a:pPr lvl="3"/>
            <a:r>
              <a:rPr lang="fr-FR" dirty="0" smtClean="0"/>
              <a:t>EAU (Water)</a:t>
            </a:r>
          </a:p>
          <a:p>
            <a:pPr lvl="4"/>
            <a:r>
              <a:rPr lang="fr-FR" dirty="0">
                <a:hlinkClick r:id="rId14"/>
              </a:rPr>
              <a:t>http://</a:t>
            </a:r>
            <a:r>
              <a:rPr lang="fr-FR" dirty="0" smtClean="0">
                <a:hlinkClick r:id="rId14"/>
              </a:rPr>
              <a:t>documentation.oieau.org/veille/thesaurus-eau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2016-01-20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INTERPOLES - Thesaurus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585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Otherthesaurus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FECD-0849-499D-8272-A716B2A1E4A5}" type="datetime1">
              <a:rPr lang="fr-FR" smtClean="0"/>
              <a:t>14/03/2016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INTERPOLES - Thesaurus</a:t>
            </a: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Different formats found in other thesaurus</a:t>
            </a:r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702900" lvl="2" indent="-342900">
              <a:buFont typeface="Arial" panose="020B0604020202020204" pitchFamily="34" charset="0"/>
              <a:buChar char="•"/>
            </a:pPr>
            <a:r>
              <a:rPr lang="fr-FR" sz="1600" dirty="0" smtClean="0"/>
              <a:t>RDF model (Resource Description Framework)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fr-FR" dirty="0" smtClean="0"/>
              <a:t>SKOS (</a:t>
            </a:r>
            <a:r>
              <a:rPr lang="fr-FR" dirty="0"/>
              <a:t>Simple </a:t>
            </a:r>
            <a:r>
              <a:rPr lang="fr-FR" dirty="0" err="1"/>
              <a:t>Knowledge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</a:t>
            </a:r>
            <a:r>
              <a:rPr lang="fr-FR" dirty="0" smtClean="0"/>
              <a:t>System)</a:t>
            </a:r>
          </a:p>
          <a:p>
            <a:pPr marL="882900" lvl="3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882900" lvl="3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882900" lvl="3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882900" lvl="3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882900" lvl="3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882900" lvl="3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882900" lvl="3" indent="-3429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882900" lvl="3" indent="-342900">
              <a:buFont typeface="Arial" panose="020B0604020202020204" pitchFamily="34" charset="0"/>
              <a:buChar char="•"/>
            </a:pPr>
            <a:r>
              <a:rPr lang="fr-FR" dirty="0"/>
              <a:t>OWL (Web </a:t>
            </a:r>
            <a:r>
              <a:rPr lang="fr-FR" dirty="0" err="1"/>
              <a:t>Ontology</a:t>
            </a:r>
            <a:r>
              <a:rPr lang="fr-FR" dirty="0"/>
              <a:t> </a:t>
            </a:r>
            <a:r>
              <a:rPr lang="fr-FR" dirty="0" err="1"/>
              <a:t>Language</a:t>
            </a:r>
            <a:r>
              <a:rPr lang="fr-FR" dirty="0" smtClean="0"/>
              <a:t>)</a:t>
            </a:r>
          </a:p>
          <a:p>
            <a:pPr marL="702900" lvl="2" indent="-342900">
              <a:buFont typeface="Arial" panose="020B0604020202020204" pitchFamily="34" charset="0"/>
              <a:buChar char="•"/>
            </a:pPr>
            <a:r>
              <a:rPr lang="fr-FR" sz="1600" dirty="0" smtClean="0"/>
              <a:t>CSV</a:t>
            </a:r>
          </a:p>
          <a:p>
            <a:pPr marL="702900" lvl="2" indent="-342900">
              <a:buFont typeface="Arial" panose="020B0604020202020204" pitchFamily="34" charset="0"/>
              <a:buChar char="•"/>
            </a:pPr>
            <a:r>
              <a:rPr lang="fr-FR" sz="1600" dirty="0" smtClean="0"/>
              <a:t>XML</a:t>
            </a:r>
          </a:p>
          <a:p>
            <a:pPr marL="702900" lvl="2" indent="-342900">
              <a:buFont typeface="Arial" panose="020B0604020202020204" pitchFamily="34" charset="0"/>
              <a:buChar char="•"/>
            </a:pPr>
            <a:r>
              <a:rPr lang="fr-FR" sz="1600" dirty="0" smtClean="0"/>
              <a:t>JSON</a:t>
            </a:r>
          </a:p>
          <a:p>
            <a:pPr marL="702900" lvl="2" indent="-342900">
              <a:buFont typeface="Arial" panose="020B0604020202020204" pitchFamily="34" charset="0"/>
              <a:buChar char="•"/>
            </a:pPr>
            <a:r>
              <a:rPr lang="fr-FR" sz="1600" dirty="0" err="1" smtClean="0"/>
              <a:t>Zthes</a:t>
            </a:r>
            <a:endParaRPr lang="fr-FR" sz="1600" dirty="0" smtClean="0"/>
          </a:p>
          <a:p>
            <a:pPr marL="702900" lvl="2" indent="-342900">
              <a:buFont typeface="Arial" panose="020B0604020202020204" pitchFamily="34" charset="0"/>
              <a:buChar char="•"/>
            </a:pPr>
            <a:r>
              <a:rPr lang="fr-FR" sz="1600" dirty="0" smtClean="0"/>
              <a:t>PDF</a:t>
            </a:r>
            <a:endParaRPr lang="fr-FR" sz="1600" dirty="0"/>
          </a:p>
          <a:p>
            <a:pPr marL="702900" lvl="2" indent="-342900">
              <a:buFont typeface="Arial" panose="020B0604020202020204" pitchFamily="34" charset="0"/>
              <a:buChar char="•"/>
            </a:pPr>
            <a:endParaRPr lang="fr-FR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64904"/>
            <a:ext cx="7975426" cy="1622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72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Changed</a:t>
            </a:r>
            <a:r>
              <a:rPr lang="fr-FR" dirty="0" smtClean="0"/>
              <a:t> </a:t>
            </a:r>
            <a:r>
              <a:rPr lang="fr-FR" smtClean="0"/>
              <a:t>planned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6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fr-FR" dirty="0" smtClean="0"/>
              <a:t>CNES Thesaurus Evolution</a:t>
            </a:r>
          </a:p>
          <a:p>
            <a:pPr marL="131400" lvl="2" indent="0">
              <a:buNone/>
            </a:pPr>
            <a:endParaRPr lang="fr-FR" dirty="0" smtClean="0"/>
          </a:p>
          <a:p>
            <a:pPr lvl="3"/>
            <a:r>
              <a:rPr lang="fr-FR" dirty="0" smtClean="0"/>
              <a:t>Objectives </a:t>
            </a:r>
          </a:p>
          <a:p>
            <a:pPr lvl="4"/>
            <a:r>
              <a:rPr lang="en-US" sz="1600" dirty="0"/>
              <a:t>Having a standard thesaurus (common language)</a:t>
            </a:r>
            <a:endParaRPr lang="fr-FR" sz="1600" dirty="0" smtClean="0"/>
          </a:p>
          <a:p>
            <a:pPr lvl="4"/>
            <a:r>
              <a:rPr lang="en-US" sz="1600" dirty="0"/>
              <a:t>Better meet the expectations of different actors</a:t>
            </a:r>
            <a:endParaRPr lang="fr-FR" sz="1600" dirty="0" smtClean="0"/>
          </a:p>
          <a:p>
            <a:pPr lvl="4"/>
            <a:endParaRPr lang="fr-FR" dirty="0"/>
          </a:p>
          <a:p>
            <a:pPr lvl="3"/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steps</a:t>
            </a:r>
            <a:endParaRPr lang="fr-FR" dirty="0" smtClean="0"/>
          </a:p>
          <a:p>
            <a:pPr lvl="4"/>
            <a:r>
              <a:rPr lang="en-US" sz="1600" dirty="0"/>
              <a:t>Choice of existing thesaurus) can suit the needs CNES</a:t>
            </a:r>
            <a:endParaRPr lang="fr-FR" sz="1600" dirty="0" smtClean="0"/>
          </a:p>
          <a:p>
            <a:pPr lvl="4"/>
            <a:r>
              <a:rPr lang="en-US" sz="1600" dirty="0"/>
              <a:t>Choice of format and import methodology</a:t>
            </a:r>
            <a:endParaRPr lang="fr-FR" sz="1600" dirty="0" smtClean="0"/>
          </a:p>
          <a:p>
            <a:pPr lvl="4"/>
            <a:r>
              <a:rPr lang="en-US" sz="1600" dirty="0"/>
              <a:t>Integration </a:t>
            </a:r>
            <a:r>
              <a:rPr lang="en-US" sz="1600" dirty="0" smtClean="0"/>
              <a:t>of selected </a:t>
            </a:r>
            <a:r>
              <a:rPr lang="en-US" sz="1600" dirty="0"/>
              <a:t>thesaurus) in the thesaurus and </a:t>
            </a:r>
            <a:r>
              <a:rPr lang="en-US" sz="1600" dirty="0" smtClean="0"/>
              <a:t>CNES. removal </a:t>
            </a:r>
            <a:r>
              <a:rPr lang="en-US" sz="1600" dirty="0"/>
              <a:t>of unsuitable </a:t>
            </a:r>
            <a:r>
              <a:rPr lang="en-US" sz="1600" dirty="0" smtClean="0"/>
              <a:t>terms in CNES thesaurus</a:t>
            </a:r>
            <a:endParaRPr lang="fr-FR" sz="1600" dirty="0" smtClean="0"/>
          </a:p>
          <a:p>
            <a:pPr lvl="4"/>
            <a:r>
              <a:rPr lang="en-US" sz="1600" dirty="0"/>
              <a:t>Updating the existing (inventory records, referencing files, build scripts, different formats of thesaurus</a:t>
            </a:r>
            <a:r>
              <a:rPr lang="en-US" sz="1600" dirty="0" smtClean="0"/>
              <a:t>)</a:t>
            </a:r>
          </a:p>
          <a:p>
            <a:pPr lvl="4"/>
            <a:endParaRPr lang="en-US" sz="1600" dirty="0"/>
          </a:p>
          <a:p>
            <a:pPr lvl="3"/>
            <a:r>
              <a:rPr lang="en-US" sz="1800" dirty="0" smtClean="0"/>
              <a:t>Proposal</a:t>
            </a:r>
          </a:p>
          <a:p>
            <a:pPr lvl="4"/>
            <a:r>
              <a:rPr lang="en-US" dirty="0" smtClean="0"/>
              <a:t>Work done at CEOS level</a:t>
            </a:r>
          </a:p>
          <a:p>
            <a:pPr lvl="4"/>
            <a:r>
              <a:rPr lang="en-US" dirty="0" smtClean="0"/>
              <a:t>GEO level ?</a:t>
            </a:r>
            <a:endParaRPr lang="fr-FR" dirty="0" smtClean="0"/>
          </a:p>
          <a:p>
            <a:pPr lvl="3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2016-01-20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INTERPOLES - Thesaurus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29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QUETTE_POWERPOINT_ 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MAQUETTE_POWERPOINT_ 2013</Template>
  <TotalTime>4094</TotalTime>
  <Words>455</Words>
  <Application>Microsoft Office PowerPoint</Application>
  <PresentationFormat>On-screen Show (4:3)</PresentationFormat>
  <Paragraphs>167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Wingdings 2</vt:lpstr>
      <vt:lpstr>MAQUETTE_POWERPOINT_ 2013</vt:lpstr>
      <vt:lpstr>PowerPoint Presentation</vt:lpstr>
      <vt:lpstr>PowerPoint Presentation</vt:lpstr>
      <vt:lpstr>THESAURUS - DEFINITION</vt:lpstr>
      <vt:lpstr>CNES THESAURUS</vt:lpstr>
      <vt:lpstr>THESAURUS CNES</vt:lpstr>
      <vt:lpstr>AUTRES THESAURUS</vt:lpstr>
      <vt:lpstr>Otherthesaurus</vt:lpstr>
      <vt:lpstr>Changed planned</vt:lpstr>
    </vt:vector>
  </TitlesOfParts>
  <Company>CNES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Bellucci Aurelie</dc:creator>
  <cp:lastModifiedBy>Michelle Piepgrass</cp:lastModifiedBy>
  <cp:revision>289</cp:revision>
  <cp:lastPrinted>2015-09-30T13:12:35Z</cp:lastPrinted>
  <dcterms:created xsi:type="dcterms:W3CDTF">2015-09-23T13:07:07Z</dcterms:created>
  <dcterms:modified xsi:type="dcterms:W3CDTF">2016-03-14T05:12:24Z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