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04" r:id="rId2"/>
    <p:sldId id="305" r:id="rId3"/>
    <p:sldId id="310" r:id="rId4"/>
    <p:sldId id="331" r:id="rId5"/>
    <p:sldId id="332" r:id="rId6"/>
    <p:sldId id="335" r:id="rId7"/>
    <p:sldId id="333" r:id="rId8"/>
    <p:sldId id="334" r:id="rId9"/>
    <p:sldId id="338" r:id="rId10"/>
    <p:sldId id="336" r:id="rId11"/>
    <p:sldId id="337" r:id="rId12"/>
    <p:sldId id="339" r:id="rId13"/>
    <p:sldId id="340" r:id="rId14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7405"/>
    <a:srgbClr val="005191"/>
    <a:srgbClr val="FFFFCC"/>
    <a:srgbClr val="EC73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927" autoAdjust="0"/>
  </p:normalViewPr>
  <p:slideViewPr>
    <p:cSldViewPr>
      <p:cViewPr>
        <p:scale>
          <a:sx n="60" d="100"/>
          <a:sy n="60" d="100"/>
        </p:scale>
        <p:origin x="-15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2707D-6C43-4D7D-9E88-8A110A5497F5}" type="datetimeFigureOut">
              <a:rPr lang="fr-FR" smtClean="0"/>
              <a:t>15/03/2016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3331F6-2083-468C-B80B-3650EF24A4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327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331F6-2083-468C-B80B-3650EF24A4CF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3690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331F6-2083-468C-B80B-3650EF24A4CF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3825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C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5894784" y="6526776"/>
            <a:ext cx="2133600" cy="216024"/>
          </a:xfrm>
          <a:prstGeom prst="rect">
            <a:avLst/>
          </a:prstGeom>
        </p:spPr>
        <p:txBody>
          <a:bodyPr/>
          <a:lstStyle>
            <a:lvl1pPr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fld id="{C0F30202-4819-4CF9-80B5-29105B9CC6A2}" type="datetime1">
              <a:rPr lang="fr-FR" smtClean="0"/>
              <a:t>15/03/2016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6526800"/>
            <a:ext cx="5400000" cy="216000"/>
          </a:xfrm>
          <a:prstGeom prst="rect">
            <a:avLst/>
          </a:prstGeom>
        </p:spPr>
        <p:txBody>
          <a:bodyPr/>
          <a:lstStyle>
            <a:lvl1pPr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COPIL PEPS – 4 </a:t>
            </a:r>
            <a:r>
              <a:rPr lang="en-US" dirty="0" err="1" smtClean="0"/>
              <a:t>décembre</a:t>
            </a:r>
            <a:r>
              <a:rPr lang="en-US" dirty="0" smtClean="0"/>
              <a:t> 2015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0" y="6526800"/>
            <a:ext cx="432000" cy="216000"/>
          </a:xfrm>
          <a:prstGeom prst="rect">
            <a:avLst/>
          </a:prstGeom>
        </p:spPr>
        <p:txBody>
          <a:bodyPr/>
          <a:lstStyle>
            <a:lvl1pPr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fld id="{0CF0C526-BD89-4144-8E0F-45126FE564DF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6" name="Picture 10" descr="Couv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0" y="0"/>
            <a:ext cx="6859588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-180000" y="2134800"/>
            <a:ext cx="8532000" cy="864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lang="fr-FR" sz="3200" b="1" kern="1200" cap="all" baseline="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5" name="Espace réservé du texte 10"/>
          <p:cNvSpPr>
            <a:spLocks noGrp="1"/>
          </p:cNvSpPr>
          <p:nvPr>
            <p:ph type="body" sz="quarter" idx="16"/>
          </p:nvPr>
        </p:nvSpPr>
        <p:spPr>
          <a:xfrm>
            <a:off x="1980000" y="4276800"/>
            <a:ext cx="6337300" cy="936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lang="fr-FR" sz="1600" b="1" kern="1200" dirty="0" smtClean="0">
                <a:solidFill>
                  <a:srgbClr val="EC730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3" name="Espace réservé du texte 22"/>
          <p:cNvSpPr>
            <a:spLocks noGrp="1"/>
          </p:cNvSpPr>
          <p:nvPr>
            <p:ph type="body" sz="quarter" idx="19"/>
          </p:nvPr>
        </p:nvSpPr>
        <p:spPr>
          <a:xfrm>
            <a:off x="6443663" y="4725144"/>
            <a:ext cx="1873250" cy="50323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200">
                <a:solidFill>
                  <a:srgbClr val="00519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4" name="Line 6"/>
          <p:cNvSpPr>
            <a:spLocks noChangeShapeType="1"/>
          </p:cNvSpPr>
          <p:nvPr userDrawn="1"/>
        </p:nvSpPr>
        <p:spPr bwMode="gray">
          <a:xfrm>
            <a:off x="8604250" y="692150"/>
            <a:ext cx="0" cy="5400675"/>
          </a:xfrm>
          <a:prstGeom prst="line">
            <a:avLst/>
          </a:prstGeom>
          <a:noFill/>
          <a:ln w="3175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sp>
        <p:nvSpPr>
          <p:cNvPr id="25" name="Oval 5"/>
          <p:cNvSpPr>
            <a:spLocks noChangeArrowheads="1"/>
          </p:cNvSpPr>
          <p:nvPr userDrawn="1"/>
        </p:nvSpPr>
        <p:spPr bwMode="gray">
          <a:xfrm>
            <a:off x="8513763" y="585788"/>
            <a:ext cx="179387" cy="179387"/>
          </a:xfrm>
          <a:prstGeom prst="ellipse">
            <a:avLst/>
          </a:prstGeom>
          <a:solidFill>
            <a:srgbClr val="C0C0C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sp>
        <p:nvSpPr>
          <p:cNvPr id="26" name="Line 6"/>
          <p:cNvSpPr>
            <a:spLocks noChangeShapeType="1"/>
          </p:cNvSpPr>
          <p:nvPr userDrawn="1"/>
        </p:nvSpPr>
        <p:spPr bwMode="gray">
          <a:xfrm>
            <a:off x="8604250" y="692150"/>
            <a:ext cx="0" cy="5400675"/>
          </a:xfrm>
          <a:prstGeom prst="line">
            <a:avLst/>
          </a:prstGeom>
          <a:noFill/>
          <a:ln w="3175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sp>
        <p:nvSpPr>
          <p:cNvPr id="27" name="Oval 7"/>
          <p:cNvSpPr>
            <a:spLocks noChangeArrowheads="1"/>
          </p:cNvSpPr>
          <p:nvPr userDrawn="1"/>
        </p:nvSpPr>
        <p:spPr bwMode="gray">
          <a:xfrm>
            <a:off x="8513763" y="6053138"/>
            <a:ext cx="179387" cy="179387"/>
          </a:xfrm>
          <a:prstGeom prst="ellipse">
            <a:avLst/>
          </a:prstGeom>
          <a:solidFill>
            <a:srgbClr val="C0C0C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970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 C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5894784" y="6526800"/>
            <a:ext cx="21336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02C14BEE-B63C-4149-A7E2-D819D12C681E}" type="datetime1">
              <a:rPr lang="fr-FR" smtClean="0"/>
              <a:t>15/03/2016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6526800"/>
            <a:ext cx="54000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 smtClean="0"/>
              <a:t>COPIL PEPS – 4 </a:t>
            </a:r>
            <a:r>
              <a:rPr lang="en-US" dirty="0" err="1" smtClean="0"/>
              <a:t>décembre</a:t>
            </a:r>
            <a:r>
              <a:rPr lang="en-US" dirty="0" smtClean="0"/>
              <a:t> 2015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0" y="6526800"/>
            <a:ext cx="4320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0CF0C526-BD89-4144-8E0F-45126FE564D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Line 6"/>
          <p:cNvSpPr>
            <a:spLocks noChangeShapeType="1"/>
          </p:cNvSpPr>
          <p:nvPr userDrawn="1"/>
        </p:nvSpPr>
        <p:spPr bwMode="gray">
          <a:xfrm>
            <a:off x="809625" y="549275"/>
            <a:ext cx="1588" cy="5543550"/>
          </a:xfrm>
          <a:prstGeom prst="line">
            <a:avLst/>
          </a:prstGeom>
          <a:noFill/>
          <a:ln w="3175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 rot="16200000">
            <a:off x="-1850231" y="2983707"/>
            <a:ext cx="4464050" cy="74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4300" b="1" dirty="0">
                <a:solidFill>
                  <a:schemeClr val="tx2"/>
                </a:solidFill>
                <a:latin typeface="Arial" charset="0"/>
                <a:cs typeface="Arial" charset="0"/>
              </a:rPr>
              <a:t>SOMMAIRE</a:t>
            </a:r>
          </a:p>
        </p:txBody>
      </p:sp>
      <p:pic>
        <p:nvPicPr>
          <p:cNvPr id="8" name="Picture 12" descr="suit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488238" y="5799138"/>
            <a:ext cx="1655762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val 7"/>
          <p:cNvSpPr>
            <a:spLocks noChangeArrowheads="1"/>
          </p:cNvSpPr>
          <p:nvPr userDrawn="1"/>
        </p:nvSpPr>
        <p:spPr bwMode="gray">
          <a:xfrm>
            <a:off x="720725" y="512763"/>
            <a:ext cx="179388" cy="179387"/>
          </a:xfrm>
          <a:prstGeom prst="ellipse">
            <a:avLst/>
          </a:prstGeom>
          <a:solidFill>
            <a:srgbClr val="C0C0C0"/>
          </a:solidFill>
          <a:ln w="9525">
            <a:noFill/>
            <a:round/>
            <a:headEnd/>
            <a:tailEnd/>
          </a:ln>
        </p:spPr>
        <p:txBody>
          <a:bodyPr vert="eaVert" wrap="none" anchor="ctr"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sp>
        <p:nvSpPr>
          <p:cNvPr id="10" name="Oval 7"/>
          <p:cNvSpPr>
            <a:spLocks noChangeArrowheads="1"/>
          </p:cNvSpPr>
          <p:nvPr userDrawn="1"/>
        </p:nvSpPr>
        <p:spPr bwMode="gray">
          <a:xfrm>
            <a:off x="720725" y="5986463"/>
            <a:ext cx="179388" cy="179387"/>
          </a:xfrm>
          <a:prstGeom prst="ellipse">
            <a:avLst/>
          </a:prstGeom>
          <a:solidFill>
            <a:srgbClr val="C0C0C0"/>
          </a:solidFill>
          <a:ln w="9525">
            <a:noFill/>
            <a:round/>
            <a:headEnd/>
            <a:tailEnd/>
          </a:ln>
        </p:spPr>
        <p:txBody>
          <a:bodyPr vert="eaVert" wrap="none" anchor="ctr"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3"/>
          </p:nvPr>
        </p:nvSpPr>
        <p:spPr>
          <a:xfrm>
            <a:off x="1188000" y="1486800"/>
            <a:ext cx="7776488" cy="3672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Clr>
                <a:srgbClr val="EC7405"/>
              </a:buClr>
              <a:buSzPct val="80000"/>
              <a:buFont typeface="Wingdings 2" pitchFamily="18" charset="2"/>
              <a:buChar char=""/>
              <a:defRPr sz="2200" b="1" cap="all" baseline="0">
                <a:solidFill>
                  <a:srgbClr val="00519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400993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C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5894784" y="6526800"/>
            <a:ext cx="21336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2D2AFECD-0849-499D-8272-A716B2A1E4A5}" type="datetime1">
              <a:rPr lang="fr-FR" smtClean="0"/>
              <a:t>15/03/2016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6526800"/>
            <a:ext cx="54000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 smtClean="0"/>
              <a:t>COPIL PEPS – 4 </a:t>
            </a:r>
            <a:r>
              <a:rPr lang="en-US" dirty="0" err="1" smtClean="0"/>
              <a:t>décembre</a:t>
            </a:r>
            <a:r>
              <a:rPr lang="en-US" dirty="0" smtClean="0"/>
              <a:t> 2015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0" y="6526800"/>
            <a:ext cx="4320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0CF0C526-BD89-4144-8E0F-45126FE564D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Line 6"/>
          <p:cNvSpPr>
            <a:spLocks noChangeShapeType="1"/>
          </p:cNvSpPr>
          <p:nvPr userDrawn="1"/>
        </p:nvSpPr>
        <p:spPr bwMode="gray">
          <a:xfrm rot="5400000">
            <a:off x="4572000" y="-3159125"/>
            <a:ext cx="0" cy="8064500"/>
          </a:xfrm>
          <a:prstGeom prst="line">
            <a:avLst/>
          </a:prstGeom>
          <a:noFill/>
          <a:ln w="3175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sp>
        <p:nvSpPr>
          <p:cNvPr id="8" name="Oval 5"/>
          <p:cNvSpPr>
            <a:spLocks noChangeArrowheads="1"/>
          </p:cNvSpPr>
          <p:nvPr userDrawn="1"/>
        </p:nvSpPr>
        <p:spPr bwMode="gray">
          <a:xfrm rot="5400000">
            <a:off x="8459788" y="765175"/>
            <a:ext cx="179388" cy="179387"/>
          </a:xfrm>
          <a:prstGeom prst="ellipse">
            <a:avLst/>
          </a:prstGeom>
          <a:solidFill>
            <a:srgbClr val="C0C0C0"/>
          </a:solidFill>
          <a:ln w="9525">
            <a:noFill/>
            <a:round/>
            <a:headEnd/>
            <a:tailEnd/>
          </a:ln>
        </p:spPr>
        <p:txBody>
          <a:bodyPr rot="10800000" vert="eaVert" wrap="none" anchor="ctr"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sp>
        <p:nvSpPr>
          <p:cNvPr id="9" name="Oval 7"/>
          <p:cNvSpPr>
            <a:spLocks noChangeArrowheads="1"/>
          </p:cNvSpPr>
          <p:nvPr userDrawn="1"/>
        </p:nvSpPr>
        <p:spPr bwMode="gray">
          <a:xfrm rot="5400000">
            <a:off x="504825" y="765175"/>
            <a:ext cx="179388" cy="179388"/>
          </a:xfrm>
          <a:prstGeom prst="ellipse">
            <a:avLst/>
          </a:prstGeom>
          <a:solidFill>
            <a:srgbClr val="C0C0C0"/>
          </a:solidFill>
          <a:ln w="9525">
            <a:noFill/>
            <a:round/>
            <a:headEnd/>
            <a:tailEnd/>
          </a:ln>
        </p:spPr>
        <p:txBody>
          <a:bodyPr rot="10800000" vert="eaVert" wrap="none" anchor="ctr"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pic>
        <p:nvPicPr>
          <p:cNvPr id="19" name="Picture 12" descr="suit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488238" y="5799138"/>
            <a:ext cx="1655762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Espace réservé du contenu 9"/>
          <p:cNvSpPr>
            <a:spLocks noGrp="1"/>
          </p:cNvSpPr>
          <p:nvPr>
            <p:ph sz="quarter" idx="16"/>
          </p:nvPr>
        </p:nvSpPr>
        <p:spPr>
          <a:xfrm>
            <a:off x="539750" y="1340768"/>
            <a:ext cx="8064499" cy="468052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EC7305"/>
                </a:solidFill>
              </a:defRPr>
            </a:lvl1pPr>
            <a:lvl2pPr marL="0" indent="0">
              <a:buNone/>
              <a:defRPr/>
            </a:lvl2pPr>
            <a:lvl3pPr marL="360000" indent="-228600">
              <a:buSzPct val="80000"/>
              <a:buFont typeface="Wingdings 2" pitchFamily="18" charset="2"/>
              <a:buChar char=""/>
              <a:defRPr sz="1800"/>
            </a:lvl3pPr>
            <a:lvl4pPr marL="540000" indent="-228600">
              <a:buFont typeface="Wingdings 2" pitchFamily="18" charset="2"/>
              <a:buChar char="è"/>
              <a:defRPr sz="1600"/>
            </a:lvl4pPr>
            <a:lvl5pPr marL="720000">
              <a:buClr>
                <a:srgbClr val="EC7305"/>
              </a:buClr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4288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 C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00" y="187200"/>
            <a:ext cx="8064000" cy="720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5894784" y="6526800"/>
            <a:ext cx="21336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839008C9-EF9F-4D6F-8222-0D02BE38F952}" type="datetime1">
              <a:rPr lang="fr-FR" smtClean="0"/>
              <a:t>15/03/2016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6526800"/>
            <a:ext cx="54000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 smtClean="0"/>
              <a:t>COPIL PEPS – 4 </a:t>
            </a:r>
            <a:r>
              <a:rPr lang="en-US" dirty="0" err="1" smtClean="0"/>
              <a:t>décembre</a:t>
            </a:r>
            <a:r>
              <a:rPr lang="en-US" dirty="0" smtClean="0"/>
              <a:t> 2015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0" y="6526800"/>
            <a:ext cx="4320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0CF0C526-BD89-4144-8E0F-45126FE564D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540000" y="1774800"/>
            <a:ext cx="3600000" cy="790104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8" name="Espace réservé du texte 6"/>
          <p:cNvSpPr>
            <a:spLocks noGrp="1"/>
          </p:cNvSpPr>
          <p:nvPr>
            <p:ph type="body" sz="quarter" idx="14"/>
          </p:nvPr>
        </p:nvSpPr>
        <p:spPr>
          <a:xfrm>
            <a:off x="4932040" y="1772816"/>
            <a:ext cx="3600000" cy="790104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2780928"/>
            <a:ext cx="3600000" cy="331236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 dirty="0" smtClean="0"/>
              <a:t>Deuxième niveau</a:t>
            </a:r>
          </a:p>
          <a:p>
            <a:pPr lvl="0"/>
            <a:r>
              <a:rPr lang="fr-FR" dirty="0" smtClean="0"/>
              <a:t>Troisième niveau</a:t>
            </a:r>
          </a:p>
          <a:p>
            <a:pPr lvl="0"/>
            <a:r>
              <a:rPr lang="fr-FR" dirty="0" smtClean="0"/>
              <a:t>Quatrième niveau</a:t>
            </a:r>
          </a:p>
          <a:p>
            <a:pPr lvl="0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1" name="Espace réservé du texte 9"/>
          <p:cNvSpPr>
            <a:spLocks noGrp="1"/>
          </p:cNvSpPr>
          <p:nvPr>
            <p:ph type="body" sz="quarter" idx="16" hasCustomPrompt="1"/>
          </p:nvPr>
        </p:nvSpPr>
        <p:spPr>
          <a:xfrm>
            <a:off x="4932052" y="2780928"/>
            <a:ext cx="3600000" cy="331236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 dirty="0" smtClean="0"/>
              <a:t>Deuxième niveau</a:t>
            </a:r>
          </a:p>
          <a:p>
            <a:pPr lvl="0"/>
            <a:r>
              <a:rPr lang="fr-FR" dirty="0" smtClean="0"/>
              <a:t>Troisième niveau</a:t>
            </a:r>
          </a:p>
          <a:p>
            <a:pPr lvl="0"/>
            <a:r>
              <a:rPr lang="fr-FR" dirty="0" smtClean="0"/>
              <a:t>Quatrième niveau</a:t>
            </a:r>
          </a:p>
          <a:p>
            <a:pPr lvl="0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gray">
          <a:xfrm rot="5400000">
            <a:off x="4572000" y="-3159125"/>
            <a:ext cx="0" cy="8064500"/>
          </a:xfrm>
          <a:prstGeom prst="line">
            <a:avLst/>
          </a:prstGeom>
          <a:noFill/>
          <a:ln w="3175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sp>
        <p:nvSpPr>
          <p:cNvPr id="13" name="Oval 5"/>
          <p:cNvSpPr>
            <a:spLocks noChangeArrowheads="1"/>
          </p:cNvSpPr>
          <p:nvPr userDrawn="1"/>
        </p:nvSpPr>
        <p:spPr bwMode="gray">
          <a:xfrm rot="5400000">
            <a:off x="8459788" y="765175"/>
            <a:ext cx="179388" cy="179387"/>
          </a:xfrm>
          <a:prstGeom prst="ellipse">
            <a:avLst/>
          </a:prstGeom>
          <a:solidFill>
            <a:srgbClr val="C0C0C0"/>
          </a:solidFill>
          <a:ln w="9525">
            <a:noFill/>
            <a:round/>
            <a:headEnd/>
            <a:tailEnd/>
          </a:ln>
        </p:spPr>
        <p:txBody>
          <a:bodyPr rot="10800000" vert="eaVert" wrap="none" anchor="ctr"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sp>
        <p:nvSpPr>
          <p:cNvPr id="14" name="Oval 7"/>
          <p:cNvSpPr>
            <a:spLocks noChangeArrowheads="1"/>
          </p:cNvSpPr>
          <p:nvPr userDrawn="1"/>
        </p:nvSpPr>
        <p:spPr bwMode="gray">
          <a:xfrm rot="5400000">
            <a:off x="504825" y="765175"/>
            <a:ext cx="179388" cy="179388"/>
          </a:xfrm>
          <a:prstGeom prst="ellipse">
            <a:avLst/>
          </a:prstGeom>
          <a:solidFill>
            <a:srgbClr val="C0C0C0"/>
          </a:solidFill>
          <a:ln w="9525">
            <a:noFill/>
            <a:round/>
            <a:headEnd/>
            <a:tailEnd/>
          </a:ln>
        </p:spPr>
        <p:txBody>
          <a:bodyPr rot="10800000" vert="eaVert" wrap="none" anchor="ctr"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pic>
        <p:nvPicPr>
          <p:cNvPr id="15" name="Picture 12" descr="suit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488238" y="5799138"/>
            <a:ext cx="1655762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585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 contenu sans barre H C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5894784" y="6526800"/>
            <a:ext cx="21336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4FEB20A4-9A1C-40B6-A979-8252A8067390}" type="datetime1">
              <a:rPr lang="fr-FR" smtClean="0"/>
              <a:t>15/03/2016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6526800"/>
            <a:ext cx="54000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 smtClean="0"/>
              <a:t>COPIL PEPS – 4 </a:t>
            </a:r>
            <a:r>
              <a:rPr lang="en-US" dirty="0" err="1" smtClean="0"/>
              <a:t>décembre</a:t>
            </a:r>
            <a:r>
              <a:rPr lang="en-US" dirty="0" smtClean="0"/>
              <a:t> 2015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0" y="6526800"/>
            <a:ext cx="4320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0CF0C526-BD89-4144-8E0F-45126FE564D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540000" y="1627200"/>
            <a:ext cx="8064000" cy="790104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5" hasCustomPrompt="1"/>
          </p:nvPr>
        </p:nvSpPr>
        <p:spPr>
          <a:xfrm>
            <a:off x="539552" y="2564904"/>
            <a:ext cx="8064896" cy="331236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 dirty="0" smtClean="0"/>
              <a:t>Deuxième niveau</a:t>
            </a:r>
          </a:p>
          <a:p>
            <a:pPr lvl="0"/>
            <a:r>
              <a:rPr lang="fr-FR" dirty="0" smtClean="0"/>
              <a:t>Troisième niveau</a:t>
            </a:r>
          </a:p>
          <a:p>
            <a:pPr lvl="0"/>
            <a:r>
              <a:rPr lang="fr-FR" dirty="0" smtClean="0"/>
              <a:t>Quatrième niveau</a:t>
            </a:r>
          </a:p>
          <a:p>
            <a:pPr lvl="0"/>
            <a:r>
              <a:rPr lang="fr-FR" dirty="0" smtClean="0"/>
              <a:t>Cinquième niveau</a:t>
            </a:r>
            <a:endParaRPr lang="fr-FR" dirty="0"/>
          </a:p>
        </p:txBody>
      </p:sp>
      <p:pic>
        <p:nvPicPr>
          <p:cNvPr id="12" name="Picture 12" descr="suit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488238" y="5799138"/>
            <a:ext cx="1655762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504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 contenu sans barre H et sans pieds de page C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6"/>
          <p:cNvSpPr>
            <a:spLocks noGrp="1"/>
          </p:cNvSpPr>
          <p:nvPr>
            <p:ph type="body" sz="quarter" idx="13"/>
          </p:nvPr>
        </p:nvSpPr>
        <p:spPr>
          <a:xfrm>
            <a:off x="540000" y="1627200"/>
            <a:ext cx="8064000" cy="790104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  <a:lvl4pPr marL="1371600" indent="0" algn="l">
              <a:buNone/>
              <a:defRPr/>
            </a:lvl4pPr>
            <a:lvl5pPr marL="1828800" indent="0" algn="l"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5" hasCustomPrompt="1"/>
          </p:nvPr>
        </p:nvSpPr>
        <p:spPr>
          <a:xfrm>
            <a:off x="539552" y="2564904"/>
            <a:ext cx="8064896" cy="331236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 dirty="0" smtClean="0"/>
              <a:t>Deuxième niveau</a:t>
            </a:r>
          </a:p>
          <a:p>
            <a:pPr lvl="0"/>
            <a:r>
              <a:rPr lang="fr-FR" dirty="0" smtClean="0"/>
              <a:t>Troisième niveau</a:t>
            </a:r>
          </a:p>
          <a:p>
            <a:pPr lvl="0"/>
            <a:r>
              <a:rPr lang="fr-FR" dirty="0" smtClean="0"/>
              <a:t>Quatrième niveau</a:t>
            </a:r>
          </a:p>
          <a:p>
            <a:pPr lvl="0"/>
            <a:r>
              <a:rPr lang="fr-FR" dirty="0" smtClean="0"/>
              <a:t>Cinquième niveau</a:t>
            </a:r>
            <a:endParaRPr lang="fr-FR" dirty="0"/>
          </a:p>
        </p:txBody>
      </p:sp>
      <p:pic>
        <p:nvPicPr>
          <p:cNvPr id="8" name="Picture 12" descr="suit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488238" y="5799138"/>
            <a:ext cx="1655762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1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5894784" y="6526800"/>
            <a:ext cx="21336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C450AA58-49EA-4CCD-99B1-1F7C6422E2A5}" type="datetime1">
              <a:rPr lang="fr-FR" smtClean="0"/>
              <a:pPr/>
              <a:t>15/03/2016</a:t>
            </a:fld>
            <a:endParaRPr lang="fr-FR" dirty="0"/>
          </a:p>
        </p:txBody>
      </p:sp>
      <p:sp>
        <p:nvSpPr>
          <p:cNvPr id="1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6526800"/>
            <a:ext cx="54000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 smtClean="0"/>
              <a:t>COPIL PEPS – 4 </a:t>
            </a:r>
            <a:r>
              <a:rPr lang="en-US" dirty="0" err="1" smtClean="0"/>
              <a:t>décembre</a:t>
            </a:r>
            <a:r>
              <a:rPr lang="en-US" dirty="0" smtClean="0"/>
              <a:t> 2015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1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0" y="6526800"/>
            <a:ext cx="4320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0CF0C526-BD89-4144-8E0F-45126FE564DF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0958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 C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5894784" y="6526800"/>
            <a:ext cx="21336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2D2AFECD-0849-499D-8272-A716B2A1E4A5}" type="datetime1">
              <a:rPr lang="fr-FR" smtClean="0"/>
              <a:t>15/03/2016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6526800"/>
            <a:ext cx="54000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dirty="0" smtClean="0"/>
              <a:t>COPIL PEPS – 4 </a:t>
            </a:r>
            <a:r>
              <a:rPr lang="en-US" dirty="0" err="1" smtClean="0"/>
              <a:t>décembre</a:t>
            </a:r>
            <a:r>
              <a:rPr lang="en-US" dirty="0" smtClean="0"/>
              <a:t> 2015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0" y="6526800"/>
            <a:ext cx="4320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0CF0C526-BD89-4144-8E0F-45126FE564D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Line 6"/>
          <p:cNvSpPr>
            <a:spLocks noChangeShapeType="1"/>
          </p:cNvSpPr>
          <p:nvPr userDrawn="1"/>
        </p:nvSpPr>
        <p:spPr bwMode="gray">
          <a:xfrm rot="5400000">
            <a:off x="4572000" y="-3159125"/>
            <a:ext cx="0" cy="8064500"/>
          </a:xfrm>
          <a:prstGeom prst="line">
            <a:avLst/>
          </a:prstGeom>
          <a:noFill/>
          <a:ln w="3175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sp>
        <p:nvSpPr>
          <p:cNvPr id="8" name="Oval 5"/>
          <p:cNvSpPr>
            <a:spLocks noChangeArrowheads="1"/>
          </p:cNvSpPr>
          <p:nvPr userDrawn="1"/>
        </p:nvSpPr>
        <p:spPr bwMode="gray">
          <a:xfrm rot="5400000">
            <a:off x="8459788" y="765175"/>
            <a:ext cx="179388" cy="179387"/>
          </a:xfrm>
          <a:prstGeom prst="ellipse">
            <a:avLst/>
          </a:prstGeom>
          <a:solidFill>
            <a:srgbClr val="C0C0C0"/>
          </a:solidFill>
          <a:ln w="9525">
            <a:noFill/>
            <a:round/>
            <a:headEnd/>
            <a:tailEnd/>
          </a:ln>
        </p:spPr>
        <p:txBody>
          <a:bodyPr rot="10800000" vert="eaVert" wrap="none" anchor="ctr"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sp>
        <p:nvSpPr>
          <p:cNvPr id="9" name="Oval 7"/>
          <p:cNvSpPr>
            <a:spLocks noChangeArrowheads="1"/>
          </p:cNvSpPr>
          <p:nvPr userDrawn="1"/>
        </p:nvSpPr>
        <p:spPr bwMode="gray">
          <a:xfrm rot="5400000">
            <a:off x="504825" y="765175"/>
            <a:ext cx="179388" cy="179388"/>
          </a:xfrm>
          <a:prstGeom prst="ellipse">
            <a:avLst/>
          </a:prstGeom>
          <a:solidFill>
            <a:srgbClr val="C0C0C0"/>
          </a:solidFill>
          <a:ln w="9525">
            <a:noFill/>
            <a:round/>
            <a:headEnd/>
            <a:tailEnd/>
          </a:ln>
        </p:spPr>
        <p:txBody>
          <a:bodyPr rot="10800000" vert="eaVert" wrap="none" anchor="ctr"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pic>
        <p:nvPicPr>
          <p:cNvPr id="19" name="Picture 12" descr="suit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488238" y="5799138"/>
            <a:ext cx="1655762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4784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00" y="187200"/>
            <a:ext cx="8064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fr-FR" dirty="0" smtClean="0"/>
              <a:t>Modifiez les styles du texte du masque</a:t>
            </a:r>
          </a:p>
          <a:p>
            <a:pPr marL="0" lvl="1" indent="0" algn="l" defTabSz="914400" rtl="0" eaLnBrk="1" latinLnBrk="0" hangingPunct="1">
              <a:spcBef>
                <a:spcPct val="20000"/>
              </a:spcBef>
              <a:buClr>
                <a:srgbClr val="EC7305"/>
              </a:buClr>
              <a:buSzPct val="80000"/>
              <a:buFont typeface="Wingdings 2" pitchFamily="18" charset="2"/>
              <a:buNone/>
            </a:pPr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1605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5" r:id="rId3"/>
    <p:sldLayoutId id="2147483662" r:id="rId4"/>
    <p:sldLayoutId id="2147483663" r:id="rId5"/>
    <p:sldLayoutId id="2147483664" r:id="rId6"/>
    <p:sldLayoutId id="2147483666" r:id="rId7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2200" b="1" kern="1200" cap="all" baseline="0">
          <a:solidFill>
            <a:srgbClr val="00519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lang="fr-FR" sz="2000" kern="1200" dirty="0" smtClean="0">
          <a:solidFill>
            <a:srgbClr val="EC7305"/>
          </a:solidFill>
          <a:latin typeface="Arial" pitchFamily="34" charset="0"/>
          <a:ea typeface="+mn-ea"/>
          <a:cs typeface="Arial" pitchFamily="34" charset="0"/>
        </a:defRPr>
      </a:lvl1pPr>
      <a:lvl2pPr marL="0" indent="0" algn="l" defTabSz="914400" rtl="0" eaLnBrk="1" latinLnBrk="0" hangingPunct="1">
        <a:spcBef>
          <a:spcPct val="20000"/>
        </a:spcBef>
        <a:buClr>
          <a:srgbClr val="EC7305"/>
        </a:buClr>
        <a:buSzPct val="80000"/>
        <a:buFont typeface="Wingdings 2" pitchFamily="18" charset="2"/>
        <a:buNone/>
        <a:defRPr lang="fr-FR" sz="18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60000" indent="-228600" algn="l" defTabSz="914400" rtl="0" eaLnBrk="1" latinLnBrk="0" hangingPunct="1">
        <a:spcBef>
          <a:spcPct val="20000"/>
        </a:spcBef>
        <a:buClr>
          <a:srgbClr val="EC7305"/>
        </a:buClr>
        <a:buSzPct val="80000"/>
        <a:buFont typeface="Wingdings 2" pitchFamily="18" charset="2"/>
        <a:buChar char=""/>
        <a:defRPr lang="fr-FR" sz="18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40000" indent="-285750" algn="l" defTabSz="914400" rtl="0" eaLnBrk="1" latinLnBrk="0" hangingPunct="1">
        <a:spcBef>
          <a:spcPct val="20000"/>
        </a:spcBef>
        <a:buClr>
          <a:srgbClr val="EC7305"/>
        </a:buClr>
        <a:buFont typeface="Wingdings 2" pitchFamily="18" charset="2"/>
        <a:buChar char="è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720000" indent="-228600" algn="l" defTabSz="914400" rtl="0" eaLnBrk="1" latinLnBrk="0" hangingPunct="1">
        <a:spcBef>
          <a:spcPct val="20000"/>
        </a:spcBef>
        <a:buClr>
          <a:srgbClr val="EC7305"/>
        </a:buClr>
        <a:buFont typeface="Arial" pitchFamily="34" charset="0"/>
        <a:buChar char="»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le-ocean.fr/en/The-Pole-Ocean" TargetMode="External"/><Relationship Id="rId2" Type="http://schemas.openxmlformats.org/officeDocument/2006/relationships/hyperlink" Target="http://www.aeris-data.fr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theia-land.fr/en/presentation/thei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d-alliance.org/system/files/documents/RDA-DC-Recommendations_151020.pdf" TargetMode="External"/><Relationship Id="rId2" Type="http://schemas.openxmlformats.org/officeDocument/2006/relationships/hyperlink" Target="https://rd-alliance.org/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C526-BD89-4144-8E0F-45126FE564DF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0" y="2132856"/>
            <a:ext cx="8532000" cy="864000"/>
          </a:xfrm>
        </p:spPr>
        <p:txBody>
          <a:bodyPr/>
          <a:lstStyle/>
          <a:p>
            <a:r>
              <a:rPr lang="en-US" altLang="fr-FR" dirty="0">
                <a:solidFill>
                  <a:srgbClr val="003399"/>
                </a:solidFill>
              </a:rPr>
              <a:t>New input for CEOS Persistent Identifier Best Practices 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 smtClean="0"/>
              <a:t>R. </a:t>
            </a:r>
            <a:r>
              <a:rPr lang="fr-FR" dirty="0" smtClean="0"/>
              <a:t>MORENO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002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RDA recommandations for DOI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C526-BD89-4144-8E0F-45126FE564DF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6"/>
          </p:nvPr>
        </p:nvSpPr>
        <p:spPr>
          <a:xfrm>
            <a:off x="539750" y="908720"/>
            <a:ext cx="8064499" cy="5760640"/>
          </a:xfrm>
        </p:spPr>
        <p:txBody>
          <a:bodyPr>
            <a:normAutofit/>
          </a:bodyPr>
          <a:lstStyle/>
          <a:p>
            <a:pPr lvl="1"/>
            <a:r>
              <a:rPr lang="en-US" b="1" dirty="0"/>
              <a:t>Resolving PIDs and Retrieving the Data </a:t>
            </a:r>
          </a:p>
          <a:p>
            <a:pPr lvl="2"/>
            <a:r>
              <a:rPr lang="en-US" sz="1900" dirty="0" smtClean="0"/>
              <a:t>R11 </a:t>
            </a:r>
            <a:r>
              <a:rPr lang="en-US" sz="1900" dirty="0"/>
              <a:t>– Landing Page</a:t>
            </a:r>
          </a:p>
          <a:p>
            <a:pPr lvl="3"/>
            <a:r>
              <a:rPr lang="en-US" sz="1700" dirty="0" smtClean="0"/>
              <a:t>Make </a:t>
            </a:r>
            <a:r>
              <a:rPr lang="en-US" sz="1700" dirty="0"/>
              <a:t>the PIDs resolve to a </a:t>
            </a:r>
            <a:r>
              <a:rPr lang="en-US" sz="1700" dirty="0" smtClean="0"/>
              <a:t>human </a:t>
            </a:r>
            <a:r>
              <a:rPr lang="en-US" sz="1700" dirty="0"/>
              <a:t>readable landing page that provides the data </a:t>
            </a:r>
            <a:r>
              <a:rPr lang="en-US" sz="1700" dirty="0" smtClean="0"/>
              <a:t>(</a:t>
            </a:r>
            <a:r>
              <a:rPr lang="en-US" sz="1700" dirty="0"/>
              <a:t>via query re-execution) and metadata, including a link </a:t>
            </a:r>
            <a:r>
              <a:rPr lang="en-US" sz="1700" dirty="0" smtClean="0"/>
              <a:t>to </a:t>
            </a:r>
            <a:r>
              <a:rPr lang="en-US" sz="1700" dirty="0"/>
              <a:t>the superset (PID of the data source) and citation </a:t>
            </a:r>
            <a:r>
              <a:rPr lang="en-US" sz="1700" dirty="0" smtClean="0"/>
              <a:t>text </a:t>
            </a:r>
            <a:r>
              <a:rPr lang="en-US" sz="1700" dirty="0"/>
              <a:t>snippet. </a:t>
            </a:r>
          </a:p>
          <a:p>
            <a:pPr lvl="3"/>
            <a:endParaRPr lang="en-US" sz="1700" dirty="0"/>
          </a:p>
          <a:p>
            <a:pPr lvl="2"/>
            <a:r>
              <a:rPr lang="en-US" sz="1900" dirty="0"/>
              <a:t>R12  – Machine </a:t>
            </a:r>
            <a:r>
              <a:rPr lang="en-US" sz="1900" dirty="0" err="1"/>
              <a:t>Actionability</a:t>
            </a:r>
            <a:endParaRPr lang="en-US" sz="1900" dirty="0"/>
          </a:p>
          <a:p>
            <a:pPr lvl="3"/>
            <a:r>
              <a:rPr lang="en-US" sz="1700" dirty="0" smtClean="0"/>
              <a:t>Provide  </a:t>
            </a:r>
            <a:r>
              <a:rPr lang="en-US" sz="1700" dirty="0"/>
              <a:t>an  API  / </a:t>
            </a:r>
            <a:r>
              <a:rPr lang="en-US" sz="1700" dirty="0" smtClean="0"/>
              <a:t>machine </a:t>
            </a:r>
            <a:r>
              <a:rPr lang="en-US" sz="1700" dirty="0"/>
              <a:t>actionable  landing page to access metadata </a:t>
            </a:r>
            <a:r>
              <a:rPr lang="en-US" sz="1700" dirty="0" smtClean="0"/>
              <a:t>and </a:t>
            </a:r>
            <a:r>
              <a:rPr lang="en-US" sz="1700" dirty="0"/>
              <a:t>data via query re-execution. </a:t>
            </a:r>
          </a:p>
        </p:txBody>
      </p:sp>
    </p:spTree>
    <p:extLst>
      <p:ext uri="{BB962C8B-B14F-4D97-AF65-F5344CB8AC3E}">
        <p14:creationId xmlns:p14="http://schemas.microsoft.com/office/powerpoint/2010/main" val="45771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RDA recommandations for DOI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C526-BD89-4144-8E0F-45126FE564DF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6"/>
          </p:nvPr>
        </p:nvSpPr>
        <p:spPr>
          <a:xfrm>
            <a:off x="539750" y="908720"/>
            <a:ext cx="8064499" cy="5760640"/>
          </a:xfrm>
        </p:spPr>
        <p:txBody>
          <a:bodyPr>
            <a:normAutofit/>
          </a:bodyPr>
          <a:lstStyle/>
          <a:p>
            <a:pPr lvl="1"/>
            <a:r>
              <a:rPr lang="en-US" b="1" dirty="0"/>
              <a:t>Upon Modifications to the Data Infrastructure </a:t>
            </a:r>
          </a:p>
          <a:p>
            <a:pPr lvl="2"/>
            <a:r>
              <a:rPr lang="en-US" sz="1900" dirty="0" smtClean="0"/>
              <a:t>R13 </a:t>
            </a:r>
            <a:r>
              <a:rPr lang="en-US" sz="1900" dirty="0"/>
              <a:t>– Technology Migration</a:t>
            </a:r>
          </a:p>
          <a:p>
            <a:pPr lvl="3"/>
            <a:r>
              <a:rPr lang="en-US" sz="1700" dirty="0" smtClean="0"/>
              <a:t>When </a:t>
            </a:r>
            <a:r>
              <a:rPr lang="en-US" sz="1700" dirty="0"/>
              <a:t>data is migrated </a:t>
            </a:r>
            <a:r>
              <a:rPr lang="en-US" sz="1700" dirty="0" smtClean="0"/>
              <a:t>to </a:t>
            </a:r>
            <a:r>
              <a:rPr lang="en-US" sz="1700" dirty="0"/>
              <a:t>a new representation (e.g. new database system, a </a:t>
            </a:r>
            <a:r>
              <a:rPr lang="en-US" sz="1700" dirty="0" smtClean="0"/>
              <a:t>new </a:t>
            </a:r>
            <a:r>
              <a:rPr lang="en-US" sz="1700" dirty="0"/>
              <a:t>schema or a completely different technology), </a:t>
            </a:r>
          </a:p>
          <a:p>
            <a:pPr lvl="3"/>
            <a:r>
              <a:rPr lang="en-US" sz="1700" dirty="0"/>
              <a:t>migrate  also  the  queries  and  associated  fixity </a:t>
            </a:r>
            <a:r>
              <a:rPr lang="en-US" sz="1700" dirty="0" smtClean="0"/>
              <a:t>information</a:t>
            </a:r>
            <a:r>
              <a:rPr lang="en-US" sz="1700" dirty="0"/>
              <a:t>. </a:t>
            </a:r>
          </a:p>
          <a:p>
            <a:pPr lvl="2"/>
            <a:endParaRPr lang="en-US" sz="1900" dirty="0"/>
          </a:p>
          <a:p>
            <a:pPr lvl="2"/>
            <a:r>
              <a:rPr lang="en-US" sz="1900" dirty="0"/>
              <a:t>R14 – Migration Verification</a:t>
            </a:r>
          </a:p>
          <a:p>
            <a:pPr lvl="3"/>
            <a:r>
              <a:rPr lang="en-US" sz="1700" dirty="0" smtClean="0"/>
              <a:t>Verify </a:t>
            </a:r>
            <a:r>
              <a:rPr lang="en-US" sz="1700" dirty="0"/>
              <a:t>successful data </a:t>
            </a:r>
            <a:r>
              <a:rPr lang="en-US" sz="1700" dirty="0" smtClean="0"/>
              <a:t>and </a:t>
            </a:r>
            <a:r>
              <a:rPr lang="en-US" sz="1700" dirty="0"/>
              <a:t>query migration, ensuring that queries can be </a:t>
            </a:r>
            <a:r>
              <a:rPr lang="en-US" sz="1700" dirty="0" smtClean="0"/>
              <a:t>re-executed </a:t>
            </a:r>
            <a:r>
              <a:rPr lang="en-US" sz="1700" dirty="0"/>
              <a:t>correctly</a:t>
            </a:r>
            <a:r>
              <a:rPr lang="en-US" sz="1500" dirty="0" smtClean="0"/>
              <a:t> 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8825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of LTDP WG Analysis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FECD-0849-499D-8272-A716B2A1E4A5}" type="datetime1">
              <a:rPr lang="fr-FR" smtClean="0"/>
              <a:t>15/03/2016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COPIL PEPS – 4 décembre 2015</a:t>
            </a:r>
          </a:p>
          <a:p>
            <a:endParaRPr lang="fr-FR" smtClean="0"/>
          </a:p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C526-BD89-4144-8E0F-45126FE564DF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>
          <a:xfrm>
            <a:off x="251520" y="1052736"/>
            <a:ext cx="8712968" cy="4680520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200" dirty="0" smtClean="0">
                <a:solidFill>
                  <a:srgbClr val="000000"/>
                </a:solidFill>
              </a:rPr>
              <a:t>The Research Data Alliance (RDA) is composed of different WGs and in particular the aforesaid RDA recommendations were </a:t>
            </a:r>
            <a:r>
              <a:rPr lang="en-US" sz="2200" dirty="0">
                <a:solidFill>
                  <a:srgbClr val="000000"/>
                </a:solidFill>
              </a:rPr>
              <a:t>delivered by Scalable Dynamic Data Citation Working </a:t>
            </a:r>
            <a:r>
              <a:rPr lang="en-US" sz="2200" dirty="0" smtClean="0">
                <a:solidFill>
                  <a:srgbClr val="000000"/>
                </a:solidFill>
              </a:rPr>
              <a:t>Group under the Data Citation WG.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 smtClean="0">
                <a:solidFill>
                  <a:srgbClr val="000000"/>
                </a:solidFill>
              </a:rPr>
              <a:t>The RDA recommendation </a:t>
            </a:r>
            <a:r>
              <a:rPr lang="en-US" sz="2200" dirty="0">
                <a:solidFill>
                  <a:srgbClr val="000000"/>
                </a:solidFill>
              </a:rPr>
              <a:t>gives a set of 14 clear rules </a:t>
            </a:r>
            <a:r>
              <a:rPr lang="en-US" sz="2200" dirty="0" smtClean="0">
                <a:solidFill>
                  <a:srgbClr val="000000"/>
                </a:solidFill>
              </a:rPr>
              <a:t>that </a:t>
            </a:r>
            <a:r>
              <a:rPr lang="en-US" sz="2200" dirty="0">
                <a:solidFill>
                  <a:srgbClr val="000000"/>
                </a:solidFill>
              </a:rPr>
              <a:t>make your dynamic data </a:t>
            </a:r>
            <a:r>
              <a:rPr lang="en-US" sz="2200" dirty="0" smtClean="0">
                <a:solidFill>
                  <a:srgbClr val="000000"/>
                </a:solidFill>
              </a:rPr>
              <a:t>citable.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 smtClean="0">
                <a:solidFill>
                  <a:srgbClr val="000000"/>
                </a:solidFill>
              </a:rPr>
              <a:t>The approach is </a:t>
            </a:r>
            <a:r>
              <a:rPr lang="en-US" sz="2200" dirty="0">
                <a:solidFill>
                  <a:srgbClr val="000000"/>
                </a:solidFill>
              </a:rPr>
              <a:t>aimed at dynamic data, where any part of the data set could change at any </a:t>
            </a:r>
            <a:r>
              <a:rPr lang="en-US" sz="2200" dirty="0" smtClean="0">
                <a:solidFill>
                  <a:srgbClr val="000000"/>
                </a:solidFill>
              </a:rPr>
              <a:t>time </a:t>
            </a:r>
            <a:r>
              <a:rPr lang="en-US" sz="2200" dirty="0">
                <a:solidFill>
                  <a:srgbClr val="000000"/>
                </a:solidFill>
              </a:rPr>
              <a:t>therefore </a:t>
            </a:r>
            <a:r>
              <a:rPr lang="en-US" sz="2200" dirty="0" smtClean="0">
                <a:solidFill>
                  <a:srgbClr val="000000"/>
                </a:solidFill>
              </a:rPr>
              <a:t>if </a:t>
            </a:r>
            <a:r>
              <a:rPr lang="en-US" sz="2200" dirty="0">
                <a:solidFill>
                  <a:srgbClr val="000000"/>
                </a:solidFill>
              </a:rPr>
              <a:t>you want to give a PID to a data set like that, you have to use some kind of timestamp to make sure you are getting the right version. </a:t>
            </a:r>
            <a:endParaRPr lang="en-US" sz="2200" dirty="0" smtClean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200" dirty="0" smtClean="0">
                <a:solidFill>
                  <a:srgbClr val="000000"/>
                </a:solidFill>
              </a:rPr>
              <a:t>The Earth Observation time series data </a:t>
            </a:r>
            <a:r>
              <a:rPr lang="en-US" sz="2200" dirty="0">
                <a:solidFill>
                  <a:srgbClr val="000000"/>
                </a:solidFill>
              </a:rPr>
              <a:t>sets can be dynamic, but in a very limited way. </a:t>
            </a:r>
            <a:r>
              <a:rPr lang="en-US" sz="2200" dirty="0" smtClean="0">
                <a:solidFill>
                  <a:srgbClr val="000000"/>
                </a:solidFill>
              </a:rPr>
              <a:t>If </a:t>
            </a:r>
            <a:r>
              <a:rPr lang="en-US" sz="2200" dirty="0">
                <a:solidFill>
                  <a:srgbClr val="000000"/>
                </a:solidFill>
              </a:rPr>
              <a:t>anything within the existing time frame changes, it would need a new version and a new PID. </a:t>
            </a:r>
            <a:endParaRPr lang="en-US" sz="2200" dirty="0" smtClean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n-US" sz="2200" dirty="0">
                <a:solidFill>
                  <a:srgbClr val="000000"/>
                </a:solidFill>
              </a:rPr>
              <a:t>The CEOS best practices are really for larger-scale data </a:t>
            </a:r>
            <a:r>
              <a:rPr lang="en-US" sz="2200" dirty="0" smtClean="0">
                <a:solidFill>
                  <a:srgbClr val="000000"/>
                </a:solidFill>
              </a:rPr>
              <a:t>archives.</a:t>
            </a:r>
            <a:endParaRPr lang="en-US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71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 Forward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FECD-0849-499D-8272-A716B2A1E4A5}" type="datetime1">
              <a:rPr lang="fr-FR" smtClean="0"/>
              <a:t>15/03/2016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COPIL PEPS – 4 décembre 2015</a:t>
            </a:r>
          </a:p>
          <a:p>
            <a:endParaRPr lang="fr-FR" smtClean="0"/>
          </a:p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C526-BD89-4144-8E0F-45126FE564DF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No changes in our PID Best Practices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Discuss with the Data Citation WG members in order to well explain our context  and the meaning of our recommendations. </a:t>
            </a:r>
          </a:p>
          <a:p>
            <a:pPr marL="342900" indent="-342900">
              <a:buFont typeface="Arial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After a conversation with Data Citation WG some minor updates could be evaluated:</a:t>
            </a:r>
          </a:p>
          <a:p>
            <a:pPr marL="342900" indent="-342900">
              <a:buFont typeface="Arial"/>
              <a:buChar char="•"/>
            </a:pPr>
            <a:endParaRPr lang="en-US" sz="2200" dirty="0" smtClean="0">
              <a:solidFill>
                <a:schemeClr val="tx1"/>
              </a:solidFill>
            </a:endParaRPr>
          </a:p>
          <a:p>
            <a:pPr marL="702900" lvl="2" indent="-342900">
              <a:buFont typeface="Arial"/>
              <a:buChar char="•"/>
            </a:pPr>
            <a:r>
              <a:rPr lang="en-US" sz="2000" dirty="0"/>
              <a:t>R</a:t>
            </a:r>
            <a:r>
              <a:rPr lang="en-US" sz="2000" dirty="0" smtClean="0"/>
              <a:t>e</a:t>
            </a:r>
            <a:r>
              <a:rPr lang="en-US" sz="2000" dirty="0"/>
              <a:t>-</a:t>
            </a:r>
            <a:r>
              <a:rPr lang="en-US" sz="2000" dirty="0" smtClean="0"/>
              <a:t>wording of some recommendations to </a:t>
            </a:r>
            <a:r>
              <a:rPr lang="en-US" sz="2000" dirty="0"/>
              <a:t>make our document more clear</a:t>
            </a:r>
            <a:r>
              <a:rPr lang="en-US" sz="2000" dirty="0" smtClean="0"/>
              <a:t>.</a:t>
            </a:r>
            <a:endParaRPr lang="en-US" sz="2000" dirty="0"/>
          </a:p>
          <a:p>
            <a:pPr marL="702900" lvl="2" indent="-342900">
              <a:buFont typeface="Arial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New Use case: if truly </a:t>
            </a:r>
            <a:r>
              <a:rPr lang="en-US" sz="2000" dirty="0">
                <a:solidFill>
                  <a:schemeClr val="tx1"/>
                </a:solidFill>
              </a:rPr>
              <a:t>dynamic </a:t>
            </a:r>
            <a:r>
              <a:rPr lang="en-US" sz="2000" dirty="0" smtClean="0">
                <a:solidFill>
                  <a:schemeClr val="tx1"/>
                </a:solidFill>
              </a:rPr>
              <a:t>data sets need to be managed, </a:t>
            </a:r>
            <a:r>
              <a:rPr lang="en-US" sz="2000" dirty="0">
                <a:solidFill>
                  <a:schemeClr val="tx1"/>
                </a:solidFill>
              </a:rPr>
              <a:t>where any part of the data set could potentially change at any time, consider the RDA time-stamped query store </a:t>
            </a:r>
            <a:r>
              <a:rPr lang="en-US" sz="2000" dirty="0" smtClean="0">
                <a:solidFill>
                  <a:schemeClr val="tx1"/>
                </a:solidFill>
              </a:rPr>
              <a:t>approach;</a:t>
            </a:r>
          </a:p>
          <a:p>
            <a:pPr marL="702900" lvl="2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37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C526-BD89-4144-8E0F-45126FE564DF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err="1" smtClean="0"/>
              <a:t>Context</a:t>
            </a:r>
            <a:r>
              <a:rPr lang="fr-FR" dirty="0" smtClean="0"/>
              <a:t> : </a:t>
            </a:r>
            <a:r>
              <a:rPr lang="fr-FR" dirty="0" err="1" smtClean="0"/>
              <a:t>Inter-Pole</a:t>
            </a:r>
            <a:r>
              <a:rPr lang="fr-FR" dirty="0" smtClean="0"/>
              <a:t> &amp; DOI</a:t>
            </a:r>
          </a:p>
          <a:p>
            <a:r>
              <a:rPr lang="fr-FR" dirty="0" smtClean="0"/>
              <a:t>RDA</a:t>
            </a:r>
          </a:p>
          <a:p>
            <a:r>
              <a:rPr lang="fr-FR" dirty="0" err="1"/>
              <a:t>Differences</a:t>
            </a:r>
            <a:r>
              <a:rPr lang="fr-FR" dirty="0"/>
              <a:t> </a:t>
            </a:r>
            <a:r>
              <a:rPr lang="fr-FR" dirty="0" err="1"/>
              <a:t>between</a:t>
            </a:r>
            <a:r>
              <a:rPr lang="fr-FR" dirty="0"/>
              <a:t> LTDP and </a:t>
            </a:r>
            <a:r>
              <a:rPr lang="fr-FR" dirty="0" smtClean="0"/>
              <a:t>RDA</a:t>
            </a:r>
          </a:p>
          <a:p>
            <a:r>
              <a:rPr lang="fr-FR" dirty="0" smtClean="0"/>
              <a:t>RDA recommandations for DOI</a:t>
            </a:r>
          </a:p>
          <a:p>
            <a:r>
              <a:rPr lang="fr-FR" dirty="0" smtClean="0"/>
              <a:t>CNES &amp; DOI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184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Context</a:t>
            </a:r>
            <a:r>
              <a:rPr lang="fr-FR" dirty="0" smtClean="0"/>
              <a:t> : </a:t>
            </a:r>
            <a:r>
              <a:rPr lang="fr-FR" dirty="0" err="1" smtClean="0"/>
              <a:t>Inter-Pole</a:t>
            </a:r>
            <a:r>
              <a:rPr lang="fr-FR" dirty="0" smtClean="0"/>
              <a:t> &amp; DOI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C526-BD89-4144-8E0F-45126FE564DF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6"/>
          </p:nvPr>
        </p:nvSpPr>
        <p:spPr>
          <a:xfrm>
            <a:off x="539750" y="908720"/>
            <a:ext cx="8064499" cy="5760640"/>
          </a:xfrm>
        </p:spPr>
        <p:txBody>
          <a:bodyPr>
            <a:normAutofit/>
          </a:bodyPr>
          <a:lstStyle/>
          <a:p>
            <a:pPr lvl="2"/>
            <a:endParaRPr lang="fr-FR" b="1" dirty="0" smtClean="0"/>
          </a:p>
          <a:p>
            <a:pPr lvl="1"/>
            <a:r>
              <a:rPr lang="fr-FR" b="1" dirty="0" err="1" smtClean="0"/>
              <a:t>Inter-pole</a:t>
            </a:r>
            <a:endParaRPr lang="fr-FR" b="1" dirty="0" smtClean="0"/>
          </a:p>
          <a:p>
            <a:pPr lvl="2"/>
            <a:r>
              <a:rPr lang="fr-FR" dirty="0" smtClean="0"/>
              <a:t>4 data </a:t>
            </a:r>
            <a:r>
              <a:rPr lang="fr-FR" dirty="0" err="1" smtClean="0"/>
              <a:t>poles</a:t>
            </a:r>
            <a:endParaRPr lang="fr-FR" dirty="0" smtClean="0"/>
          </a:p>
          <a:p>
            <a:pPr lvl="3"/>
            <a:r>
              <a:rPr lang="fr-FR" dirty="0" err="1" smtClean="0"/>
              <a:t>Aeris</a:t>
            </a:r>
            <a:endParaRPr lang="fr-FR" dirty="0" smtClean="0"/>
          </a:p>
          <a:p>
            <a:pPr lvl="4"/>
            <a:r>
              <a:rPr lang="fr-FR" dirty="0">
                <a:hlinkClick r:id="rId2"/>
              </a:rPr>
              <a:t>http://www.aeris-data.fr</a:t>
            </a:r>
            <a:r>
              <a:rPr lang="fr-FR" dirty="0" smtClean="0">
                <a:hlinkClick r:id="rId2"/>
              </a:rPr>
              <a:t>/</a:t>
            </a:r>
            <a:endParaRPr lang="fr-FR" dirty="0" smtClean="0"/>
          </a:p>
          <a:p>
            <a:pPr lvl="4"/>
            <a:r>
              <a:rPr lang="en-US" dirty="0" smtClean="0"/>
              <a:t>« </a:t>
            </a:r>
            <a:r>
              <a:rPr lang="en-US" dirty="0"/>
              <a:t>atmosphere and service data Pole » </a:t>
            </a:r>
            <a:endParaRPr lang="en-US" dirty="0" smtClean="0"/>
          </a:p>
          <a:p>
            <a:pPr lvl="4"/>
            <a:r>
              <a:rPr lang="en-US" dirty="0" smtClean="0"/>
              <a:t>facilitate </a:t>
            </a:r>
            <a:r>
              <a:rPr lang="en-US" dirty="0"/>
              <a:t>and enhance the use of atmospheric data whether from satellites, ground based , airplanes or balloons. </a:t>
            </a:r>
            <a:endParaRPr lang="en-US" dirty="0" smtClean="0"/>
          </a:p>
          <a:p>
            <a:pPr lvl="4"/>
            <a:r>
              <a:rPr lang="en-US" dirty="0" smtClean="0"/>
              <a:t>generates </a:t>
            </a:r>
            <a:r>
              <a:rPr lang="en-US" dirty="0"/>
              <a:t>products from observations, but also many support services for the use of data , help to conduct campaigns, or interface with models. </a:t>
            </a:r>
            <a:endParaRPr lang="en-US" dirty="0" smtClean="0"/>
          </a:p>
          <a:p>
            <a:pPr lvl="3"/>
            <a:r>
              <a:rPr lang="fr-FR" dirty="0" err="1" smtClean="0"/>
              <a:t>Ocean</a:t>
            </a:r>
            <a:endParaRPr lang="fr-FR" dirty="0" smtClean="0"/>
          </a:p>
          <a:p>
            <a:pPr lvl="4"/>
            <a:r>
              <a:rPr lang="fr-FR" dirty="0">
                <a:hlinkClick r:id="rId3"/>
              </a:rPr>
              <a:t>http://</a:t>
            </a:r>
            <a:r>
              <a:rPr lang="fr-FR" dirty="0" smtClean="0">
                <a:hlinkClick r:id="rId3"/>
              </a:rPr>
              <a:t>www.pole-ocean.fr/en/The-Pole-Ocean</a:t>
            </a:r>
            <a:endParaRPr lang="fr-FR" dirty="0" smtClean="0"/>
          </a:p>
          <a:p>
            <a:pPr lvl="3"/>
            <a:r>
              <a:rPr lang="fr-FR" dirty="0" err="1" smtClean="0"/>
              <a:t>Form@ter</a:t>
            </a:r>
            <a:endParaRPr lang="fr-FR" dirty="0" smtClean="0"/>
          </a:p>
          <a:p>
            <a:pPr lvl="4"/>
            <a:r>
              <a:rPr lang="fr-FR" dirty="0"/>
              <a:t>http://poleterresolide.fr/?l=en</a:t>
            </a:r>
            <a:endParaRPr lang="fr-FR" dirty="0" smtClean="0"/>
          </a:p>
          <a:p>
            <a:pPr lvl="4"/>
            <a:r>
              <a:rPr lang="fr-FR" dirty="0" smtClean="0"/>
              <a:t>Solid </a:t>
            </a:r>
            <a:r>
              <a:rPr lang="fr-FR" dirty="0" err="1"/>
              <a:t>Earth</a:t>
            </a:r>
            <a:r>
              <a:rPr lang="fr-FR" dirty="0"/>
              <a:t> observation</a:t>
            </a:r>
            <a:endParaRPr lang="fr-FR" dirty="0" smtClean="0"/>
          </a:p>
          <a:p>
            <a:pPr lvl="3"/>
            <a:r>
              <a:rPr lang="fr-FR" dirty="0" err="1" smtClean="0"/>
              <a:t>Theia</a:t>
            </a:r>
            <a:endParaRPr lang="fr-FR" dirty="0" smtClean="0"/>
          </a:p>
          <a:p>
            <a:pPr lvl="4"/>
            <a:r>
              <a:rPr lang="fr-FR" dirty="0">
                <a:hlinkClick r:id="rId4"/>
              </a:rPr>
              <a:t>https://</a:t>
            </a:r>
            <a:r>
              <a:rPr lang="fr-FR" dirty="0" smtClean="0">
                <a:hlinkClick r:id="rId4"/>
              </a:rPr>
              <a:t>www.theia-land.fr/en/presentation/theia</a:t>
            </a:r>
            <a:endParaRPr lang="fr-FR" dirty="0" smtClean="0"/>
          </a:p>
          <a:p>
            <a:pPr lvl="4"/>
            <a:r>
              <a:rPr lang="en-US" dirty="0" smtClean="0"/>
              <a:t>National </a:t>
            </a:r>
            <a:r>
              <a:rPr lang="en-US" dirty="0"/>
              <a:t>inter-agency organization designed to foster the use of images coming from the space observation of land surfaces</a:t>
            </a:r>
            <a:endParaRPr lang="fr-FR" dirty="0" smtClean="0"/>
          </a:p>
          <a:p>
            <a:pPr lvl="2"/>
            <a:endParaRPr lang="fr-FR" dirty="0"/>
          </a:p>
          <a:p>
            <a:pPr lvl="3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119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Context</a:t>
            </a:r>
            <a:r>
              <a:rPr lang="fr-FR" dirty="0" smtClean="0"/>
              <a:t> : </a:t>
            </a:r>
            <a:r>
              <a:rPr lang="fr-FR" dirty="0" err="1" smtClean="0"/>
              <a:t>Inter-Pole</a:t>
            </a:r>
            <a:r>
              <a:rPr lang="fr-FR" dirty="0" smtClean="0"/>
              <a:t> &amp; DOI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C526-BD89-4144-8E0F-45126FE564DF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6"/>
          </p:nvPr>
        </p:nvSpPr>
        <p:spPr>
          <a:xfrm>
            <a:off x="539750" y="908720"/>
            <a:ext cx="8064499" cy="5760640"/>
          </a:xfrm>
        </p:spPr>
        <p:txBody>
          <a:bodyPr>
            <a:normAutofit/>
          </a:bodyPr>
          <a:lstStyle/>
          <a:p>
            <a:pPr lvl="2"/>
            <a:endParaRPr lang="fr-FR" b="1" dirty="0" smtClean="0"/>
          </a:p>
          <a:p>
            <a:pPr lvl="1"/>
            <a:r>
              <a:rPr lang="fr-FR" b="1" dirty="0" err="1" smtClean="0"/>
              <a:t>Inter-pole</a:t>
            </a:r>
            <a:endParaRPr lang="fr-FR" b="1" dirty="0" smtClean="0"/>
          </a:p>
          <a:p>
            <a:pPr lvl="2"/>
            <a:r>
              <a:rPr lang="fr-FR" dirty="0" smtClean="0"/>
              <a:t>Objective</a:t>
            </a:r>
          </a:p>
          <a:p>
            <a:pPr lvl="3"/>
            <a:r>
              <a:rPr lang="fr-FR" dirty="0" err="1" smtClean="0"/>
              <a:t>Share</a:t>
            </a:r>
            <a:r>
              <a:rPr lang="fr-FR" dirty="0" smtClean="0"/>
              <a:t> </a:t>
            </a:r>
            <a:r>
              <a:rPr lang="fr-FR" dirty="0" err="1" smtClean="0"/>
              <a:t>common</a:t>
            </a:r>
            <a:r>
              <a:rPr lang="fr-FR" dirty="0" smtClean="0"/>
              <a:t> practices / standards</a:t>
            </a:r>
          </a:p>
          <a:p>
            <a:pPr lvl="4"/>
            <a:r>
              <a:rPr lang="fr-FR" dirty="0" smtClean="0"/>
              <a:t>Data </a:t>
            </a:r>
            <a:r>
              <a:rPr lang="fr-FR" dirty="0" err="1" smtClean="0"/>
              <a:t>preservation</a:t>
            </a:r>
            <a:endParaRPr lang="fr-FR" dirty="0" smtClean="0"/>
          </a:p>
          <a:p>
            <a:pPr lvl="4"/>
            <a:r>
              <a:rPr lang="fr-FR" dirty="0" smtClean="0"/>
              <a:t>DOI</a:t>
            </a:r>
          </a:p>
          <a:p>
            <a:pPr lvl="4"/>
            <a:r>
              <a:rPr lang="fr-FR" dirty="0" smtClean="0"/>
              <a:t>Single </a:t>
            </a:r>
            <a:r>
              <a:rPr lang="fr-FR" dirty="0" err="1" smtClean="0"/>
              <a:t>Sign</a:t>
            </a:r>
            <a:r>
              <a:rPr lang="fr-FR" dirty="0" smtClean="0"/>
              <a:t> On</a:t>
            </a:r>
          </a:p>
          <a:p>
            <a:pPr lvl="4"/>
            <a:r>
              <a:rPr lang="fr-FR" dirty="0" err="1" smtClean="0"/>
              <a:t>Interoperability</a:t>
            </a:r>
            <a:endParaRPr lang="fr-FR" dirty="0" smtClean="0"/>
          </a:p>
          <a:p>
            <a:pPr lvl="4"/>
            <a:r>
              <a:rPr lang="fr-FR" dirty="0" smtClean="0"/>
              <a:t>Thesaurus</a:t>
            </a:r>
          </a:p>
          <a:p>
            <a:pPr lvl="4"/>
            <a:r>
              <a:rPr lang="fr-FR" dirty="0" smtClean="0"/>
              <a:t>…</a:t>
            </a:r>
          </a:p>
          <a:p>
            <a:pPr lvl="3"/>
            <a:endParaRPr lang="fr-FR" dirty="0" smtClean="0"/>
          </a:p>
          <a:p>
            <a:pPr lvl="2"/>
            <a:r>
              <a:rPr lang="fr-FR" dirty="0" smtClean="0"/>
              <a:t>DOI</a:t>
            </a:r>
          </a:p>
          <a:p>
            <a:pPr lvl="3"/>
            <a:r>
              <a:rPr lang="fr-FR" dirty="0" smtClean="0"/>
              <a:t>20 </a:t>
            </a:r>
            <a:r>
              <a:rPr lang="fr-FR" dirty="0" err="1" smtClean="0"/>
              <a:t>January</a:t>
            </a:r>
            <a:r>
              <a:rPr lang="fr-FR" dirty="0" smtClean="0"/>
              <a:t> 2016 : </a:t>
            </a:r>
            <a:r>
              <a:rPr lang="fr-FR" dirty="0" err="1" smtClean="0"/>
              <a:t>technical</a:t>
            </a:r>
            <a:r>
              <a:rPr lang="fr-FR" dirty="0" smtClean="0"/>
              <a:t> workshop</a:t>
            </a:r>
          </a:p>
          <a:p>
            <a:pPr lvl="3"/>
            <a:r>
              <a:rPr lang="fr-FR" dirty="0" smtClean="0"/>
              <a:t>One </a:t>
            </a:r>
            <a:r>
              <a:rPr lang="fr-FR" dirty="0" err="1" smtClean="0"/>
              <a:t>theme</a:t>
            </a:r>
            <a:r>
              <a:rPr lang="fr-FR" dirty="0" smtClean="0"/>
              <a:t> : DOI</a:t>
            </a:r>
          </a:p>
          <a:p>
            <a:pPr lvl="3"/>
            <a:r>
              <a:rPr lang="fr-FR" dirty="0" err="1" smtClean="0"/>
              <a:t>Several</a:t>
            </a:r>
            <a:r>
              <a:rPr lang="fr-FR" dirty="0" smtClean="0"/>
              <a:t> </a:t>
            </a:r>
            <a:r>
              <a:rPr lang="fr-FR" dirty="0" err="1" smtClean="0"/>
              <a:t>presentations</a:t>
            </a:r>
            <a:r>
              <a:rPr lang="fr-FR" dirty="0" smtClean="0"/>
              <a:t>, </a:t>
            </a:r>
            <a:r>
              <a:rPr lang="fr-FR" dirty="0" err="1" smtClean="0"/>
              <a:t>including</a:t>
            </a:r>
            <a:endParaRPr lang="fr-FR" dirty="0" smtClean="0"/>
          </a:p>
          <a:p>
            <a:pPr lvl="4"/>
            <a:r>
              <a:rPr lang="fr-FR" dirty="0" smtClean="0"/>
              <a:t>INIST : French </a:t>
            </a:r>
            <a:r>
              <a:rPr lang="fr-FR" dirty="0" err="1" smtClean="0"/>
              <a:t>regional</a:t>
            </a:r>
            <a:r>
              <a:rPr lang="fr-FR" dirty="0" smtClean="0"/>
              <a:t> PID agent</a:t>
            </a:r>
          </a:p>
          <a:p>
            <a:pPr lvl="4"/>
            <a:r>
              <a:rPr lang="fr-FR" dirty="0" smtClean="0"/>
              <a:t>RDA : </a:t>
            </a:r>
            <a:r>
              <a:rPr lang="fr-FR" dirty="0" err="1" smtClean="0"/>
              <a:t>analysed</a:t>
            </a:r>
            <a:r>
              <a:rPr lang="fr-FR" dirty="0" smtClean="0"/>
              <a:t> the CEOS </a:t>
            </a:r>
            <a:r>
              <a:rPr lang="fr-FR" dirty="0" err="1" smtClean="0"/>
              <a:t>recommendations</a:t>
            </a:r>
            <a:endParaRPr lang="fr-FR" dirty="0"/>
          </a:p>
          <a:p>
            <a:pPr lvl="3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233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RDA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C526-BD89-4144-8E0F-45126FE564DF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6"/>
          </p:nvPr>
        </p:nvSpPr>
        <p:spPr>
          <a:xfrm>
            <a:off x="539750" y="908720"/>
            <a:ext cx="8064499" cy="5760640"/>
          </a:xfrm>
        </p:spPr>
        <p:txBody>
          <a:bodyPr>
            <a:normAutofit/>
          </a:bodyPr>
          <a:lstStyle/>
          <a:p>
            <a:pPr lvl="2"/>
            <a:endParaRPr lang="fr-FR" b="1" dirty="0" smtClean="0"/>
          </a:p>
          <a:p>
            <a:pPr lvl="1"/>
            <a:r>
              <a:rPr lang="fr-FR" b="1" dirty="0" smtClean="0"/>
              <a:t>RDA : </a:t>
            </a:r>
            <a:r>
              <a:rPr lang="fr-FR" b="1" dirty="0" err="1" smtClean="0"/>
              <a:t>Research</a:t>
            </a:r>
            <a:r>
              <a:rPr lang="fr-FR" b="1" dirty="0" smtClean="0"/>
              <a:t> Data Alliance</a:t>
            </a:r>
          </a:p>
          <a:p>
            <a:pPr lvl="2"/>
            <a:r>
              <a:rPr lang="fr-FR" dirty="0">
                <a:hlinkClick r:id="rId2"/>
              </a:rPr>
              <a:t>https://rd-alliance.org</a:t>
            </a:r>
            <a:r>
              <a:rPr lang="fr-FR" dirty="0" smtClean="0">
                <a:hlinkClick r:id="rId2"/>
              </a:rPr>
              <a:t>/</a:t>
            </a:r>
            <a:endParaRPr lang="fr-FR" dirty="0" smtClean="0"/>
          </a:p>
          <a:p>
            <a:pPr lvl="3"/>
            <a:r>
              <a:rPr lang="en-US" dirty="0"/>
              <a:t>The Research Data Alliance (RDA) builds the social and technical bridges that enable open sharing of data.</a:t>
            </a:r>
          </a:p>
          <a:p>
            <a:pPr lvl="3"/>
            <a:r>
              <a:rPr lang="en-US" dirty="0"/>
              <a:t>The RDA vision is researchers and innovators openly sharing data across technologies, disciplines, and countries to address the grand challenges of society</a:t>
            </a:r>
            <a:r>
              <a:rPr lang="en-US" dirty="0" smtClean="0"/>
              <a:t>.</a:t>
            </a:r>
          </a:p>
          <a:p>
            <a:pPr lvl="3"/>
            <a:endParaRPr lang="fr-FR" dirty="0" smtClean="0"/>
          </a:p>
          <a:p>
            <a:pPr lvl="2"/>
            <a:r>
              <a:rPr lang="fr-FR" dirty="0" err="1" smtClean="0"/>
              <a:t>Produced</a:t>
            </a:r>
            <a:r>
              <a:rPr lang="fr-FR" dirty="0" smtClean="0"/>
              <a:t> recommandations on DOI</a:t>
            </a:r>
          </a:p>
          <a:p>
            <a:pPr lvl="3"/>
            <a:r>
              <a:rPr lang="fr-FR" dirty="0">
                <a:hlinkClick r:id="rId3"/>
              </a:rPr>
              <a:t>https://</a:t>
            </a:r>
            <a:r>
              <a:rPr lang="fr-FR" dirty="0" smtClean="0">
                <a:hlinkClick r:id="rId3"/>
              </a:rPr>
              <a:t>rd-alliance.org/system/files/documents/RDA-DC-Recommendations_151020.pdf</a:t>
            </a:r>
            <a:endParaRPr lang="fr-FR" dirty="0" smtClean="0"/>
          </a:p>
          <a:p>
            <a:pPr lvl="3"/>
            <a:endParaRPr lang="fr-FR" dirty="0"/>
          </a:p>
          <a:p>
            <a:pPr lvl="3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433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Differences between LTDP and RDA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C526-BD89-4144-8E0F-45126FE564DF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6"/>
          </p:nvPr>
        </p:nvSpPr>
        <p:spPr>
          <a:xfrm>
            <a:off x="539750" y="908720"/>
            <a:ext cx="8064499" cy="5760640"/>
          </a:xfrm>
        </p:spPr>
        <p:txBody>
          <a:bodyPr>
            <a:normAutofit/>
          </a:bodyPr>
          <a:lstStyle/>
          <a:p>
            <a:pPr lvl="1"/>
            <a:r>
              <a:rPr lang="en-US" sz="2000" b="1" dirty="0" smtClean="0"/>
              <a:t>Similarities</a:t>
            </a:r>
            <a:endParaRPr lang="en-US" sz="2000" b="1" dirty="0"/>
          </a:p>
          <a:p>
            <a:pPr lvl="2"/>
            <a:r>
              <a:rPr lang="en-US" sz="2000" dirty="0"/>
              <a:t>Numbering should be completely opaque. </a:t>
            </a:r>
            <a:endParaRPr lang="en-US" sz="2000" dirty="0" smtClean="0"/>
          </a:p>
          <a:p>
            <a:pPr lvl="2"/>
            <a:r>
              <a:rPr lang="en-US" sz="2000" dirty="0" smtClean="0"/>
              <a:t>New version =&gt; new PID</a:t>
            </a:r>
          </a:p>
          <a:p>
            <a:pPr marL="131400" lvl="2" indent="0">
              <a:buNone/>
            </a:pPr>
            <a:endParaRPr lang="en-US" sz="2000" dirty="0" smtClean="0"/>
          </a:p>
          <a:p>
            <a:pPr lvl="1"/>
            <a:r>
              <a:rPr lang="en-US" sz="2000" b="1" dirty="0" smtClean="0"/>
              <a:t>Differences</a:t>
            </a:r>
            <a:endParaRPr lang="en-US" sz="2000" b="1" dirty="0"/>
          </a:p>
          <a:p>
            <a:pPr lvl="2"/>
            <a:r>
              <a:rPr lang="fr-FR" sz="2000" dirty="0"/>
              <a:t>Citation </a:t>
            </a:r>
            <a:r>
              <a:rPr lang="fr-FR" sz="2000" dirty="0" smtClean="0"/>
              <a:t>at collection / data set </a:t>
            </a:r>
            <a:r>
              <a:rPr lang="fr-FR" sz="2000" dirty="0" err="1" smtClean="0"/>
              <a:t>level</a:t>
            </a:r>
            <a:r>
              <a:rPr lang="fr-FR" sz="2000" dirty="0" smtClean="0"/>
              <a:t> </a:t>
            </a:r>
          </a:p>
          <a:p>
            <a:pPr lvl="3"/>
            <a:r>
              <a:rPr lang="fr-FR" sz="1800" dirty="0" smtClean="0"/>
              <a:t>=&gt; </a:t>
            </a:r>
            <a:r>
              <a:rPr lang="fr-FR" sz="1800" dirty="0"/>
              <a:t>Perte de la citation </a:t>
            </a:r>
            <a:r>
              <a:rPr lang="fr-FR" sz="1800" dirty="0" smtClean="0"/>
              <a:t>fine</a:t>
            </a:r>
          </a:p>
          <a:p>
            <a:pPr lvl="2"/>
            <a:r>
              <a:rPr lang="en-US" sz="2000" dirty="0" smtClean="0"/>
              <a:t>Assign  </a:t>
            </a:r>
            <a:r>
              <a:rPr lang="en-US" sz="2000" dirty="0"/>
              <a:t>a  single  PID  for  a  whole  </a:t>
            </a:r>
            <a:r>
              <a:rPr lang="en-US" sz="2000" dirty="0" smtClean="0"/>
              <a:t>time series</a:t>
            </a:r>
            <a:r>
              <a:rPr lang="en-US" sz="2000" dirty="0"/>
              <a:t>,  even  if  new  data  are  still  being </a:t>
            </a:r>
            <a:r>
              <a:rPr lang="fr-FR" sz="2000" dirty="0" smtClean="0"/>
              <a:t> </a:t>
            </a:r>
            <a:r>
              <a:rPr lang="fr-FR" sz="2000" dirty="0" err="1" smtClean="0"/>
              <a:t>added</a:t>
            </a:r>
            <a:endParaRPr lang="fr-FR" sz="2000" dirty="0" smtClean="0"/>
          </a:p>
          <a:p>
            <a:pPr lvl="3"/>
            <a:r>
              <a:rPr lang="fr-FR" sz="1800" dirty="0" smtClean="0"/>
              <a:t>=&gt; </a:t>
            </a:r>
            <a:r>
              <a:rPr lang="fr-FR" sz="1800" dirty="0" err="1" smtClean="0"/>
              <a:t>Lost</a:t>
            </a:r>
            <a:r>
              <a:rPr lang="fr-FR" sz="1800" dirty="0" smtClean="0"/>
              <a:t> of </a:t>
            </a:r>
            <a:r>
              <a:rPr lang="fr-FR" sz="1800" dirty="0" err="1"/>
              <a:t>reproducibility</a:t>
            </a:r>
            <a:r>
              <a:rPr lang="fr-FR" sz="1800" dirty="0"/>
              <a:t> .</a:t>
            </a:r>
            <a:endParaRPr lang="fr-FR" sz="1800" dirty="0" smtClean="0"/>
          </a:p>
          <a:p>
            <a:pPr lvl="2"/>
            <a:r>
              <a:rPr lang="en-US" sz="2000" dirty="0"/>
              <a:t>Use one PID for a </a:t>
            </a:r>
            <a:r>
              <a:rPr lang="en-US" sz="2000" dirty="0" smtClean="0"/>
              <a:t>multi-satellite time-series</a:t>
            </a:r>
            <a:r>
              <a:rPr lang="en-US" sz="2000" dirty="0"/>
              <a:t>, as long as the series is internally </a:t>
            </a:r>
            <a:r>
              <a:rPr lang="en-US" sz="2000" dirty="0" smtClean="0"/>
              <a:t>consistent</a:t>
            </a:r>
          </a:p>
          <a:p>
            <a:pPr lvl="3"/>
            <a:r>
              <a:rPr lang="fr-FR" sz="1800" dirty="0" smtClean="0"/>
              <a:t>=&gt; </a:t>
            </a:r>
            <a:r>
              <a:rPr lang="en-US" sz="1800" dirty="0" smtClean="0"/>
              <a:t>potentially very long citations</a:t>
            </a:r>
            <a:endParaRPr lang="fr-FR" sz="2000" dirty="0" smtClean="0"/>
          </a:p>
        </p:txBody>
      </p:sp>
    </p:spTree>
    <p:extLst>
      <p:ext uri="{BB962C8B-B14F-4D97-AF65-F5344CB8AC3E}">
        <p14:creationId xmlns:p14="http://schemas.microsoft.com/office/powerpoint/2010/main" val="311730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RDA recommandations for DOI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C526-BD89-4144-8E0F-45126FE564DF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6"/>
          </p:nvPr>
        </p:nvSpPr>
        <p:spPr>
          <a:xfrm>
            <a:off x="539750" y="908720"/>
            <a:ext cx="8064499" cy="5760640"/>
          </a:xfrm>
        </p:spPr>
        <p:txBody>
          <a:bodyPr>
            <a:normAutofit/>
          </a:bodyPr>
          <a:lstStyle/>
          <a:p>
            <a:pPr lvl="1"/>
            <a:r>
              <a:rPr lang="en-US" b="1" dirty="0" smtClean="0"/>
              <a:t>Preparing </a:t>
            </a:r>
            <a:r>
              <a:rPr lang="en-US" b="1" dirty="0"/>
              <a:t>the Data and the Query Store </a:t>
            </a:r>
            <a:endParaRPr lang="en-US" b="1" dirty="0" smtClean="0"/>
          </a:p>
          <a:p>
            <a:pPr marL="311400" lvl="3" indent="0">
              <a:buNone/>
            </a:pPr>
            <a:r>
              <a:rPr lang="en-US" dirty="0" smtClean="0"/>
              <a:t>Prepare existing data sources and provide the required infrastructure, which is needed for implementing the query based approach. </a:t>
            </a:r>
          </a:p>
          <a:p>
            <a:pPr lvl="3"/>
            <a:r>
              <a:rPr lang="en-US" dirty="0" smtClean="0"/>
              <a:t>R1 </a:t>
            </a:r>
            <a:r>
              <a:rPr lang="en-US" dirty="0"/>
              <a:t>– Data Versioning</a:t>
            </a:r>
          </a:p>
          <a:p>
            <a:pPr lvl="4"/>
            <a:r>
              <a:rPr lang="en-US" dirty="0" smtClean="0"/>
              <a:t>Apply </a:t>
            </a:r>
            <a:r>
              <a:rPr lang="en-US" dirty="0"/>
              <a:t>versioning to ensure </a:t>
            </a:r>
            <a:r>
              <a:rPr lang="en-US" dirty="0" smtClean="0"/>
              <a:t>earlier </a:t>
            </a:r>
            <a:r>
              <a:rPr lang="en-US" dirty="0"/>
              <a:t>states of data sets can be retrieved.  </a:t>
            </a:r>
          </a:p>
          <a:p>
            <a:pPr marL="311400" lvl="3" indent="0">
              <a:buNone/>
            </a:pPr>
            <a:endParaRPr lang="en-US" dirty="0"/>
          </a:p>
          <a:p>
            <a:pPr lvl="3"/>
            <a:r>
              <a:rPr lang="en-US" dirty="0"/>
              <a:t>R2 – </a:t>
            </a:r>
            <a:r>
              <a:rPr lang="en-US" dirty="0" err="1"/>
              <a:t>Timestamping</a:t>
            </a:r>
            <a:endParaRPr lang="en-US" dirty="0"/>
          </a:p>
          <a:p>
            <a:pPr lvl="4"/>
            <a:r>
              <a:rPr lang="en-US" dirty="0" smtClean="0"/>
              <a:t>Ensure </a:t>
            </a:r>
            <a:r>
              <a:rPr lang="en-US" dirty="0"/>
              <a:t>that operations on data </a:t>
            </a:r>
            <a:r>
              <a:rPr lang="en-US" dirty="0" smtClean="0"/>
              <a:t>are  </a:t>
            </a:r>
            <a:r>
              <a:rPr lang="en-US" dirty="0" err="1"/>
              <a:t>timestamped</a:t>
            </a:r>
            <a:r>
              <a:rPr lang="en-US" dirty="0"/>
              <a:t>,  i.e.  any  additions,  deletions  are </a:t>
            </a:r>
            <a:r>
              <a:rPr lang="en-US" dirty="0" smtClean="0"/>
              <a:t>marked </a:t>
            </a:r>
            <a:r>
              <a:rPr lang="en-US" dirty="0"/>
              <a:t>with a timestamp. </a:t>
            </a:r>
          </a:p>
          <a:p>
            <a:pPr marL="311400" lvl="3" indent="0">
              <a:buNone/>
            </a:pPr>
            <a:endParaRPr lang="en-US" dirty="0"/>
          </a:p>
          <a:p>
            <a:pPr lvl="3"/>
            <a:r>
              <a:rPr lang="en-US" dirty="0"/>
              <a:t>R3 – Query Store Facilities</a:t>
            </a:r>
          </a:p>
          <a:p>
            <a:pPr lvl="4"/>
            <a:r>
              <a:rPr lang="en-US" dirty="0" smtClean="0"/>
              <a:t>Provide  </a:t>
            </a:r>
            <a:r>
              <a:rPr lang="en-US" dirty="0"/>
              <a:t>means  for </a:t>
            </a:r>
            <a:r>
              <a:rPr lang="en-US" dirty="0" smtClean="0"/>
              <a:t>storing </a:t>
            </a:r>
            <a:r>
              <a:rPr lang="en-US" dirty="0"/>
              <a:t>queries and the associated metadata in order to </a:t>
            </a:r>
            <a:r>
              <a:rPr lang="en-US" dirty="0" smtClean="0"/>
              <a:t>re-execute </a:t>
            </a:r>
            <a:r>
              <a:rPr lang="en-US" dirty="0"/>
              <a:t>them in the future. </a:t>
            </a:r>
            <a:endParaRPr lang="fr-FR" dirty="0"/>
          </a:p>
          <a:p>
            <a:pPr lvl="3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343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RDA recommandations for DOI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C526-BD89-4144-8E0F-45126FE564DF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6"/>
          </p:nvPr>
        </p:nvSpPr>
        <p:spPr>
          <a:xfrm>
            <a:off x="539750" y="908720"/>
            <a:ext cx="8064499" cy="5760640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b="1" dirty="0" smtClean="0"/>
              <a:t>Persistently </a:t>
            </a:r>
            <a:r>
              <a:rPr lang="en-US" b="1" dirty="0"/>
              <a:t>Identify Specific Data Sets </a:t>
            </a:r>
          </a:p>
          <a:p>
            <a:pPr marL="311400" lvl="3" indent="0">
              <a:buNone/>
            </a:pPr>
            <a:r>
              <a:rPr lang="en-US" sz="1700" dirty="0"/>
              <a:t>When a data set should be persisted, the following steps need to be applied: </a:t>
            </a:r>
          </a:p>
          <a:p>
            <a:pPr lvl="2"/>
            <a:r>
              <a:rPr lang="en-US" sz="1900" dirty="0" smtClean="0"/>
              <a:t>R4 </a:t>
            </a:r>
            <a:r>
              <a:rPr lang="en-US" sz="1900" dirty="0"/>
              <a:t>– Query Uniqueness</a:t>
            </a:r>
          </a:p>
          <a:p>
            <a:pPr lvl="3"/>
            <a:r>
              <a:rPr lang="en-US" sz="1700" dirty="0" smtClean="0"/>
              <a:t>Re-write </a:t>
            </a:r>
            <a:r>
              <a:rPr lang="en-US" sz="1700" dirty="0"/>
              <a:t>the query to a </a:t>
            </a:r>
            <a:r>
              <a:rPr lang="en-US" sz="1700" dirty="0" err="1" smtClean="0"/>
              <a:t>normalised</a:t>
            </a:r>
            <a:r>
              <a:rPr lang="en-US" sz="1700" dirty="0" smtClean="0"/>
              <a:t> </a:t>
            </a:r>
            <a:r>
              <a:rPr lang="en-US" sz="1700" dirty="0"/>
              <a:t>form so that identical queries can be </a:t>
            </a:r>
            <a:r>
              <a:rPr lang="en-US" sz="1700" dirty="0" smtClean="0"/>
              <a:t>detected</a:t>
            </a:r>
            <a:r>
              <a:rPr lang="en-US" sz="1700" dirty="0"/>
              <a:t>. </a:t>
            </a:r>
            <a:endParaRPr lang="en-US" sz="1700" dirty="0" smtClean="0"/>
          </a:p>
          <a:p>
            <a:pPr lvl="3"/>
            <a:r>
              <a:rPr lang="en-US" sz="1700" dirty="0" smtClean="0"/>
              <a:t>Compute </a:t>
            </a:r>
            <a:r>
              <a:rPr lang="en-US" sz="1700" dirty="0"/>
              <a:t>a checksum of the normalized query </a:t>
            </a:r>
            <a:r>
              <a:rPr lang="en-US" sz="1700" dirty="0" smtClean="0"/>
              <a:t>to </a:t>
            </a:r>
            <a:r>
              <a:rPr lang="en-US" sz="1700" dirty="0"/>
              <a:t>efficiently detect identical queries. </a:t>
            </a:r>
          </a:p>
          <a:p>
            <a:pPr lvl="2"/>
            <a:endParaRPr lang="en-US" sz="1900" dirty="0" smtClean="0"/>
          </a:p>
          <a:p>
            <a:pPr lvl="2"/>
            <a:r>
              <a:rPr lang="en-US" sz="1900" dirty="0" smtClean="0"/>
              <a:t>R5 </a:t>
            </a:r>
            <a:r>
              <a:rPr lang="en-US" sz="1900" dirty="0"/>
              <a:t>– Stable Sorting</a:t>
            </a:r>
          </a:p>
          <a:p>
            <a:pPr lvl="3"/>
            <a:r>
              <a:rPr lang="en-US" sz="1700" dirty="0" smtClean="0"/>
              <a:t>Ensure </a:t>
            </a:r>
            <a:r>
              <a:rPr lang="en-US" sz="1700" dirty="0"/>
              <a:t>that the sorting of the </a:t>
            </a:r>
            <a:r>
              <a:rPr lang="en-US" sz="1700" dirty="0" smtClean="0"/>
              <a:t>records </a:t>
            </a:r>
            <a:r>
              <a:rPr lang="en-US" sz="1700" dirty="0"/>
              <a:t>in the data set is unambiguous and reproducible </a:t>
            </a:r>
            <a:endParaRPr lang="en-US" sz="1700" dirty="0" smtClean="0"/>
          </a:p>
          <a:p>
            <a:pPr lvl="3"/>
            <a:endParaRPr lang="en-US" sz="1700" dirty="0"/>
          </a:p>
          <a:p>
            <a:pPr lvl="2"/>
            <a:r>
              <a:rPr lang="en-US" sz="1900" dirty="0"/>
              <a:t>R6 – Result Set Verification</a:t>
            </a:r>
          </a:p>
          <a:p>
            <a:pPr lvl="3"/>
            <a:r>
              <a:rPr lang="en-US" sz="1700" dirty="0" smtClean="0"/>
              <a:t>Compute </a:t>
            </a:r>
            <a:r>
              <a:rPr lang="en-US" sz="1700" dirty="0"/>
              <a:t>fixity </a:t>
            </a:r>
            <a:r>
              <a:rPr lang="en-US" sz="1700" dirty="0" smtClean="0"/>
              <a:t>information </a:t>
            </a:r>
            <a:r>
              <a:rPr lang="en-US" sz="1700" dirty="0"/>
              <a:t>(checksum) of the query result set to enable </a:t>
            </a:r>
            <a:r>
              <a:rPr lang="en-US" sz="1700" dirty="0" smtClean="0"/>
              <a:t>verification </a:t>
            </a:r>
            <a:r>
              <a:rPr lang="en-US" sz="1700" dirty="0"/>
              <a:t>of the correctness of a result upon </a:t>
            </a:r>
            <a:r>
              <a:rPr lang="en-US" sz="1700" dirty="0" smtClean="0"/>
              <a:t>re-execution</a:t>
            </a:r>
            <a:r>
              <a:rPr lang="en-US" sz="1700" dirty="0"/>
              <a:t>. </a:t>
            </a:r>
            <a:endParaRPr lang="en-US" sz="1700" dirty="0" smtClean="0"/>
          </a:p>
          <a:p>
            <a:pPr lvl="2"/>
            <a:endParaRPr lang="en-US" sz="1900" dirty="0" smtClean="0"/>
          </a:p>
          <a:p>
            <a:pPr lvl="2"/>
            <a:r>
              <a:rPr lang="en-US" sz="1900" dirty="0" smtClean="0"/>
              <a:t>R7 </a:t>
            </a:r>
            <a:r>
              <a:rPr lang="en-US" sz="1900" dirty="0"/>
              <a:t>– Query </a:t>
            </a:r>
            <a:r>
              <a:rPr lang="en-US" sz="1900" dirty="0" err="1"/>
              <a:t>Timestamping</a:t>
            </a:r>
            <a:endParaRPr lang="en-US" sz="1900" dirty="0"/>
          </a:p>
          <a:p>
            <a:pPr lvl="3"/>
            <a:r>
              <a:rPr lang="en-US" sz="1700" dirty="0" smtClean="0"/>
              <a:t>Assign </a:t>
            </a:r>
            <a:r>
              <a:rPr lang="en-US" sz="1700" dirty="0"/>
              <a:t>a timestamp to the </a:t>
            </a:r>
            <a:r>
              <a:rPr lang="en-US" sz="1700" dirty="0" smtClean="0"/>
              <a:t>query </a:t>
            </a:r>
            <a:r>
              <a:rPr lang="en-US" sz="1700" dirty="0"/>
              <a:t>based on the last update to the entire database (or </a:t>
            </a:r>
            <a:r>
              <a:rPr lang="en-US" sz="1700" dirty="0" smtClean="0"/>
              <a:t>the </a:t>
            </a:r>
            <a:r>
              <a:rPr lang="en-US" sz="1700" dirty="0"/>
              <a:t>last update to the selection of data affected by the </a:t>
            </a:r>
            <a:r>
              <a:rPr lang="en-US" sz="1700" dirty="0" smtClean="0"/>
              <a:t>query  </a:t>
            </a:r>
            <a:r>
              <a:rPr lang="en-US" sz="1700" dirty="0"/>
              <a:t>or  the  query  execution  time).  </a:t>
            </a:r>
            <a:endParaRPr lang="en-US" sz="1700" dirty="0" smtClean="0"/>
          </a:p>
          <a:p>
            <a:pPr lvl="3"/>
            <a:r>
              <a:rPr lang="en-US" sz="1700" dirty="0" smtClean="0"/>
              <a:t>This  </a:t>
            </a:r>
            <a:r>
              <a:rPr lang="en-US" sz="1700" dirty="0"/>
              <a:t>allows </a:t>
            </a:r>
            <a:r>
              <a:rPr lang="en-US" sz="1700" dirty="0" smtClean="0"/>
              <a:t>retrieving </a:t>
            </a:r>
            <a:r>
              <a:rPr lang="en-US" sz="1700" dirty="0"/>
              <a:t>the data as it existed at the time a user issued </a:t>
            </a:r>
            <a:r>
              <a:rPr lang="en-US" sz="1700" dirty="0" smtClean="0"/>
              <a:t>a </a:t>
            </a:r>
            <a:r>
              <a:rPr lang="en-US" sz="1700" dirty="0"/>
              <a:t>query. </a:t>
            </a:r>
          </a:p>
        </p:txBody>
      </p:sp>
    </p:spTree>
    <p:extLst>
      <p:ext uri="{BB962C8B-B14F-4D97-AF65-F5344CB8AC3E}">
        <p14:creationId xmlns:p14="http://schemas.microsoft.com/office/powerpoint/2010/main" val="119715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RDA recommandations for DOI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C526-BD89-4144-8E0F-45126FE564DF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6"/>
          </p:nvPr>
        </p:nvSpPr>
        <p:spPr>
          <a:xfrm>
            <a:off x="539750" y="908720"/>
            <a:ext cx="8064499" cy="5760640"/>
          </a:xfrm>
        </p:spPr>
        <p:txBody>
          <a:bodyPr>
            <a:normAutofit/>
          </a:bodyPr>
          <a:lstStyle/>
          <a:p>
            <a:pPr lvl="1"/>
            <a:r>
              <a:rPr lang="en-US" b="1" dirty="0" smtClean="0"/>
              <a:t>Persistently </a:t>
            </a:r>
            <a:r>
              <a:rPr lang="en-US" b="1" dirty="0"/>
              <a:t>Identify Specific Data Sets </a:t>
            </a:r>
          </a:p>
          <a:p>
            <a:pPr marL="311400" lvl="3" indent="0">
              <a:buNone/>
            </a:pPr>
            <a:r>
              <a:rPr lang="en-US" sz="1700" dirty="0"/>
              <a:t>When a data set should be persisted, the following steps need to be applied: </a:t>
            </a:r>
          </a:p>
          <a:p>
            <a:pPr lvl="2"/>
            <a:r>
              <a:rPr lang="en-US" sz="1900" dirty="0" smtClean="0"/>
              <a:t>R8 </a:t>
            </a:r>
            <a:r>
              <a:rPr lang="en-US" sz="1900" dirty="0"/>
              <a:t>– Query PID</a:t>
            </a:r>
          </a:p>
          <a:p>
            <a:pPr lvl="3"/>
            <a:r>
              <a:rPr lang="en-US" sz="1700" dirty="0" smtClean="0"/>
              <a:t>Assign </a:t>
            </a:r>
            <a:r>
              <a:rPr lang="en-US" sz="1700" dirty="0"/>
              <a:t>a new PID to the query if </a:t>
            </a:r>
            <a:r>
              <a:rPr lang="en-US" sz="1700" dirty="0" smtClean="0"/>
              <a:t>either </a:t>
            </a:r>
            <a:r>
              <a:rPr lang="en-US" sz="1700" dirty="0"/>
              <a:t>the query is new or if the result set returned from </a:t>
            </a:r>
            <a:r>
              <a:rPr lang="en-US" sz="1700" dirty="0" smtClean="0"/>
              <a:t>an </a:t>
            </a:r>
            <a:r>
              <a:rPr lang="en-US" sz="1700" dirty="0"/>
              <a:t>earlier identical query is different due to changes in </a:t>
            </a:r>
            <a:r>
              <a:rPr lang="en-US" sz="1700" dirty="0" smtClean="0"/>
              <a:t>the </a:t>
            </a:r>
            <a:r>
              <a:rPr lang="en-US" sz="1700" dirty="0"/>
              <a:t>data. Otherwise, return the existing PID. </a:t>
            </a:r>
          </a:p>
          <a:p>
            <a:pPr lvl="3"/>
            <a:endParaRPr lang="en-US" sz="1700" dirty="0"/>
          </a:p>
          <a:p>
            <a:pPr lvl="2"/>
            <a:r>
              <a:rPr lang="en-US" sz="1900" dirty="0"/>
              <a:t>R9 – Store Query</a:t>
            </a:r>
          </a:p>
          <a:p>
            <a:pPr lvl="3"/>
            <a:r>
              <a:rPr lang="en-US" sz="1700" dirty="0" smtClean="0"/>
              <a:t>Store </a:t>
            </a:r>
            <a:r>
              <a:rPr lang="en-US" sz="1700" dirty="0"/>
              <a:t>query and metadata (e.g. PID, </a:t>
            </a:r>
            <a:r>
              <a:rPr lang="en-US" sz="1700" dirty="0" smtClean="0"/>
              <a:t>original  </a:t>
            </a:r>
            <a:r>
              <a:rPr lang="en-US" sz="1700" dirty="0"/>
              <a:t>and  normalized  query,  query  &amp;  result  set </a:t>
            </a:r>
            <a:r>
              <a:rPr lang="en-US" sz="1700" dirty="0" smtClean="0"/>
              <a:t>checksum</a:t>
            </a:r>
            <a:r>
              <a:rPr lang="en-US" sz="1700" dirty="0"/>
              <a:t>,  timestamp,  superset  PID,  data  set </a:t>
            </a:r>
            <a:r>
              <a:rPr lang="en-US" sz="1700" dirty="0" smtClean="0"/>
              <a:t>description</a:t>
            </a:r>
            <a:r>
              <a:rPr lang="en-US" sz="1700" dirty="0"/>
              <a:t>, and other) in the query store. </a:t>
            </a:r>
          </a:p>
          <a:p>
            <a:pPr lvl="3"/>
            <a:endParaRPr lang="en-US" sz="1700" dirty="0"/>
          </a:p>
          <a:p>
            <a:pPr lvl="2"/>
            <a:r>
              <a:rPr lang="en-US" sz="1900" dirty="0"/>
              <a:t>R10 – Automated Citation Texts:</a:t>
            </a:r>
          </a:p>
          <a:p>
            <a:pPr lvl="3"/>
            <a:r>
              <a:rPr lang="en-US" sz="1700" dirty="0"/>
              <a:t> Generate citation </a:t>
            </a:r>
            <a:r>
              <a:rPr lang="en-US" sz="1700" dirty="0" smtClean="0"/>
              <a:t>texts  </a:t>
            </a:r>
            <a:r>
              <a:rPr lang="en-US" sz="1700" dirty="0"/>
              <a:t>in  the  format  prevalent  in  the  designated </a:t>
            </a:r>
            <a:r>
              <a:rPr lang="en-US" sz="1700" dirty="0" smtClean="0"/>
              <a:t>community </a:t>
            </a:r>
            <a:r>
              <a:rPr lang="en-US" sz="1700" dirty="0"/>
              <a:t>for lowering the barrier for citing the data. </a:t>
            </a:r>
          </a:p>
          <a:p>
            <a:pPr lvl="3"/>
            <a:r>
              <a:rPr lang="en-US" sz="1700" dirty="0"/>
              <a:t>Include the PID into the citation text snippet. </a:t>
            </a:r>
          </a:p>
        </p:txBody>
      </p:sp>
    </p:spTree>
    <p:extLst>
      <p:ext uri="{BB962C8B-B14F-4D97-AF65-F5344CB8AC3E}">
        <p14:creationId xmlns:p14="http://schemas.microsoft.com/office/powerpoint/2010/main" val="321916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QUETTE_POWERPOINT_ 20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MAQUETTE_POWERPOINT_ 2013</Template>
  <TotalTime>8722</TotalTime>
  <Words>1133</Words>
  <Application>Microsoft Office PowerPoint</Application>
  <PresentationFormat>Affichage à l'écran (4:3)</PresentationFormat>
  <Paragraphs>153</Paragraphs>
  <Slides>13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MAQUETTE_POWERPOINT_ 2013</vt:lpstr>
      <vt:lpstr>Présentation PowerPoint</vt:lpstr>
      <vt:lpstr>Présentation PowerPoint</vt:lpstr>
      <vt:lpstr>Context : Inter-Pole &amp; DOI</vt:lpstr>
      <vt:lpstr>Context : Inter-Pole &amp; DOI</vt:lpstr>
      <vt:lpstr>RDA</vt:lpstr>
      <vt:lpstr>Differences between LTDP and RDA</vt:lpstr>
      <vt:lpstr>RDA recommandations for DOI</vt:lpstr>
      <vt:lpstr>RDA recommandations for DOI</vt:lpstr>
      <vt:lpstr>RDA recommandations for DOI</vt:lpstr>
      <vt:lpstr>RDA recommandations for DOI</vt:lpstr>
      <vt:lpstr>RDA recommandations for DOI</vt:lpstr>
      <vt:lpstr>Result of LTDP WG Analysis</vt:lpstr>
      <vt:lpstr>WAY Forward</vt:lpstr>
    </vt:vector>
  </TitlesOfParts>
  <Company>CNES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paulinm</dc:creator>
  <cp:lastModifiedBy>morenor</cp:lastModifiedBy>
  <cp:revision>218</cp:revision>
  <cp:lastPrinted>2015-12-04T10:38:23Z</cp:lastPrinted>
  <dcterms:created xsi:type="dcterms:W3CDTF">2015-12-01T09:49:40Z</dcterms:created>
  <dcterms:modified xsi:type="dcterms:W3CDTF">2016-03-15T03:13:31Z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