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358" r:id="rId2"/>
    <p:sldId id="405" r:id="rId3"/>
    <p:sldId id="406" r:id="rId4"/>
    <p:sldId id="393" r:id="rId5"/>
    <p:sldId id="394" r:id="rId6"/>
    <p:sldId id="395" r:id="rId7"/>
    <p:sldId id="396" r:id="rId8"/>
    <p:sldId id="397" r:id="rId9"/>
    <p:sldId id="398" r:id="rId10"/>
    <p:sldId id="399" r:id="rId11"/>
    <p:sldId id="407" r:id="rId12"/>
    <p:sldId id="402" r:id="rId13"/>
    <p:sldId id="403" r:id="rId14"/>
    <p:sldId id="392" r:id="rId15"/>
    <p:sldId id="389" r:id="rId16"/>
  </p:sldIdLst>
  <p:sldSz cx="9144000" cy="6858000" type="screen4x3"/>
  <p:notesSz cx="9271000" cy="6985000"/>
  <p:custShowLst>
    <p:custShow name="Custom Show 1"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5D153"/>
    <a:srgbClr val="FFE33D"/>
    <a:srgbClr val="EDC074"/>
    <a:srgbClr val="180F9B"/>
    <a:srgbClr val="007B71"/>
    <a:srgbClr val="FFFF99"/>
    <a:srgbClr val="006F41"/>
    <a:srgbClr val="66A4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82614" autoAdjust="0"/>
  </p:normalViewPr>
  <p:slideViewPr>
    <p:cSldViewPr snapToGrid="0" snapToObjects="1">
      <p:cViewPr>
        <p:scale>
          <a:sx n="81" d="100"/>
          <a:sy n="81" d="100"/>
        </p:scale>
        <p:origin x="-870" y="-36"/>
      </p:cViewPr>
      <p:guideLst>
        <p:guide orient="horz"/>
        <p:guide/>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62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4581" y="3318416"/>
            <a:ext cx="6801840" cy="3143129"/>
          </a:xfrm>
          <a:prstGeom prst="rect">
            <a:avLst/>
          </a:prstGeom>
          <a:noFill/>
          <a:ln w="12700">
            <a:noFill/>
            <a:miter lim="800000"/>
            <a:headEnd/>
            <a:tailEnd/>
          </a:ln>
          <a:effectLst/>
        </p:spPr>
        <p:txBody>
          <a:bodyPr vert="horz" wrap="square" lIns="92129" tIns="45257" rIns="92129" bIns="45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2890838" y="523875"/>
            <a:ext cx="3492500" cy="26193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907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34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927475" y="8758238"/>
            <a:ext cx="3005138" cy="460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charset="0"/>
              </a:defRPr>
            </a:lvl1pPr>
            <a:lvl2pPr marL="742950" indent="-285750" defTabSz="965200" eaLnBrk="0" hangingPunct="0">
              <a:defRPr>
                <a:solidFill>
                  <a:schemeClr val="tx1"/>
                </a:solidFill>
                <a:latin typeface="Arial" charset="0"/>
              </a:defRPr>
            </a:lvl2pPr>
            <a:lvl3pPr marL="1143000" indent="-228600" defTabSz="965200" eaLnBrk="0" hangingPunct="0">
              <a:defRPr>
                <a:solidFill>
                  <a:schemeClr val="tx1"/>
                </a:solidFill>
                <a:latin typeface="Arial" charset="0"/>
              </a:defRPr>
            </a:lvl3pPr>
            <a:lvl4pPr marL="1600200" indent="-228600" defTabSz="965200" eaLnBrk="0" hangingPunct="0">
              <a:defRPr>
                <a:solidFill>
                  <a:schemeClr val="tx1"/>
                </a:solidFill>
                <a:latin typeface="Arial" charset="0"/>
              </a:defRPr>
            </a:lvl4pPr>
            <a:lvl5pPr marL="2057400" indent="-228600" defTabSz="965200" eaLnBrk="0" hangingPunct="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pPr eaLnBrk="1" hangingPunct="1"/>
            <a:fld id="{AA981323-11A6-4F61-9FE0-77C1FF17CCAA}" type="slidenum">
              <a:rPr lang="en-US" smtClean="0"/>
              <a:pPr eaLnBrk="1" hangingPunct="1"/>
              <a:t>2</a:t>
            </a:fld>
            <a:endParaRPr lang="en-US" dirty="0" smtClean="0"/>
          </a:p>
        </p:txBody>
      </p:sp>
      <p:sp>
        <p:nvSpPr>
          <p:cNvPr id="7171" name="Rectangle 2"/>
          <p:cNvSpPr>
            <a:spLocks noGrp="1" noRot="1" noChangeAspect="1" noChangeArrowheads="1" noTextEdit="1"/>
          </p:cNvSpPr>
          <p:nvPr>
            <p:ph type="sldImg"/>
          </p:nvPr>
        </p:nvSpPr>
        <p:spPr>
          <a:xfrm>
            <a:off x="1260475" y="722313"/>
            <a:ext cx="4799013" cy="3598862"/>
          </a:xfrm>
          <a:ln/>
        </p:spPr>
      </p:sp>
      <p:sp>
        <p:nvSpPr>
          <p:cNvPr id="7172" name="Rectangle 3"/>
          <p:cNvSpPr>
            <a:spLocks noGrp="1" noChangeArrowheads="1"/>
          </p:cNvSpPr>
          <p:nvPr>
            <p:ph type="body" idx="1"/>
          </p:nvPr>
        </p:nvSpPr>
        <p:spPr>
          <a:xfrm>
            <a:off x="976313" y="4562475"/>
            <a:ext cx="536257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p>
            <a:pPr eaLnBrk="1" hangingPunct="1"/>
            <a:endParaRPr lang="en-US" dirty="0" smtClean="0"/>
          </a:p>
        </p:txBody>
      </p:sp>
    </p:spTree>
    <p:extLst>
      <p:ext uri="{BB962C8B-B14F-4D97-AF65-F5344CB8AC3E}">
        <p14:creationId xmlns:p14="http://schemas.microsoft.com/office/powerpoint/2010/main" val="248010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47211" y="8791357"/>
            <a:ext cx="3020239" cy="462116"/>
          </a:xfrm>
          <a:prstGeom prst="rect">
            <a:avLst/>
          </a:prstGeom>
        </p:spPr>
        <p:txBody>
          <a:bodyPr/>
          <a:lstStyle/>
          <a:p>
            <a:pPr>
              <a:defRPr/>
            </a:pPr>
            <a:fld id="{58D6CF31-03C3-462C-B159-1110ADCCFE91}" type="slidenum">
              <a:rPr lang="en-US" smtClean="0"/>
              <a:pPr>
                <a:defRPr/>
              </a:pPr>
              <a:t>9</a:t>
            </a:fld>
            <a:endParaRPr lang="en-US" dirty="0"/>
          </a:p>
        </p:txBody>
      </p:sp>
    </p:spTree>
    <p:extLst>
      <p:ext uri="{BB962C8B-B14F-4D97-AF65-F5344CB8AC3E}">
        <p14:creationId xmlns:p14="http://schemas.microsoft.com/office/powerpoint/2010/main" val="18256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3,500,000 </a:t>
            </a:r>
            <a:r>
              <a:rPr lang="en-US" dirty="0">
                <a:latin typeface="+mn-lt"/>
              </a:rPr>
              <a:t>complete or </a:t>
            </a:r>
            <a:r>
              <a:rPr lang="en-US" dirty="0" smtClean="0">
                <a:latin typeface="+mn-lt"/>
              </a:rPr>
              <a:t>55%</a:t>
            </a:r>
            <a:endParaRPr lang="en-US" dirty="0">
              <a:latin typeface="+mn-lt"/>
            </a:endParaRPr>
          </a:p>
          <a:p>
            <a:r>
              <a:rPr lang="en-US" dirty="0" smtClean="0">
                <a:latin typeface="+mn-lt"/>
              </a:rPr>
              <a:t>6,350,000</a:t>
            </a:r>
            <a:r>
              <a:rPr lang="en-US" dirty="0" smtClean="0"/>
              <a:t> estimated</a:t>
            </a:r>
          </a:p>
          <a:p>
            <a:r>
              <a:rPr lang="en-US" dirty="0" smtClean="0">
                <a:latin typeface="+mn-lt"/>
              </a:rPr>
              <a:t>2,400,000 </a:t>
            </a:r>
            <a:r>
              <a:rPr lang="en-US" dirty="0">
                <a:latin typeface="+mn-lt"/>
              </a:rPr>
              <a:t>unique or </a:t>
            </a:r>
            <a:r>
              <a:rPr lang="en-US" dirty="0" smtClean="0">
                <a:latin typeface="+mn-lt"/>
              </a:rPr>
              <a:t>69%</a:t>
            </a:r>
            <a:r>
              <a:rPr lang="en-US" dirty="0" smtClean="0"/>
              <a:t> </a:t>
            </a:r>
            <a:endParaRPr lang="en-US" dirty="0"/>
          </a:p>
        </p:txBody>
      </p:sp>
      <p:sp>
        <p:nvSpPr>
          <p:cNvPr id="4" name="Slide Number Placeholder 3"/>
          <p:cNvSpPr>
            <a:spLocks noGrp="1"/>
          </p:cNvSpPr>
          <p:nvPr>
            <p:ph type="sldNum" sz="quarter" idx="10"/>
          </p:nvPr>
        </p:nvSpPr>
        <p:spPr>
          <a:xfrm>
            <a:off x="3927475" y="8758238"/>
            <a:ext cx="3005138" cy="460375"/>
          </a:xfrm>
          <a:prstGeom prst="rect">
            <a:avLst/>
          </a:prstGeom>
        </p:spPr>
        <p:txBody>
          <a:bodyPr/>
          <a:lstStyle/>
          <a:p>
            <a:fld id="{EE73E28C-A332-417A-B197-7358BDC045BB}" type="slidenum">
              <a:rPr lang="en-US" smtClean="0"/>
              <a:t>11</a:t>
            </a:fld>
            <a:endParaRPr lang="en-US" dirty="0"/>
          </a:p>
        </p:txBody>
      </p:sp>
    </p:spTree>
    <p:extLst>
      <p:ext uri="{BB962C8B-B14F-4D97-AF65-F5344CB8AC3E}">
        <p14:creationId xmlns:p14="http://schemas.microsoft.com/office/powerpoint/2010/main" val="3376257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charset="2"/>
              <a:buNone/>
              <a:defRPr/>
            </a:lvl1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800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dirty="0" smtClean="0"/>
              <a:t>WGISS-41 (March 14-18, 2016)</a:t>
            </a:r>
            <a:endParaRPr lang="en-US"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B7738C77-41C9-4F87-88E4-79997785F030}" type="slidenum">
              <a:rPr lang="en-US" smtClean="0"/>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p>
            <a:r>
              <a:rPr lang="en-US" smtClean="0"/>
              <a:t>WGISS-41 (March 14-18,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smtClean="0"/>
              <a:t>WGISS-41 (March 14-18, 2016)</a:t>
            </a:r>
            <a:endParaRPr lang="en-US" dirty="0"/>
          </a:p>
        </p:txBody>
      </p:sp>
      <p:sp>
        <p:nvSpPr>
          <p:cNvPr id="8" name="Slide Number Placeholder 7"/>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WGISS-41 (March 14-18, 2016)</a:t>
            </a:r>
            <a:endParaRPr lang="en-US" dirty="0"/>
          </a:p>
        </p:txBody>
      </p:sp>
      <p:sp>
        <p:nvSpPr>
          <p:cNvPr id="4" name="Slide Number Placeholder 3"/>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WGISS-41 (March 14-18, 2016)</a:t>
            </a:r>
            <a:endParaRPr lang="en-US" dirty="0"/>
          </a:p>
        </p:txBody>
      </p:sp>
      <p:sp>
        <p:nvSpPr>
          <p:cNvPr id="3" name="Slide Number Placeholder 2"/>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t>WGISS-41 (March 14-18,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t>WGISS-41 (March 14-18,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w="9525">
            <a:noFill/>
            <a:miter lim="800000"/>
            <a:headEnd/>
            <a:tailEnd/>
          </a:ln>
        </p:spPr>
      </p:pic>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38C77-41C9-4F87-88E4-79997785F030}" type="slidenum">
              <a:rPr lang="en-US" smtClean="0"/>
              <a:t>‹#›</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WGISS-41 (March 14-18, 2016)</a:t>
            </a:r>
            <a:endParaRPr lang="en-US" dirty="0"/>
          </a:p>
        </p:txBody>
      </p:sp>
    </p:spTree>
  </p:cSld>
  <p:clrMap bg1="lt1" tx1="dk1" bg2="lt2" tx2="dk2" accent1="accent1" accent2="accent2" accent3="accent3" accent4="accent4" accent5="accent5" accent6="accent6" hlink="hlink" folHlink="folHlink"/>
  <p:sldLayoutIdLst>
    <p:sldLayoutId id="2147483967"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spd="slow"/>
  <p:hf hdr="0" dt="0"/>
  <p:txStyles>
    <p:title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457200" indent="-457200" algn="l" rtl="0" eaLnBrk="0" fontAlgn="base" hangingPunct="0">
        <a:spcBef>
          <a:spcPct val="20000"/>
        </a:spcBef>
        <a:spcAft>
          <a:spcPct val="0"/>
        </a:spcAft>
        <a:buClr>
          <a:srgbClr val="FFC000"/>
        </a:buClr>
        <a:buSzPct val="125000"/>
        <a:buFont typeface="Arial"/>
        <a:buChar char="•"/>
        <a:defRPr sz="2800" b="1">
          <a:solidFill>
            <a:schemeClr val="bg1"/>
          </a:solidFill>
          <a:latin typeface="+mn-lt"/>
          <a:ea typeface="ＭＳ Ｐゴシック" charset="-128"/>
          <a:cs typeface="ＭＳ Ｐゴシック" charset="-128"/>
        </a:defRPr>
      </a:lvl1pPr>
      <a:lvl2pPr marL="800100" indent="-342900" algn="l" rtl="0" eaLnBrk="0" fontAlgn="base" hangingPunct="0">
        <a:spcBef>
          <a:spcPct val="20000"/>
        </a:spcBef>
        <a:spcAft>
          <a:spcPct val="0"/>
        </a:spcAft>
        <a:buClr>
          <a:srgbClr val="FFC000"/>
        </a:buClr>
        <a:buSzPct val="90000"/>
        <a:buFont typeface="Wingdings" panose="05000000000000000000" pitchFamily="2" charset="2"/>
        <a:buChar char="Ø"/>
        <a:defRPr sz="2400" b="1">
          <a:solidFill>
            <a:schemeClr val="bg1"/>
          </a:solidFill>
          <a:latin typeface="+mn-lt"/>
          <a:ea typeface="ＭＳ Ｐゴシック" charset="-128"/>
        </a:defRPr>
      </a:lvl2pPr>
      <a:lvl3pPr marL="1257300" indent="-342900" algn="l" rtl="0" eaLnBrk="0" fontAlgn="base" hangingPunct="0">
        <a:spcBef>
          <a:spcPct val="20000"/>
        </a:spcBef>
        <a:spcAft>
          <a:spcPct val="0"/>
        </a:spcAft>
        <a:buClr>
          <a:srgbClr val="FFC000"/>
        </a:buClr>
        <a:buSzPct val="80000"/>
        <a:buFont typeface="Wingdings" panose="05000000000000000000" pitchFamily="2" charset="2"/>
        <a:buChar char="§"/>
        <a:defRPr sz="2000" b="1">
          <a:solidFill>
            <a:schemeClr val="bg1"/>
          </a:solidFill>
          <a:latin typeface="+mn-lt"/>
          <a:ea typeface="ＭＳ Ｐゴシック" charset="-128"/>
        </a:defRPr>
      </a:lvl3pPr>
      <a:lvl4pPr marL="16573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4pPr>
      <a:lvl5pPr marL="21145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5pPr>
      <a:lvl6pPr marL="25146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6pPr>
      <a:lvl7pPr marL="29718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7pPr>
      <a:lvl8pPr marL="34290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8pPr>
      <a:lvl9pPr marL="38862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422" y="2475599"/>
            <a:ext cx="8305800" cy="778457"/>
          </a:xfrm>
        </p:spPr>
        <p:txBody>
          <a:bodyPr/>
          <a:lstStyle/>
          <a:p>
            <a:r>
              <a:rPr lang="en-US" sz="2800" dirty="0" smtClean="0">
                <a:solidFill>
                  <a:schemeClr val="bg1"/>
                </a:solidFill>
                <a:effectLst>
                  <a:outerShdw blurRad="38100" dist="38100" dir="2700000" algn="tl">
                    <a:srgbClr val="000000">
                      <a:alpha val="43137"/>
                    </a:srgbClr>
                  </a:outerShdw>
                </a:effectLst>
              </a:rPr>
              <a:t>Landsat Global Archive Consolidation</a:t>
            </a:r>
            <a:endParaRPr lang="en-US" sz="2800" dirty="0">
              <a:solidFill>
                <a:schemeClr val="bg1"/>
              </a:solidFill>
              <a:effectLst>
                <a:outerShdw blurRad="38100" dist="38100" dir="2700000" algn="tl">
                  <a:srgbClr val="000000">
                    <a:alpha val="43137"/>
                  </a:srgbClr>
                </a:outerShdw>
              </a:effectLst>
            </a:endParaRPr>
          </a:p>
        </p:txBody>
      </p:sp>
      <p:sp>
        <p:nvSpPr>
          <p:cNvPr id="4" name="Rectangle 1031"/>
          <p:cNvSpPr>
            <a:spLocks noChangeArrowheads="1"/>
          </p:cNvSpPr>
          <p:nvPr/>
        </p:nvSpPr>
        <p:spPr bwMode="auto">
          <a:xfrm>
            <a:off x="404813" y="6083300"/>
            <a:ext cx="2016125" cy="393700"/>
          </a:xfrm>
          <a:prstGeom prst="rect">
            <a:avLst/>
          </a:prstGeom>
          <a:noFill/>
          <a:ln w="12700">
            <a:noFill/>
            <a:miter lim="800000"/>
            <a:headEnd/>
            <a:tailEnd/>
          </a:ln>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w="9525">
            <a:noFill/>
            <a:miter lim="800000"/>
            <a:headEnd/>
            <a:tailEnd/>
          </a:ln>
        </p:spPr>
      </p:pic>
      <p:sp>
        <p:nvSpPr>
          <p:cNvPr id="6" name="Rectangle 1031"/>
          <p:cNvSpPr>
            <a:spLocks noChangeArrowheads="1"/>
          </p:cNvSpPr>
          <p:nvPr/>
        </p:nvSpPr>
        <p:spPr bwMode="auto">
          <a:xfrm>
            <a:off x="6266100" y="5889126"/>
            <a:ext cx="2588850" cy="705321"/>
          </a:xfrm>
          <a:prstGeom prst="rect">
            <a:avLst/>
          </a:prstGeom>
          <a:noFill/>
          <a:ln w="12700">
            <a:noFill/>
            <a:miter lim="800000"/>
            <a:headEnd/>
            <a:tailEnd/>
          </a:ln>
        </p:spPr>
        <p:txBody>
          <a:bodyPr wrap="none" lIns="88900" tIns="44450" rIns="88900" bIns="44450">
            <a:spAutoFit/>
          </a:bodyPr>
          <a:lstStyle/>
          <a:p>
            <a:pPr defTabSz="885825"/>
            <a:r>
              <a:rPr lang="en-US" sz="2000" b="1" dirty="0" smtClean="0">
                <a:solidFill>
                  <a:schemeClr val="bg1"/>
                </a:solidFill>
              </a:rPr>
              <a:t>Kristi Kline</a:t>
            </a:r>
          </a:p>
          <a:p>
            <a:pPr defTabSz="885825"/>
            <a:r>
              <a:rPr lang="en-US" sz="2000" b="1" dirty="0" smtClean="0">
                <a:solidFill>
                  <a:schemeClr val="bg1"/>
                </a:solidFill>
              </a:rPr>
              <a:t>USGS EROS Center</a:t>
            </a:r>
            <a:endParaRPr lang="en-US" sz="2000" b="1" dirty="0">
              <a:solidFill>
                <a:schemeClr val="bg1"/>
              </a:solidFill>
            </a:endParaRPr>
          </a:p>
        </p:txBody>
      </p:sp>
      <p:sp>
        <p:nvSpPr>
          <p:cNvPr id="7" name="TextBox 5"/>
          <p:cNvSpPr txBox="1">
            <a:spLocks noChangeArrowheads="1"/>
          </p:cNvSpPr>
          <p:nvPr/>
        </p:nvSpPr>
        <p:spPr bwMode="auto">
          <a:xfrm>
            <a:off x="418924" y="2056166"/>
            <a:ext cx="8800518" cy="615553"/>
          </a:xfrm>
          <a:prstGeom prst="rect">
            <a:avLst/>
          </a:prstGeom>
          <a:noFill/>
          <a:ln w="9525">
            <a:noFill/>
            <a:miter lim="800000"/>
            <a:headEnd/>
            <a:tailEnd/>
          </a:ln>
        </p:spPr>
        <p:txBody>
          <a:bodyPr wrap="square" tIns="0" bIns="0">
            <a:spAutoFit/>
          </a:bodyPr>
          <a:lstStyle/>
          <a:p>
            <a:r>
              <a:rPr lang="en-US" b="1" dirty="0" smtClean="0">
                <a:solidFill>
                  <a:srgbClr val="FFC000"/>
                </a:solidFill>
                <a:effectLst>
                  <a:outerShdw blurRad="50800" dist="38100" dir="2700000" algn="tl" rotWithShape="0">
                    <a:srgbClr val="000000">
                      <a:alpha val="43000"/>
                    </a:srgbClr>
                  </a:outerShdw>
                </a:effectLst>
              </a:rPr>
              <a:t>WGISS-41 </a:t>
            </a:r>
            <a:r>
              <a:rPr lang="en-US" b="1" smtClean="0">
                <a:solidFill>
                  <a:srgbClr val="FFC000"/>
                </a:solidFill>
                <a:effectLst>
                  <a:outerShdw blurRad="50800" dist="38100" dir="2700000" algn="tl" rotWithShape="0">
                    <a:srgbClr val="000000">
                      <a:alpha val="43000"/>
                    </a:srgbClr>
                  </a:outerShdw>
                </a:effectLst>
              </a:rPr>
              <a:t>Data Preservation</a:t>
            </a:r>
            <a:endParaRPr lang="en-US" sz="3200" b="1" dirty="0">
              <a:solidFill>
                <a:srgbClr val="FFC0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99565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2435673"/>
            <a:ext cx="1685173" cy="2995863"/>
          </a:xfrm>
          <a:prstGeom prst="rect">
            <a:avLst/>
          </a:prstGeom>
        </p:spPr>
      </p:pic>
      <p:sp>
        <p:nvSpPr>
          <p:cNvPr id="2" name="Title 1"/>
          <p:cNvSpPr>
            <a:spLocks noGrp="1"/>
          </p:cNvSpPr>
          <p:nvPr>
            <p:ph type="title"/>
          </p:nvPr>
        </p:nvSpPr>
        <p:spPr/>
        <p:txBody>
          <a:bodyPr/>
          <a:lstStyle/>
          <a:p>
            <a:r>
              <a:rPr lang="en-US" dirty="0" smtClean="0"/>
              <a:t>Remaining Work</a:t>
            </a:r>
            <a:endParaRPr lang="en-US" dirty="0"/>
          </a:p>
        </p:txBody>
      </p:sp>
      <p:sp>
        <p:nvSpPr>
          <p:cNvPr id="3" name="Content Placeholder 2"/>
          <p:cNvSpPr>
            <a:spLocks noGrp="1"/>
          </p:cNvSpPr>
          <p:nvPr>
            <p:ph idx="1"/>
          </p:nvPr>
        </p:nvSpPr>
        <p:spPr/>
        <p:txBody>
          <a:bodyPr/>
          <a:lstStyle/>
          <a:p>
            <a:r>
              <a:rPr lang="en-US" sz="2000" dirty="0" smtClean="0"/>
              <a:t>Continue to work to improve ingested data that is not capable of producing L1Ts</a:t>
            </a:r>
          </a:p>
          <a:p>
            <a:r>
              <a:rPr lang="en-US" sz="2000" dirty="0" smtClean="0"/>
              <a:t>Continue to refine process for reading data off of old media </a:t>
            </a:r>
          </a:p>
          <a:p>
            <a:pPr lvl="1"/>
            <a:r>
              <a:rPr lang="en-US" sz="1800" dirty="0" smtClean="0"/>
              <a:t>HDDTs</a:t>
            </a:r>
          </a:p>
          <a:p>
            <a:pPr lvl="1"/>
            <a:r>
              <a:rPr lang="en-US" sz="1800" dirty="0" err="1" smtClean="0"/>
              <a:t>DCRSi</a:t>
            </a:r>
            <a:r>
              <a:rPr lang="en-US" sz="1800" dirty="0" smtClean="0"/>
              <a:t> tapes</a:t>
            </a:r>
          </a:p>
          <a:p>
            <a:r>
              <a:rPr lang="en-US" sz="2000" dirty="0" smtClean="0"/>
              <a:t>Address parts and equipment concerns for old drives</a:t>
            </a:r>
          </a:p>
          <a:p>
            <a:pPr lvl="1"/>
            <a:r>
              <a:rPr lang="en-US" sz="1800" dirty="0" smtClean="0"/>
              <a:t>Thailand provided three HDDT drives</a:t>
            </a:r>
          </a:p>
          <a:p>
            <a:pPr lvl="1"/>
            <a:r>
              <a:rPr lang="en-US" sz="1800" dirty="0" smtClean="0"/>
              <a:t>Canada provided one HDDT drive and </a:t>
            </a:r>
          </a:p>
          <a:p>
            <a:pPr lvl="1"/>
            <a:r>
              <a:rPr lang="en-US" sz="1800" dirty="0" smtClean="0"/>
              <a:t>spare parts</a:t>
            </a:r>
          </a:p>
          <a:p>
            <a:r>
              <a:rPr lang="en-US" sz="2000" dirty="0" smtClean="0"/>
              <a:t>Develop MSS data format converters </a:t>
            </a:r>
          </a:p>
          <a:p>
            <a:pPr lvl="1"/>
            <a:r>
              <a:rPr lang="en-US" sz="1800" dirty="0" smtClean="0"/>
              <a:t>Many different format types </a:t>
            </a:r>
          </a:p>
          <a:p>
            <a:pPr lvl="1"/>
            <a:r>
              <a:rPr lang="en-US" sz="1800" dirty="0" smtClean="0"/>
              <a:t>Handling of partially processed data</a:t>
            </a:r>
          </a:p>
          <a:p>
            <a:endParaRPr lang="en-US" sz="2000" dirty="0"/>
          </a:p>
        </p:txBody>
      </p:sp>
      <p:sp>
        <p:nvSpPr>
          <p:cNvPr id="7" name="Footer Placeholder 6"/>
          <p:cNvSpPr>
            <a:spLocks noGrp="1"/>
          </p:cNvSpPr>
          <p:nvPr>
            <p:ph type="ftr" sz="quarter" idx="10"/>
          </p:nvPr>
        </p:nvSpPr>
        <p:spPr/>
        <p:txBody>
          <a:bodyPr/>
          <a:lstStyle/>
          <a:p>
            <a:r>
              <a:rPr lang="en-US" smtClean="0"/>
              <a:t>WGISS-41 (March 14-18, 2016)</a:t>
            </a:r>
            <a:endParaRPr lang="en-US" dirty="0"/>
          </a:p>
        </p:txBody>
      </p:sp>
      <p:sp>
        <p:nvSpPr>
          <p:cNvPr id="8" name="Slide Number Placeholder 7"/>
          <p:cNvSpPr>
            <a:spLocks noGrp="1"/>
          </p:cNvSpPr>
          <p:nvPr>
            <p:ph type="sldNum" sz="quarter" idx="11"/>
          </p:nvPr>
        </p:nvSpPr>
        <p:spPr/>
        <p:txBody>
          <a:bodyPr/>
          <a:lstStyle/>
          <a:p>
            <a:fld id="{B7738C77-41C9-4F87-88E4-79997785F030}" type="slidenum">
              <a:rPr lang="en-US" smtClean="0"/>
              <a:t>10</a:t>
            </a:fld>
            <a:endParaRPr lang="en-US"/>
          </a:p>
        </p:txBody>
      </p:sp>
    </p:spTree>
    <p:extLst>
      <p:ext uri="{BB962C8B-B14F-4D97-AF65-F5344CB8AC3E}">
        <p14:creationId xmlns:p14="http://schemas.microsoft.com/office/powerpoint/2010/main" val="322331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LGAC Status Summary</a:t>
            </a:r>
            <a:endParaRPr lang="en-US" dirty="0"/>
          </a:p>
        </p:txBody>
      </p:sp>
      <p:sp>
        <p:nvSpPr>
          <p:cNvPr id="6" name="TextBox 5"/>
          <p:cNvSpPr txBox="1"/>
          <p:nvPr/>
        </p:nvSpPr>
        <p:spPr>
          <a:xfrm>
            <a:off x="6096000" y="5535573"/>
            <a:ext cx="2819400" cy="461665"/>
          </a:xfrm>
          <a:prstGeom prst="rect">
            <a:avLst/>
          </a:prstGeom>
          <a:noFill/>
          <a:ln>
            <a:solidFill>
              <a:schemeClr val="tx1"/>
            </a:solidFill>
          </a:ln>
        </p:spPr>
        <p:txBody>
          <a:bodyPr wrap="square" rtlCol="0">
            <a:spAutoFit/>
          </a:bodyPr>
          <a:lstStyle/>
          <a:p>
            <a:pPr marL="171450" indent="-171450">
              <a:buFont typeface="Arial" charset="0"/>
              <a:buChar char="•"/>
            </a:pPr>
            <a:r>
              <a:rPr lang="en-US" sz="1200" b="1" dirty="0" smtClean="0">
                <a:solidFill>
                  <a:schemeClr val="bg1"/>
                </a:solidFill>
              </a:rPr>
              <a:t>Includes partial scenes</a:t>
            </a:r>
          </a:p>
          <a:p>
            <a:pPr marL="171450" indent="-171450">
              <a:buFont typeface="Arial" charset="0"/>
              <a:buChar char="•"/>
            </a:pPr>
            <a:r>
              <a:rPr lang="en-US" sz="1200" b="1" dirty="0" smtClean="0">
                <a:solidFill>
                  <a:schemeClr val="accent2"/>
                </a:solidFill>
              </a:rPr>
              <a:t>Green = Completed</a:t>
            </a:r>
          </a:p>
        </p:txBody>
      </p:sp>
      <p:sp>
        <p:nvSpPr>
          <p:cNvPr id="8" name="TextBox 7"/>
          <p:cNvSpPr txBox="1"/>
          <p:nvPr/>
        </p:nvSpPr>
        <p:spPr>
          <a:xfrm>
            <a:off x="76200" y="5356247"/>
            <a:ext cx="4648200" cy="646331"/>
          </a:xfrm>
          <a:prstGeom prst="rect">
            <a:avLst/>
          </a:prstGeom>
          <a:noFill/>
          <a:ln>
            <a:solidFill>
              <a:schemeClr val="tx1"/>
            </a:solidFill>
          </a:ln>
        </p:spPr>
        <p:txBody>
          <a:bodyPr wrap="square" rtlCol="0">
            <a:spAutoFit/>
          </a:bodyPr>
          <a:lstStyle/>
          <a:p>
            <a:r>
              <a:rPr lang="en-US" sz="1200" b="1" dirty="0" smtClean="0">
                <a:solidFill>
                  <a:schemeClr val="bg1"/>
                </a:solidFill>
              </a:rPr>
              <a:t>Over 3.5 million scenes ingested!</a:t>
            </a:r>
          </a:p>
          <a:p>
            <a:r>
              <a:rPr lang="en-US" sz="1200" b="1" dirty="0" smtClean="0">
                <a:solidFill>
                  <a:schemeClr val="bg1"/>
                </a:solidFill>
              </a:rPr>
              <a:t>Approximately 55% complete</a:t>
            </a:r>
          </a:p>
          <a:p>
            <a:r>
              <a:rPr lang="en-US" sz="1200" b="1" dirty="0" smtClean="0">
                <a:solidFill>
                  <a:schemeClr val="bg1"/>
                </a:solidFill>
              </a:rPr>
              <a:t>Approximately 69% of scenes are new to the archive!</a:t>
            </a:r>
          </a:p>
        </p:txBody>
      </p:sp>
      <p:graphicFrame>
        <p:nvGraphicFramePr>
          <p:cNvPr id="4" name="Table 3"/>
          <p:cNvGraphicFramePr>
            <a:graphicFrameLocks noGrp="1"/>
          </p:cNvGraphicFramePr>
          <p:nvPr>
            <p:extLst>
              <p:ext uri="{D42A27DB-BD31-4B8C-83A1-F6EECF244321}">
                <p14:modId xmlns:p14="http://schemas.microsoft.com/office/powerpoint/2010/main" val="3894767279"/>
              </p:ext>
            </p:extLst>
          </p:nvPr>
        </p:nvGraphicFramePr>
        <p:xfrm>
          <a:off x="43832" y="1028695"/>
          <a:ext cx="9048444" cy="4298976"/>
        </p:xfrm>
        <a:graphic>
          <a:graphicData uri="http://schemas.openxmlformats.org/drawingml/2006/table">
            <a:tbl>
              <a:tblPr/>
              <a:tblGrid>
                <a:gridCol w="629627"/>
                <a:gridCol w="678817"/>
                <a:gridCol w="797800"/>
                <a:gridCol w="471293"/>
                <a:gridCol w="509114"/>
                <a:gridCol w="427950"/>
                <a:gridCol w="472221"/>
                <a:gridCol w="486978"/>
                <a:gridCol w="472221"/>
                <a:gridCol w="509114"/>
                <a:gridCol w="427950"/>
                <a:gridCol w="472221"/>
                <a:gridCol w="486978"/>
                <a:gridCol w="391059"/>
                <a:gridCol w="509114"/>
                <a:gridCol w="427950"/>
                <a:gridCol w="391059"/>
                <a:gridCol w="486978"/>
              </a:tblGrid>
              <a:tr h="149469">
                <a:tc>
                  <a:txBody>
                    <a:bodyPr/>
                    <a:lstStyle/>
                    <a:p>
                      <a:pPr algn="ctr" fontAlgn="b"/>
                      <a:r>
                        <a:rPr lang="en-US" sz="700" b="1" i="0" u="none" strike="noStrike" dirty="0">
                          <a:solidFill>
                            <a:srgbClr val="000000"/>
                          </a:solidFill>
                          <a:effectLst/>
                          <a:latin typeface="Arial"/>
                        </a:rPr>
                        <a:t>GSID</a:t>
                      </a:r>
                    </a:p>
                  </a:txBody>
                  <a:tcPr marL="6804" marR="6804" marT="68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Country</a:t>
                      </a:r>
                    </a:p>
                  </a:txBody>
                  <a:tcPr marL="6804" marR="6804" marT="68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Location</a:t>
                      </a:r>
                    </a:p>
                  </a:txBody>
                  <a:tcPr marL="6804" marR="6804" marT="68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15">
                  <a:txBody>
                    <a:bodyPr/>
                    <a:lstStyle/>
                    <a:p>
                      <a:pPr algn="ctr" fontAlgn="b"/>
                      <a:r>
                        <a:rPr lang="en-US" sz="700" b="1" i="0" u="none" strike="noStrike" dirty="0">
                          <a:solidFill>
                            <a:srgbClr val="000000"/>
                          </a:solidFill>
                          <a:effectLst/>
                          <a:latin typeface="Arial"/>
                        </a:rPr>
                        <a:t>Scenes Ingested Since Sept. 2010</a:t>
                      </a:r>
                    </a:p>
                  </a:txBody>
                  <a:tcPr marL="6804" marR="6804" marT="68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469">
                <a:tc>
                  <a:txBody>
                    <a:bodyPr/>
                    <a:lstStyle/>
                    <a:p>
                      <a:pPr algn="ctr" fontAlgn="b"/>
                      <a:r>
                        <a:rPr lang="en-US" sz="700" b="1" i="0" u="none" strike="noStrike" dirty="0">
                          <a:solidFill>
                            <a:schemeClr val="tx1"/>
                          </a:solidFill>
                          <a:effectLst/>
                          <a:latin typeface="Arial"/>
                        </a:rPr>
                        <a:t> </a:t>
                      </a:r>
                    </a:p>
                  </a:txBody>
                  <a:tcPr marL="6804" marR="6804" marT="68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ctr" fontAlgn="b"/>
                      <a:r>
                        <a:rPr lang="en-US" sz="700" b="1" i="0" u="none" strike="noStrike" dirty="0">
                          <a:solidFill>
                            <a:schemeClr val="tx1"/>
                          </a:solidFill>
                          <a:effectLst/>
                          <a:latin typeface="Arial"/>
                        </a:rPr>
                        <a:t> </a:t>
                      </a:r>
                    </a:p>
                  </a:txBody>
                  <a:tcPr marL="6804" marR="6804" marT="6804"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ctr" fontAlgn="b"/>
                      <a:r>
                        <a:rPr lang="en-US" sz="700" b="1" i="0" u="none" strike="noStrike" dirty="0">
                          <a:solidFill>
                            <a:schemeClr val="tx1"/>
                          </a:solidFill>
                          <a:effectLst/>
                          <a:latin typeface="Arial"/>
                        </a:rPr>
                        <a:t> </a:t>
                      </a:r>
                    </a:p>
                  </a:txBody>
                  <a:tcPr marL="6804" marR="6804" marT="6804"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gridSpan="5">
                  <a:txBody>
                    <a:bodyPr/>
                    <a:lstStyle/>
                    <a:p>
                      <a:pPr algn="ctr" fontAlgn="b"/>
                      <a:r>
                        <a:rPr lang="en-US" sz="700" b="1" i="0" u="none" strike="noStrike" dirty="0">
                          <a:solidFill>
                            <a:srgbClr val="000000"/>
                          </a:solidFill>
                          <a:effectLst/>
                          <a:latin typeface="Arial"/>
                        </a:rPr>
                        <a:t>MSS</a:t>
                      </a:r>
                    </a:p>
                  </a:txBody>
                  <a:tcPr marL="6804" marR="6804" marT="68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700" b="1" i="0" u="none" strike="noStrike" dirty="0">
                          <a:solidFill>
                            <a:srgbClr val="000000"/>
                          </a:solidFill>
                          <a:effectLst/>
                          <a:latin typeface="Arial"/>
                        </a:rPr>
                        <a:t>TM</a:t>
                      </a:r>
                    </a:p>
                  </a:txBody>
                  <a:tcPr marL="6804" marR="6804" marT="6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700" b="1" i="0" u="none" strike="noStrike" dirty="0">
                          <a:solidFill>
                            <a:srgbClr val="000000"/>
                          </a:solidFill>
                          <a:effectLst/>
                          <a:latin typeface="Arial"/>
                        </a:rPr>
                        <a:t>ETM+</a:t>
                      </a:r>
                    </a:p>
                  </a:txBody>
                  <a:tcPr marL="6804" marR="6804" marT="6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2350">
                <a:tc>
                  <a:txBody>
                    <a:bodyPr/>
                    <a:lstStyle/>
                    <a:p>
                      <a:pPr algn="ctr" fontAlgn="b"/>
                      <a:r>
                        <a:rPr lang="en-US" sz="700" b="1" i="0" u="none" strike="noStrike" dirty="0">
                          <a:solidFill>
                            <a:schemeClr val="tx1"/>
                          </a:solidFill>
                          <a:effectLst/>
                          <a:latin typeface="Arial"/>
                        </a:rPr>
                        <a:t> </a:t>
                      </a:r>
                    </a:p>
                  </a:txBody>
                  <a:tcPr marL="6804" marR="6804" marT="6804" marB="0" anchor="b">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ctr" fontAlgn="b"/>
                      <a:r>
                        <a:rPr lang="en-US" sz="700" b="1" i="0" u="none" strike="noStrike" dirty="0">
                          <a:solidFill>
                            <a:schemeClr val="tx1"/>
                          </a:solidFill>
                          <a:effectLst/>
                          <a:latin typeface="Arial"/>
                        </a:rPr>
                        <a:t> </a:t>
                      </a:r>
                    </a:p>
                  </a:txBody>
                  <a:tcPr marL="6804" marR="6804" marT="6804" marB="0" anchor="b">
                    <a:lnL>
                      <a:noFill/>
                    </a:lnL>
                    <a:lnR>
                      <a:noFill/>
                    </a:lnR>
                    <a:lnT>
                      <a:noFill/>
                    </a:lnT>
                    <a:lnB>
                      <a:noFill/>
                    </a:lnB>
                    <a:solidFill>
                      <a:schemeClr val="tx1"/>
                    </a:solidFill>
                  </a:tcPr>
                </a:tc>
                <a:tc>
                  <a:txBody>
                    <a:bodyPr/>
                    <a:lstStyle/>
                    <a:p>
                      <a:pPr algn="ctr" fontAlgn="b"/>
                      <a:r>
                        <a:rPr lang="en-US" sz="700" b="1" i="0" u="none" strike="noStrike" dirty="0">
                          <a:solidFill>
                            <a:schemeClr val="tx1"/>
                          </a:solidFill>
                          <a:effectLst/>
                          <a:latin typeface="Arial"/>
                        </a:rPr>
                        <a:t> </a:t>
                      </a:r>
                    </a:p>
                  </a:txBody>
                  <a:tcPr marL="6804" marR="6804" marT="6804" marB="0" anchor="b">
                    <a:lnL>
                      <a:noFill/>
                    </a:lnL>
                    <a:lnR>
                      <a:noFill/>
                    </a:lnR>
                    <a:lnT>
                      <a:noFill/>
                    </a:lnT>
                    <a:lnB>
                      <a:noFill/>
                    </a:lnB>
                    <a:solidFill>
                      <a:schemeClr val="tx1"/>
                    </a:solidFill>
                  </a:tcPr>
                </a:tc>
                <a:tc>
                  <a:txBody>
                    <a:bodyPr/>
                    <a:lstStyle/>
                    <a:p>
                      <a:pPr algn="ctr" fontAlgn="b"/>
                      <a:r>
                        <a:rPr lang="en-US" sz="700" b="1" i="0" u="none" strike="noStrike" dirty="0">
                          <a:solidFill>
                            <a:srgbClr val="000000"/>
                          </a:solidFill>
                          <a:effectLst/>
                          <a:latin typeface="Arial"/>
                        </a:rPr>
                        <a:t>Actual</a:t>
                      </a:r>
                    </a:p>
                  </a:txBody>
                  <a:tcPr marL="6804" marR="6804" marT="68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Estimated</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 Comp</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Unique</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 Unique</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Actual</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Estimated</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 Comp</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Unique</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 Unique</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Actual</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Estimated</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 Comp</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Unique</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1" i="0" u="none" strike="noStrike" dirty="0">
                          <a:solidFill>
                            <a:srgbClr val="000000"/>
                          </a:solidFill>
                          <a:effectLst/>
                          <a:latin typeface="Arial"/>
                        </a:rPr>
                        <a:t>% Unique</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ASA</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Australia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Alice Springs</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223,791</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224,000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a:solidFill>
                            <a:srgbClr val="00B050"/>
                          </a:solidFill>
                          <a:effectLst/>
                          <a:latin typeface="Arial"/>
                        </a:rPr>
                        <a:t>166,582</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74%</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184,963</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185,000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a:solidFill>
                            <a:srgbClr val="00B050"/>
                          </a:solidFill>
                          <a:effectLst/>
                          <a:latin typeface="Arial"/>
                        </a:rPr>
                        <a:t>181,058</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98%</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smtClean="0">
                          <a:solidFill>
                            <a:srgbClr val="00B050"/>
                          </a:solidFill>
                          <a:effectLst/>
                          <a:latin typeface="Arial"/>
                        </a:rPr>
                        <a:t>207,262</a:t>
                      </a:r>
                      <a:endParaRPr lang="en-US" sz="700" b="0" i="0" u="none" strike="noStrike" dirty="0">
                        <a:solidFill>
                          <a:srgbClr val="00B050"/>
                        </a:solidFill>
                        <a:effectLst/>
                        <a:latin typeface="Arial"/>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205,000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112,177</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54%</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BIK</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Kyrgyzstan</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Bishkek</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2,340</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2,000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1,749</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75%</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BJC</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China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Beijing</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192,325</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560,000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34%</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183,342</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95%</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95</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47,000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17</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18%</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BKT</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Thailand</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Bangkok</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57,000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124,066</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185,000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67%</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115,447</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93%</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18,704</a:t>
                      </a:r>
                      <a:endParaRPr lang="en-US" sz="800" b="0" i="0" u="none" strike="noStrike" dirty="0">
                        <a:solidFill>
                          <a:srgbClr val="00B05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26,000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72%</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8,268</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44%</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CLT</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Taiwan</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Chung Li</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11,586</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12,000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97%</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11,297</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98%</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COA</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Argentina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Cordoba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a:solidFill>
                            <a:srgbClr val="000000"/>
                          </a:solidFill>
                          <a:effectLst/>
                          <a:latin typeface="Arial"/>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a:solidFill>
                            <a:srgbClr val="000000"/>
                          </a:solidFill>
                          <a:effectLst/>
                          <a:latin typeface="Arial"/>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smtClean="0">
                          <a:solidFill>
                            <a:srgbClr val="000000"/>
                          </a:solidFill>
                          <a:effectLst/>
                          <a:latin typeface="Arial"/>
                        </a:rPr>
                        <a:t>103,610</a:t>
                      </a:r>
                      <a:endParaRPr lang="en-US" sz="700" b="0" i="0" u="none" strike="noStrike" dirty="0">
                        <a:solidFill>
                          <a:srgbClr val="000000"/>
                        </a:solidFill>
                        <a:effectLst/>
                        <a:latin typeface="Arial"/>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190,000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55%</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a:solidFill>
                            <a:srgbClr val="000000"/>
                          </a:solidFill>
                          <a:effectLst/>
                          <a:latin typeface="Arial"/>
                        </a:rPr>
                        <a:t>96,185</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93%</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700" b="0" i="0" u="none" strike="noStrike" dirty="0" smtClean="0">
                          <a:solidFill>
                            <a:srgbClr val="000000"/>
                          </a:solidFill>
                          <a:effectLst/>
                          <a:latin typeface="Arial"/>
                        </a:rPr>
                        <a:t>116,393</a:t>
                      </a:r>
                      <a:endParaRPr lang="en-US" sz="700" b="0" i="0" u="none" strike="noStrike" dirty="0">
                        <a:solidFill>
                          <a:srgbClr val="000000"/>
                        </a:solidFill>
                        <a:effectLst/>
                        <a:latin typeface="Arial"/>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190,000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61%</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48,162</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41%</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CPE</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Ecuador</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Cotapaxi</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25,246</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12,304</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49%</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CUB</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Brazil</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Cuiaba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76,000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306,656</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307,000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263,745</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86%</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83,052</a:t>
                      </a:r>
                      <a:endParaRPr lang="en-US" sz="800" b="0" i="0" u="none" strike="noStrike" dirty="0">
                        <a:solidFill>
                          <a:srgbClr val="00B05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80,000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48,753</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59%</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DKI</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Indonesia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Parepare</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17,001</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32,000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53%</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16,670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98%</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47,321</a:t>
                      </a:r>
                      <a:endParaRPr lang="en-US" sz="800" b="0" i="0" u="none" strike="noStrike" dirty="0">
                        <a:solidFill>
                          <a:srgbClr val="00B05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45,000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20,767</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44%</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FUI</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Italy</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Fucino</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2,000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48</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567,000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48</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51,000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GNC</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Canada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Gatineau</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53,004</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53,000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14,681</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28%</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37,955</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38,000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9,988</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26%</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HAJ</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Japan</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Hatoyama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158,352</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158,000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95,208</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60%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131,556</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132,000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127,107</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97%</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20,556</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21,000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98%</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10,667</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52%</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HIJ</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Japan</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Hiroshima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39,365</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39,000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15,316</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39%</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HOA</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Australia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Hobart</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5,812</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6,000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97%</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5,767</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99%</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13,110</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13,000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5,255</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40%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ISP</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Pakistan</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Islamabad</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56,299</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66,000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85%</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54,911</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98%</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JSA</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South Africa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Hartebeesthoek</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18,000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77,619</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119,000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65%</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65,608</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85%</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800" b="0" i="0" u="none" strike="noStrike" kern="1200" dirty="0" smtClean="0">
                          <a:solidFill>
                            <a:srgbClr val="00B050"/>
                          </a:solidFill>
                          <a:effectLst/>
                          <a:latin typeface="Calibri"/>
                          <a:ea typeface="+mn-ea"/>
                          <a:cs typeface="+mn-cs"/>
                        </a:rPr>
                        <a:t>28,352</a:t>
                      </a:r>
                      <a:endParaRPr lang="en-US" sz="800" b="0" i="0" u="none" strike="noStrike" kern="1200" dirty="0">
                        <a:solidFill>
                          <a:srgbClr val="00B050"/>
                        </a:solidFill>
                        <a:effectLst/>
                        <a:latin typeface="Calibri"/>
                        <a:ea typeface="+mn-ea"/>
                        <a:cs typeface="+mn-cs"/>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r" defTabSz="914400" rtl="0" eaLnBrk="1" fontAlgn="b" latinLnBrk="0" hangingPunct="1"/>
                      <a:r>
                        <a:rPr lang="en-US" sz="800" b="0" i="0" u="none" strike="noStrike" kern="1200" dirty="0" smtClean="0">
                          <a:solidFill>
                            <a:srgbClr val="00B050"/>
                          </a:solidFill>
                          <a:effectLst/>
                          <a:latin typeface="Calibri"/>
                          <a:ea typeface="+mn-ea"/>
                          <a:cs typeface="+mn-cs"/>
                        </a:rPr>
                        <a:t>25,000</a:t>
                      </a:r>
                      <a:endParaRPr lang="en-US" sz="800" b="0" i="0" u="none" strike="noStrike" kern="1200" dirty="0">
                        <a:solidFill>
                          <a:srgbClr val="00B05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r" defTabSz="914400" rtl="0" eaLnBrk="1" fontAlgn="b" latinLnBrk="0" hangingPunct="1"/>
                      <a:r>
                        <a:rPr lang="en-US" sz="800" b="0" i="0" u="none" strike="noStrike" kern="1200" dirty="0" smtClean="0">
                          <a:solidFill>
                            <a:srgbClr val="00B050"/>
                          </a:solidFill>
                          <a:effectLst/>
                          <a:latin typeface="Calibri"/>
                          <a:ea typeface="+mn-ea"/>
                          <a:cs typeface="+mn-cs"/>
                        </a:rPr>
                        <a:t>100%</a:t>
                      </a:r>
                      <a:endParaRPr lang="en-US" sz="800" b="0" i="0" u="none" strike="noStrike" kern="1200" dirty="0">
                        <a:solidFill>
                          <a:srgbClr val="00B05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800" b="0" i="0" u="none" strike="noStrike" kern="1200" dirty="0" smtClean="0">
                          <a:solidFill>
                            <a:srgbClr val="00B050"/>
                          </a:solidFill>
                          <a:effectLst/>
                          <a:latin typeface="Calibri"/>
                          <a:ea typeface="+mn-ea"/>
                          <a:cs typeface="+mn-cs"/>
                        </a:rPr>
                        <a:t>8,520</a:t>
                      </a:r>
                      <a:endParaRPr lang="en-US" sz="800" b="0" i="0" u="none" strike="noStrike" kern="1200" dirty="0">
                        <a:solidFill>
                          <a:srgbClr val="00B05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800" b="0" i="0" u="none" strike="noStrike" kern="1200" dirty="0" smtClean="0">
                          <a:solidFill>
                            <a:srgbClr val="00B050"/>
                          </a:solidFill>
                          <a:effectLst/>
                          <a:latin typeface="Calibri"/>
                          <a:ea typeface="+mn-ea"/>
                          <a:cs typeface="+mn-cs"/>
                        </a:rPr>
                        <a:t>30%</a:t>
                      </a:r>
                      <a:endParaRPr lang="en-US" sz="800" b="0" i="0" u="none" strike="noStrike" kern="1200" dirty="0">
                        <a:solidFill>
                          <a:srgbClr val="00B05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KHC</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China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KaShi</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17,275</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23,000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75%</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16,110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93%</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KIS</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Sweden</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Kiruna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432,000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183,508</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300,000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61%</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180,755</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98%</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28,592</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43,000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66%</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17,764</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62%</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smtClean="0">
                          <a:solidFill>
                            <a:srgbClr val="000000"/>
                          </a:solidFill>
                          <a:effectLst/>
                          <a:latin typeface="Calibri"/>
                        </a:rPr>
                        <a:t>MPS</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Spain</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Maspalomas</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154,000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800" b="0" i="0" u="none" strike="noStrike" kern="1200" dirty="0" smtClean="0">
                          <a:solidFill>
                            <a:srgbClr val="000000"/>
                          </a:solidFill>
                          <a:effectLst/>
                          <a:latin typeface="Calibri"/>
                          <a:ea typeface="+mn-ea"/>
                          <a:cs typeface="+mn-cs"/>
                        </a:rPr>
                        <a:t>16,329</a:t>
                      </a:r>
                      <a:endParaRPr lang="en-US" sz="800" b="0" i="0" u="none" strike="noStrike" kern="1200" dirty="0">
                        <a:solidFill>
                          <a:srgbClr val="000000"/>
                        </a:solidFill>
                        <a:effectLst/>
                        <a:latin typeface="Calibri"/>
                        <a:ea typeface="+mn-ea"/>
                        <a:cs typeface="+mn-cs"/>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r" defTabSz="914400" rtl="0" eaLnBrk="1" fontAlgn="b" latinLnBrk="0" hangingPunct="1"/>
                      <a:r>
                        <a:rPr lang="en-US" sz="800" b="0" i="0" u="none" strike="noStrike" kern="1200" dirty="0" smtClean="0">
                          <a:solidFill>
                            <a:srgbClr val="000000"/>
                          </a:solidFill>
                          <a:effectLst/>
                          <a:latin typeface="Calibri"/>
                          <a:ea typeface="+mn-ea"/>
                          <a:cs typeface="+mn-cs"/>
                        </a:rPr>
                        <a:t>50,000</a:t>
                      </a:r>
                      <a:endParaRPr lang="en-US" sz="800" b="0" i="0" u="none" strike="noStrike" kern="1200" dirty="0">
                        <a:solidFill>
                          <a:srgbClr val="00000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r" defTabSz="914400" rtl="0" eaLnBrk="1" fontAlgn="b" latinLnBrk="0" hangingPunct="1"/>
                      <a:r>
                        <a:rPr lang="en-US" sz="800" b="0" i="0" u="none" strike="noStrike" kern="1200" dirty="0" smtClean="0">
                          <a:solidFill>
                            <a:srgbClr val="000000"/>
                          </a:solidFill>
                          <a:effectLst/>
                          <a:latin typeface="Calibri"/>
                          <a:ea typeface="+mn-ea"/>
                          <a:cs typeface="+mn-cs"/>
                        </a:rPr>
                        <a:t>33%</a:t>
                      </a:r>
                      <a:endParaRPr lang="en-US" sz="800" b="0" i="0" u="none" strike="noStrike" kern="1200" dirty="0">
                        <a:solidFill>
                          <a:srgbClr val="00000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800" b="0" i="0" u="none" strike="noStrike" kern="1200" dirty="0" smtClean="0">
                          <a:solidFill>
                            <a:srgbClr val="000000"/>
                          </a:solidFill>
                          <a:effectLst/>
                          <a:latin typeface="Calibri"/>
                          <a:ea typeface="+mn-ea"/>
                          <a:cs typeface="+mn-cs"/>
                        </a:rPr>
                        <a:t>16,329</a:t>
                      </a:r>
                      <a:endParaRPr lang="en-US" sz="800" b="0" i="0" u="none" strike="noStrike" kern="1200" dirty="0">
                        <a:solidFill>
                          <a:srgbClr val="00000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en-US" sz="800" b="0" i="0" u="none" strike="noStrike" kern="1200" dirty="0" smtClean="0">
                          <a:solidFill>
                            <a:srgbClr val="000000"/>
                          </a:solidFill>
                          <a:effectLst/>
                          <a:latin typeface="Calibri"/>
                          <a:ea typeface="+mn-ea"/>
                          <a:cs typeface="+mn-cs"/>
                        </a:rPr>
                        <a:t>100%</a:t>
                      </a:r>
                      <a:endParaRPr lang="en-US" sz="800" b="0" i="0" u="none" strike="noStrike" kern="1200" dirty="0">
                        <a:solidFill>
                          <a:srgbClr val="000000"/>
                        </a:solidFill>
                        <a:effectLst/>
                        <a:latin typeface="Calibri"/>
                        <a:ea typeface="+mn-ea"/>
                        <a:cs typeface="+mn-cs"/>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7,480</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32,000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24%</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4,099</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55%</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MTI</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Italy</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Matera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2,928</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234,000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2,907</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99%</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27</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48,000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3</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15%</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NSG</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Germany</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Neustrelitz</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5,132</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5,000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5,102</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99%</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10,857</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89,000</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0000"/>
                          </a:solidFill>
                          <a:effectLst/>
                          <a:latin typeface="Calibri"/>
                        </a:rPr>
                        <a:t>12%</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3,459</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32%</a:t>
                      </a:r>
                      <a:endParaRPr lang="en-US" sz="800" b="0"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PAC</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Canada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Prince Albert</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413,758</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414,000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201,692</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49%</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369,687</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370,000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193,020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52%</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100,374</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28,671</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29%</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RSA</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Saudi </a:t>
                      </a:r>
                      <a:r>
                        <a:rPr lang="en-US" sz="800" b="0" i="0" u="none" strike="noStrike" dirty="0">
                          <a:solidFill>
                            <a:srgbClr val="000000"/>
                          </a:solidFill>
                          <a:effectLst/>
                          <a:latin typeface="Calibri"/>
                        </a:rPr>
                        <a:t>Arabia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Riyahd</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5,000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0000"/>
                          </a:solidFill>
                          <a:effectLst/>
                          <a:latin typeface="Calibri"/>
                        </a:rPr>
                        <a:t>1,608</a:t>
                      </a:r>
                      <a:endParaRPr lang="en-US" sz="800" b="0"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250,000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860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53%</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0000"/>
                          </a:solidFill>
                          <a:effectLst/>
                          <a:latin typeface="Calibri"/>
                        </a:rPr>
                        <a:t>SGI</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India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Shadnagar</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12,000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38,404</a:t>
                      </a:r>
                      <a:endParaRPr lang="en-US" sz="800" b="0" i="0" u="none" strike="noStrike" dirty="0">
                        <a:solidFill>
                          <a:srgbClr val="00B05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39,000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smtClean="0">
                          <a:solidFill>
                            <a:srgbClr val="00B050"/>
                          </a:solidFill>
                          <a:effectLst/>
                          <a:latin typeface="Calibri"/>
                        </a:rPr>
                        <a:t>100%</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38,054</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smtClean="0">
                          <a:solidFill>
                            <a:srgbClr val="00B050"/>
                          </a:solidFill>
                          <a:effectLst/>
                          <a:latin typeface="Calibri"/>
                        </a:rPr>
                        <a:t>99%</a:t>
                      </a:r>
                      <a:endParaRPr lang="en-US" sz="800" b="0" i="0" u="none" strike="noStrike" dirty="0">
                        <a:solidFill>
                          <a:srgbClr val="00B05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000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2350">
                <a:tc>
                  <a:txBody>
                    <a:bodyPr/>
                    <a:lstStyle/>
                    <a:p>
                      <a:pPr algn="ctr" fontAlgn="b"/>
                      <a:r>
                        <a:rPr lang="en-US" sz="800" b="0" i="0" u="none" strike="noStrike" dirty="0">
                          <a:solidFill>
                            <a:srgbClr val="00B050"/>
                          </a:solidFill>
                          <a:effectLst/>
                          <a:latin typeface="Calibri"/>
                        </a:rPr>
                        <a:t>ULM</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Mongolia</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Ulan Bator</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556</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500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111%</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554</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100%</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149469">
                <a:tc>
                  <a:txBody>
                    <a:bodyPr/>
                    <a:lstStyle/>
                    <a:p>
                      <a:pPr algn="ctr" fontAlgn="b"/>
                      <a:r>
                        <a:rPr lang="en-US" sz="800" b="0" i="0" u="none" strike="noStrike" dirty="0">
                          <a:solidFill>
                            <a:srgbClr val="00B050"/>
                          </a:solidFill>
                          <a:effectLst/>
                          <a:latin typeface="Calibri"/>
                        </a:rPr>
                        <a:t>UPR</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Puerto Rico</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Mayaguez</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US" sz="800" b="0" i="0" u="none" strike="noStrike" dirty="0">
                          <a:solidFill>
                            <a:srgbClr val="00B050"/>
                          </a:solidFill>
                          <a:effectLst/>
                          <a:latin typeface="Calibri"/>
                        </a:rPr>
                        <a:t> </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315</a:t>
                      </a: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500</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0" i="0" u="none" strike="noStrike" dirty="0">
                          <a:solidFill>
                            <a:srgbClr val="00B050"/>
                          </a:solidFill>
                          <a:effectLst/>
                          <a:latin typeface="Calibri"/>
                        </a:rPr>
                        <a:t>63%</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118</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0" i="0" u="none" strike="noStrike" dirty="0">
                          <a:solidFill>
                            <a:srgbClr val="00B050"/>
                          </a:solidFill>
                          <a:effectLst/>
                          <a:latin typeface="Calibri"/>
                        </a:rPr>
                        <a:t>37%</a:t>
                      </a: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149469">
                <a:tc>
                  <a:txBody>
                    <a:bodyPr/>
                    <a:lstStyle/>
                    <a:p>
                      <a:pPr algn="ctr" fontAlgn="b"/>
                      <a:r>
                        <a:rPr lang="en-US" sz="800" b="1" i="0" u="none" strike="noStrike" dirty="0">
                          <a:solidFill>
                            <a:srgbClr val="000000"/>
                          </a:solidFill>
                          <a:effectLst/>
                          <a:latin typeface="Calibri"/>
                        </a:rPr>
                        <a:t>Totals</a:t>
                      </a:r>
                    </a:p>
                  </a:txBody>
                  <a:tcPr marL="6804" marR="6804" marT="68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a:solidFill>
                            <a:srgbClr val="000000"/>
                          </a:solidFill>
                          <a:effectLst/>
                          <a:latin typeface="Calibri"/>
                        </a:rPr>
                        <a:t> </a:t>
                      </a:r>
                    </a:p>
                  </a:txBody>
                  <a:tcPr marL="6804" marR="6804" marT="68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a:solidFill>
                            <a:srgbClr val="000000"/>
                          </a:solidFill>
                          <a:effectLst/>
                          <a:latin typeface="Calibri"/>
                        </a:rPr>
                        <a:t> </a:t>
                      </a:r>
                    </a:p>
                  </a:txBody>
                  <a:tcPr marL="6804" marR="6804" marT="680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801,693</a:t>
                      </a:r>
                      <a:endParaRPr lang="en-US" sz="800" b="1" i="0" u="none" strike="noStrike" dirty="0">
                        <a:solidFill>
                          <a:srgbClr val="000000"/>
                        </a:solidFill>
                        <a:effectLst/>
                        <a:latin typeface="Calibri"/>
                      </a:endParaRPr>
                    </a:p>
                  </a:txBody>
                  <a:tcPr marL="6804" marR="6804" marT="68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1,562,000</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1" i="0" u="none" strike="noStrike" dirty="0" smtClean="0">
                          <a:solidFill>
                            <a:srgbClr val="000000"/>
                          </a:solidFill>
                          <a:effectLst/>
                          <a:latin typeface="Calibri"/>
                        </a:rPr>
                        <a:t>51%</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a:solidFill>
                            <a:srgbClr val="000000"/>
                          </a:solidFill>
                          <a:effectLst/>
                          <a:latin typeface="Calibri"/>
                        </a:rPr>
                        <a:t>468,584</a:t>
                      </a: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58%</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1,922,512</a:t>
                      </a:r>
                      <a:endParaRPr lang="en-US" sz="800" b="1"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3,726,500</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1" i="0" u="none" strike="noStrike" dirty="0" smtClean="0">
                          <a:solidFill>
                            <a:srgbClr val="000000"/>
                          </a:solidFill>
                          <a:effectLst/>
                          <a:latin typeface="Calibri"/>
                        </a:rPr>
                        <a:t>52%</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1,603,644</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83%</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778,406</a:t>
                      </a:r>
                      <a:endParaRPr lang="en-US" sz="800" b="1" i="0" u="none" strike="noStrike" dirty="0">
                        <a:solidFill>
                          <a:srgbClr val="000000"/>
                        </a:solidFill>
                        <a:effectLst/>
                        <a:latin typeface="Calibri"/>
                      </a:endParaRPr>
                    </a:p>
                  </a:txBody>
                  <a:tcPr marL="6804" marR="6804" marT="68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1,092,500</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US" sz="800" b="1" i="0" u="none" strike="noStrike" dirty="0" smtClean="0">
                          <a:solidFill>
                            <a:srgbClr val="000000"/>
                          </a:solidFill>
                          <a:effectLst/>
                          <a:latin typeface="Calibri"/>
                        </a:rPr>
                        <a:t>71%</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354,735</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800" b="1" i="0" u="none" strike="noStrike" dirty="0" smtClean="0">
                          <a:solidFill>
                            <a:srgbClr val="000000"/>
                          </a:solidFill>
                          <a:effectLst/>
                          <a:latin typeface="Calibri"/>
                        </a:rPr>
                        <a:t>46%</a:t>
                      </a:r>
                      <a:endParaRPr lang="en-US" sz="800" b="1" i="0" u="none" strike="noStrike" dirty="0">
                        <a:solidFill>
                          <a:srgbClr val="000000"/>
                        </a:solidFill>
                        <a:effectLst/>
                        <a:latin typeface="Calibri"/>
                      </a:endParaRPr>
                    </a:p>
                  </a:txBody>
                  <a:tcPr marL="6804" marR="6804" marT="68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bl>
          </a:graphicData>
        </a:graphic>
      </p:graphicFrame>
      <p:sp>
        <p:nvSpPr>
          <p:cNvPr id="3" name="Footer Placeholder 2"/>
          <p:cNvSpPr>
            <a:spLocks noGrp="1"/>
          </p:cNvSpPr>
          <p:nvPr>
            <p:ph type="ftr" sz="quarter" idx="10"/>
          </p:nvPr>
        </p:nvSpPr>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11</a:t>
            </a:fld>
            <a:endParaRPr lang="en-US"/>
          </a:p>
        </p:txBody>
      </p:sp>
    </p:spTree>
    <p:extLst>
      <p:ext uri="{BB962C8B-B14F-4D97-AF65-F5344CB8AC3E}">
        <p14:creationId xmlns:p14="http://schemas.microsoft.com/office/powerpoint/2010/main" val="389721577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LGAC WRS-2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9" y="967550"/>
            <a:ext cx="7998939" cy="5069640"/>
          </a:xfrm>
          <a:prstGeom prst="rect">
            <a:avLst/>
          </a:prstGeom>
        </p:spPr>
      </p:pic>
      <p:sp>
        <p:nvSpPr>
          <p:cNvPr id="3" name="Footer Placeholder 2"/>
          <p:cNvSpPr>
            <a:spLocks noGrp="1"/>
          </p:cNvSpPr>
          <p:nvPr>
            <p:ph type="ftr" sz="quarter" idx="10"/>
          </p:nvPr>
        </p:nvSpPr>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12</a:t>
            </a:fld>
            <a:endParaRPr lang="en-US"/>
          </a:p>
        </p:txBody>
      </p:sp>
    </p:spTree>
    <p:extLst>
      <p:ext uri="{BB962C8B-B14F-4D97-AF65-F5344CB8AC3E}">
        <p14:creationId xmlns:p14="http://schemas.microsoft.com/office/powerpoint/2010/main" val="390366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LGAC WRS-1</a:t>
            </a:r>
            <a:endParaRPr lang="en-US" dirty="0"/>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84887" y="1062681"/>
            <a:ext cx="7933038" cy="4893275"/>
          </a:xfrm>
          <a:prstGeom prst="rect">
            <a:avLst/>
          </a:prstGeom>
        </p:spPr>
      </p:pic>
      <p:sp>
        <p:nvSpPr>
          <p:cNvPr id="4" name="Footer Placeholder 3"/>
          <p:cNvSpPr>
            <a:spLocks noGrp="1"/>
          </p:cNvSpPr>
          <p:nvPr>
            <p:ph type="ftr" sz="quarter" idx="10"/>
          </p:nvPr>
        </p:nvSpPr>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13</a:t>
            </a:fld>
            <a:endParaRPr lang="en-US"/>
          </a:p>
        </p:txBody>
      </p:sp>
    </p:spTree>
    <p:extLst>
      <p:ext uri="{BB962C8B-B14F-4D97-AF65-F5344CB8AC3E}">
        <p14:creationId xmlns:p14="http://schemas.microsoft.com/office/powerpoint/2010/main" val="326395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LGAC Status</a:t>
            </a:r>
            <a:endParaRPr lang="en-US" dirty="0"/>
          </a:p>
        </p:txBody>
      </p:sp>
      <p:sp>
        <p:nvSpPr>
          <p:cNvPr id="3" name="TextBox 2"/>
          <p:cNvSpPr txBox="1"/>
          <p:nvPr/>
        </p:nvSpPr>
        <p:spPr>
          <a:xfrm>
            <a:off x="2419199" y="4751882"/>
            <a:ext cx="4305602" cy="461665"/>
          </a:xfrm>
          <a:prstGeom prst="rect">
            <a:avLst/>
          </a:prstGeom>
          <a:noFill/>
        </p:spPr>
        <p:txBody>
          <a:bodyPr wrap="none" rtlCol="0">
            <a:spAutoFit/>
          </a:bodyPr>
          <a:lstStyle/>
          <a:p>
            <a:pPr algn="ctr"/>
            <a:r>
              <a:rPr lang="en-US" sz="2400" dirty="0">
                <a:solidFill>
                  <a:srgbClr val="FFFF00"/>
                </a:solidFill>
              </a:rPr>
              <a:t>3,502,611 Scenes Recovered!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204" y="1960386"/>
            <a:ext cx="6711593" cy="2509136"/>
          </a:xfrm>
          <a:prstGeom prst="rect">
            <a:avLst/>
          </a:prstGeom>
        </p:spPr>
      </p:pic>
      <p:cxnSp>
        <p:nvCxnSpPr>
          <p:cNvPr id="6" name="Straight Connector 5"/>
          <p:cNvCxnSpPr/>
          <p:nvPr/>
        </p:nvCxnSpPr>
        <p:spPr bwMode="auto">
          <a:xfrm flipH="1">
            <a:off x="7301449" y="2359847"/>
            <a:ext cx="17672" cy="1717514"/>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4" name="Footer Placeholder 3"/>
          <p:cNvSpPr>
            <a:spLocks noGrp="1"/>
          </p:cNvSpPr>
          <p:nvPr>
            <p:ph type="ftr" sz="quarter" idx="10"/>
          </p:nvPr>
        </p:nvSpPr>
        <p:spPr/>
        <p:txBody>
          <a:bodyPr/>
          <a:lstStyle/>
          <a:p>
            <a:r>
              <a:rPr lang="en-US" smtClean="0"/>
              <a:t>WGISS-41 (March 14-18, 2016)</a:t>
            </a:r>
            <a:endParaRPr lang="en-US" dirty="0"/>
          </a:p>
        </p:txBody>
      </p:sp>
      <p:sp>
        <p:nvSpPr>
          <p:cNvPr id="7" name="Slide Number Placeholder 6"/>
          <p:cNvSpPr>
            <a:spLocks noGrp="1"/>
          </p:cNvSpPr>
          <p:nvPr>
            <p:ph type="sldNum" sz="quarter" idx="11"/>
          </p:nvPr>
        </p:nvSpPr>
        <p:spPr/>
        <p:txBody>
          <a:bodyPr/>
          <a:lstStyle/>
          <a:p>
            <a:fld id="{B7738C77-41C9-4F87-88E4-79997785F030}" type="slidenum">
              <a:rPr lang="en-US" smtClean="0"/>
              <a:t>14</a:t>
            </a:fld>
            <a:endParaRPr lang="en-US"/>
          </a:p>
        </p:txBody>
      </p:sp>
    </p:spTree>
    <p:extLst>
      <p:ext uri="{BB962C8B-B14F-4D97-AF65-F5344CB8AC3E}">
        <p14:creationId xmlns:p14="http://schemas.microsoft.com/office/powerpoint/2010/main" val="337366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8613" y="2168525"/>
            <a:ext cx="8305800" cy="1143000"/>
          </a:xfrm>
        </p:spPr>
        <p:txBody>
          <a:bodyPr/>
          <a:lstStyle/>
          <a:p>
            <a:pPr algn="ctr"/>
            <a:r>
              <a:rPr lang="en-US" sz="5400" smtClean="0">
                <a:ea typeface="ＭＳ Ｐゴシック" pitchFamily="34" charset="-128"/>
              </a:rPr>
              <a:t>Questions</a:t>
            </a:r>
          </a:p>
        </p:txBody>
      </p:sp>
      <p:sp>
        <p:nvSpPr>
          <p:cNvPr id="2" name="Footer Placeholder 1"/>
          <p:cNvSpPr>
            <a:spLocks noGrp="1"/>
          </p:cNvSpPr>
          <p:nvPr>
            <p:ph type="ftr" sz="quarter" idx="10"/>
          </p:nvPr>
        </p:nvSpPr>
        <p:spPr/>
        <p:txBody>
          <a:bodyPr/>
          <a:lstStyle/>
          <a:p>
            <a:r>
              <a:rPr lang="en-US" smtClean="0"/>
              <a:t>WGISS-41 (March 14-18, 2016)</a:t>
            </a:r>
            <a:endParaRPr lang="en-US" dirty="0"/>
          </a:p>
        </p:txBody>
      </p:sp>
      <p:sp>
        <p:nvSpPr>
          <p:cNvPr id="3" name="Slide Number Placeholder 2"/>
          <p:cNvSpPr>
            <a:spLocks noGrp="1"/>
          </p:cNvSpPr>
          <p:nvPr>
            <p:ph type="sldNum" sz="quarter" idx="11"/>
          </p:nvPr>
        </p:nvSpPr>
        <p:spPr/>
        <p:txBody>
          <a:bodyPr/>
          <a:lstStyle/>
          <a:p>
            <a:fld id="{B7738C77-41C9-4F87-88E4-79997785F030}" type="slidenum">
              <a:rPr lang="en-US" smtClean="0"/>
              <a:t>15</a:t>
            </a:fld>
            <a:endParaRPr lang="en-US"/>
          </a:p>
        </p:txBody>
      </p:sp>
    </p:spTree>
    <p:extLst>
      <p:ext uri="{BB962C8B-B14F-4D97-AF65-F5344CB8AC3E}">
        <p14:creationId xmlns:p14="http://schemas.microsoft.com/office/powerpoint/2010/main" val="120447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LGAC Objective</a:t>
            </a:r>
            <a:endParaRPr lang="en-US" dirty="0"/>
          </a:p>
        </p:txBody>
      </p:sp>
      <p:sp>
        <p:nvSpPr>
          <p:cNvPr id="3" name="Content Placeholder 2"/>
          <p:cNvSpPr>
            <a:spLocks noGrp="1"/>
          </p:cNvSpPr>
          <p:nvPr>
            <p:ph idx="1"/>
          </p:nvPr>
        </p:nvSpPr>
        <p:spPr/>
        <p:txBody>
          <a:bodyPr/>
          <a:lstStyle/>
          <a:p>
            <a:r>
              <a:rPr lang="en-US" altLang="en-US" sz="2400" smtClean="0"/>
              <a:t>Obtain a consolidated copy of the global archive of current and historical Landsat imagery, metadata, browse, and ancillary data at EROS – to the greatest extent possible</a:t>
            </a:r>
          </a:p>
          <a:p>
            <a:pPr lvl="1"/>
            <a:r>
              <a:rPr lang="en-US" sz="2000" smtClean="0"/>
              <a:t>International Ground Stations (IGSs) received unique Landsat 1-7 data</a:t>
            </a:r>
          </a:p>
          <a:p>
            <a:pPr lvl="1"/>
            <a:r>
              <a:rPr lang="en-US" sz="2000" smtClean="0"/>
              <a:t>Historically, only small sets of IGS data were requested / received by USGS prior to the start of the LGAC initiative</a:t>
            </a:r>
          </a:p>
          <a:p>
            <a:pPr lvl="1"/>
            <a:r>
              <a:rPr lang="en-US" sz="2000" smtClean="0"/>
              <a:t>Concern about the state of historical archives, especially at inactive stations where there is little operational contact</a:t>
            </a:r>
          </a:p>
          <a:p>
            <a:pPr lvl="1"/>
            <a:r>
              <a:rPr lang="en-US" sz="2000" smtClean="0"/>
              <a:t>Provide vastly better support for global change analysis and assessment for over 40+ years of data across multiple Landsat sensors</a:t>
            </a:r>
            <a:endParaRPr lang="en-US" sz="2000" dirty="0"/>
          </a:p>
        </p:txBody>
      </p:sp>
      <p:sp>
        <p:nvSpPr>
          <p:cNvPr id="10" name="Footer Placeholder 9"/>
          <p:cNvSpPr>
            <a:spLocks noGrp="1"/>
          </p:cNvSpPr>
          <p:nvPr>
            <p:ph type="ftr" sz="quarter" idx="10"/>
          </p:nvPr>
        </p:nvSpPr>
        <p:spPr/>
        <p:txBody>
          <a:bodyPr/>
          <a:lstStyle/>
          <a:p>
            <a:r>
              <a:rPr lang="en-US" smtClean="0"/>
              <a:t>WGISS-41 (March 14-18, 2016)</a:t>
            </a:r>
            <a:endParaRPr lang="en-US" dirty="0"/>
          </a:p>
        </p:txBody>
      </p:sp>
      <p:sp>
        <p:nvSpPr>
          <p:cNvPr id="11" name="Slide Number Placeholder 10"/>
          <p:cNvSpPr>
            <a:spLocks noGrp="1"/>
          </p:cNvSpPr>
          <p:nvPr>
            <p:ph type="sldNum" sz="quarter" idx="11"/>
          </p:nvPr>
        </p:nvSpPr>
        <p:spPr/>
        <p:txBody>
          <a:bodyPr/>
          <a:lstStyle/>
          <a:p>
            <a:fld id="{B7738C77-41C9-4F87-88E4-79997785F030}" type="slidenum">
              <a:rPr lang="en-US" smtClean="0"/>
              <a:t>2</a:t>
            </a:fld>
            <a:endParaRPr lang="en-US"/>
          </a:p>
        </p:txBody>
      </p:sp>
    </p:spTree>
    <p:extLst>
      <p:ext uri="{BB962C8B-B14F-4D97-AF65-F5344CB8AC3E}">
        <p14:creationId xmlns:p14="http://schemas.microsoft.com/office/powerpoint/2010/main" val="2251773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Landsat Ground Stations</a:t>
            </a:r>
            <a:endParaRPr lang="en-US" dirty="0"/>
          </a:p>
        </p:txBody>
      </p:sp>
      <p:sp>
        <p:nvSpPr>
          <p:cNvPr id="3" name="TextBox 2"/>
          <p:cNvSpPr txBox="1"/>
          <p:nvPr/>
        </p:nvSpPr>
        <p:spPr>
          <a:xfrm>
            <a:off x="618067" y="5690493"/>
            <a:ext cx="4733988" cy="276999"/>
          </a:xfrm>
          <a:prstGeom prst="rect">
            <a:avLst/>
          </a:prstGeom>
          <a:noFill/>
        </p:spPr>
        <p:txBody>
          <a:bodyPr wrap="none" rtlCol="0">
            <a:spAutoFit/>
          </a:bodyPr>
          <a:lstStyle/>
          <a:p>
            <a:r>
              <a:rPr lang="en-US" sz="1200" dirty="0" smtClean="0">
                <a:solidFill>
                  <a:schemeClr val="bg1"/>
                </a:solidFill>
              </a:rPr>
              <a:t>* Does not include Landsat Ground Network (LGN) stations for U.S.</a:t>
            </a:r>
            <a:endParaRPr lang="en-US" sz="1200" dirty="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8732"/>
            <a:ext cx="8382000" cy="419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3</a:t>
            </a:fld>
            <a:endParaRPr lang="en-US"/>
          </a:p>
        </p:txBody>
      </p:sp>
    </p:spTree>
    <p:extLst>
      <p:ext uri="{BB962C8B-B14F-4D97-AF65-F5344CB8AC3E}">
        <p14:creationId xmlns:p14="http://schemas.microsoft.com/office/powerpoint/2010/main" val="16259714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432" y="3381227"/>
            <a:ext cx="4238368" cy="3178778"/>
          </a:xfrm>
          <a:prstGeom prst="rect">
            <a:avLst/>
          </a:prstGeom>
        </p:spPr>
      </p:pic>
      <p:sp>
        <p:nvSpPr>
          <p:cNvPr id="2" name="Title 1"/>
          <p:cNvSpPr>
            <a:spLocks noGrp="1"/>
          </p:cNvSpPr>
          <p:nvPr>
            <p:ph type="title"/>
          </p:nvPr>
        </p:nvSpPr>
        <p:spPr/>
        <p:txBody>
          <a:bodyPr/>
          <a:lstStyle/>
          <a:p>
            <a:r>
              <a:rPr lang="en-US" smtClean="0"/>
              <a:t>Recent Major Accomplishments</a:t>
            </a:r>
            <a:endParaRPr lang="en-US" dirty="0"/>
          </a:p>
        </p:txBody>
      </p:sp>
      <p:sp>
        <p:nvSpPr>
          <p:cNvPr id="3" name="Content Placeholder 2"/>
          <p:cNvSpPr>
            <a:spLocks noGrp="1"/>
          </p:cNvSpPr>
          <p:nvPr>
            <p:ph idx="1"/>
          </p:nvPr>
        </p:nvSpPr>
        <p:spPr/>
        <p:txBody>
          <a:bodyPr/>
          <a:lstStyle/>
          <a:p>
            <a:r>
              <a:rPr lang="en-US" sz="2400" dirty="0" smtClean="0"/>
              <a:t>Completed Pakistan (SUPARCO) HDDT Ingest</a:t>
            </a:r>
          </a:p>
          <a:p>
            <a:pPr lvl="1"/>
            <a:r>
              <a:rPr lang="en-US" sz="2000" dirty="0" smtClean="0"/>
              <a:t>Successfully read data off of 2,443 tapes </a:t>
            </a:r>
          </a:p>
          <a:p>
            <a:pPr lvl="1"/>
            <a:r>
              <a:rPr lang="en-US" sz="2000" dirty="0" smtClean="0"/>
              <a:t>Through continuous process improvements and lessons learned, tapes were read in a 21 month period (original projection was 84 months)</a:t>
            </a:r>
          </a:p>
          <a:p>
            <a:pPr lvl="1"/>
            <a:r>
              <a:rPr lang="en-US" sz="2000" dirty="0" smtClean="0"/>
              <a:t>63,564 scenes recovered, with 97% new to the archive</a:t>
            </a:r>
          </a:p>
          <a:p>
            <a:pPr lvl="1"/>
            <a:r>
              <a:rPr lang="en-US" sz="2000" dirty="0" smtClean="0"/>
              <a:t>96% of data with good-to-great scene quality</a:t>
            </a:r>
          </a:p>
          <a:p>
            <a:pPr lvl="1"/>
            <a:endParaRPr lang="en-US" sz="2000" dirty="0" smtClean="0"/>
          </a:p>
          <a:p>
            <a:endParaRPr lang="en-US" sz="2400" dirty="0"/>
          </a:p>
        </p:txBody>
      </p:sp>
      <p:sp>
        <p:nvSpPr>
          <p:cNvPr id="4" name="AutoShape 2" descr="https://edclxs62.cr.usgs.gov:80/BRW/ETM/223/68/2002/L74CUB1202122130100.R08.jpg"/>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3000" dirty="0"/>
          </a:p>
        </p:txBody>
      </p:sp>
      <p:sp>
        <p:nvSpPr>
          <p:cNvPr id="5" name="AutoShape 4" descr="https://edclxs62.cr.usgs.gov:80/BRW/ETM/223/68/2002/L74CUB1202122130100.R08.jpg"/>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3000" dirty="0"/>
          </a:p>
        </p:txBody>
      </p:sp>
      <p:sp>
        <p:nvSpPr>
          <p:cNvPr id="8" name="Footer Placeholder 7"/>
          <p:cNvSpPr>
            <a:spLocks noGrp="1"/>
          </p:cNvSpPr>
          <p:nvPr>
            <p:ph type="ftr" sz="quarter" idx="10"/>
          </p:nvPr>
        </p:nvSpPr>
        <p:spPr/>
        <p:txBody>
          <a:bodyPr/>
          <a:lstStyle/>
          <a:p>
            <a:r>
              <a:rPr lang="en-US" smtClean="0"/>
              <a:t>WGISS-41 (March 14-18, 2016)</a:t>
            </a:r>
            <a:endParaRPr lang="en-US" dirty="0"/>
          </a:p>
        </p:txBody>
      </p:sp>
      <p:sp>
        <p:nvSpPr>
          <p:cNvPr id="9" name="Slide Number Placeholder 8"/>
          <p:cNvSpPr>
            <a:spLocks noGrp="1"/>
          </p:cNvSpPr>
          <p:nvPr>
            <p:ph type="sldNum" sz="quarter" idx="11"/>
          </p:nvPr>
        </p:nvSpPr>
        <p:spPr/>
        <p:txBody>
          <a:bodyPr/>
          <a:lstStyle/>
          <a:p>
            <a:fld id="{B7738C77-41C9-4F87-88E4-79997785F030}" type="slidenum">
              <a:rPr lang="en-US" smtClean="0"/>
              <a:t>4</a:t>
            </a:fld>
            <a:endParaRPr lang="en-US"/>
          </a:p>
        </p:txBody>
      </p:sp>
    </p:spTree>
    <p:extLst>
      <p:ext uri="{BB962C8B-B14F-4D97-AF65-F5344CB8AC3E}">
        <p14:creationId xmlns:p14="http://schemas.microsoft.com/office/powerpoint/2010/main" val="101804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smtClean="0"/>
              <a:t>Recent Major Accomplishments</a:t>
            </a:r>
            <a:endParaRPr lang="en-US" dirty="0"/>
          </a:p>
        </p:txBody>
      </p:sp>
      <p:sp>
        <p:nvSpPr>
          <p:cNvPr id="3" name="Content Placeholder 2"/>
          <p:cNvSpPr>
            <a:spLocks noGrp="1"/>
          </p:cNvSpPr>
          <p:nvPr>
            <p:ph idx="1"/>
          </p:nvPr>
        </p:nvSpPr>
        <p:spPr/>
        <p:txBody>
          <a:bodyPr/>
          <a:lstStyle/>
          <a:p>
            <a:r>
              <a:rPr lang="en-US" smtClean="0"/>
              <a:t>Thailand (GISTDA) – Received ~2,000 HDDTs and 3 tape drives to be used for continued LGAC data recovery</a:t>
            </a:r>
          </a:p>
          <a:p>
            <a:r>
              <a:rPr lang="en-US" smtClean="0"/>
              <a:t>Begun recovery of data</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319" y="3240944"/>
            <a:ext cx="3653481" cy="27026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46" y="3240944"/>
            <a:ext cx="4051228" cy="2702656"/>
          </a:xfrm>
          <a:prstGeom prst="rect">
            <a:avLst/>
          </a:prstGeom>
        </p:spPr>
      </p:pic>
      <p:sp>
        <p:nvSpPr>
          <p:cNvPr id="5" name="Footer Placeholder 4"/>
          <p:cNvSpPr>
            <a:spLocks noGrp="1"/>
          </p:cNvSpPr>
          <p:nvPr>
            <p:ph type="ftr" sz="quarter" idx="10"/>
          </p:nvPr>
        </p:nvSpPr>
        <p:spPr/>
        <p:txBody>
          <a:bodyPr/>
          <a:lstStyle/>
          <a:p>
            <a:r>
              <a:rPr lang="en-US" smtClean="0"/>
              <a:t>WGISS-41 (March 14-18,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5</a:t>
            </a:fld>
            <a:endParaRPr lang="en-US"/>
          </a:p>
        </p:txBody>
      </p:sp>
    </p:spTree>
    <p:extLst>
      <p:ext uri="{BB962C8B-B14F-4D97-AF65-F5344CB8AC3E}">
        <p14:creationId xmlns:p14="http://schemas.microsoft.com/office/powerpoint/2010/main" val="411878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270" y="1397085"/>
            <a:ext cx="3362418" cy="2521814"/>
          </a:xfrm>
          <a:prstGeom prst="rect">
            <a:avLst/>
          </a:prstGeom>
        </p:spPr>
      </p:pic>
      <p:sp>
        <p:nvSpPr>
          <p:cNvPr id="8" name="Title 1"/>
          <p:cNvSpPr>
            <a:spLocks noGrp="1"/>
          </p:cNvSpPr>
          <p:nvPr>
            <p:ph type="title"/>
          </p:nvPr>
        </p:nvSpPr>
        <p:spPr/>
        <p:txBody>
          <a:bodyPr/>
          <a:lstStyle/>
          <a:p>
            <a:r>
              <a:rPr lang="en-US" smtClean="0"/>
              <a:t>Recent Major Accomplishments</a:t>
            </a:r>
            <a:endParaRPr lang="en-US" dirty="0"/>
          </a:p>
        </p:txBody>
      </p:sp>
      <p:sp>
        <p:nvSpPr>
          <p:cNvPr id="3" name="Content Placeholder 2"/>
          <p:cNvSpPr>
            <a:spLocks noGrp="1"/>
          </p:cNvSpPr>
          <p:nvPr>
            <p:ph idx="1"/>
          </p:nvPr>
        </p:nvSpPr>
        <p:spPr/>
        <p:txBody>
          <a:bodyPr/>
          <a:lstStyle/>
          <a:p>
            <a:r>
              <a:rPr lang="en-US" sz="2400" dirty="0" smtClean="0"/>
              <a:t>Saudi Arabia (KACST) – Received all TM and MSS data on HDDTs and DLTs</a:t>
            </a:r>
          </a:p>
          <a:p>
            <a:pPr lvl="1"/>
            <a:r>
              <a:rPr lang="en-US" sz="2000" dirty="0" smtClean="0"/>
              <a:t>17,300 HDDTs</a:t>
            </a:r>
          </a:p>
          <a:p>
            <a:pPr lvl="1"/>
            <a:r>
              <a:rPr lang="en-US" sz="2000" dirty="0" smtClean="0"/>
              <a:t>4,045 DLTs</a:t>
            </a:r>
          </a:p>
          <a:p>
            <a:pPr lvl="1"/>
            <a:r>
              <a:rPr lang="en-US" sz="2000" dirty="0" smtClean="0"/>
              <a:t>~250,000 TM scenes </a:t>
            </a:r>
          </a:p>
          <a:p>
            <a:pPr lvl="1"/>
            <a:r>
              <a:rPr lang="en-US" sz="2000" dirty="0" smtClean="0"/>
              <a:t>MSS scene count unknown</a:t>
            </a:r>
          </a:p>
          <a:p>
            <a:endParaRPr lang="en-US" sz="2400" dirty="0" smtClean="0"/>
          </a:p>
          <a:p>
            <a:r>
              <a:rPr lang="en-US" sz="2400" dirty="0" smtClean="0"/>
              <a:t>Canada (CCMEO) – Received HDDT drive and spare equipment to assist with continuing data recovery effort</a:t>
            </a:r>
          </a:p>
          <a:p>
            <a:r>
              <a:rPr lang="en-US" sz="2400" dirty="0" smtClean="0"/>
              <a:t>India (ISRO) – Received and ingested entire TM archive holdings (~39,000 scenes) </a:t>
            </a:r>
          </a:p>
          <a:p>
            <a:endParaRPr lang="en-US" sz="2400" dirty="0" smtClean="0"/>
          </a:p>
        </p:txBody>
      </p:sp>
      <p:sp>
        <p:nvSpPr>
          <p:cNvPr id="7" name="Footer Placeholder 6"/>
          <p:cNvSpPr>
            <a:spLocks noGrp="1"/>
          </p:cNvSpPr>
          <p:nvPr>
            <p:ph type="ftr" sz="quarter" idx="10"/>
          </p:nvPr>
        </p:nvSpPr>
        <p:spPr/>
        <p:txBody>
          <a:bodyPr/>
          <a:lstStyle/>
          <a:p>
            <a:r>
              <a:rPr lang="en-US" smtClean="0"/>
              <a:t>WGISS-41 (March 14-18, 2016)</a:t>
            </a:r>
            <a:endParaRPr lang="en-US" dirty="0"/>
          </a:p>
        </p:txBody>
      </p:sp>
      <p:sp>
        <p:nvSpPr>
          <p:cNvPr id="9" name="Slide Number Placeholder 8"/>
          <p:cNvSpPr>
            <a:spLocks noGrp="1"/>
          </p:cNvSpPr>
          <p:nvPr>
            <p:ph type="sldNum" sz="quarter" idx="11"/>
          </p:nvPr>
        </p:nvSpPr>
        <p:spPr/>
        <p:txBody>
          <a:bodyPr/>
          <a:lstStyle/>
          <a:p>
            <a:fld id="{B7738C77-41C9-4F87-88E4-79997785F030}" type="slidenum">
              <a:rPr lang="en-US" smtClean="0"/>
              <a:t>6</a:t>
            </a:fld>
            <a:endParaRPr lang="en-US"/>
          </a:p>
        </p:txBody>
      </p:sp>
    </p:spTree>
    <p:extLst>
      <p:ext uri="{BB962C8B-B14F-4D97-AF65-F5344CB8AC3E}">
        <p14:creationId xmlns:p14="http://schemas.microsoft.com/office/powerpoint/2010/main" val="347777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LGAC Status</a:t>
            </a:r>
            <a:endParaRPr lang="en-US" dirty="0"/>
          </a:p>
        </p:txBody>
      </p:sp>
      <p:sp>
        <p:nvSpPr>
          <p:cNvPr id="7" name="Content Placeholder 6"/>
          <p:cNvSpPr>
            <a:spLocks noGrp="1"/>
          </p:cNvSpPr>
          <p:nvPr>
            <p:ph sz="half" idx="2"/>
          </p:nvPr>
        </p:nvSpPr>
        <p:spPr/>
        <p:txBody>
          <a:bodyPr/>
          <a:lstStyle/>
          <a:p>
            <a:r>
              <a:rPr lang="en-US" sz="2400" dirty="0"/>
              <a:t>Argentina – LTOs</a:t>
            </a:r>
          </a:p>
          <a:p>
            <a:pPr lvl="1"/>
            <a:r>
              <a:rPr lang="en-US" sz="2000" dirty="0"/>
              <a:t>TM and ETM+ data delivery continues</a:t>
            </a:r>
          </a:p>
          <a:p>
            <a:r>
              <a:rPr lang="en-US" sz="2400" dirty="0"/>
              <a:t>Brazil – HDDTs</a:t>
            </a:r>
          </a:p>
          <a:p>
            <a:pPr lvl="1"/>
            <a:r>
              <a:rPr lang="en-US" sz="2000" dirty="0"/>
              <a:t>USGS to investigate setting up Wideband Video Drive to read tapes</a:t>
            </a:r>
          </a:p>
          <a:p>
            <a:pPr lvl="2"/>
            <a:r>
              <a:rPr lang="en-US" sz="1800" dirty="0"/>
              <a:t>~875 tapes to be sent by Brazil upon sample tape success</a:t>
            </a:r>
          </a:p>
          <a:p>
            <a:pPr lvl="2"/>
            <a:r>
              <a:rPr lang="en-US" sz="1800" dirty="0"/>
              <a:t>Primarily consist of MSS data, with very small number of TM intervals also included</a:t>
            </a:r>
          </a:p>
          <a:p>
            <a:endParaRPr lang="en-US" sz="2400" dirty="0"/>
          </a:p>
        </p:txBody>
      </p:sp>
      <p:graphicFrame>
        <p:nvGraphicFramePr>
          <p:cNvPr id="5" name="Content Placeholder 3"/>
          <p:cNvGraphicFramePr>
            <a:graphicFrameLocks/>
          </p:cNvGraphicFramePr>
          <p:nvPr>
            <p:extLst>
              <p:ext uri="{D42A27DB-BD31-4B8C-83A1-F6EECF244321}">
                <p14:modId xmlns:p14="http://schemas.microsoft.com/office/powerpoint/2010/main" val="563128264"/>
              </p:ext>
            </p:extLst>
          </p:nvPr>
        </p:nvGraphicFramePr>
        <p:xfrm>
          <a:off x="381000" y="1371599"/>
          <a:ext cx="4229099" cy="4584354"/>
        </p:xfrm>
        <a:graphic>
          <a:graphicData uri="http://schemas.openxmlformats.org/drawingml/2006/table">
            <a:tbl>
              <a:tblPr firstRow="1" bandRow="1">
                <a:tableStyleId>{F5AB1C69-6EDB-4FF4-983F-18BD219EF322}</a:tableStyleId>
              </a:tblPr>
              <a:tblGrid>
                <a:gridCol w="1498588"/>
                <a:gridCol w="776806"/>
                <a:gridCol w="974255"/>
                <a:gridCol w="979450"/>
              </a:tblGrid>
              <a:tr h="469634">
                <a:tc>
                  <a:txBody>
                    <a:bodyPr/>
                    <a:lstStyle/>
                    <a:p>
                      <a:r>
                        <a:rPr lang="en-US" sz="1000" b="1" dirty="0" smtClean="0">
                          <a:solidFill>
                            <a:schemeClr val="bg1"/>
                          </a:solidFill>
                        </a:rPr>
                        <a:t>Country (Organization)</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0F9B"/>
                    </a:solidFill>
                  </a:tcPr>
                </a:tc>
                <a:tc>
                  <a:txBody>
                    <a:bodyPr/>
                    <a:lstStyle/>
                    <a:p>
                      <a:pPr algn="ctr"/>
                      <a:r>
                        <a:rPr lang="en-US" sz="1000" b="1" dirty="0" smtClean="0">
                          <a:solidFill>
                            <a:schemeClr val="bg1"/>
                          </a:solidFill>
                        </a:rPr>
                        <a:t>Ground Station</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0F9B"/>
                    </a:solidFill>
                  </a:tcPr>
                </a:tc>
                <a:tc>
                  <a:txBody>
                    <a:bodyPr/>
                    <a:lstStyle/>
                    <a:p>
                      <a:r>
                        <a:rPr lang="en-US" sz="1000" b="1" dirty="0" smtClean="0">
                          <a:solidFill>
                            <a:schemeClr val="bg1"/>
                          </a:solidFill>
                        </a:rPr>
                        <a:t>%</a:t>
                      </a:r>
                      <a:r>
                        <a:rPr lang="en-US" sz="1000" b="1" baseline="0" dirty="0" smtClean="0">
                          <a:solidFill>
                            <a:schemeClr val="bg1"/>
                          </a:solidFill>
                        </a:rPr>
                        <a:t> LGAC Delivered</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0F9B"/>
                    </a:solidFill>
                  </a:tcPr>
                </a:tc>
                <a:tc>
                  <a:txBody>
                    <a:bodyPr/>
                    <a:lstStyle/>
                    <a:p>
                      <a:r>
                        <a:rPr lang="en-US" sz="1000" b="1" dirty="0" smtClean="0">
                          <a:solidFill>
                            <a:schemeClr val="bg1"/>
                          </a:solidFill>
                        </a:rPr>
                        <a:t>% LGAC Ingested</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0F9B"/>
                    </a:solidFill>
                  </a:tcPr>
                </a:tc>
              </a:tr>
              <a:tr h="257170">
                <a:tc rowSpan="2">
                  <a:txBody>
                    <a:bodyPr/>
                    <a:lstStyle/>
                    <a:p>
                      <a:r>
                        <a:rPr lang="en-US" sz="900" dirty="0" smtClean="0">
                          <a:solidFill>
                            <a:schemeClr val="tx1"/>
                          </a:solidFill>
                        </a:rPr>
                        <a:t>Argentina (CONAE)</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2">
                  <a:txBody>
                    <a:bodyPr/>
                    <a:lstStyle/>
                    <a:p>
                      <a:pPr algn="ctr"/>
                      <a:r>
                        <a:rPr lang="en-US" sz="900" dirty="0" smtClean="0">
                          <a:solidFill>
                            <a:schemeClr val="tx1"/>
                          </a:solidFill>
                        </a:rPr>
                        <a:t>COA</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5000">
                          <a:srgbClr val="00B050"/>
                        </a:gs>
                        <a:gs pos="65000">
                          <a:schemeClr val="bg1"/>
                        </a:gs>
                      </a:gsLst>
                      <a:lin ang="0" scaled="1"/>
                    </a:gra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5000">
                          <a:srgbClr val="00B050"/>
                        </a:gs>
                        <a:gs pos="100000">
                          <a:schemeClr val="bg1"/>
                        </a:gs>
                        <a:gs pos="100000">
                          <a:schemeClr val="accent1">
                            <a:tint val="23500"/>
                            <a:satMod val="160000"/>
                          </a:schemeClr>
                        </a:gs>
                        <a:gs pos="65000">
                          <a:schemeClr val="bg1"/>
                        </a:gs>
                      </a:gsLst>
                      <a:lin ang="0" scaled="1"/>
                    </a:gradFill>
                  </a:tcPr>
                </a:tc>
              </a:tr>
              <a:tr h="25717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ETM+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61000">
                          <a:srgbClr val="00B050"/>
                        </a:gs>
                        <a:gs pos="100000">
                          <a:schemeClr val="bg1"/>
                        </a:gs>
                        <a:gs pos="100000">
                          <a:schemeClr val="accent1">
                            <a:tint val="23500"/>
                            <a:satMod val="160000"/>
                          </a:schemeClr>
                        </a:gs>
                        <a:gs pos="71000">
                          <a:schemeClr val="bg1"/>
                        </a:gs>
                      </a:gsLst>
                      <a:lin ang="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61000">
                          <a:srgbClr val="00B050"/>
                        </a:gs>
                        <a:gs pos="100000">
                          <a:schemeClr val="bg1"/>
                        </a:gs>
                        <a:gs pos="100000">
                          <a:schemeClr val="accent1">
                            <a:tint val="23500"/>
                            <a:satMod val="160000"/>
                          </a:schemeClr>
                        </a:gs>
                        <a:gs pos="71000">
                          <a:schemeClr val="bg1"/>
                        </a:gs>
                      </a:gsLst>
                      <a:lin ang="0" scaled="1"/>
                    </a:gradFill>
                  </a:tcPr>
                </a:tc>
              </a:tr>
              <a:tr h="257170">
                <a:tc rowSpan="3">
                  <a:txBody>
                    <a:bodyPr/>
                    <a:lstStyle/>
                    <a:p>
                      <a:r>
                        <a:rPr lang="en-US" sz="900" dirty="0" smtClean="0">
                          <a:solidFill>
                            <a:schemeClr val="tx1"/>
                          </a:solidFill>
                        </a:rPr>
                        <a:t>Australia (GA-NEO)</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ASA</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ETM+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rowSpan="2">
                  <a:txBody>
                    <a:bodyPr/>
                    <a:lstStyle/>
                    <a:p>
                      <a:r>
                        <a:rPr lang="en-US" sz="900" dirty="0" smtClean="0">
                          <a:solidFill>
                            <a:schemeClr val="tx1"/>
                          </a:solidFill>
                        </a:rPr>
                        <a:t>Australia (GA-NEO)</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2">
                  <a:txBody>
                    <a:bodyPr/>
                    <a:lstStyle/>
                    <a:p>
                      <a:pPr algn="ctr"/>
                      <a:r>
                        <a:rPr lang="en-US" sz="900" dirty="0" smtClean="0">
                          <a:solidFill>
                            <a:schemeClr val="tx1"/>
                          </a:solidFill>
                        </a:rPr>
                        <a:t>HOA</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rowSpan="3">
                  <a:txBody>
                    <a:bodyPr/>
                    <a:lstStyle/>
                    <a:p>
                      <a:r>
                        <a:rPr lang="en-US" sz="900" dirty="0" smtClean="0">
                          <a:solidFill>
                            <a:schemeClr val="tx1"/>
                          </a:solidFill>
                        </a:rPr>
                        <a:t>Brazil (INPE)</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CUB</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MSS</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717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00000">
                          <a:schemeClr val="bg1"/>
                        </a:gs>
                        <a:gs pos="94000">
                          <a:srgbClr val="00B050"/>
                        </a:gs>
                      </a:gsLst>
                      <a:lin ang="0" scaled="1"/>
                      <a:tileRect/>
                    </a:gra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94000">
                          <a:srgbClr val="00B050"/>
                        </a:gs>
                        <a:gs pos="100000">
                          <a:schemeClr val="bg1"/>
                        </a:gs>
                      </a:gsLst>
                      <a:lin ang="0" scaled="1"/>
                      <a:tileRect/>
                    </a:gradFill>
                  </a:tcPr>
                </a:tc>
              </a:tr>
              <a:tr h="25717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rowSpan="3">
                  <a:txBody>
                    <a:bodyPr/>
                    <a:lstStyle/>
                    <a:p>
                      <a:r>
                        <a:rPr lang="en-US" sz="900" dirty="0" smtClean="0">
                          <a:solidFill>
                            <a:schemeClr val="tx1"/>
                          </a:solidFill>
                        </a:rPr>
                        <a:t>Canada (CCMEO)</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GNC</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rowSpan="3">
                  <a:txBody>
                    <a:bodyPr/>
                    <a:lstStyle/>
                    <a:p>
                      <a:r>
                        <a:rPr lang="en-US" sz="900" dirty="0" smtClean="0">
                          <a:solidFill>
                            <a:schemeClr val="tx1"/>
                          </a:solidFill>
                        </a:rPr>
                        <a:t>Canada (CCMEO)</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PAC</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5717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9" name="Footer Placeholder 8"/>
          <p:cNvSpPr>
            <a:spLocks noGrp="1"/>
          </p:cNvSpPr>
          <p:nvPr>
            <p:ph type="ftr" sz="quarter" idx="10"/>
          </p:nvPr>
        </p:nvSpPr>
        <p:spPr/>
        <p:txBody>
          <a:bodyPr/>
          <a:lstStyle/>
          <a:p>
            <a:r>
              <a:rPr lang="en-US" smtClean="0"/>
              <a:t>WGISS-41 (March 14-18, 2016)</a:t>
            </a:r>
            <a:endParaRPr lang="en-US" dirty="0"/>
          </a:p>
        </p:txBody>
      </p:sp>
      <p:sp>
        <p:nvSpPr>
          <p:cNvPr id="10" name="Slide Number Placeholder 9"/>
          <p:cNvSpPr>
            <a:spLocks noGrp="1"/>
          </p:cNvSpPr>
          <p:nvPr>
            <p:ph type="sldNum" sz="quarter" idx="11"/>
          </p:nvPr>
        </p:nvSpPr>
        <p:spPr/>
        <p:txBody>
          <a:bodyPr/>
          <a:lstStyle/>
          <a:p>
            <a:fld id="{B7738C77-41C9-4F87-88E4-79997785F030}" type="slidenum">
              <a:rPr lang="en-US" smtClean="0"/>
              <a:t>7</a:t>
            </a:fld>
            <a:endParaRPr lang="en-US"/>
          </a:p>
        </p:txBody>
      </p:sp>
    </p:spTree>
    <p:extLst>
      <p:ext uri="{BB962C8B-B14F-4D97-AF65-F5344CB8AC3E}">
        <p14:creationId xmlns:p14="http://schemas.microsoft.com/office/powerpoint/2010/main" val="403688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LGAC Status</a:t>
            </a:r>
            <a:endParaRPr lang="en-US" dirty="0"/>
          </a:p>
        </p:txBody>
      </p:sp>
      <p:sp>
        <p:nvSpPr>
          <p:cNvPr id="5" name="Content Placeholder 4"/>
          <p:cNvSpPr>
            <a:spLocks noGrp="1"/>
          </p:cNvSpPr>
          <p:nvPr>
            <p:ph sz="half" idx="2"/>
          </p:nvPr>
        </p:nvSpPr>
        <p:spPr/>
        <p:txBody>
          <a:bodyPr/>
          <a:lstStyle/>
          <a:p>
            <a:r>
              <a:rPr lang="en-US" sz="1400" dirty="0" smtClean="0"/>
              <a:t>China – Electronic data delivery</a:t>
            </a:r>
          </a:p>
          <a:p>
            <a:pPr lvl="1"/>
            <a:r>
              <a:rPr lang="en-US" sz="1200" dirty="0" smtClean="0"/>
              <a:t>TM data delivered in FRED format </a:t>
            </a:r>
          </a:p>
          <a:p>
            <a:r>
              <a:rPr lang="en-US" sz="1400" dirty="0" smtClean="0"/>
              <a:t>Ecuador – All data has been received</a:t>
            </a:r>
          </a:p>
          <a:p>
            <a:pPr lvl="1"/>
            <a:r>
              <a:rPr lang="en-US" sz="1200" dirty="0" smtClean="0"/>
              <a:t>Addressing several problematic tapes</a:t>
            </a:r>
          </a:p>
          <a:p>
            <a:r>
              <a:rPr lang="en-US" sz="1400" dirty="0" smtClean="0"/>
              <a:t>Europe – NAS HDs</a:t>
            </a:r>
          </a:p>
          <a:p>
            <a:pPr lvl="1"/>
            <a:r>
              <a:rPr lang="en-US" sz="1200" dirty="0" smtClean="0"/>
              <a:t>Phase I LGAC support consisted of Kiruna (KIS) TM data</a:t>
            </a:r>
          </a:p>
          <a:p>
            <a:pPr lvl="2"/>
            <a:r>
              <a:rPr lang="en-US" sz="1100" dirty="0" smtClean="0"/>
              <a:t>Issues with missing PCD for ~500,000 TM scenes</a:t>
            </a:r>
          </a:p>
          <a:p>
            <a:pPr lvl="2"/>
            <a:r>
              <a:rPr lang="en-US" sz="1100" dirty="0" smtClean="0"/>
              <a:t>USGS analysis currently in progress</a:t>
            </a:r>
          </a:p>
          <a:p>
            <a:pPr lvl="2"/>
            <a:r>
              <a:rPr lang="en-US" sz="1100" dirty="0" smtClean="0"/>
              <a:t>Possible that overlap data may be archived at </a:t>
            </a:r>
            <a:r>
              <a:rPr lang="en-US" sz="1100" dirty="0" err="1" smtClean="0"/>
              <a:t>ScanEx</a:t>
            </a:r>
            <a:r>
              <a:rPr lang="en-US" sz="1100" dirty="0" smtClean="0"/>
              <a:t> in Russia</a:t>
            </a:r>
          </a:p>
          <a:p>
            <a:pPr lvl="1"/>
            <a:r>
              <a:rPr lang="en-US" sz="1200" dirty="0" smtClean="0"/>
              <a:t>Phase II LGAC data to consist of all outstanding TM and ETM+ data</a:t>
            </a:r>
          </a:p>
          <a:p>
            <a:pPr lvl="2"/>
            <a:r>
              <a:rPr lang="en-US" sz="1100" dirty="0" smtClean="0"/>
              <a:t>KIS ETM+, MPS ETM+, and MPS TM data partially delivered so far</a:t>
            </a:r>
          </a:p>
          <a:p>
            <a:pPr lvl="2"/>
            <a:r>
              <a:rPr lang="en-US" sz="1100" dirty="0" smtClean="0"/>
              <a:t>Additional shipments of TM and ETM+ data in early 2016</a:t>
            </a:r>
          </a:p>
          <a:p>
            <a:pPr lvl="2"/>
            <a:r>
              <a:rPr lang="en-US" sz="1100" dirty="0" smtClean="0"/>
              <a:t>MSS data to also be delivered in 2016</a:t>
            </a:r>
          </a:p>
          <a:p>
            <a:r>
              <a:rPr lang="en-US" sz="1400" dirty="0" smtClean="0"/>
              <a:t>India – USB HDs</a:t>
            </a:r>
          </a:p>
          <a:p>
            <a:pPr lvl="1"/>
            <a:r>
              <a:rPr lang="en-US" sz="1200" dirty="0" smtClean="0"/>
              <a:t>All TM data delivered and ingested</a:t>
            </a:r>
          </a:p>
          <a:p>
            <a:endParaRPr lang="en-US" sz="1400"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606569456"/>
              </p:ext>
            </p:extLst>
          </p:nvPr>
        </p:nvGraphicFramePr>
        <p:xfrm>
          <a:off x="581757" y="1371608"/>
          <a:ext cx="3957292" cy="4495791"/>
        </p:xfrm>
        <a:graphic>
          <a:graphicData uri="http://schemas.openxmlformats.org/drawingml/2006/table">
            <a:tbl>
              <a:tblPr firstRow="1" bandRow="1">
                <a:tableStyleId>{F5AB1C69-6EDB-4FF4-983F-18BD219EF322}</a:tableStyleId>
              </a:tblPr>
              <a:tblGrid>
                <a:gridCol w="1400967"/>
                <a:gridCol w="726837"/>
                <a:gridCol w="914743"/>
                <a:gridCol w="914745"/>
              </a:tblGrid>
              <a:tr h="415389">
                <a:tc>
                  <a:txBody>
                    <a:bodyPr/>
                    <a:lstStyle/>
                    <a:p>
                      <a:r>
                        <a:rPr lang="en-US" sz="1000" b="1" dirty="0" smtClean="0">
                          <a:solidFill>
                            <a:schemeClr val="bg1"/>
                          </a:solidFill>
                        </a:rPr>
                        <a:t>Country (Organization)</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0F9B"/>
                    </a:solidFill>
                  </a:tcPr>
                </a:tc>
                <a:tc>
                  <a:txBody>
                    <a:bodyPr/>
                    <a:lstStyle/>
                    <a:p>
                      <a:pPr algn="ctr"/>
                      <a:r>
                        <a:rPr lang="en-US" sz="1000" b="1" dirty="0" smtClean="0">
                          <a:solidFill>
                            <a:schemeClr val="bg1"/>
                          </a:solidFill>
                        </a:rPr>
                        <a:t>Ground Station</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0F9B"/>
                    </a:solidFill>
                  </a:tcPr>
                </a:tc>
                <a:tc>
                  <a:txBody>
                    <a:bodyPr/>
                    <a:lstStyle/>
                    <a:p>
                      <a:r>
                        <a:rPr lang="en-US" sz="1000" b="1" dirty="0" smtClean="0">
                          <a:solidFill>
                            <a:schemeClr val="bg1"/>
                          </a:solidFill>
                        </a:rPr>
                        <a:t>%</a:t>
                      </a:r>
                      <a:r>
                        <a:rPr lang="en-US" sz="1000" b="1" baseline="0" dirty="0" smtClean="0">
                          <a:solidFill>
                            <a:schemeClr val="bg1"/>
                          </a:solidFill>
                        </a:rPr>
                        <a:t> LGAC Delivered</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0F9B"/>
                    </a:solidFill>
                  </a:tcPr>
                </a:tc>
                <a:tc>
                  <a:txBody>
                    <a:bodyPr/>
                    <a:lstStyle/>
                    <a:p>
                      <a:r>
                        <a:rPr lang="en-US" sz="1000" b="1" dirty="0" smtClean="0">
                          <a:solidFill>
                            <a:schemeClr val="bg1"/>
                          </a:solidFill>
                        </a:rPr>
                        <a:t>% LGAC Ingested</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0F9B"/>
                    </a:solidFill>
                  </a:tcPr>
                </a:tc>
              </a:tr>
              <a:tr h="226689">
                <a:tc rowSpan="2">
                  <a:txBody>
                    <a:bodyPr/>
                    <a:lstStyle/>
                    <a:p>
                      <a:r>
                        <a:rPr lang="en-US" sz="900" dirty="0" smtClean="0">
                          <a:solidFill>
                            <a:schemeClr val="tx1"/>
                          </a:solidFill>
                        </a:rPr>
                        <a:t>China (RADI)</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2">
                  <a:txBody>
                    <a:bodyPr/>
                    <a:lstStyle/>
                    <a:p>
                      <a:pPr algn="ctr"/>
                      <a:r>
                        <a:rPr lang="en-US" sz="900" dirty="0" smtClean="0">
                          <a:solidFill>
                            <a:schemeClr val="tx1"/>
                          </a:solidFill>
                        </a:rPr>
                        <a:t>BJC</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4000">
                          <a:srgbClr val="00B050"/>
                        </a:gs>
                        <a:gs pos="44000">
                          <a:schemeClr val="bg1"/>
                        </a:gs>
                      </a:gsLst>
                      <a:lin ang="0" scaled="1"/>
                    </a:gra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4000">
                          <a:srgbClr val="00B050"/>
                        </a:gs>
                        <a:gs pos="44000">
                          <a:schemeClr val="bg1"/>
                        </a:gs>
                      </a:gsLst>
                      <a:lin ang="0" scaled="1"/>
                    </a:gradFill>
                  </a:tcPr>
                </a:tc>
              </a:tr>
              <a:tr h="226689">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a:txBody>
                    <a:bodyPr/>
                    <a:lstStyle/>
                    <a:p>
                      <a:r>
                        <a:rPr lang="en-US" sz="900" dirty="0" smtClean="0">
                          <a:solidFill>
                            <a:schemeClr val="tx1"/>
                          </a:solidFill>
                        </a:rPr>
                        <a:t>China</a:t>
                      </a:r>
                      <a:r>
                        <a:rPr lang="en-US" sz="900" baseline="0" dirty="0" smtClean="0">
                          <a:solidFill>
                            <a:schemeClr val="tx1"/>
                          </a:solidFill>
                        </a:rPr>
                        <a:t> (RADI)</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KHC</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5000">
                          <a:srgbClr val="00B050"/>
                        </a:gs>
                        <a:gs pos="85000">
                          <a:schemeClr val="bg1"/>
                        </a:gs>
                      </a:gsLst>
                      <a:lin ang="0" scaled="1"/>
                    </a:gra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5000">
                          <a:srgbClr val="00B050"/>
                        </a:gs>
                        <a:gs pos="85000">
                          <a:schemeClr val="bg1"/>
                        </a:gs>
                      </a:gsLst>
                      <a:lin ang="0" scaled="1"/>
                    </a:gradFill>
                  </a:tcPr>
                </a:tc>
              </a:tr>
              <a:tr h="226689">
                <a:tc>
                  <a:txBody>
                    <a:bodyPr/>
                    <a:lstStyle/>
                    <a:p>
                      <a:r>
                        <a:rPr lang="en-US" sz="900" dirty="0" smtClean="0">
                          <a:solidFill>
                            <a:schemeClr val="tx1"/>
                          </a:solidFill>
                        </a:rPr>
                        <a:t>Ecuador (IEE)</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CPE</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3000">
                          <a:srgbClr val="00B050"/>
                        </a:gs>
                        <a:gs pos="63000">
                          <a:schemeClr val="bg1"/>
                        </a:gs>
                      </a:gsLst>
                      <a:lin ang="0" scaled="1"/>
                    </a:gradFill>
                  </a:tcPr>
                </a:tc>
              </a:tr>
              <a:tr h="226689">
                <a:tc rowSpan="3">
                  <a:txBody>
                    <a:bodyPr/>
                    <a:lstStyle/>
                    <a:p>
                      <a:r>
                        <a:rPr lang="en-US" sz="900" dirty="0" smtClean="0">
                          <a:solidFill>
                            <a:schemeClr val="tx1"/>
                          </a:solidFill>
                        </a:rPr>
                        <a:t>Europe (ESA)</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FUI</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Europe (ESA)</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KIS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61000">
                          <a:srgbClr val="00B050"/>
                        </a:gs>
                        <a:gs pos="100000">
                          <a:schemeClr val="bg1"/>
                        </a:gs>
                        <a:gs pos="100000">
                          <a:schemeClr val="accent1">
                            <a:tint val="23500"/>
                            <a:satMod val="160000"/>
                          </a:schemeClr>
                        </a:gs>
                        <a:gs pos="71000">
                          <a:schemeClr val="bg1"/>
                        </a:gs>
                      </a:gsLst>
                      <a:lin ang="0" scaled="1"/>
                    </a:gradFill>
                  </a:tcPr>
                </a:tc>
              </a:tr>
              <a:tr h="226689">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66000">
                          <a:srgbClr val="00B050"/>
                        </a:gs>
                        <a:gs pos="76000">
                          <a:schemeClr val="bg1"/>
                        </a:gs>
                      </a:gsLst>
                      <a:lin ang="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66000">
                          <a:srgbClr val="00B050"/>
                        </a:gs>
                        <a:gs pos="76000">
                          <a:schemeClr val="bg1"/>
                        </a:gs>
                      </a:gsLst>
                      <a:lin ang="0" scaled="1"/>
                    </a:gradFill>
                  </a:tcPr>
                </a:tc>
              </a:tr>
              <a:tr h="22668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Europe (ESA)</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2">
                  <a:txBody>
                    <a:bodyPr/>
                    <a:lstStyle/>
                    <a:p>
                      <a:pPr algn="ctr"/>
                      <a:r>
                        <a:rPr lang="en-US" sz="900" dirty="0" smtClean="0">
                          <a:solidFill>
                            <a:schemeClr val="tx1"/>
                          </a:solidFill>
                        </a:rPr>
                        <a:t>MTI</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
                          <a:srgbClr val="00B050"/>
                        </a:gs>
                        <a:gs pos="11000">
                          <a:schemeClr val="bg1"/>
                        </a:gs>
                      </a:gsLst>
                      <a:lin ang="0" scaled="1"/>
                    </a:gra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
                          <a:srgbClr val="00B050"/>
                        </a:gs>
                        <a:gs pos="11000">
                          <a:schemeClr val="bg1"/>
                        </a:gs>
                      </a:gsLst>
                      <a:lin ang="0" scaled="1"/>
                    </a:gradFill>
                  </a:tcPr>
                </a:tc>
              </a:tr>
              <a:tr h="226689">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Europe (ESA)</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MPS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MSS</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MSS</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2000">
                          <a:srgbClr val="00B050"/>
                        </a:gs>
                        <a:gs pos="42000">
                          <a:schemeClr val="bg1"/>
                        </a:gs>
                      </a:gsLst>
                      <a:lin ang="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32000">
                          <a:srgbClr val="00B050"/>
                        </a:gs>
                        <a:gs pos="42000">
                          <a:schemeClr val="bg1"/>
                        </a:gs>
                      </a:gsLst>
                      <a:lin ang="0" scaled="1"/>
                    </a:gradFill>
                  </a:tcPr>
                </a:tc>
              </a:tr>
              <a:tr h="226689">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3000">
                          <a:srgbClr val="00B050"/>
                        </a:gs>
                        <a:gs pos="33000">
                          <a:schemeClr val="bg1"/>
                        </a:gs>
                      </a:gsLst>
                      <a:lin ang="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3000">
                          <a:srgbClr val="00B050"/>
                        </a:gs>
                        <a:gs pos="33000">
                          <a:schemeClr val="bg1"/>
                        </a:gs>
                      </a:gsLst>
                      <a:lin ang="0" scaled="1"/>
                    </a:gradFill>
                  </a:tcPr>
                </a:tc>
              </a:tr>
              <a:tr h="226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Europe (ESA)</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NSG</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
                          <a:srgbClr val="00B050"/>
                        </a:gs>
                        <a:gs pos="12000">
                          <a:schemeClr val="bg1"/>
                        </a:gs>
                      </a:gsLst>
                      <a:lin ang="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
                          <a:srgbClr val="00B050"/>
                        </a:gs>
                        <a:gs pos="12000">
                          <a:schemeClr val="bg1"/>
                        </a:gs>
                      </a:gsLst>
                      <a:lin ang="0" scaled="1"/>
                    </a:gradFill>
                  </a:tcPr>
                </a:tc>
              </a:tr>
              <a:tr h="226689">
                <a:tc rowSpan="2">
                  <a:txBody>
                    <a:bodyPr/>
                    <a:lstStyle/>
                    <a:p>
                      <a:r>
                        <a:rPr lang="en-US" sz="900" dirty="0" smtClean="0">
                          <a:solidFill>
                            <a:schemeClr val="tx1"/>
                          </a:solidFill>
                        </a:rPr>
                        <a:t>India (ISRO)</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2">
                  <a:txBody>
                    <a:bodyPr/>
                    <a:lstStyle/>
                    <a:p>
                      <a:pPr algn="ctr"/>
                      <a:r>
                        <a:rPr lang="en-US" sz="900" dirty="0" smtClean="0">
                          <a:solidFill>
                            <a:schemeClr val="tx1"/>
                          </a:solidFill>
                        </a:rPr>
                        <a:t>SGI</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6689">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10" name="Footer Placeholder 9"/>
          <p:cNvSpPr>
            <a:spLocks noGrp="1"/>
          </p:cNvSpPr>
          <p:nvPr>
            <p:ph type="ftr" sz="quarter" idx="10"/>
          </p:nvPr>
        </p:nvSpPr>
        <p:spPr/>
        <p:txBody>
          <a:bodyPr/>
          <a:lstStyle/>
          <a:p>
            <a:r>
              <a:rPr lang="en-US" smtClean="0"/>
              <a:t>WGISS-41 (March 14-18, 2016)</a:t>
            </a:r>
            <a:endParaRPr lang="en-US" dirty="0"/>
          </a:p>
        </p:txBody>
      </p:sp>
      <p:sp>
        <p:nvSpPr>
          <p:cNvPr id="11" name="Slide Number Placeholder 10"/>
          <p:cNvSpPr>
            <a:spLocks noGrp="1"/>
          </p:cNvSpPr>
          <p:nvPr>
            <p:ph type="sldNum" sz="quarter" idx="11"/>
          </p:nvPr>
        </p:nvSpPr>
        <p:spPr/>
        <p:txBody>
          <a:bodyPr/>
          <a:lstStyle/>
          <a:p>
            <a:fld id="{B7738C77-41C9-4F87-88E4-79997785F030}" type="slidenum">
              <a:rPr lang="en-US" smtClean="0"/>
              <a:t>8</a:t>
            </a:fld>
            <a:endParaRPr lang="en-US"/>
          </a:p>
        </p:txBody>
      </p:sp>
    </p:spTree>
    <p:extLst>
      <p:ext uri="{BB962C8B-B14F-4D97-AF65-F5344CB8AC3E}">
        <p14:creationId xmlns:p14="http://schemas.microsoft.com/office/powerpoint/2010/main" val="23943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LGAC Status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028018933"/>
              </p:ext>
            </p:extLst>
          </p:nvPr>
        </p:nvGraphicFramePr>
        <p:xfrm>
          <a:off x="514350" y="1515769"/>
          <a:ext cx="3727823" cy="4409319"/>
        </p:xfrm>
        <a:graphic>
          <a:graphicData uri="http://schemas.openxmlformats.org/drawingml/2006/table">
            <a:tbl>
              <a:tblPr firstRow="1" bandRow="1">
                <a:tableStyleId>{F5AB1C69-6EDB-4FF4-983F-18BD219EF322}</a:tableStyleId>
              </a:tblPr>
              <a:tblGrid>
                <a:gridCol w="1319771"/>
                <a:gridCol w="680499"/>
                <a:gridCol w="865303"/>
                <a:gridCol w="862250"/>
              </a:tblGrid>
              <a:tr h="375477">
                <a:tc>
                  <a:txBody>
                    <a:bodyPr/>
                    <a:lstStyle/>
                    <a:p>
                      <a:r>
                        <a:rPr lang="en-US" sz="1000" b="1" dirty="0" smtClean="0">
                          <a:solidFill>
                            <a:schemeClr val="bg1"/>
                          </a:solidFill>
                        </a:rPr>
                        <a:t>Country (Organization)</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0F9B"/>
                    </a:solidFill>
                  </a:tcPr>
                </a:tc>
                <a:tc>
                  <a:txBody>
                    <a:bodyPr/>
                    <a:lstStyle/>
                    <a:p>
                      <a:pPr algn="ctr"/>
                      <a:r>
                        <a:rPr lang="en-US" sz="1000" b="1" dirty="0" smtClean="0">
                          <a:solidFill>
                            <a:schemeClr val="bg1"/>
                          </a:solidFill>
                        </a:rPr>
                        <a:t>Ground Station</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80F9B"/>
                    </a:solidFill>
                  </a:tcPr>
                </a:tc>
                <a:tc>
                  <a:txBody>
                    <a:bodyPr/>
                    <a:lstStyle/>
                    <a:p>
                      <a:r>
                        <a:rPr lang="en-US" sz="1000" b="1" dirty="0" smtClean="0">
                          <a:solidFill>
                            <a:schemeClr val="bg1"/>
                          </a:solidFill>
                        </a:rPr>
                        <a:t>%</a:t>
                      </a:r>
                      <a:r>
                        <a:rPr lang="en-US" sz="1000" b="1" baseline="0" dirty="0" smtClean="0">
                          <a:solidFill>
                            <a:schemeClr val="bg1"/>
                          </a:solidFill>
                        </a:rPr>
                        <a:t> LGAC Delivered</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0F9B"/>
                    </a:solidFill>
                  </a:tcPr>
                </a:tc>
                <a:tc>
                  <a:txBody>
                    <a:bodyPr/>
                    <a:lstStyle/>
                    <a:p>
                      <a:r>
                        <a:rPr lang="en-US" sz="1000" b="1" dirty="0" smtClean="0">
                          <a:solidFill>
                            <a:schemeClr val="bg1"/>
                          </a:solidFill>
                        </a:rPr>
                        <a:t>% LGAC Ingested</a:t>
                      </a:r>
                      <a:endParaRPr lang="en-US" sz="1000" b="1" dirty="0">
                        <a:solidFill>
                          <a:schemeClr val="bg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80F9B"/>
                    </a:solidFill>
                  </a:tcPr>
                </a:tc>
              </a:tr>
              <a:tr h="205610">
                <a:tc rowSpan="2">
                  <a:txBody>
                    <a:bodyPr/>
                    <a:lstStyle/>
                    <a:p>
                      <a:r>
                        <a:rPr lang="en-US" sz="900" dirty="0" smtClean="0">
                          <a:solidFill>
                            <a:schemeClr val="tx1"/>
                          </a:solidFill>
                        </a:rPr>
                        <a:t>Indonesia (LAPAN)</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2">
                  <a:txBody>
                    <a:bodyPr/>
                    <a:lstStyle/>
                    <a:p>
                      <a:pPr algn="ctr"/>
                      <a:r>
                        <a:rPr lang="en-US" sz="900" dirty="0" smtClean="0">
                          <a:solidFill>
                            <a:schemeClr val="tx1"/>
                          </a:solidFill>
                        </a:rPr>
                        <a:t>DKI</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3000">
                          <a:srgbClr val="00B050"/>
                        </a:gs>
                        <a:gs pos="63000">
                          <a:schemeClr val="bg1"/>
                        </a:gs>
                      </a:gsLst>
                      <a:lin ang="0" scaled="1"/>
                    </a:gradFill>
                  </a:tcPr>
                </a:tc>
              </a:tr>
              <a:tr h="20561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a:txBody>
                    <a:bodyPr/>
                    <a:lstStyle/>
                    <a:p>
                      <a:r>
                        <a:rPr lang="en-US" sz="900" dirty="0" smtClean="0">
                          <a:solidFill>
                            <a:schemeClr val="tx1"/>
                          </a:solidFill>
                        </a:rPr>
                        <a:t>Japan (HIT/HEEIC)</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HIJ</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rowSpan="3">
                  <a:txBody>
                    <a:bodyPr/>
                    <a:lstStyle/>
                    <a:p>
                      <a:r>
                        <a:rPr lang="en-US" sz="900" dirty="0" smtClean="0">
                          <a:solidFill>
                            <a:schemeClr val="tx1"/>
                          </a:solidFill>
                        </a:rPr>
                        <a:t>Japan (JAXA/RESTEC)</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HAJ</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a:txBody>
                    <a:bodyPr/>
                    <a:lstStyle/>
                    <a:p>
                      <a:r>
                        <a:rPr lang="en-US" sz="900" dirty="0" smtClean="0">
                          <a:solidFill>
                            <a:schemeClr val="tx1"/>
                          </a:solidFill>
                        </a:rPr>
                        <a:t>Kyrgyzstan (DLR)</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BIK</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a:txBody>
                    <a:bodyPr/>
                    <a:lstStyle/>
                    <a:p>
                      <a:r>
                        <a:rPr lang="en-US" sz="900" dirty="0" smtClean="0">
                          <a:solidFill>
                            <a:schemeClr val="tx1"/>
                          </a:solidFill>
                        </a:rPr>
                        <a:t>Mongolia</a:t>
                      </a:r>
                      <a:r>
                        <a:rPr lang="en-US" sz="900" baseline="0" dirty="0" smtClean="0">
                          <a:solidFill>
                            <a:schemeClr val="tx1"/>
                          </a:solidFill>
                        </a:rPr>
                        <a:t> (DLR)</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ULM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a:txBody>
                    <a:bodyPr/>
                    <a:lstStyle/>
                    <a:p>
                      <a:r>
                        <a:rPr lang="en-US" sz="900" dirty="0" smtClean="0">
                          <a:solidFill>
                            <a:schemeClr val="tx1"/>
                          </a:solidFill>
                        </a:rPr>
                        <a:t>Pakistan (SUPARCO)</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ISP</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95000">
                          <a:schemeClr val="bg1"/>
                        </a:gs>
                        <a:gs pos="85000">
                          <a:srgbClr val="00B050"/>
                        </a:gs>
                      </a:gsLst>
                      <a:lin ang="0" scaled="1"/>
                    </a:gra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85000">
                          <a:srgbClr val="00B050"/>
                        </a:gs>
                        <a:gs pos="95000">
                          <a:schemeClr val="bg1"/>
                        </a:gs>
                      </a:gsLst>
                      <a:lin ang="0" scaled="1"/>
                    </a:gradFill>
                  </a:tcPr>
                </a:tc>
              </a:tr>
              <a:tr h="205610">
                <a:tc rowSpan="2">
                  <a:txBody>
                    <a:bodyPr/>
                    <a:lstStyle/>
                    <a:p>
                      <a:r>
                        <a:rPr lang="en-US" sz="900" dirty="0" smtClean="0">
                          <a:solidFill>
                            <a:schemeClr val="tx1"/>
                          </a:solidFill>
                        </a:rPr>
                        <a:t>Saudi</a:t>
                      </a:r>
                      <a:r>
                        <a:rPr lang="en-US" sz="900" baseline="0" dirty="0" smtClean="0">
                          <a:solidFill>
                            <a:schemeClr val="tx1"/>
                          </a:solidFill>
                        </a:rPr>
                        <a:t> Arabia (KACST)</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2">
                  <a:txBody>
                    <a:bodyPr/>
                    <a:lstStyle/>
                    <a:p>
                      <a:pPr algn="ctr"/>
                      <a:r>
                        <a:rPr lang="en-US" sz="900" dirty="0" smtClean="0">
                          <a:solidFill>
                            <a:schemeClr val="tx1"/>
                          </a:solidFill>
                        </a:rPr>
                        <a:t>RSA</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kern="1200" dirty="0" smtClean="0">
                          <a:solidFill>
                            <a:schemeClr val="tx1"/>
                          </a:solidFill>
                          <a:latin typeface="+mn-lt"/>
                          <a:ea typeface="+mn-ea"/>
                          <a:cs typeface="+mn-cs"/>
                        </a:rPr>
                        <a:t>MSS</a:t>
                      </a:r>
                      <a:endParaRPr lang="en-US" sz="900" kern="1200" dirty="0">
                        <a:solidFill>
                          <a:schemeClr val="tx1"/>
                        </a:solidFill>
                        <a:latin typeface="+mn-lt"/>
                        <a:ea typeface="+mn-ea"/>
                        <a:cs typeface="+mn-cs"/>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61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5000">
                          <a:schemeClr val="bg1"/>
                        </a:gs>
                        <a:gs pos="2000">
                          <a:srgbClr val="00B050"/>
                        </a:gs>
                      </a:gsLst>
                      <a:lin ang="0" scaled="1"/>
                    </a:gradFill>
                  </a:tcPr>
                </a:tc>
              </a:tr>
              <a:tr h="205610">
                <a:tc rowSpan="3">
                  <a:txBody>
                    <a:bodyPr/>
                    <a:lstStyle/>
                    <a:p>
                      <a:r>
                        <a:rPr lang="en-US" sz="900" dirty="0" smtClean="0">
                          <a:solidFill>
                            <a:schemeClr val="tx1"/>
                          </a:solidFill>
                        </a:rPr>
                        <a:t>South Africa (SANSA)</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JSA</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61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5000">
                          <a:schemeClr val="bg1"/>
                        </a:gs>
                        <a:gs pos="65000">
                          <a:srgbClr val="00B050"/>
                        </a:gs>
                      </a:gsLst>
                      <a:lin ang="0" scaled="1"/>
                    </a:gra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5000">
                          <a:schemeClr val="bg1"/>
                        </a:gs>
                        <a:gs pos="65000">
                          <a:srgbClr val="00B050"/>
                        </a:gs>
                      </a:gsLst>
                      <a:lin ang="0" scaled="1"/>
                    </a:gradFill>
                  </a:tcPr>
                </a:tc>
              </a:tr>
              <a:tr h="20561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0">
                          <a:schemeClr val="bg1"/>
                        </a:gs>
                        <a:gs pos="92000">
                          <a:srgbClr val="00B050"/>
                        </a:gs>
                      </a:gsLst>
                      <a:lin ang="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0">
                          <a:schemeClr val="bg1"/>
                        </a:gs>
                        <a:gs pos="92000">
                          <a:srgbClr val="00B050"/>
                        </a:gs>
                      </a:gsLst>
                      <a:lin ang="0" scaled="1"/>
                    </a:gradFill>
                  </a:tcPr>
                </a:tc>
              </a:tr>
              <a:tr h="330774">
                <a:tc>
                  <a:txBody>
                    <a:bodyPr/>
                    <a:lstStyle/>
                    <a:p>
                      <a:r>
                        <a:rPr lang="en-US" sz="900" dirty="0" smtClean="0">
                          <a:solidFill>
                            <a:schemeClr val="tx1"/>
                          </a:solidFill>
                        </a:rPr>
                        <a:t>Taiwan (CSRSR-NCU)</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CLT</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rowSpan="3">
                  <a:txBody>
                    <a:bodyPr/>
                    <a:lstStyle/>
                    <a:p>
                      <a:r>
                        <a:rPr lang="en-US" sz="900" dirty="0" smtClean="0">
                          <a:solidFill>
                            <a:schemeClr val="tx1"/>
                          </a:solidFill>
                        </a:rPr>
                        <a:t>Thailand (GISTDA)</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rowSpan="3">
                  <a:txBody>
                    <a:bodyPr/>
                    <a:lstStyle/>
                    <a:p>
                      <a:pPr algn="ctr"/>
                      <a:r>
                        <a:rPr lang="en-US" sz="900" dirty="0" smtClean="0">
                          <a:solidFill>
                            <a:schemeClr val="tx1"/>
                          </a:solidFill>
                        </a:rPr>
                        <a:t>BKT</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MSS</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610">
                <a:tc vMerge="1">
                  <a:txBody>
                    <a:bodyPr/>
                    <a:lstStyle/>
                    <a:p>
                      <a:endParaRPr lang="en-US"/>
                    </a:p>
                  </a:txBody>
                  <a:tcPr/>
                </a:tc>
                <a:tc vMerge="1">
                  <a:txBody>
                    <a:bodyPr/>
                    <a:lstStyle/>
                    <a:p>
                      <a:endParaRPr lang="en-US"/>
                    </a:p>
                  </a:txBody>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900" dirty="0" smtClean="0">
                          <a:solidFill>
                            <a:schemeClr val="tx1"/>
                          </a:solidFill>
                        </a:rPr>
                        <a:t>TM</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7000">
                          <a:schemeClr val="bg1"/>
                        </a:gs>
                        <a:gs pos="67000">
                          <a:srgbClr val="00B050"/>
                        </a:gs>
                      </a:gsLst>
                      <a:lin ang="0" scaled="1"/>
                    </a:gradFill>
                  </a:tcPr>
                </a:tc>
              </a:tr>
              <a:tr h="20561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610">
                <a:tc>
                  <a:txBody>
                    <a:bodyPr/>
                    <a:lstStyle/>
                    <a:p>
                      <a:r>
                        <a:rPr lang="en-US" sz="900" dirty="0" smtClean="0">
                          <a:solidFill>
                            <a:schemeClr val="tx1"/>
                          </a:solidFill>
                        </a:rPr>
                        <a:t>US (U</a:t>
                      </a:r>
                      <a:r>
                        <a:rPr lang="en-US" sz="900" baseline="0" dirty="0" smtClean="0">
                          <a:solidFill>
                            <a:schemeClr val="tx1"/>
                          </a:solidFill>
                        </a:rPr>
                        <a:t> of </a:t>
                      </a:r>
                      <a:r>
                        <a:rPr lang="en-US" sz="900" dirty="0" smtClean="0">
                          <a:solidFill>
                            <a:schemeClr val="tx1"/>
                          </a:solidFill>
                        </a:rPr>
                        <a:t>Puerto</a:t>
                      </a:r>
                      <a:r>
                        <a:rPr lang="en-US" sz="900" baseline="0" dirty="0" smtClean="0">
                          <a:solidFill>
                            <a:schemeClr val="tx1"/>
                          </a:solidFill>
                        </a:rPr>
                        <a:t> Rico)</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algn="ctr"/>
                      <a:r>
                        <a:rPr lang="en-US" sz="900" dirty="0" smtClean="0">
                          <a:solidFill>
                            <a:schemeClr val="tx1"/>
                          </a:solidFill>
                        </a:rPr>
                        <a:t>UPR</a:t>
                      </a:r>
                      <a:endParaRPr lang="en-US" sz="900" dirty="0">
                        <a:solidFill>
                          <a:schemeClr val="tx1"/>
                        </a:solidFill>
                      </a:endParaRP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DB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ETM+</a:t>
                      </a:r>
                    </a:p>
                  </a:txBody>
                  <a:tcPr marL="68580" marR="68580" marT="34283" marB="342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8" name="Content Placeholder 3"/>
          <p:cNvSpPr>
            <a:spLocks noGrp="1"/>
          </p:cNvSpPr>
          <p:nvPr>
            <p:ph sz="half" idx="2"/>
          </p:nvPr>
        </p:nvSpPr>
        <p:spPr/>
        <p:txBody>
          <a:bodyPr/>
          <a:lstStyle/>
          <a:p>
            <a:r>
              <a:rPr lang="en-US" sz="1600" dirty="0" smtClean="0"/>
              <a:t>Indonesia – All data has been received</a:t>
            </a:r>
          </a:p>
          <a:p>
            <a:pPr lvl="1"/>
            <a:r>
              <a:rPr lang="en-US" sz="1400" dirty="0" err="1" smtClean="0"/>
              <a:t>DCRSi</a:t>
            </a:r>
            <a:r>
              <a:rPr lang="en-US" sz="1400" dirty="0" smtClean="0"/>
              <a:t> drive parts needed for remaining tapes</a:t>
            </a:r>
          </a:p>
          <a:p>
            <a:r>
              <a:rPr lang="en-US" sz="1600" dirty="0" smtClean="0"/>
              <a:t>Pakistan – All HDDTs have been delivered</a:t>
            </a:r>
          </a:p>
          <a:p>
            <a:pPr lvl="1"/>
            <a:r>
              <a:rPr lang="en-US" sz="1400" dirty="0" smtClean="0"/>
              <a:t>Tape reading completed in Dec 2015</a:t>
            </a:r>
          </a:p>
          <a:p>
            <a:pPr lvl="1"/>
            <a:r>
              <a:rPr lang="en-US" sz="1400" dirty="0" smtClean="0"/>
              <a:t>Delivery of additional TM data on LTOs pending</a:t>
            </a:r>
          </a:p>
          <a:p>
            <a:r>
              <a:rPr lang="en-US" sz="1600" dirty="0" smtClean="0"/>
              <a:t>Saudi Arabia – All HDDTs and DLTs have been delivered </a:t>
            </a:r>
          </a:p>
          <a:p>
            <a:pPr lvl="1"/>
            <a:r>
              <a:rPr lang="en-US" sz="1400" dirty="0" smtClean="0"/>
              <a:t>MSS and TM data </a:t>
            </a:r>
          </a:p>
          <a:p>
            <a:r>
              <a:rPr lang="en-US" sz="1600" dirty="0" smtClean="0"/>
              <a:t>South Africa – Migrating from electronic data delivery to USB drives</a:t>
            </a:r>
          </a:p>
          <a:p>
            <a:r>
              <a:rPr lang="en-US" sz="1600" dirty="0" smtClean="0"/>
              <a:t>Thailand – All HDDTs and LTOs have been delivered</a:t>
            </a:r>
          </a:p>
          <a:p>
            <a:pPr lvl="1"/>
            <a:r>
              <a:rPr lang="en-US" sz="1400" dirty="0" smtClean="0"/>
              <a:t>MSS, TM, and ETM+ data received</a:t>
            </a:r>
          </a:p>
          <a:p>
            <a:pPr lvl="1"/>
            <a:r>
              <a:rPr lang="en-US" sz="1400" dirty="0" smtClean="0"/>
              <a:t>Three HDDT drives also delivered</a:t>
            </a:r>
            <a:endParaRPr lang="en-US" sz="1400" dirty="0"/>
          </a:p>
        </p:txBody>
      </p:sp>
      <p:sp>
        <p:nvSpPr>
          <p:cNvPr id="10" name="Footer Placeholder 9"/>
          <p:cNvSpPr>
            <a:spLocks noGrp="1"/>
          </p:cNvSpPr>
          <p:nvPr>
            <p:ph type="ftr" sz="quarter" idx="10"/>
          </p:nvPr>
        </p:nvSpPr>
        <p:spPr/>
        <p:txBody>
          <a:bodyPr/>
          <a:lstStyle/>
          <a:p>
            <a:r>
              <a:rPr lang="en-US" smtClean="0"/>
              <a:t>WGISS-41 (March 14-18, 2016)</a:t>
            </a:r>
            <a:endParaRPr lang="en-US" dirty="0"/>
          </a:p>
        </p:txBody>
      </p:sp>
      <p:sp>
        <p:nvSpPr>
          <p:cNvPr id="11" name="Slide Number Placeholder 10"/>
          <p:cNvSpPr>
            <a:spLocks noGrp="1"/>
          </p:cNvSpPr>
          <p:nvPr>
            <p:ph type="sldNum" sz="quarter" idx="11"/>
          </p:nvPr>
        </p:nvSpPr>
        <p:spPr/>
        <p:txBody>
          <a:bodyPr/>
          <a:lstStyle/>
          <a:p>
            <a:fld id="{B7738C77-41C9-4F87-88E4-79997785F030}" type="slidenum">
              <a:rPr lang="en-US" smtClean="0"/>
              <a:t>9</a:t>
            </a:fld>
            <a:endParaRPr lang="en-US"/>
          </a:p>
        </p:txBody>
      </p:sp>
    </p:spTree>
    <p:extLst>
      <p:ext uri="{BB962C8B-B14F-4D97-AF65-F5344CB8AC3E}">
        <p14:creationId xmlns:p14="http://schemas.microsoft.com/office/powerpoint/2010/main" val="131734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39384</TotalTime>
  <Pages>4</Pages>
  <Words>1622</Words>
  <Application>Microsoft Office PowerPoint</Application>
  <PresentationFormat>On-screen Show (4:3)</PresentationFormat>
  <Paragraphs>808</Paragraphs>
  <Slides>15</Slides>
  <Notes>4</Notes>
  <HiddenSlides>0</HiddenSlides>
  <MMClips>0</MMClips>
  <ScaleCrop>false</ScaleCrop>
  <HeadingPairs>
    <vt:vector size="6" baseType="variant">
      <vt:variant>
        <vt:lpstr>Theme</vt:lpstr>
      </vt:variant>
      <vt:variant>
        <vt:i4>1</vt:i4>
      </vt:variant>
      <vt:variant>
        <vt:lpstr>Slide Titles</vt:lpstr>
      </vt:variant>
      <vt:variant>
        <vt:i4>15</vt:i4>
      </vt:variant>
      <vt:variant>
        <vt:lpstr>Custom Shows</vt:lpstr>
      </vt:variant>
      <vt:variant>
        <vt:i4>1</vt:i4>
      </vt:variant>
    </vt:vector>
  </HeadingPairs>
  <TitlesOfParts>
    <vt:vector size="17" baseType="lpstr">
      <vt:lpstr>Office Theme</vt:lpstr>
      <vt:lpstr>Landsat Global Archive Consolidation</vt:lpstr>
      <vt:lpstr>LGAC Objective</vt:lpstr>
      <vt:lpstr>Historical Landsat Ground Stations</vt:lpstr>
      <vt:lpstr>Recent Major Accomplishments</vt:lpstr>
      <vt:lpstr>Recent Major Accomplishments</vt:lpstr>
      <vt:lpstr>Recent Major Accomplishments</vt:lpstr>
      <vt:lpstr>LGAC Status</vt:lpstr>
      <vt:lpstr>LGAC Status</vt:lpstr>
      <vt:lpstr>LGAC Status</vt:lpstr>
      <vt:lpstr>Remaining Work</vt:lpstr>
      <vt:lpstr>LGAC Status Summary</vt:lpstr>
      <vt:lpstr>LGAC WRS-2</vt:lpstr>
      <vt:lpstr>LGAC WRS-1</vt:lpstr>
      <vt:lpstr>Cumulative LGAC Status</vt:lpstr>
      <vt:lpstr>Questions</vt:lpstr>
      <vt:lpstr>Custom Show 1</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Anne</cp:lastModifiedBy>
  <cp:revision>531</cp:revision>
  <cp:lastPrinted>2015-10-19T20:15:36Z</cp:lastPrinted>
  <dcterms:created xsi:type="dcterms:W3CDTF">2011-02-08T14:39:04Z</dcterms:created>
  <dcterms:modified xsi:type="dcterms:W3CDTF">2016-03-13T23:12:09Z</dcterms:modified>
</cp:coreProperties>
</file>