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  <p:sldMasterId id="2147483737" r:id="rId2"/>
    <p:sldMasterId id="2147483711" r:id="rId3"/>
    <p:sldMasterId id="2147483725" r:id="rId4"/>
  </p:sldMasterIdLst>
  <p:notesMasterIdLst>
    <p:notesMasterId r:id="rId9"/>
  </p:notesMasterIdLst>
  <p:sldIdLst>
    <p:sldId id="347" r:id="rId5"/>
    <p:sldId id="376" r:id="rId6"/>
    <p:sldId id="375" r:id="rId7"/>
    <p:sldId id="348" r:id="rId8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9FF"/>
    <a:srgbClr val="E1F4FF"/>
    <a:srgbClr val="F4F7ED"/>
    <a:srgbClr val="728E3A"/>
    <a:srgbClr val="E6E6E6"/>
    <a:srgbClr val="E2E2E2"/>
    <a:srgbClr val="E0E0E0"/>
    <a:srgbClr val="CCEC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4660"/>
  </p:normalViewPr>
  <p:slideViewPr>
    <p:cSldViewPr>
      <p:cViewPr varScale="1">
        <p:scale>
          <a:sx n="73" d="100"/>
          <a:sy n="73" d="100"/>
        </p:scale>
        <p:origin x="-408" y="-10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3A884-36E2-4D0C-BC99-109639E479D4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B663-C695-421F-8EAF-1B97D3108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778A-F6A0-40A6-B9AA-7EEA97FD051C}" type="datetime1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7E09-458D-45BD-A0B6-EE85E437F6D7}" type="datetime1">
              <a:rPr lang="ru-RU" smtClean="0"/>
              <a:pPr/>
              <a:t>10/1/15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0725-AF02-43A2-99C8-854170E35C67}" type="datetime1">
              <a:rPr lang="ru-RU" smtClean="0"/>
              <a:pPr/>
              <a:t>10/1/15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68BB-B24B-4728-85FD-15C41CD2463B}" type="datetime1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ED45-17CB-447E-8E75-E18DA65C3A35}" type="datetime1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7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52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13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12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69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3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0-55D3-46FD-8A96-5E462435E0F0}" type="datetime1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96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71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70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77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38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79CA-C577-4169-90B8-5CF9CE4AFF88}" type="datetime1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3686-AE34-48B2-9512-E4015AC3BA5B}" type="datetime1">
              <a:rPr lang="ru-RU" smtClean="0"/>
              <a:pPr/>
              <a:t>10/1/15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27B3-0127-4EDD-A484-7A3236B0669D}" type="datetime1">
              <a:rPr lang="ru-RU" smtClean="0"/>
              <a:pPr/>
              <a:t>10/1/15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0-55D3-46FD-8A96-5E462435E0F0}" type="datetime1">
              <a:rPr lang="ru-RU" smtClean="0"/>
              <a:pPr/>
              <a:t>10/1/15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0-55D3-46FD-8A96-5E462435E0F0}" type="datetime1">
              <a:rPr lang="ru-RU" smtClean="0"/>
              <a:pPr/>
              <a:t>10/1/15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0-55D3-46FD-8A96-5E462435E0F0}" type="datetime1">
              <a:rPr lang="ru-RU" smtClean="0"/>
              <a:pPr/>
              <a:t>10/1/15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0DE1-9AF6-450D-9896-245B60A9BBFD}" type="datetime1">
              <a:rPr lang="ru-RU" smtClean="0"/>
              <a:pPr/>
              <a:t>10/1/15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94" y="142852"/>
            <a:ext cx="728667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95DC0-55D3-46FD-8A96-5E462435E0F0}" type="datetime1">
              <a:rPr lang="ru-RU" smtClean="0"/>
              <a:pPr/>
              <a:t>10/1/15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9F14-558C-45C2-A9CC-B8F83F424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араллелограмм 2"/>
          <p:cNvSpPr/>
          <p:nvPr userDrawn="1"/>
        </p:nvSpPr>
        <p:spPr>
          <a:xfrm>
            <a:off x="2309794" y="181770"/>
            <a:ext cx="7286676" cy="582934"/>
          </a:xfrm>
          <a:custGeom>
            <a:avLst/>
            <a:gdLst>
              <a:gd name="connsiteX0" fmla="*/ 0 w 6687624"/>
              <a:gd name="connsiteY0" fmla="*/ 571504 h 571504"/>
              <a:gd name="connsiteX1" fmla="*/ 497208 w 6687624"/>
              <a:gd name="connsiteY1" fmla="*/ 0 h 571504"/>
              <a:gd name="connsiteX2" fmla="*/ 6687624 w 6687624"/>
              <a:gd name="connsiteY2" fmla="*/ 0 h 571504"/>
              <a:gd name="connsiteX3" fmla="*/ 6190416 w 6687624"/>
              <a:gd name="connsiteY3" fmla="*/ 571504 h 571504"/>
              <a:gd name="connsiteX4" fmla="*/ 0 w 6687624"/>
              <a:gd name="connsiteY4" fmla="*/ 571504 h 571504"/>
              <a:gd name="connsiteX0" fmla="*/ 0 w 6196134"/>
              <a:gd name="connsiteY0" fmla="*/ 571504 h 571504"/>
              <a:gd name="connsiteX1" fmla="*/ 497208 w 6196134"/>
              <a:gd name="connsiteY1" fmla="*/ 0 h 571504"/>
              <a:gd name="connsiteX2" fmla="*/ 6196134 w 6196134"/>
              <a:gd name="connsiteY2" fmla="*/ 0 h 571504"/>
              <a:gd name="connsiteX3" fmla="*/ 6190416 w 6196134"/>
              <a:gd name="connsiteY3" fmla="*/ 571504 h 571504"/>
              <a:gd name="connsiteX4" fmla="*/ 0 w 6196134"/>
              <a:gd name="connsiteY4" fmla="*/ 571504 h 571504"/>
              <a:gd name="connsiteX0" fmla="*/ 371472 w 6567606"/>
              <a:gd name="connsiteY0" fmla="*/ 582934 h 582934"/>
              <a:gd name="connsiteX1" fmla="*/ 0 w 6567606"/>
              <a:gd name="connsiteY1" fmla="*/ 0 h 582934"/>
              <a:gd name="connsiteX2" fmla="*/ 6567606 w 6567606"/>
              <a:gd name="connsiteY2" fmla="*/ 11430 h 582934"/>
              <a:gd name="connsiteX3" fmla="*/ 6561888 w 6567606"/>
              <a:gd name="connsiteY3" fmla="*/ 582934 h 582934"/>
              <a:gd name="connsiteX4" fmla="*/ 371472 w 6567606"/>
              <a:gd name="connsiteY4" fmla="*/ 582934 h 58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7606" h="582934">
                <a:moveTo>
                  <a:pt x="371472" y="582934"/>
                </a:moveTo>
                <a:lnTo>
                  <a:pt x="0" y="0"/>
                </a:lnTo>
                <a:lnTo>
                  <a:pt x="6567606" y="11430"/>
                </a:lnTo>
                <a:lnTo>
                  <a:pt x="6561888" y="582934"/>
                </a:lnTo>
                <a:lnTo>
                  <a:pt x="371472" y="582934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9390106" y="6486539"/>
            <a:ext cx="7064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2000" b="1">
                <a:solidFill>
                  <a:srgbClr val="000099"/>
                </a:solidFill>
                <a:latin typeface="Times New Roman" pitchFamily="18" charset="0"/>
                <a:cs typeface="+mn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16E97-D324-47F1-9A1A-8EF8BAE52308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Оксана\Desktop\Лого РКС новый\перзентации\Безымянный-1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3" y="3547"/>
            <a:ext cx="9721080" cy="68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 txBox="1">
            <a:spLocks noChangeArrowheads="1"/>
          </p:cNvSpPr>
          <p:nvPr userDrawn="1"/>
        </p:nvSpPr>
        <p:spPr bwMode="auto">
          <a:xfrm>
            <a:off x="9197103" y="6525346"/>
            <a:ext cx="7064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2000" b="1">
                <a:solidFill>
                  <a:srgbClr val="000099"/>
                </a:solidFill>
                <a:latin typeface="Times New Roman" pitchFamily="18" charset="0"/>
                <a:cs typeface="+mn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16E97-D324-47F1-9A1A-8EF8BAE52308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 userDrawn="1"/>
        </p:nvSpPr>
        <p:spPr bwMode="auto">
          <a:xfrm>
            <a:off x="407988" y="6400802"/>
            <a:ext cx="4902200" cy="309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89989" tIns="46794" rIns="89989" bIns="46794"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©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JSC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«</a:t>
            </a:r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RUSSIAN SPACE SYSTEMS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»</a:t>
            </a:r>
            <a:endParaRPr lang="en-US" sz="1400" b="1" i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8" name="Picture 2" descr="C:\Users\Оксана\Desktop\Лого РКС новый\перзентации\лого2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04664"/>
            <a:ext cx="1451649" cy="48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10" r:id="rId7"/>
    <p:sldLayoutId id="214748370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CEB04-A256-4801-A70C-EE7C1609ED42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946F0-A197-4137-BBD8-D3F0744AE24F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2279E-1E80-49B6-9F0D-2681168205F9}" type="datetimeFigureOut">
              <a:rPr lang="ru-RU" smtClean="0"/>
              <a:pPr/>
              <a:t>10/1/15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hyperlink" Target="http://idn.ceos.org/getdif.htm?RP2_SVR" TargetMode="External"/><Relationship Id="rId12" Type="http://schemas.openxmlformats.org/officeDocument/2006/relationships/hyperlink" Target="http://idn.ceos.org/getdif.htm?RP2_SS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dn.ceos.org/getdif.htm?RP1_GTNL1" TargetMode="External"/><Relationship Id="rId3" Type="http://schemas.openxmlformats.org/officeDocument/2006/relationships/hyperlink" Target="http://idn.ceos.org/getdif.htm?RP1_GSA" TargetMode="External"/><Relationship Id="rId4" Type="http://schemas.openxmlformats.org/officeDocument/2006/relationships/hyperlink" Target="http://idn.ceos.org/getdif.htm?RP1_SVR" TargetMode="External"/><Relationship Id="rId5" Type="http://schemas.openxmlformats.org/officeDocument/2006/relationships/hyperlink" Target="http://idn.ceos.org/getdif.htm?RP1_SSR" TargetMode="External"/><Relationship Id="rId6" Type="http://schemas.openxmlformats.org/officeDocument/2006/relationships/hyperlink" Target="http://idn.ceos.org/getdif.htm?RDK1_GTNL1" TargetMode="External"/><Relationship Id="rId7" Type="http://schemas.openxmlformats.org/officeDocument/2006/relationships/hyperlink" Target="http://idn.ceos.org/getdif.htm?KV1_MSS" TargetMode="External"/><Relationship Id="rId8" Type="http://schemas.openxmlformats.org/officeDocument/2006/relationships/hyperlink" Target="http://idn.ceos.org/getdif.htm?KV1_PSS" TargetMode="External"/><Relationship Id="rId9" Type="http://schemas.openxmlformats.org/officeDocument/2006/relationships/hyperlink" Target="http://idn.ceos.org/getdif.htm?RP2_GTNL1" TargetMode="External"/><Relationship Id="rId10" Type="http://schemas.openxmlformats.org/officeDocument/2006/relationships/hyperlink" Target="http://idn.ceos.org/getdif.htm?RP2_GS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-15552" y="2"/>
            <a:ext cx="9993560" cy="6869347"/>
            <a:chOff x="-15552" y="2"/>
            <a:chExt cx="9993560" cy="6869347"/>
          </a:xfrm>
        </p:grpSpPr>
        <p:pic>
          <p:nvPicPr>
            <p:cNvPr id="1026" name="Picture 2" descr="C:\Users\Оксана\Desktop\Лого РКС новый\перзентации\фон_ркс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552" y="2"/>
              <a:ext cx="9993560" cy="6869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1"/>
            <p:cNvSpPr>
              <a:spLocks noChangeArrowheads="1"/>
            </p:cNvSpPr>
            <p:nvPr/>
          </p:nvSpPr>
          <p:spPr bwMode="auto">
            <a:xfrm>
              <a:off x="259486" y="1479062"/>
              <a:ext cx="9230018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Integration of </a:t>
              </a:r>
              <a:r>
                <a:rPr lang="en-US" sz="3200" b="1" cap="all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Roscosmos</a:t>
              </a:r>
              <a:r>
                <a:rPr lang="en-US" sz="32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/>
              </a:r>
              <a:br>
                <a:rPr lang="en-US" sz="32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</a:br>
              <a:r>
                <a:rPr lang="en-US" sz="32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Geoportal services and </a:t>
              </a:r>
              <a:br>
                <a:rPr lang="en-US" sz="32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</a:br>
              <a:r>
                <a:rPr lang="en-US" sz="32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CEOS WGISS Integrated Catalog (CWIC</a:t>
              </a:r>
              <a:r>
                <a:rPr lang="en-US" sz="32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)</a:t>
              </a:r>
              <a:endParaRPr 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" name="Прямоугольник 1"/>
            <p:cNvSpPr>
              <a:spLocks noChangeArrowheads="1"/>
            </p:cNvSpPr>
            <p:nvPr/>
          </p:nvSpPr>
          <p:spPr bwMode="auto">
            <a:xfrm>
              <a:off x="272480" y="4480443"/>
              <a:ext cx="3456384" cy="124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Tamara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Ganina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endPara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Deputy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Chief of </a:t>
              </a:r>
            </a:p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Prospective</a:t>
              </a:r>
              <a:r>
                <a:rPr lang="ru-RU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Development Dep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pic>
          <p:nvPicPr>
            <p:cNvPr id="9" name="Picture 2" descr="C:\Users\Оксана\Desktop\Лого РКС новый\перзентации\лого2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6" y="404664"/>
              <a:ext cx="1440160" cy="481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3" descr="C:\Users\Оксана\Desktop\Лого РКС новый\перзентации\Logo_ORKK_ru-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04" y="392784"/>
            <a:ext cx="2097868" cy="75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273878" y="5846060"/>
            <a:ext cx="5059911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7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WGISS</a:t>
            </a:r>
            <a:r>
              <a:rPr lang="ru-RU" sz="17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-</a:t>
            </a:r>
            <a:r>
              <a:rPr lang="en-US" sz="17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40</a:t>
            </a:r>
            <a:endParaRPr lang="ru-RU" sz="1700" b="1" i="1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1700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UKSA, Harwell, UK</a:t>
            </a:r>
          </a:p>
          <a:p>
            <a:pPr>
              <a:spcBef>
                <a:spcPts val="0"/>
              </a:spcBef>
              <a:defRPr/>
            </a:pPr>
            <a:r>
              <a:rPr lang="en-US" sz="1700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September 28 – October 2, 2015</a:t>
            </a:r>
            <a:endParaRPr lang="ru-RU" sz="1700" i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3345" y="875987"/>
            <a:ext cx="8936417" cy="571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of the web search in the Joint catalog</a:t>
            </a:r>
          </a:p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Improvement of the uniform catalog’s structure </a:t>
            </a:r>
          </a:p>
          <a:p>
            <a:pPr>
              <a:lnSpc>
                <a:spcPct val="125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topic – formation of the meta-data products’ collection (space images)</a:t>
            </a:r>
          </a:p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Mapping of meta-data parameters (Joint catalog CWIC catalog) </a:t>
            </a:r>
          </a:p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interface</a:t>
            </a:r>
          </a:p>
          <a:p>
            <a:pPr>
              <a:lnSpc>
                <a:spcPct val="125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data descriptions and their further registration</a:t>
            </a:r>
          </a:p>
          <a:p>
            <a:pPr>
              <a:lnSpc>
                <a:spcPct val="125000"/>
              </a:lnSpc>
            </a:pPr>
            <a:endParaRPr lang="ru-RU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Better placement of the order button</a:t>
            </a:r>
          </a:p>
          <a:p>
            <a:pPr>
              <a:lnSpc>
                <a:spcPct val="125000"/>
              </a:lnSpc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order link will be located in meta-data of a product </a:t>
            </a:r>
          </a:p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Downloading a product without making an order </a:t>
            </a:r>
          </a:p>
          <a:p>
            <a:pPr>
              <a:lnSpc>
                <a:spcPct val="125000"/>
              </a:lnSpc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link will be found in meta-data. Only limited products are open for direct download</a:t>
            </a:r>
          </a:p>
          <a:p>
            <a:pPr>
              <a:lnSpc>
                <a:spcPct val="125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Publication of a new version of geoportal in opened access</a:t>
            </a:r>
          </a:p>
          <a:p>
            <a:pPr>
              <a:lnSpc>
                <a:spcPct val="125000"/>
              </a:lnSpc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3277" y="368031"/>
            <a:ext cx="39962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cap="all" dirty="0">
                <a:solidFill>
                  <a:schemeClr val="tx2"/>
                </a:solidFill>
                <a:latin typeface="Arial"/>
              </a:rPr>
              <a:t>Tasks and results</a:t>
            </a:r>
            <a:endParaRPr lang="ru-RU" sz="2500" b="1" cap="all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7901" y="630648"/>
            <a:ext cx="1833571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progress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7900" y="167976"/>
            <a:ext cx="183357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lready done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202335"/>
              </p:ext>
            </p:extLst>
          </p:nvPr>
        </p:nvGraphicFramePr>
        <p:xfrm>
          <a:off x="142978" y="1102838"/>
          <a:ext cx="9649072" cy="4998011"/>
        </p:xfrm>
        <a:graphic>
          <a:graphicData uri="http://schemas.openxmlformats.org/drawingml/2006/table">
            <a:tbl>
              <a:tblPr/>
              <a:tblGrid>
                <a:gridCol w="1641670"/>
                <a:gridCol w="1656184"/>
                <a:gridCol w="1440160"/>
                <a:gridCol w="1440160"/>
                <a:gridCol w="3470898"/>
              </a:tblGrid>
              <a:tr h="24678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Dataset</a:t>
                      </a:r>
                      <a:endParaRPr lang="ru-RU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Dataset</a:t>
                      </a:r>
                      <a:r>
                        <a:rPr lang="en-US" sz="1600" b="1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identifier</a:t>
                      </a:r>
                      <a:endParaRPr lang="ru-RU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Platform</a:t>
                      </a:r>
                      <a:endParaRPr lang="ru-RU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Sensor</a:t>
                      </a:r>
                      <a:endParaRPr lang="ru-RU" sz="16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Links</a:t>
                      </a:r>
                      <a:endParaRPr lang="ru-RU" sz="1600" b="1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328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RP1_GTNL1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Resurs</a:t>
                      </a: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-P</a:t>
                      </a:r>
                      <a:r>
                        <a:rPr lang="ru-RU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Geoton-L1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hlinkClick r:id="rId2"/>
                        </a:rPr>
                        <a:t>http://idn.ceos.org/getdif.htm?RP1_GTNL1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ROSCOSMOS_2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RP1_GSA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Resurs</a:t>
                      </a: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-P</a:t>
                      </a:r>
                      <a:r>
                        <a:rPr lang="ru-RU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GSA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hlinkClick r:id="rId3"/>
                        </a:rPr>
                        <a:t>http://idn.ceos.org/getdif.htm?RP1_GSA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ROSCOSMOS_3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RP1_SVR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Resurs</a:t>
                      </a: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-P</a:t>
                      </a:r>
                      <a:r>
                        <a:rPr lang="ru-RU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SHMSA-VR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hlinkClick r:id="rId4"/>
                        </a:rPr>
                        <a:t>http://idn.ceos.org/getdif.htm?RP1_SVR</a:t>
                      </a:r>
                      <a:endParaRPr lang="ru-RU" sz="1400" dirty="0" smtClean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ROSCOSMOS_4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RP1_SSR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Resurs</a:t>
                      </a: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-P</a:t>
                      </a:r>
                      <a:r>
                        <a:rPr lang="ru-RU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SHMSA-SR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hlinkClick r:id="rId5"/>
                        </a:rPr>
                        <a:t>http://idn.ceos.org/getdif.htm?RP1_SSR</a:t>
                      </a:r>
                      <a:endParaRPr lang="ru-RU" sz="1400" dirty="0" smtClean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ROSCOSMOS_5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RDK1_GTNL1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Resurs</a:t>
                      </a: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-DK</a:t>
                      </a:r>
                      <a:r>
                        <a:rPr lang="ru-RU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Geoton-L1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hlinkClick r:id="rId6"/>
                        </a:rPr>
                        <a:t>http://idn.ceos.org/getdif.htm?RDK1_GTNL1</a:t>
                      </a:r>
                      <a:endParaRPr lang="ru-RU" sz="1400" dirty="0" smtClean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ROSCOSMOS_6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KV1_MSS</a:t>
                      </a:r>
                      <a:endParaRPr lang="ru-RU" sz="1400" kern="10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Kanopus</a:t>
                      </a:r>
                      <a:r>
                        <a:rPr lang="ru-RU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MSS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hlinkClick r:id="rId7"/>
                        </a:rPr>
                        <a:t>http://idn.ceos.org/getdif.htm?KV1_MSS</a:t>
                      </a:r>
                      <a:endParaRPr lang="ru-RU" sz="1400" dirty="0" smtClean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ROSCOSMOS_7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KV1_PSS</a:t>
                      </a:r>
                      <a:endParaRPr lang="ru-RU" sz="1400" kern="10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Kanopus</a:t>
                      </a:r>
                      <a:r>
                        <a:rPr lang="ru-RU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PSS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hlinkClick r:id="rId8"/>
                        </a:rPr>
                        <a:t>http://idn.ceos.org/getdif.htm?KV1_PSS</a:t>
                      </a:r>
                      <a:endParaRPr lang="ru-RU" sz="1400" dirty="0" smtClean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316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ROSCOSMOS_8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MM1_MSUMR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Meteor-M1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MSU-MR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3316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ROSCOSMOS_9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MM1_KMSS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67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Meteor-M1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KMSS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3316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ROSCOSMOS_10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MM2_MSUMR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67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Meteor-M2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MSU-MR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3316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ROSCOSMOS_11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MM2_KMSS</a:t>
                      </a:r>
                      <a:endParaRPr lang="ru-RU" sz="1400" kern="10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Meteor-M2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KMSS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3316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ROSCOSMOS_12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EL1_MSUGS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Electro-L</a:t>
                      </a:r>
                      <a:r>
                        <a:rPr lang="ru-RU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kern="100" baseline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MSU-GS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ROSCOSMOS_13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RP2_GTNL1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Resurs-P</a:t>
                      </a:r>
                      <a:r>
                        <a:rPr lang="en-US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Geoton-L1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hlinkClick r:id="rId9"/>
                        </a:rPr>
                        <a:t>http://idn.ceos.org/getdif.htm?RP2_GTNL1</a:t>
                      </a:r>
                      <a:endParaRPr lang="ru-RU" sz="1400" dirty="0" smtClean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ROSCOSMOS_14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RP2_GSA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Resurs-P</a:t>
                      </a:r>
                      <a:r>
                        <a:rPr lang="en-US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GSA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hlinkClick r:id="rId10"/>
                        </a:rPr>
                        <a:t>http://idn.ceos.org/getdif.htm?RP2_GSA</a:t>
                      </a:r>
                      <a:endParaRPr lang="ru-RU" sz="1400" dirty="0" smtClean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ROSCOSMOS_15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RP2_SVR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Resurs-P</a:t>
                      </a:r>
                      <a:r>
                        <a:rPr lang="en-US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SHMSA-VR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sng" dirty="0" smtClean="0">
                          <a:hlinkClick r:id="rId11"/>
                        </a:rPr>
                        <a:t>http://idn.ceos.org/getdif.htm?RP2_SVR</a:t>
                      </a:r>
                      <a:endParaRPr lang="ru-RU" sz="1400" dirty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1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ROSCOSMOS_16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RP2_SSR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Resurs-P</a:t>
                      </a:r>
                      <a:r>
                        <a:rPr lang="en-US" sz="1400" kern="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endParaRPr lang="ru-RU" sz="1400" kern="1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SHMSA-SR</a:t>
                      </a:r>
                      <a:endParaRPr lang="ru-RU" sz="14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hlinkClick r:id="rId12"/>
                        </a:rPr>
                        <a:t>http://idn.ceos.org/getdif.htm?RP2_SSR</a:t>
                      </a:r>
                      <a:endParaRPr lang="ru-RU" sz="1400" dirty="0" smtClean="0"/>
                    </a:p>
                  </a:txBody>
                  <a:tcPr marL="74295" marR="74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5596" y="364214"/>
            <a:ext cx="7977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500" b="1" dirty="0" smtClean="0">
                <a:solidFill>
                  <a:schemeClr val="tx2"/>
                </a:solidFill>
                <a:latin typeface="Arial"/>
              </a:rPr>
              <a:t>COLLECTIONS </a:t>
            </a:r>
            <a:endParaRPr lang="en-US" sz="2500" b="1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2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Лого РКС новый\перзентации\фон_р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2"/>
            <a:ext cx="9993560" cy="686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ксана\Desktop\Лого РКС новый\перзентации\Logo_ORKK_ru-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04" y="392784"/>
            <a:ext cx="2097868" cy="75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259486" y="1537118"/>
            <a:ext cx="8774723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Thank you for attention!</a:t>
            </a:r>
            <a:endParaRPr lang="ru-RU" sz="32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" name="Picture 2" descr="C:\Users\Оксана\Desktop\Лого РКС новый\перзентации\лого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404664"/>
            <a:ext cx="1440160" cy="48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72480" y="4351653"/>
            <a:ext cx="3456384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Tamara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Ganina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endParaRPr lang="en-US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gtd@ntsomz.ru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www.ntsomz.ru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273878" y="5846060"/>
            <a:ext cx="5059911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7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WGISS</a:t>
            </a:r>
            <a:r>
              <a:rPr lang="ru-RU" sz="17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-</a:t>
            </a:r>
            <a:r>
              <a:rPr lang="en-US" sz="17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40</a:t>
            </a:r>
            <a:endParaRPr lang="ru-RU" sz="1700" b="1" i="1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1700" i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UKSA, </a:t>
            </a:r>
            <a:r>
              <a:rPr lang="en-US" sz="1700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Harwell, UK</a:t>
            </a:r>
          </a:p>
          <a:p>
            <a:pPr>
              <a:spcBef>
                <a:spcPts val="0"/>
              </a:spcBef>
              <a:defRPr/>
            </a:pPr>
            <a:r>
              <a:rPr lang="en-US" sz="1700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September 28 – October 2, 2015</a:t>
            </a:r>
            <a:endParaRPr lang="ru-RU" sz="1700" i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11041</TotalTime>
  <Words>406</Words>
  <Application>Microsoft Macintosh PowerPoint</Application>
  <PresentationFormat>A4 Paper (210x297 mm)</PresentationFormat>
  <Paragraphs>113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Тема Office</vt:lpstr>
      <vt:lpstr>2_Специальное оформление</vt:lpstr>
      <vt:lpstr>Специальное оформление</vt:lpstr>
      <vt:lpstr>1_Специальное оформление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Apple</dc:creator>
  <cp:lastModifiedBy>Yonsook Enloe</cp:lastModifiedBy>
  <cp:revision>628</cp:revision>
  <cp:lastPrinted>2014-07-29T12:00:24Z</cp:lastPrinted>
  <dcterms:created xsi:type="dcterms:W3CDTF">2014-07-15T01:53:40Z</dcterms:created>
  <dcterms:modified xsi:type="dcterms:W3CDTF">2015-10-01T08:37:02Z</dcterms:modified>
</cp:coreProperties>
</file>