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commentAuthors.xml" ContentType="application/vnd.openxmlformats-officedocument.presentationml.commentAuthors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notesSlides/notesSlide9.xml" ContentType="application/vnd.openxmlformats-officedocument.presentationml.notes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55" r:id="rId1"/>
  </p:sldMasterIdLst>
  <p:notesMasterIdLst>
    <p:notesMasterId r:id="rId13"/>
  </p:notesMasterIdLst>
  <p:sldIdLst>
    <p:sldId id="276" r:id="rId2"/>
    <p:sldId id="332" r:id="rId3"/>
    <p:sldId id="334" r:id="rId4"/>
    <p:sldId id="333" r:id="rId5"/>
    <p:sldId id="338" r:id="rId6"/>
    <p:sldId id="335" r:id="rId7"/>
    <p:sldId id="340" r:id="rId8"/>
    <p:sldId id="339" r:id="rId9"/>
    <p:sldId id="337" r:id="rId10"/>
    <p:sldId id="341" r:id="rId11"/>
    <p:sldId id="312" r:id="rId12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Patrick Quinn" initials="" lastIdx="33" clrIdx="0"/>
  <p:cmAuthor id="1" name="Brett McLaughlin" initials="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34495E"/>
    <a:srgbClr val="264C92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220"/>
    </p:ext>
  </p:extLst>
</p:presentationPr>
</file>

<file path=ppt/tableStyles.xml><?xml version="1.0" encoding="utf-8"?>
<a:tblStyleLst xmlns:a="http://schemas.openxmlformats.org/drawingml/2006/main" def="{54107D22-3351-4DDC-9757-8A348CC96E5D}">
  <a:tblStyle styleId="{54107D22-3351-4DDC-9757-8A348CC96E5D}" styleName="Table_0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599" autoAdjust="0"/>
    <p:restoredTop sz="88397" autoAdjust="0"/>
  </p:normalViewPr>
  <p:slideViewPr>
    <p:cSldViewPr snapToGrid="0" snapToObjects="1">
      <p:cViewPr varScale="1">
        <p:scale>
          <a:sx n="135" d="100"/>
          <a:sy n="135" d="100"/>
        </p:scale>
        <p:origin x="-158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commentAuthors" Target="commentAuthors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190302310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Shape 3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26" name="Shape 3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want everyone to work together in</a:t>
            </a:r>
            <a:r>
              <a:rPr lang="en-US" baseline="0" dirty="0" smtClean="0"/>
              <a:t> the ESIP discovery cluster. Huge gains can be made by presenting search results in a uniform manner. So we jumped on OpenSearch and created best practices that we thought would enable this.</a:t>
            </a:r>
          </a:p>
          <a:p>
            <a:r>
              <a:rPr lang="en-US" baseline="0" dirty="0" smtClean="0"/>
              <a:t>But is the community compliant with that standard? No. Not yet.</a:t>
            </a: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not</a:t>
            </a:r>
            <a:r>
              <a:rPr lang="en-US" baseline="0" dirty="0" smtClean="0"/>
              <a:t>? It is difficult and there are some valid reasons why.</a:t>
            </a:r>
          </a:p>
          <a:p>
            <a:pPr>
              <a:buFontTx/>
              <a:buChar char="-"/>
            </a:pPr>
            <a:r>
              <a:rPr lang="en-US" baseline="0" dirty="0" smtClean="0"/>
              <a:t> How do I know what standards to code to?</a:t>
            </a:r>
          </a:p>
          <a:p>
            <a:pPr>
              <a:buFontTx/>
              <a:buChar char="-"/>
            </a:pPr>
            <a:r>
              <a:rPr lang="en-US" baseline="0" dirty="0" smtClean="0"/>
              <a:t> How do I verify that compliance?</a:t>
            </a:r>
          </a:p>
          <a:p>
            <a:pPr>
              <a:buFontTx/>
              <a:buChar char="-"/>
            </a:pPr>
            <a:r>
              <a:rPr lang="en-US" baseline="0" dirty="0" smtClean="0"/>
              <a:t> What do I gain from being compliant?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have</a:t>
            </a:r>
            <a:r>
              <a:rPr lang="en-US" baseline="0" dirty="0" smtClean="0"/>
              <a:t> publicly provided standards and best practices</a:t>
            </a:r>
          </a:p>
          <a:p>
            <a:r>
              <a:rPr lang="en-US" baseline="0" dirty="0" smtClean="0"/>
              <a:t>We have audited a large number of OpenSearch APIs for compliance</a:t>
            </a:r>
          </a:p>
          <a:p>
            <a:r>
              <a:rPr lang="en-US" baseline="0" dirty="0" smtClean="0"/>
              <a:t>We have assisted the willing in making their APIs compliant</a:t>
            </a:r>
          </a:p>
          <a:p>
            <a:r>
              <a:rPr lang="en-US" baseline="0" dirty="0" smtClean="0"/>
              <a:t>We will provide a means to test their compliance</a:t>
            </a:r>
          </a:p>
          <a:p>
            <a:r>
              <a:rPr lang="en-US" baseline="0" dirty="0" smtClean="0"/>
              <a:t>And we will demonstrate the CWICSmart -&gt; IDN -&gt; CWIC functionality to show value and we can tell you this…</a:t>
            </a:r>
          </a:p>
          <a:p>
            <a:r>
              <a:rPr lang="en-US" baseline="0" dirty="0" smtClean="0"/>
              <a:t>If you are compliant you can integrate with CWIC very easily and the value of compliance will become evident</a:t>
            </a:r>
          </a:p>
          <a:p>
            <a:r>
              <a:rPr lang="en-US" baseline="0" dirty="0" smtClean="0"/>
              <a:t>Now about that testing that compliance</a:t>
            </a: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have developed, and continue to develop, a tool for OpenSearch</a:t>
            </a:r>
            <a:r>
              <a:rPr lang="en-US" baseline="0" dirty="0" smtClean="0"/>
              <a:t> validation</a:t>
            </a: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us an OSDD</a:t>
            </a:r>
          </a:p>
          <a:p>
            <a:r>
              <a:rPr lang="en-US" dirty="0" smtClean="0"/>
              <a:t>We</a:t>
            </a:r>
            <a:r>
              <a:rPr lang="en-US" baseline="0" dirty="0" smtClean="0"/>
              <a:t> will</a:t>
            </a:r>
            <a:r>
              <a:rPr lang="en-US" dirty="0" smtClean="0"/>
              <a:t> measure the</a:t>
            </a:r>
            <a:r>
              <a:rPr lang="en-US" baseline="0" dirty="0" smtClean="0"/>
              <a:t> compliance of the OSDD and the search API it represents</a:t>
            </a:r>
          </a:p>
          <a:p>
            <a:r>
              <a:rPr lang="en-US" baseline="0" dirty="0" smtClean="0"/>
              <a:t>We will tell you how much it conforms to specification X and Best Practice Y</a:t>
            </a:r>
          </a:p>
          <a:p>
            <a:r>
              <a:rPr lang="en-US" baseline="0" dirty="0" smtClean="0"/>
              <a:t>If you succeed we will tell you why that is a benefit</a:t>
            </a:r>
          </a:p>
          <a:p>
            <a:r>
              <a:rPr lang="en-US" baseline="0" dirty="0" smtClean="0"/>
              <a:t>If you fail we will tell you what you are missing out on</a:t>
            </a:r>
          </a:p>
          <a:p>
            <a:r>
              <a:rPr lang="en-US" baseline="0" dirty="0" smtClean="0"/>
              <a:t>We drill down on your OSDD and get to understand your API automatically</a:t>
            </a:r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preliminary</a:t>
            </a:r>
            <a:r>
              <a:rPr lang="en-US" baseline="0" dirty="0" smtClean="0"/>
              <a:t> version of this tool does the following. And here is what we will be doing next.</a:t>
            </a:r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 it is. In future iterations, from a user perspective</a:t>
            </a:r>
            <a:r>
              <a:rPr lang="en-US" baseline="0" dirty="0" smtClean="0"/>
              <a:t> we will be adding scoring, profit/loss analysis of your score etc.</a:t>
            </a:r>
          </a:p>
          <a:p>
            <a:r>
              <a:rPr lang="en-US" baseline="0" dirty="0" smtClean="0"/>
              <a:t>And more validations for OGC and CEOS.</a:t>
            </a:r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Thank you.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Pr>
        <a:solidFill>
          <a:srgbClr val="3449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l">
              <a:lnSpc>
                <a:spcPct val="100000"/>
              </a:lnSpc>
              <a:spcAft>
                <a:spcPts val="0"/>
              </a:spcAft>
              <a:defRPr b="1" i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 and maybe more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009490"/>
            <a:ext cx="7086600" cy="175260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9" name="Picture 8" descr="eosdis-logo-whit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tretch>
            <a:fillRect/>
          </a:stretch>
        </p:blipFill>
        <p:spPr>
          <a:xfrm>
            <a:off x="685799" y="480830"/>
            <a:ext cx="4546863" cy="1282215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0" y="6642556"/>
            <a:ext cx="914780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chemeClr val="bg2"/>
                </a:solidFill>
                <a:latin typeface="Helvetica Neue"/>
                <a:cs typeface="Helvetica Neue"/>
              </a:rPr>
              <a:t>10.01_13.30_OSVALIDATION</a:t>
            </a:r>
            <a:endParaRPr lang="en-US" sz="800" dirty="0">
              <a:solidFill>
                <a:schemeClr val="bg2"/>
              </a:solidFill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3238847986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6" name="Picture 5" descr="eosdis-logo.png"/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tretch>
            <a:fillRect/>
          </a:stretch>
        </p:blipFill>
        <p:spPr>
          <a:xfrm>
            <a:off x="457200" y="6239927"/>
            <a:ext cx="1842603" cy="519043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8359537" y="6381547"/>
            <a:ext cx="5293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45DA365-9E1D-4524-8E92-33F14DD2E042}" type="slidenum">
              <a:rPr lang="en-US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pPr/>
              <a:t>‹#›</a:t>
            </a:fld>
            <a:endParaRPr lang="en-U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6642556"/>
            <a:ext cx="914780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Helvetica Neue"/>
                <a:cs typeface="Helvetica Neue"/>
              </a:rPr>
              <a:t>10.01_13.30_OSVALIDATION</a:t>
            </a:r>
            <a:endParaRPr lang="en-US" sz="800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1970658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Pr>
        <a:solidFill>
          <a:srgbClr val="3449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0" y="6642556"/>
            <a:ext cx="914780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chemeClr val="bg2"/>
                </a:solidFill>
                <a:latin typeface="Helvetica Neue"/>
                <a:cs typeface="Helvetica Neue"/>
              </a:rPr>
              <a:t>10.01_13.30_OSVALIDATION</a:t>
            </a:r>
            <a:endParaRPr lang="en-US" sz="800" dirty="0">
              <a:solidFill>
                <a:schemeClr val="bg2"/>
              </a:solidFill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2231511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6" name="Picture 5" descr="eosdis-logo.png"/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tretch>
            <a:fillRect/>
          </a:stretch>
        </p:blipFill>
        <p:spPr>
          <a:xfrm>
            <a:off x="457200" y="6239927"/>
            <a:ext cx="1842603" cy="519043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8359537" y="6381547"/>
            <a:ext cx="5293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45DA365-9E1D-4524-8E92-33F14DD2E042}" type="slidenum">
              <a:rPr lang="en-US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pPr/>
              <a:t>‹#›</a:t>
            </a:fld>
            <a:endParaRPr lang="en-U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0" y="6642556"/>
            <a:ext cx="914780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Helvetica Neue"/>
                <a:cs typeface="Helvetica Neue"/>
              </a:rPr>
              <a:t>10.01_13.30_OSVALIDATION</a:t>
            </a:r>
            <a:endParaRPr lang="en-US" sz="800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3104747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727122" y="6277431"/>
            <a:ext cx="368772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pic>
        <p:nvPicPr>
          <p:cNvPr id="5" name="Picture 4" descr="eosdis-logo.png"/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tretch>
            <a:fillRect/>
          </a:stretch>
        </p:blipFill>
        <p:spPr>
          <a:xfrm>
            <a:off x="457200" y="6239927"/>
            <a:ext cx="1842603" cy="519043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8359537" y="6381547"/>
            <a:ext cx="5293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45DA365-9E1D-4524-8E92-33F14DD2E042}" type="slidenum">
              <a:rPr lang="en-US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pPr/>
              <a:t>‹#›</a:t>
            </a:fld>
            <a:endParaRPr lang="en-U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6642556"/>
            <a:ext cx="914780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Helvetica Neue"/>
                <a:cs typeface="Helvetica Neue"/>
              </a:rPr>
              <a:t>10.01_13.30_OSVALIDATION</a:t>
            </a:r>
            <a:endParaRPr lang="en-US" sz="800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3243858202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7801" cy="134938"/>
          </a:xfrm>
          <a:prstGeom prst="rect">
            <a:avLst/>
          </a:prstGeom>
          <a:solidFill>
            <a:srgbClr val="34495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3907827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61" r:id="rId4"/>
    <p:sldLayoutId id="2147483662" r:id="rId5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34495E"/>
          </a:solidFill>
          <a:latin typeface="Avenir Heavy"/>
          <a:ea typeface="+mj-ea"/>
          <a:cs typeface="Avenir Heavy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>
              <a:lumMod val="85000"/>
              <a:lumOff val="15000"/>
            </a:schemeClr>
          </a:solidFill>
          <a:latin typeface="Helvetica Neue"/>
          <a:ea typeface="+mn-ea"/>
          <a:cs typeface="Helvetica Neue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>
              <a:lumMod val="85000"/>
              <a:lumOff val="15000"/>
            </a:schemeClr>
          </a:solidFill>
          <a:latin typeface="Helvetica Neue"/>
          <a:ea typeface="+mn-ea"/>
          <a:cs typeface="Helvetica Neue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>
              <a:lumMod val="50000"/>
              <a:lumOff val="50000"/>
            </a:schemeClr>
          </a:solidFill>
          <a:latin typeface="Helvetica Neue"/>
          <a:ea typeface="+mn-ea"/>
          <a:cs typeface="Helvetica Neue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>
              <a:lumMod val="50000"/>
              <a:lumOff val="50000"/>
            </a:schemeClr>
          </a:solidFill>
          <a:latin typeface="Helvetica Neue"/>
          <a:ea typeface="+mn-ea"/>
          <a:cs typeface="Helvetica Neue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>
              <a:lumMod val="50000"/>
              <a:lumOff val="50000"/>
            </a:schemeClr>
          </a:solidFill>
          <a:latin typeface="Helvetica Neue"/>
          <a:ea typeface="+mn-ea"/>
          <a:cs typeface="Helvetica Neu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OpenSearch API Validation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3714750"/>
            <a:ext cx="7086600" cy="1800225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sz="2000" dirty="0" smtClean="0"/>
              <a:t>WGISS-40 2015</a:t>
            </a:r>
            <a:endParaRPr lang="en-US" dirty="0" smtClean="0"/>
          </a:p>
          <a:p>
            <a:pPr lvl="0">
              <a:defRPr/>
            </a:pPr>
            <a:endParaRPr lang="en-US" dirty="0" smtClean="0"/>
          </a:p>
          <a:p>
            <a:pPr lvl="0">
              <a:defRPr/>
            </a:pPr>
            <a:r>
              <a:rPr lang="en-US" dirty="0" smtClean="0"/>
              <a:t>Doug Newman (NASA Earthdata – Raytheon)</a:t>
            </a:r>
          </a:p>
          <a:p>
            <a:pPr lvl="0">
              <a:defRPr/>
            </a:pPr>
            <a:r>
              <a:rPr lang="en-US" dirty="0" smtClean="0"/>
              <a:t>Andrew Mitchell (NASA Earthdata)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625213" y="6105407"/>
            <a:ext cx="4289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This work was supported by NASA/GSFC under Raytheon Co. contract number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NNG10HP02C</a:t>
            </a:r>
            <a:endParaRPr lang="en-US" dirty="0">
              <a:solidFill>
                <a:schemeClr val="bg1">
                  <a:lumMod val="75000"/>
                </a:schemeClr>
              </a:solidFill>
              <a:latin typeface="Helvetica Neue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350376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0174" y="904875"/>
            <a:ext cx="599122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34495E"/>
                </a:solidFill>
                <a:latin typeface="Helvetica Neue"/>
              </a:rPr>
              <a:t>This work was supported by NASA/GSFC under Raytheon Co. contract number </a:t>
            </a:r>
            <a:r>
              <a:rPr lang="en-US" sz="2800" dirty="0" smtClean="0">
                <a:solidFill>
                  <a:srgbClr val="34495E"/>
                </a:solidFill>
                <a:latin typeface="Helvetica Neue"/>
              </a:rPr>
              <a:t>NNG10HP02C</a:t>
            </a:r>
            <a:endParaRPr lang="en-US" sz="2800" dirty="0">
              <a:solidFill>
                <a:srgbClr val="34495E"/>
              </a:solidFill>
              <a:latin typeface="Helvetica Neue"/>
            </a:endParaRP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48032" y="3167667"/>
            <a:ext cx="2005418" cy="394683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338081185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‘we’ compliant? No</a:t>
            </a:r>
            <a:endParaRPr lang="en-US" dirty="0"/>
          </a:p>
        </p:txBody>
      </p:sp>
      <p:pic>
        <p:nvPicPr>
          <p:cNvPr id="4" name="Picture 3" descr="Compliac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281" y="1360785"/>
            <a:ext cx="8278519" cy="46193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You can lead a provider to an OpenSearch Best Practice but you can’t make them compliant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make the horse drink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Wingdings"/>
                <a:ea typeface="Wingdings"/>
                <a:cs typeface="Wingdings"/>
              </a:rPr>
              <a:t></a:t>
            </a:r>
            <a:r>
              <a:rPr lang="en-US" dirty="0" smtClean="0"/>
              <a:t> </a:t>
            </a:r>
            <a:r>
              <a:rPr lang="en-US" sz="2800" dirty="0" smtClean="0"/>
              <a:t>Provide specifications and best practices</a:t>
            </a:r>
          </a:p>
          <a:p>
            <a:pPr>
              <a:buFont typeface="Wingdings" charset="2"/>
              <a:buChar char="þ"/>
            </a:pPr>
            <a:r>
              <a:rPr lang="en-US" sz="2800" dirty="0" smtClean="0"/>
              <a:t> Audit</a:t>
            </a:r>
          </a:p>
          <a:p>
            <a:pPr>
              <a:buFont typeface="Wingdings" charset="2"/>
              <a:buChar char="þ"/>
            </a:pPr>
            <a:r>
              <a:rPr lang="en-US" sz="2800" dirty="0" smtClean="0"/>
              <a:t> Assist in achieving </a:t>
            </a:r>
            <a:r>
              <a:rPr lang="en-US" sz="2800" dirty="0" smtClean="0"/>
              <a:t>compliance</a:t>
            </a:r>
            <a:endParaRPr lang="en-US" sz="2800" dirty="0" smtClean="0"/>
          </a:p>
          <a:p>
            <a:pPr>
              <a:buFont typeface="Wingdings" charset="2"/>
              <a:buChar char="þ"/>
            </a:pPr>
            <a:r>
              <a:rPr lang="en-US" sz="2800" dirty="0" smtClean="0"/>
              <a:t> Provide </a:t>
            </a:r>
            <a:r>
              <a:rPr lang="en-US" sz="2800" dirty="0" smtClean="0"/>
              <a:t>a</a:t>
            </a:r>
            <a:r>
              <a:rPr lang="en-US" sz="2800" dirty="0" smtClean="0"/>
              <a:t> public means </a:t>
            </a:r>
            <a:r>
              <a:rPr lang="en-US" sz="2800" dirty="0" smtClean="0"/>
              <a:t>to test their implementation for </a:t>
            </a:r>
            <a:r>
              <a:rPr lang="en-US" sz="2800" smtClean="0"/>
              <a:t>compliance</a:t>
            </a:r>
          </a:p>
          <a:p>
            <a:pPr>
              <a:buNone/>
            </a:pPr>
            <a:r>
              <a:rPr lang="en-US" sz="2800" smtClean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sz="2800" dirty="0" smtClean="0"/>
              <a:t>Provide </a:t>
            </a:r>
            <a:r>
              <a:rPr lang="en-US" sz="2800" dirty="0" smtClean="0"/>
              <a:t>a</a:t>
            </a:r>
            <a:r>
              <a:rPr lang="en-US" sz="2800" dirty="0" smtClean="0"/>
              <a:t> private </a:t>
            </a:r>
            <a:r>
              <a:rPr lang="en-US" sz="2800" dirty="0" smtClean="0"/>
              <a:t>means to test their implementation for </a:t>
            </a:r>
            <a:r>
              <a:rPr lang="en-US" sz="2800" dirty="0" smtClean="0"/>
              <a:t>compliance*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sz="2800" dirty="0" smtClean="0"/>
              <a:t>Demonstrate </a:t>
            </a:r>
            <a:r>
              <a:rPr lang="en-US" sz="2800" dirty="0" smtClean="0"/>
              <a:t>the value of being compliant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124222" y="6126163"/>
            <a:ext cx="22006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Requires open sourcing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OpenSearch Validation Tool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Supply an OSDD location</a:t>
            </a:r>
          </a:p>
          <a:p>
            <a:r>
              <a:rPr lang="en-US" dirty="0" smtClean="0"/>
              <a:t>Validation tool performs a series of tests to measure compliance of OpenSearch API</a:t>
            </a:r>
          </a:p>
          <a:p>
            <a:r>
              <a:rPr lang="en-US" dirty="0" smtClean="0"/>
              <a:t>Split by specifications, extensions and best practices</a:t>
            </a:r>
          </a:p>
          <a:p>
            <a:r>
              <a:rPr lang="en-US" dirty="0" smtClean="0"/>
              <a:t>Success – what you gain</a:t>
            </a:r>
          </a:p>
          <a:p>
            <a:r>
              <a:rPr lang="en-US" dirty="0" smtClean="0"/>
              <a:t>Failure – what you lose</a:t>
            </a:r>
          </a:p>
          <a:p>
            <a:r>
              <a:rPr lang="en-US" dirty="0" smtClean="0"/>
              <a:t>More than just your OSDD. Searches are performed to test two-step etc.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 of validation tool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latin typeface="Wingdings"/>
                <a:ea typeface="Wingdings"/>
                <a:cs typeface="Wingdings"/>
              </a:rPr>
              <a:t></a:t>
            </a:r>
            <a:r>
              <a:rPr lang="en-US" dirty="0" smtClean="0"/>
              <a:t> </a:t>
            </a:r>
            <a:r>
              <a:rPr lang="en-US" sz="2800" dirty="0" smtClean="0"/>
              <a:t>OpenSearch Specification</a:t>
            </a:r>
          </a:p>
          <a:p>
            <a:pPr>
              <a:buFont typeface="Wingdings" charset="2"/>
              <a:buChar char="þ"/>
            </a:pPr>
            <a:r>
              <a:rPr lang="en-US" sz="2800" dirty="0" smtClean="0"/>
              <a:t> Geo </a:t>
            </a:r>
            <a:r>
              <a:rPr lang="en-US" sz="2800" dirty="0" smtClean="0"/>
              <a:t>extension</a:t>
            </a:r>
          </a:p>
          <a:p>
            <a:pPr>
              <a:buFont typeface="Wingdings" charset="2"/>
              <a:buChar char="þ"/>
            </a:pPr>
            <a:r>
              <a:rPr lang="en-US" sz="2800" dirty="0" smtClean="0"/>
              <a:t> Time </a:t>
            </a:r>
            <a:r>
              <a:rPr lang="en-US" sz="2800" dirty="0" smtClean="0"/>
              <a:t>extension</a:t>
            </a:r>
          </a:p>
          <a:p>
            <a:pPr>
              <a:buFont typeface="Wingdings" charset="2"/>
              <a:buChar char="þ"/>
            </a:pPr>
            <a:r>
              <a:rPr lang="en-US" sz="2800" dirty="0" smtClean="0"/>
              <a:t> ESIP Best Practices</a:t>
            </a:r>
          </a:p>
          <a:p>
            <a:pPr>
              <a:buFont typeface="Wingdings" charset="2"/>
              <a:buChar char="þ"/>
            </a:pPr>
            <a:r>
              <a:rPr lang="en-US" sz="2800" dirty="0" smtClean="0"/>
              <a:t> Parameter extension</a:t>
            </a:r>
          </a:p>
          <a:p>
            <a:pPr>
              <a:buFont typeface="Wingdings" charset="2"/>
              <a:buChar char="þ"/>
            </a:pPr>
            <a:r>
              <a:rPr lang="en-US" sz="2800" dirty="0" smtClean="0"/>
              <a:t> Relevancy </a:t>
            </a:r>
            <a:r>
              <a:rPr lang="en-US" sz="2800" dirty="0" smtClean="0"/>
              <a:t>extension</a:t>
            </a:r>
          </a:p>
          <a:p>
            <a:pPr>
              <a:buFont typeface="Wingdings" charset="2"/>
              <a:buChar char="þ"/>
            </a:pPr>
            <a:r>
              <a:rPr lang="en-US" sz="2800" dirty="0" smtClean="0"/>
              <a:t> </a:t>
            </a:r>
            <a:r>
              <a:rPr lang="en-US" sz="2800" dirty="0" smtClean="0"/>
              <a:t>OGC Extensions</a:t>
            </a:r>
            <a:endParaRPr lang="en-US" sz="2800" dirty="0" smtClean="0"/>
          </a:p>
          <a:p>
            <a:pPr>
              <a:buFont typeface="Wingdings" charset="2"/>
              <a:buChar char="þ"/>
            </a:pPr>
            <a:r>
              <a:rPr lang="en-US" sz="2800" dirty="0" smtClean="0"/>
              <a:t> CEOS </a:t>
            </a:r>
            <a:r>
              <a:rPr lang="en-US" sz="2800" dirty="0" smtClean="0"/>
              <a:t>Best Practices</a:t>
            </a:r>
          </a:p>
          <a:p>
            <a:pPr>
              <a:buNone/>
            </a:pPr>
            <a:r>
              <a:rPr lang="en-US" sz="2800" dirty="0" smtClean="0">
                <a:latin typeface="ＭＳ ゴシック"/>
                <a:ea typeface="ＭＳ ゴシック"/>
                <a:cs typeface="ＭＳ ゴシック"/>
              </a:rPr>
              <a:t>☐ </a:t>
            </a:r>
            <a:r>
              <a:rPr lang="en-US" sz="2800" dirty="0" smtClean="0"/>
              <a:t>CEOS </a:t>
            </a:r>
            <a:r>
              <a:rPr lang="en-US" sz="2800" dirty="0" smtClean="0"/>
              <a:t>Developer Guide</a:t>
            </a:r>
          </a:p>
          <a:p>
            <a:pPr>
              <a:buNone/>
            </a:pPr>
            <a:r>
              <a:rPr lang="en-US" sz="2800" dirty="0" smtClean="0">
                <a:latin typeface="ＭＳ ゴシック"/>
                <a:ea typeface="ＭＳ ゴシック"/>
                <a:cs typeface="ＭＳ ゴシック"/>
              </a:rPr>
              <a:t>☐ </a:t>
            </a:r>
            <a:r>
              <a:rPr lang="en-US" sz="2800" dirty="0" smtClean="0"/>
              <a:t>Open source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Screenshot</a:t>
            </a:r>
            <a:endParaRPr lang="en-US" dirty="0"/>
          </a:p>
        </p:txBody>
      </p:sp>
      <p:pic>
        <p:nvPicPr>
          <p:cNvPr id="3" name="Picture 2" descr="Validation screensho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644" y="1549961"/>
            <a:ext cx="8336156" cy="39063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OSDIS-EED">
  <a:themeElements>
    <a:clrScheme name="EOSDIS">
      <a:dk1>
        <a:srgbClr val="171717"/>
      </a:dk1>
      <a:lt1>
        <a:sysClr val="window" lastClr="FFFFFF"/>
      </a:lt1>
      <a:dk2>
        <a:srgbClr val="1F497D"/>
      </a:dk2>
      <a:lt2>
        <a:srgbClr val="ECF0F1"/>
      </a:lt2>
      <a:accent1>
        <a:srgbClr val="3498DB"/>
      </a:accent1>
      <a:accent2>
        <a:srgbClr val="C0392B"/>
      </a:accent2>
      <a:accent3>
        <a:srgbClr val="2ECC71"/>
      </a:accent3>
      <a:accent4>
        <a:srgbClr val="9B59B6"/>
      </a:accent4>
      <a:accent5>
        <a:srgbClr val="1ABC9C"/>
      </a:accent5>
      <a:accent6>
        <a:srgbClr val="E67E22"/>
      </a:accent6>
      <a:hlink>
        <a:srgbClr val="2980B9"/>
      </a:hlink>
      <a:folHlink>
        <a:srgbClr val="8E44AD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noFill/>
        <a:ln w="19050" cap="flat">
          <a:solidFill>
            <a:srgbClr val="000000"/>
          </a:solidFill>
          <a:prstDash val="solid"/>
          <a:round/>
          <a:headEnd type="none" w="lg" len="lg"/>
          <a:tailEnd type="triangle" w="lg" len="lg"/>
        </a:ln>
      </a:spPr>
      <a:bodyPr/>
      <a:lstStyle/>
    </a:lnDef>
  </a:objectDefaults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EOSDIS-EED.thmx</Template>
  <TotalTime>6487</TotalTime>
  <Words>553</Words>
  <Application>Microsoft Macintosh PowerPoint</Application>
  <PresentationFormat>On-screen Show (4:3)</PresentationFormat>
  <Paragraphs>64</Paragraphs>
  <Slides>11</Slides>
  <Notes>10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EOSDIS-EED</vt:lpstr>
      <vt:lpstr>OpenSearch API Validation</vt:lpstr>
      <vt:lpstr>Are ‘we’ compliant? No</vt:lpstr>
      <vt:lpstr>Why not?</vt:lpstr>
      <vt:lpstr>How to make the horse drink</vt:lpstr>
      <vt:lpstr>OpenSearch Validation Tool</vt:lpstr>
      <vt:lpstr>Concept</vt:lpstr>
      <vt:lpstr>Roadmap of validation tool</vt:lpstr>
      <vt:lpstr>Screenshot</vt:lpstr>
      <vt:lpstr>Demo</vt:lpstr>
      <vt:lpstr>Questions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G PLOFCHAN</dc:creator>
  <cp:lastModifiedBy>Doug Newman</cp:lastModifiedBy>
  <cp:revision>264</cp:revision>
  <dcterms:created xsi:type="dcterms:W3CDTF">2015-09-29T12:57:28Z</dcterms:created>
  <dcterms:modified xsi:type="dcterms:W3CDTF">2015-09-29T13:21:51Z</dcterms:modified>
</cp:coreProperties>
</file>