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notesSlides/notesSlide2.xml" ContentType="application/vnd.openxmlformats-officedocument.presentationml.notes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5" r:id="rId1"/>
  </p:sldMasterIdLst>
  <p:notesMasterIdLst>
    <p:notesMasterId r:id="rId9"/>
  </p:notesMasterIdLst>
  <p:sldIdLst>
    <p:sldId id="276" r:id="rId2"/>
    <p:sldId id="342" r:id="rId3"/>
    <p:sldId id="343" r:id="rId4"/>
    <p:sldId id="344" r:id="rId5"/>
    <p:sldId id="345" r:id="rId6"/>
    <p:sldId id="341" r:id="rId7"/>
    <p:sldId id="312" r:id="rId8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Patrick Quinn" initials="" lastIdx="33" clrIdx="0"/>
  <p:cmAuthor id="1" name="Brett McLaughlin" initials="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34495E"/>
    <a:srgbClr val="264C92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20"/>
    </p:ext>
  </p:extLst>
</p:presentationPr>
</file>

<file path=ppt/tableStyles.xml><?xml version="1.0" encoding="utf-8"?>
<a:tblStyleLst xmlns:a="http://schemas.openxmlformats.org/drawingml/2006/main" def="{54107D22-3351-4DDC-9757-8A348CC96E5D}">
  <a:tblStyle styleId="{54107D22-3351-4DDC-9757-8A348CC96E5D}" styleName="Table_0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599" autoAdjust="0"/>
    <p:restoredTop sz="88397" autoAdjust="0"/>
  </p:normalViewPr>
  <p:slideViewPr>
    <p:cSldViewPr snapToGrid="0" snapToObjects="1">
      <p:cViewPr varScale="1">
        <p:scale>
          <a:sx n="135" d="100"/>
          <a:sy n="135" d="100"/>
        </p:scale>
        <p:origin x="-158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commentAuthors" Target="commentAuthor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90302310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26" name="Shape 3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solidFill>
          <a:srgbClr val="3449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l">
              <a:lnSpc>
                <a:spcPct val="100000"/>
              </a:lnSpc>
              <a:spcAft>
                <a:spcPts val="0"/>
              </a:spcAft>
              <a:defRPr b="1" i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 and maybe more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009490"/>
            <a:ext cx="70866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9" name="Picture 8" descr="eosdis-logo-whit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tretch>
            <a:fillRect/>
          </a:stretch>
        </p:blipFill>
        <p:spPr>
          <a:xfrm>
            <a:off x="685799" y="480830"/>
            <a:ext cx="4546863" cy="1282215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0" y="6642556"/>
            <a:ext cx="91478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bg2"/>
                </a:solidFill>
                <a:latin typeface="Helvetica Neue"/>
                <a:cs typeface="Helvetica Neue"/>
              </a:rPr>
              <a:t>10.01_13.30_CEOSDEV</a:t>
            </a:r>
          </a:p>
          <a:p>
            <a:pPr algn="ctr"/>
            <a:endParaRPr lang="en-US" sz="800" dirty="0">
              <a:solidFill>
                <a:schemeClr val="bg2"/>
              </a:solidFill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238847986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 descr="eosdis-logo.png"/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tretch>
            <a:fillRect/>
          </a:stretch>
        </p:blipFill>
        <p:spPr>
          <a:xfrm>
            <a:off x="457200" y="6239927"/>
            <a:ext cx="1842603" cy="519043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8359537" y="6381547"/>
            <a:ext cx="529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45DA365-9E1D-4524-8E92-33F14DD2E042}" type="slidenum">
              <a:rPr lang="en-US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pPr/>
              <a:t>‹#›</a:t>
            </a:fld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642556"/>
            <a:ext cx="91478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Helvetica Neue"/>
                <a:cs typeface="Helvetica Neue"/>
              </a:rPr>
              <a:t>10.01_13.30_CEOSDEV</a:t>
            </a:r>
            <a:endParaRPr lang="en-US" sz="800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970658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bg>
      <p:bgPr>
        <a:solidFill>
          <a:srgbClr val="3449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0" y="6642556"/>
            <a:ext cx="91478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bg2"/>
                </a:solidFill>
                <a:latin typeface="Helvetica Neue"/>
                <a:cs typeface="Helvetica Neue"/>
              </a:rPr>
              <a:t>10.01_13.30_CEOSDEV</a:t>
            </a:r>
            <a:endParaRPr lang="en-US" sz="800" dirty="0">
              <a:solidFill>
                <a:schemeClr val="bg2"/>
              </a:solidFill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2231511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6" name="Picture 5" descr="eosdis-logo.png"/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tretch>
            <a:fillRect/>
          </a:stretch>
        </p:blipFill>
        <p:spPr>
          <a:xfrm>
            <a:off x="457200" y="6239927"/>
            <a:ext cx="1842603" cy="51904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359537" y="6381547"/>
            <a:ext cx="529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45DA365-9E1D-4524-8E92-33F14DD2E042}" type="slidenum">
              <a:rPr lang="en-US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pPr/>
              <a:t>‹#›</a:t>
            </a:fld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6642556"/>
            <a:ext cx="91478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Helvetica Neue"/>
                <a:cs typeface="Helvetica Neue"/>
              </a:rPr>
              <a:t>10.01_13.30_CEOSDEV</a:t>
            </a:r>
            <a:endParaRPr lang="en-US" sz="800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104747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727122" y="6277431"/>
            <a:ext cx="3687720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pic>
        <p:nvPicPr>
          <p:cNvPr id="5" name="Picture 4" descr="eosdis-logo.png"/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xmlns:p="http://schemas.openxmlformats.org/presentationml/2006/main" xmlns:r="http://schemas.openxmlformats.org/officeDocument/2006/relationships" xmlns:a="http://schemas.openxmlformats.org/drawingml/2006/main" val="0"/>
              </a:ext>
            </a:extLst>
          </a:blip>
          <a:stretch>
            <a:fillRect/>
          </a:stretch>
        </p:blipFill>
        <p:spPr>
          <a:xfrm>
            <a:off x="457200" y="6239927"/>
            <a:ext cx="1842603" cy="519043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8359537" y="6381547"/>
            <a:ext cx="5293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545DA365-9E1D-4524-8E92-33F14DD2E042}" type="slidenum">
              <a:rPr lang="en-US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pPr/>
              <a:t>‹#›</a:t>
            </a:fld>
            <a:endParaRPr lang="en-US" sz="1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0" y="6642556"/>
            <a:ext cx="91478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>
                <a:latin typeface="Helvetica Neue"/>
                <a:cs typeface="Helvetica Neue"/>
              </a:rPr>
              <a:t>10.01_13.30_CEOSDEV</a:t>
            </a:r>
            <a:endParaRPr lang="en-US" sz="800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243858202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7801" cy="134938"/>
          </a:xfrm>
          <a:prstGeom prst="rect">
            <a:avLst/>
          </a:prstGeom>
          <a:solidFill>
            <a:srgbClr val="34495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907827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61" r:id="rId4"/>
    <p:sldLayoutId id="2147483662" r:id="rId5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34495E"/>
          </a:solidFill>
          <a:latin typeface="Avenir Heavy"/>
          <a:ea typeface="+mj-ea"/>
          <a:cs typeface="Avenir Heavy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>
              <a:lumMod val="85000"/>
              <a:lumOff val="15000"/>
            </a:schemeClr>
          </a:solidFill>
          <a:latin typeface="Helvetica Neue"/>
          <a:ea typeface="+mn-ea"/>
          <a:cs typeface="Helvetica Neue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>
              <a:lumMod val="85000"/>
              <a:lumOff val="15000"/>
            </a:schemeClr>
          </a:solidFill>
          <a:latin typeface="Helvetica Neue"/>
          <a:ea typeface="+mn-ea"/>
          <a:cs typeface="Helvetica Neue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>
              <a:lumMod val="50000"/>
              <a:lumOff val="50000"/>
            </a:schemeClr>
          </a:solidFill>
          <a:latin typeface="Helvetica Neue"/>
          <a:ea typeface="+mn-ea"/>
          <a:cs typeface="Helvetica Neue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>
              <a:lumMod val="50000"/>
              <a:lumOff val="50000"/>
            </a:schemeClr>
          </a:solidFill>
          <a:latin typeface="Helvetica Neue"/>
          <a:ea typeface="+mn-ea"/>
          <a:cs typeface="Helvetica Neue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>
              <a:lumMod val="50000"/>
              <a:lumOff val="50000"/>
            </a:schemeClr>
          </a:solidFill>
          <a:latin typeface="Helvetica Neue"/>
          <a:ea typeface="+mn-ea"/>
          <a:cs typeface="Helvetica Neue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CEOS Open Search Developer Guide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3714750"/>
            <a:ext cx="7086600" cy="1800225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sz="2000" dirty="0" smtClean="0"/>
              <a:t>WGISS-40 2015</a:t>
            </a:r>
            <a:endParaRPr lang="en-US" dirty="0" smtClean="0"/>
          </a:p>
          <a:p>
            <a:pPr lvl="0">
              <a:defRPr/>
            </a:pPr>
            <a:endParaRPr lang="en-US" dirty="0" smtClean="0"/>
          </a:p>
          <a:p>
            <a:pPr lvl="0">
              <a:defRPr/>
            </a:pPr>
            <a:r>
              <a:rPr lang="en-US" dirty="0" smtClean="0"/>
              <a:t>Doug Newman (NASA Earthdata – Raytheon)</a:t>
            </a:r>
          </a:p>
          <a:p>
            <a:pPr lvl="0">
              <a:defRPr/>
            </a:pPr>
            <a:r>
              <a:rPr lang="en-US" dirty="0" smtClean="0"/>
              <a:t>Andrew Mitchell (NASA Earthdata)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25213" y="6105407"/>
            <a:ext cx="4289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This work was supported by NASA/GSFC under Raytheon Co. contract number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  <a:latin typeface="Helvetica Neue"/>
              </a:rPr>
              <a:t>NNG10HP02C</a:t>
            </a:r>
            <a:endParaRPr lang="en-US" dirty="0">
              <a:solidFill>
                <a:schemeClr val="bg1">
                  <a:lumMod val="75000"/>
                </a:schemeClr>
              </a:solidFill>
              <a:latin typeface="Helvetica Neue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50376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development guide?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Originally a set of guidelines for</a:t>
            </a:r>
          </a:p>
          <a:p>
            <a:pPr lvl="1"/>
            <a:r>
              <a:rPr lang="en-US" dirty="0" smtClean="0"/>
              <a:t>Interoperability of IDN and CWIC Open Search APIs</a:t>
            </a:r>
          </a:p>
          <a:p>
            <a:pPr lvl="1"/>
            <a:r>
              <a:rPr lang="en-US" dirty="0" smtClean="0"/>
              <a:t>Programmatic construction of a user interface to the IDN and CWIC OpenSearch APIs</a:t>
            </a:r>
          </a:p>
          <a:p>
            <a:r>
              <a:rPr lang="en-US" dirty="0" smtClean="0"/>
              <a:t>It is now a set of guidelines for</a:t>
            </a:r>
          </a:p>
          <a:p>
            <a:pPr lvl="1"/>
            <a:r>
              <a:rPr lang="en-US" dirty="0" smtClean="0"/>
              <a:t>General earth data </a:t>
            </a:r>
            <a:r>
              <a:rPr lang="en-US" dirty="0" smtClean="0"/>
              <a:t>OpenSearch </a:t>
            </a:r>
            <a:r>
              <a:rPr lang="en-US" dirty="0" smtClean="0"/>
              <a:t>API interoperability</a:t>
            </a:r>
          </a:p>
          <a:p>
            <a:pPr lvl="1"/>
            <a:r>
              <a:rPr lang="en-US" dirty="0" smtClean="0"/>
              <a:t>Enabling the use of CWICSmart as a client to </a:t>
            </a:r>
            <a:r>
              <a:rPr lang="en-US" smtClean="0"/>
              <a:t>your </a:t>
            </a:r>
            <a:r>
              <a:rPr lang="en-US" smtClean="0"/>
              <a:t>OpenSearch </a:t>
            </a:r>
            <a:r>
              <a:rPr lang="en-US" dirty="0" smtClean="0"/>
              <a:t>API</a:t>
            </a:r>
          </a:p>
          <a:p>
            <a:pPr lvl="1"/>
            <a:r>
              <a:rPr lang="en-US" dirty="0" smtClean="0"/>
              <a:t>Client and server development for </a:t>
            </a:r>
            <a:r>
              <a:rPr lang="en-US" dirty="0" smtClean="0"/>
              <a:t>OpenSearch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Built on top of the CEOS Open Search Best Practices document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two CEOS documents?</a:t>
            </a:r>
            <a:endParaRPr lang="en-US" dirty="0"/>
          </a:p>
        </p:txBody>
      </p:sp>
      <p:sp>
        <p:nvSpPr>
          <p:cNvPr id="4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CEOS Best Practices</a:t>
            </a:r>
          </a:p>
          <a:p>
            <a:pPr lvl="1"/>
            <a:r>
              <a:rPr lang="en-US" dirty="0" smtClean="0"/>
              <a:t>how to implement an Open Search implementation for an earth science data provider</a:t>
            </a:r>
          </a:p>
          <a:p>
            <a:r>
              <a:rPr lang="en-US" b="1" dirty="0" smtClean="0"/>
              <a:t>CEOS Developer Guide</a:t>
            </a:r>
            <a:endParaRPr lang="en-US" dirty="0" smtClean="0"/>
          </a:p>
          <a:p>
            <a:pPr lvl="1"/>
            <a:r>
              <a:rPr lang="en-US" dirty="0" smtClean="0"/>
              <a:t>client and server focus </a:t>
            </a:r>
          </a:p>
          <a:p>
            <a:pPr lvl="1"/>
            <a:r>
              <a:rPr lang="en-US" dirty="0" smtClean="0"/>
              <a:t>how to link two providers together via two-step</a:t>
            </a:r>
          </a:p>
          <a:p>
            <a:pPr lvl="1"/>
            <a:r>
              <a:rPr lang="en-US" dirty="0" smtClean="0"/>
              <a:t>handbook for CWICSmart, IDN and CWIC </a:t>
            </a:r>
            <a:r>
              <a:rPr lang="en-US" dirty="0" smtClean="0"/>
              <a:t>system</a:t>
            </a:r>
          </a:p>
          <a:p>
            <a:pPr lvl="1"/>
            <a:r>
              <a:rPr lang="en-US" dirty="0" smtClean="0"/>
              <a:t>Essentially, what was dropped from </a:t>
            </a:r>
            <a:r>
              <a:rPr lang="en-US" dirty="0" smtClean="0"/>
              <a:t>Draft 1 of the BP but still deemed useful for development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Wait! Why two CEOS documents?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merge them?</a:t>
            </a:r>
          </a:p>
          <a:p>
            <a:r>
              <a:rPr lang="en-US" dirty="0" smtClean="0"/>
              <a:t>Draft 2 of CEOS Best Practices candidate?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differences?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Guidelines for allowing UI generation from OSDD</a:t>
            </a:r>
          </a:p>
          <a:p>
            <a:pPr lvl="1"/>
            <a:r>
              <a:rPr lang="en-US" dirty="0" smtClean="0"/>
              <a:t>No a priori knowledge of service other than OSDD allows aggregation of services</a:t>
            </a:r>
          </a:p>
          <a:p>
            <a:r>
              <a:rPr lang="en-US" dirty="0" smtClean="0"/>
              <a:t>Metrics facilitation</a:t>
            </a:r>
          </a:p>
          <a:p>
            <a:pPr lvl="1"/>
            <a:r>
              <a:rPr lang="en-US" dirty="0" smtClean="0"/>
              <a:t>Who are using our services?</a:t>
            </a:r>
          </a:p>
          <a:p>
            <a:r>
              <a:rPr lang="en-US" dirty="0" smtClean="0"/>
              <a:t>Search robustness</a:t>
            </a:r>
          </a:p>
          <a:p>
            <a:pPr lvl="1"/>
            <a:r>
              <a:rPr lang="en-US" dirty="0" smtClean="0"/>
              <a:t>HATEOS</a:t>
            </a:r>
          </a:p>
          <a:p>
            <a:pPr lvl="1"/>
            <a:r>
              <a:rPr lang="en-US" dirty="0" smtClean="0"/>
              <a:t>Two step primacy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0174" y="904875"/>
            <a:ext cx="59912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34495E"/>
                </a:solidFill>
                <a:latin typeface="Helvetica Neue"/>
              </a:rPr>
              <a:t>This work was supported by NASA/GSFC under Raytheon Co. contract number </a:t>
            </a:r>
            <a:r>
              <a:rPr lang="en-US" sz="2800" dirty="0" smtClean="0">
                <a:solidFill>
                  <a:srgbClr val="34495E"/>
                </a:solidFill>
                <a:latin typeface="Helvetica Neue"/>
              </a:rPr>
              <a:t>NNG10HP02C</a:t>
            </a:r>
            <a:endParaRPr lang="en-US" sz="2800" dirty="0">
              <a:solidFill>
                <a:srgbClr val="34495E"/>
              </a:solidFill>
              <a:latin typeface="Helvetica Neue"/>
            </a:endParaRP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48032" y="3167667"/>
            <a:ext cx="2005418" cy="394683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338081185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OSDIS-EED">
  <a:themeElements>
    <a:clrScheme name="EOSDIS">
      <a:dk1>
        <a:srgbClr val="171717"/>
      </a:dk1>
      <a:lt1>
        <a:sysClr val="window" lastClr="FFFFFF"/>
      </a:lt1>
      <a:dk2>
        <a:srgbClr val="1F497D"/>
      </a:dk2>
      <a:lt2>
        <a:srgbClr val="ECF0F1"/>
      </a:lt2>
      <a:accent1>
        <a:srgbClr val="3498DB"/>
      </a:accent1>
      <a:accent2>
        <a:srgbClr val="C0392B"/>
      </a:accent2>
      <a:accent3>
        <a:srgbClr val="2ECC71"/>
      </a:accent3>
      <a:accent4>
        <a:srgbClr val="9B59B6"/>
      </a:accent4>
      <a:accent5>
        <a:srgbClr val="1ABC9C"/>
      </a:accent5>
      <a:accent6>
        <a:srgbClr val="E67E22"/>
      </a:accent6>
      <a:hlink>
        <a:srgbClr val="2980B9"/>
      </a:hlink>
      <a:folHlink>
        <a:srgbClr val="8E44AD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noFill/>
        <a:ln w="19050" cap="flat">
          <a:solidFill>
            <a:srgbClr val="000000"/>
          </a:solidFill>
          <a:prstDash val="solid"/>
          <a:round/>
          <a:headEnd type="none" w="lg" len="lg"/>
          <a:tailEnd type="triangle" w="lg" len="lg"/>
        </a:ln>
      </a:spPr>
      <a:bodyPr/>
      <a:lstStyle/>
    </a:lnDef>
  </a:objectDefaults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EOSDIS-EED.thmx</Template>
  <TotalTime>6519</TotalTime>
  <Words>255</Words>
  <Application>Microsoft Macintosh PowerPoint</Application>
  <PresentationFormat>On-screen Show (4:3)</PresentationFormat>
  <Paragraphs>38</Paragraphs>
  <Slides>7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EOSDIS-EED</vt:lpstr>
      <vt:lpstr>CEOS Open Search Developer Guide</vt:lpstr>
      <vt:lpstr>What is the development guide?</vt:lpstr>
      <vt:lpstr>Why two CEOS documents?</vt:lpstr>
      <vt:lpstr>Wait! Why two CEOS documents?</vt:lpstr>
      <vt:lpstr>What are the differences?</vt:lpstr>
      <vt:lpstr>Questions</vt:lpstr>
      <vt:lpstr>Slide 7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PETER G PLOFCHAN</dc:creator>
  <cp:keywords/>
  <dc:description/>
  <cp:lastModifiedBy>Doug Newman</cp:lastModifiedBy>
  <cp:revision>270</cp:revision>
  <dcterms:created xsi:type="dcterms:W3CDTF">2015-09-29T12:57:28Z</dcterms:created>
  <dcterms:modified xsi:type="dcterms:W3CDTF">2015-09-29T13:53:59Z</dcterms:modified>
  <cp:category/>
</cp:coreProperties>
</file>