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0"/>
  </p:notesMasterIdLst>
  <p:handoutMasterIdLst>
    <p:handoutMasterId r:id="rId11"/>
  </p:handoutMasterIdLst>
  <p:sldIdLst>
    <p:sldId id="258" r:id="rId2"/>
    <p:sldId id="259" r:id="rId3"/>
    <p:sldId id="260" r:id="rId4"/>
    <p:sldId id="257" r:id="rId5"/>
    <p:sldId id="261" r:id="rId6"/>
    <p:sldId id="264"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8" d="100"/>
          <a:sy n="88" d="100"/>
        </p:scale>
        <p:origin x="-168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CE73FB3-4EBA-5F4E-86AA-85E0B4D106F3}" type="datetimeFigureOut">
              <a:rPr lang="en-US" smtClean="0"/>
              <a:t>23/09/2015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29F576E-F355-4345-8F6F-4CC7CBDA55A3}" type="slidenum">
              <a:rPr lang="en-US" smtClean="0"/>
              <a:t>‹#›</a:t>
            </a:fld>
            <a:endParaRPr lang="en-US"/>
          </a:p>
        </p:txBody>
      </p:sp>
    </p:spTree>
    <p:extLst>
      <p:ext uri="{BB962C8B-B14F-4D97-AF65-F5344CB8AC3E}">
        <p14:creationId xmlns:p14="http://schemas.microsoft.com/office/powerpoint/2010/main" val="22160272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8BB54E-BDB2-594E-ACA8-A3C70515DC1D}" type="datetimeFigureOut">
              <a:rPr lang="en-US" smtClean="0"/>
              <a:t>23/09/2015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48DDF6-166A-B543-91AC-15C7763BDC83}" type="slidenum">
              <a:rPr lang="en-US" smtClean="0"/>
              <a:t>‹#›</a:t>
            </a:fld>
            <a:endParaRPr lang="en-US"/>
          </a:p>
        </p:txBody>
      </p:sp>
    </p:spTree>
    <p:extLst>
      <p:ext uri="{BB962C8B-B14F-4D97-AF65-F5344CB8AC3E}">
        <p14:creationId xmlns:p14="http://schemas.microsoft.com/office/powerpoint/2010/main" val="348309783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26/09/2015</a:t>
            </a:r>
            <a:endParaRPr lang="en-US"/>
          </a:p>
        </p:txBody>
      </p:sp>
      <p:sp>
        <p:nvSpPr>
          <p:cNvPr id="5" name="Footer Placeholder 4"/>
          <p:cNvSpPr>
            <a:spLocks noGrp="1"/>
          </p:cNvSpPr>
          <p:nvPr>
            <p:ph type="ftr" sz="quarter" idx="11"/>
          </p:nvPr>
        </p:nvSpPr>
        <p:spPr/>
        <p:txBody>
          <a:bodyPr/>
          <a:lstStyle/>
          <a:p>
            <a:r>
              <a:rPr lang="en-US" smtClean="0"/>
              <a:t>CEOS-WGISS-40  -  Olivier Barois</a:t>
            </a:r>
            <a:endParaRPr lang="en-US"/>
          </a:p>
        </p:txBody>
      </p:sp>
      <p:sp>
        <p:nvSpPr>
          <p:cNvPr id="6" name="Slide Number Placeholder 5"/>
          <p:cNvSpPr>
            <a:spLocks noGrp="1"/>
          </p:cNvSpPr>
          <p:nvPr>
            <p:ph type="sldNum" sz="quarter" idx="12"/>
          </p:nvPr>
        </p:nvSpPr>
        <p:spPr/>
        <p:txBody>
          <a:bodyPr/>
          <a:lstStyle/>
          <a:p>
            <a:r>
              <a:rPr lang="en-US" dirty="0" smtClean="0"/>
              <a:t>Slide </a:t>
            </a:r>
            <a:fld id="{6CB9ACB0-BC63-B940-9231-CC6F6EA6EE9E}" type="slidenum">
              <a:rPr lang="en-US" smtClean="0"/>
              <a:pPr/>
              <a:t>‹#›</a:t>
            </a:fld>
            <a:endParaRPr lang="en-US" dirty="0"/>
          </a:p>
        </p:txBody>
      </p:sp>
      <p:sp>
        <p:nvSpPr>
          <p:cNvPr id="8" name="Rectangle 6"/>
          <p:cNvSpPr>
            <a:spLocks noGrp="1" noChangeArrowheads="1"/>
          </p:cNvSpPr>
          <p:nvPr>
            <p:ph type="ctrTitle"/>
          </p:nvPr>
        </p:nvSpPr>
        <p:spPr>
          <a:xfrm>
            <a:off x="685800" y="2130427"/>
            <a:ext cx="7772400" cy="1470025"/>
          </a:xfrm>
        </p:spPr>
        <p:txBody>
          <a:bodyPr/>
          <a:lstStyle>
            <a:lvl1pPr algn="ctr">
              <a:defRPr sz="3200">
                <a:solidFill>
                  <a:srgbClr val="7F7F7F"/>
                </a:solidFill>
              </a:defRPr>
            </a:lvl1pPr>
          </a:lstStyle>
          <a:p>
            <a:r>
              <a:rPr lang="en-US" smtClean="0"/>
              <a:t>Click to edit Master title style</a:t>
            </a:r>
            <a:endParaRPr lang="en-GB"/>
          </a:p>
        </p:txBody>
      </p:sp>
    </p:spTree>
    <p:extLst>
      <p:ext uri="{BB962C8B-B14F-4D97-AF65-F5344CB8AC3E}">
        <p14:creationId xmlns:p14="http://schemas.microsoft.com/office/powerpoint/2010/main" val="3823485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216" y="1437047"/>
            <a:ext cx="8569902" cy="507979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26/09/2015</a:t>
            </a:r>
            <a:endParaRPr lang="en-US"/>
          </a:p>
        </p:txBody>
      </p:sp>
      <p:sp>
        <p:nvSpPr>
          <p:cNvPr id="5" name="Footer Placeholder 4"/>
          <p:cNvSpPr>
            <a:spLocks noGrp="1"/>
          </p:cNvSpPr>
          <p:nvPr>
            <p:ph type="ftr" sz="quarter" idx="11"/>
          </p:nvPr>
        </p:nvSpPr>
        <p:spPr/>
        <p:txBody>
          <a:bodyPr/>
          <a:lstStyle/>
          <a:p>
            <a:r>
              <a:rPr lang="en-US" smtClean="0"/>
              <a:t>CEOS-WGISS-40  -  Olivier Barois</a:t>
            </a:r>
            <a:endParaRPr lang="en-US"/>
          </a:p>
        </p:txBody>
      </p:sp>
      <p:sp>
        <p:nvSpPr>
          <p:cNvPr id="7" name="Title 6"/>
          <p:cNvSpPr>
            <a:spLocks noGrp="1" noChangeArrowheads="1"/>
          </p:cNvSpPr>
          <p:nvPr>
            <p:ph type="title"/>
          </p:nvPr>
        </p:nvSpPr>
        <p:spPr bwMode="auto">
          <a:xfrm>
            <a:off x="287216" y="219076"/>
            <a:ext cx="737235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81043" tIns="40522" rIns="81043" bIns="40522" numCol="1" anchor="ctr" anchorCtr="0" compatLnSpc="1">
            <a:prstTxWarp prst="textNoShape">
              <a:avLst/>
            </a:prstTxWarp>
          </a:bodyPr>
          <a:lstStyle/>
          <a:p>
            <a:pPr lvl="0"/>
            <a:r>
              <a:rPr lang="en-US" smtClean="0"/>
              <a:t>Click to edit Master title style</a:t>
            </a:r>
            <a:endParaRPr lang="it-IT" dirty="0"/>
          </a:p>
        </p:txBody>
      </p:sp>
      <p:sp>
        <p:nvSpPr>
          <p:cNvPr id="8" name="Slide Number Placeholder 5"/>
          <p:cNvSpPr>
            <a:spLocks noGrp="1"/>
          </p:cNvSpPr>
          <p:nvPr>
            <p:ph type="sldNum" sz="quarter" idx="12"/>
          </p:nvPr>
        </p:nvSpPr>
        <p:spPr>
          <a:xfrm>
            <a:off x="3754527" y="6621462"/>
            <a:ext cx="1136385" cy="236538"/>
          </a:xfrm>
        </p:spPr>
        <p:txBody>
          <a:bodyPr/>
          <a:lstStyle/>
          <a:p>
            <a:r>
              <a:rPr lang="en-US" dirty="0" smtClean="0"/>
              <a:t>Slide </a:t>
            </a:r>
            <a:fld id="{6CB9ACB0-BC63-B940-9231-CC6F6EA6EE9E}" type="slidenum">
              <a:rPr lang="en-US" smtClean="0"/>
              <a:pPr/>
              <a:t>‹#›</a:t>
            </a:fld>
            <a:endParaRPr lang="en-US" dirty="0"/>
          </a:p>
        </p:txBody>
      </p:sp>
    </p:spTree>
    <p:extLst>
      <p:ext uri="{BB962C8B-B14F-4D97-AF65-F5344CB8AC3E}">
        <p14:creationId xmlns:p14="http://schemas.microsoft.com/office/powerpoint/2010/main" val="1195883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26/09/2015</a:t>
            </a:r>
            <a:endParaRPr lang="en-US"/>
          </a:p>
        </p:txBody>
      </p:sp>
      <p:sp>
        <p:nvSpPr>
          <p:cNvPr id="5" name="Footer Placeholder 4"/>
          <p:cNvSpPr>
            <a:spLocks noGrp="1"/>
          </p:cNvSpPr>
          <p:nvPr>
            <p:ph type="ftr" sz="quarter" idx="11"/>
          </p:nvPr>
        </p:nvSpPr>
        <p:spPr/>
        <p:txBody>
          <a:bodyPr/>
          <a:lstStyle/>
          <a:p>
            <a:r>
              <a:rPr lang="en-US" smtClean="0"/>
              <a:t>CEOS-WGISS-40  -  Olivier Barois</a:t>
            </a:r>
            <a:endParaRPr lang="en-US"/>
          </a:p>
        </p:txBody>
      </p:sp>
      <p:sp>
        <p:nvSpPr>
          <p:cNvPr id="6" name="Slide Number Placeholder 5"/>
          <p:cNvSpPr>
            <a:spLocks noGrp="1"/>
          </p:cNvSpPr>
          <p:nvPr>
            <p:ph type="sldNum" sz="quarter" idx="12"/>
          </p:nvPr>
        </p:nvSpPr>
        <p:spPr/>
        <p:txBody>
          <a:bodyPr/>
          <a:lstStyle/>
          <a:p>
            <a:fld id="{6CB9ACB0-BC63-B940-9231-CC6F6EA6EE9E}" type="slidenum">
              <a:rPr lang="en-US" smtClean="0"/>
              <a:t>‹#›</a:t>
            </a:fld>
            <a:endParaRPr lang="en-US"/>
          </a:p>
        </p:txBody>
      </p:sp>
      <p:sp>
        <p:nvSpPr>
          <p:cNvPr id="7" name="Rectangle 6"/>
          <p:cNvSpPr txBox="1">
            <a:spLocks noChangeArrowheads="1"/>
          </p:cNvSpPr>
          <p:nvPr userDrawn="1"/>
        </p:nvSpPr>
        <p:spPr bwMode="auto">
          <a:xfrm>
            <a:off x="287216" y="219076"/>
            <a:ext cx="737235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81043" tIns="40522" rIns="81043" bIns="40522" numCol="1" anchor="ctr" anchorCtr="0" compatLnSpc="1">
            <a:prstTxWarp prst="textNoShape">
              <a:avLst/>
            </a:prstTxWarp>
          </a:bodyPr>
          <a:lstStyle>
            <a:lvl1pPr algn="l" defTabSz="457200" rtl="0" eaLnBrk="1" latinLnBrk="0" hangingPunct="1">
              <a:spcBef>
                <a:spcPct val="0"/>
              </a:spcBef>
              <a:buNone/>
              <a:defRPr sz="2400" b="1" i="0" kern="1200">
                <a:solidFill>
                  <a:schemeClr val="bg1"/>
                </a:solidFill>
                <a:latin typeface="Calibri"/>
                <a:ea typeface="+mj-ea"/>
                <a:cs typeface="Calibri"/>
              </a:defRPr>
            </a:lvl1pPr>
          </a:lstStyle>
          <a:p>
            <a:r>
              <a:rPr lang="en-US" smtClean="0"/>
              <a:t>Click to edit Master title style</a:t>
            </a:r>
            <a:endParaRPr lang="it-IT" dirty="0"/>
          </a:p>
        </p:txBody>
      </p:sp>
    </p:spTree>
    <p:extLst>
      <p:ext uri="{BB962C8B-B14F-4D97-AF65-F5344CB8AC3E}">
        <p14:creationId xmlns:p14="http://schemas.microsoft.com/office/powerpoint/2010/main" val="2511801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87216" y="1600200"/>
            <a:ext cx="4208584" cy="4525963"/>
          </a:xfrm>
          <a:prstGeom prst="rect">
            <a:avLst/>
          </a:prstGeo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199" y="1600200"/>
            <a:ext cx="4275765" cy="4525963"/>
          </a:xfrm>
          <a:prstGeom prst="rect">
            <a:avLst/>
          </a:prstGeo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26/09/2015</a:t>
            </a:r>
            <a:endParaRPr lang="en-US"/>
          </a:p>
        </p:txBody>
      </p:sp>
      <p:sp>
        <p:nvSpPr>
          <p:cNvPr id="6" name="Footer Placeholder 5"/>
          <p:cNvSpPr>
            <a:spLocks noGrp="1"/>
          </p:cNvSpPr>
          <p:nvPr>
            <p:ph type="ftr" sz="quarter" idx="11"/>
          </p:nvPr>
        </p:nvSpPr>
        <p:spPr/>
        <p:txBody>
          <a:bodyPr/>
          <a:lstStyle/>
          <a:p>
            <a:r>
              <a:rPr lang="en-US" smtClean="0"/>
              <a:t>CEOS-WGISS-40  -  Olivier Barois</a:t>
            </a:r>
            <a:endParaRPr lang="en-US"/>
          </a:p>
        </p:txBody>
      </p:sp>
      <p:sp>
        <p:nvSpPr>
          <p:cNvPr id="8" name="Rectangle 6"/>
          <p:cNvSpPr>
            <a:spLocks noGrp="1" noChangeArrowheads="1"/>
          </p:cNvSpPr>
          <p:nvPr>
            <p:ph type="title"/>
          </p:nvPr>
        </p:nvSpPr>
        <p:spPr bwMode="auto">
          <a:xfrm>
            <a:off x="287216" y="219076"/>
            <a:ext cx="737235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81043" tIns="40522" rIns="81043" bIns="40522" numCol="1" anchor="ctr" anchorCtr="0" compatLnSpc="1">
            <a:prstTxWarp prst="textNoShape">
              <a:avLst/>
            </a:prstTxWarp>
          </a:bodyPr>
          <a:lstStyle/>
          <a:p>
            <a:pPr lvl="0"/>
            <a:r>
              <a:rPr lang="en-US" smtClean="0"/>
              <a:t>Click to edit Master title style</a:t>
            </a:r>
            <a:endParaRPr lang="it-IT" dirty="0"/>
          </a:p>
        </p:txBody>
      </p:sp>
      <p:sp>
        <p:nvSpPr>
          <p:cNvPr id="9" name="Slide Number Placeholder 5"/>
          <p:cNvSpPr>
            <a:spLocks noGrp="1"/>
          </p:cNvSpPr>
          <p:nvPr>
            <p:ph type="sldNum" sz="quarter" idx="12"/>
          </p:nvPr>
        </p:nvSpPr>
        <p:spPr>
          <a:xfrm>
            <a:off x="3754527" y="6621462"/>
            <a:ext cx="1136385" cy="236538"/>
          </a:xfrm>
        </p:spPr>
        <p:txBody>
          <a:bodyPr/>
          <a:lstStyle/>
          <a:p>
            <a:r>
              <a:rPr lang="en-US" dirty="0" smtClean="0"/>
              <a:t>Slide </a:t>
            </a:r>
            <a:fld id="{6CB9ACB0-BC63-B940-9231-CC6F6EA6EE9E}" type="slidenum">
              <a:rPr lang="en-US" smtClean="0"/>
              <a:pPr/>
              <a:t>‹#›</a:t>
            </a:fld>
            <a:endParaRPr lang="en-US" dirty="0"/>
          </a:p>
        </p:txBody>
      </p:sp>
    </p:spTree>
    <p:extLst>
      <p:ext uri="{BB962C8B-B14F-4D97-AF65-F5344CB8AC3E}">
        <p14:creationId xmlns:p14="http://schemas.microsoft.com/office/powerpoint/2010/main" val="3415818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87216" y="1535113"/>
            <a:ext cx="4210172"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87216" y="2174875"/>
            <a:ext cx="4210172" cy="3951288"/>
          </a:xfrm>
          <a:prstGeom prst="rect">
            <a:avLst/>
          </a:prstGeo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278940"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278940" cy="3951288"/>
          </a:xfrm>
          <a:prstGeom prst="rect">
            <a:avLst/>
          </a:prstGeo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26/09/2015</a:t>
            </a:r>
            <a:endParaRPr lang="en-US"/>
          </a:p>
        </p:txBody>
      </p:sp>
      <p:sp>
        <p:nvSpPr>
          <p:cNvPr id="8" name="Footer Placeholder 7"/>
          <p:cNvSpPr>
            <a:spLocks noGrp="1"/>
          </p:cNvSpPr>
          <p:nvPr>
            <p:ph type="ftr" sz="quarter" idx="11"/>
          </p:nvPr>
        </p:nvSpPr>
        <p:spPr/>
        <p:txBody>
          <a:bodyPr/>
          <a:lstStyle/>
          <a:p>
            <a:r>
              <a:rPr lang="en-US" smtClean="0"/>
              <a:t>CEOS-WGISS-40  -  Olivier Barois</a:t>
            </a:r>
            <a:endParaRPr lang="en-US"/>
          </a:p>
        </p:txBody>
      </p:sp>
      <p:sp>
        <p:nvSpPr>
          <p:cNvPr id="10" name="Rectangle 6"/>
          <p:cNvSpPr>
            <a:spLocks noGrp="1" noChangeArrowheads="1"/>
          </p:cNvSpPr>
          <p:nvPr>
            <p:ph type="title"/>
          </p:nvPr>
        </p:nvSpPr>
        <p:spPr bwMode="auto">
          <a:xfrm>
            <a:off x="287216" y="219076"/>
            <a:ext cx="737235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81043" tIns="40522" rIns="81043" bIns="40522" numCol="1" anchor="ctr" anchorCtr="0" compatLnSpc="1">
            <a:prstTxWarp prst="textNoShape">
              <a:avLst/>
            </a:prstTxWarp>
          </a:bodyPr>
          <a:lstStyle/>
          <a:p>
            <a:pPr lvl="0"/>
            <a:r>
              <a:rPr lang="en-US" smtClean="0"/>
              <a:t>Click to edit Master title style</a:t>
            </a:r>
            <a:endParaRPr lang="it-IT" dirty="0"/>
          </a:p>
        </p:txBody>
      </p:sp>
      <p:sp>
        <p:nvSpPr>
          <p:cNvPr id="11" name="Slide Number Placeholder 5"/>
          <p:cNvSpPr>
            <a:spLocks noGrp="1"/>
          </p:cNvSpPr>
          <p:nvPr>
            <p:ph type="sldNum" sz="quarter" idx="12"/>
          </p:nvPr>
        </p:nvSpPr>
        <p:spPr>
          <a:xfrm>
            <a:off x="3754527" y="6621462"/>
            <a:ext cx="1136385" cy="236538"/>
          </a:xfrm>
        </p:spPr>
        <p:txBody>
          <a:bodyPr/>
          <a:lstStyle/>
          <a:p>
            <a:r>
              <a:rPr lang="en-US" dirty="0" smtClean="0"/>
              <a:t>Slide </a:t>
            </a:r>
            <a:fld id="{6CB9ACB0-BC63-B940-9231-CC6F6EA6EE9E}" type="slidenum">
              <a:rPr lang="en-US" smtClean="0"/>
              <a:pPr/>
              <a:t>‹#›</a:t>
            </a:fld>
            <a:endParaRPr lang="en-US" dirty="0"/>
          </a:p>
        </p:txBody>
      </p:sp>
    </p:spTree>
    <p:extLst>
      <p:ext uri="{BB962C8B-B14F-4D97-AF65-F5344CB8AC3E}">
        <p14:creationId xmlns:p14="http://schemas.microsoft.com/office/powerpoint/2010/main" val="2511851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26/09/2015</a:t>
            </a:r>
            <a:endParaRPr lang="en-US"/>
          </a:p>
        </p:txBody>
      </p:sp>
      <p:sp>
        <p:nvSpPr>
          <p:cNvPr id="4" name="Footer Placeholder 3"/>
          <p:cNvSpPr>
            <a:spLocks noGrp="1"/>
          </p:cNvSpPr>
          <p:nvPr>
            <p:ph type="ftr" sz="quarter" idx="11"/>
          </p:nvPr>
        </p:nvSpPr>
        <p:spPr/>
        <p:txBody>
          <a:bodyPr/>
          <a:lstStyle/>
          <a:p>
            <a:r>
              <a:rPr lang="en-US" smtClean="0"/>
              <a:t>CEOS-WGISS-40  -  Olivier Barois</a:t>
            </a:r>
            <a:endParaRPr lang="en-US"/>
          </a:p>
        </p:txBody>
      </p:sp>
      <p:sp>
        <p:nvSpPr>
          <p:cNvPr id="6" name="Rectangle 6"/>
          <p:cNvSpPr>
            <a:spLocks noGrp="1" noChangeArrowheads="1"/>
          </p:cNvSpPr>
          <p:nvPr>
            <p:ph type="title"/>
          </p:nvPr>
        </p:nvSpPr>
        <p:spPr bwMode="auto">
          <a:xfrm>
            <a:off x="287216" y="219076"/>
            <a:ext cx="737235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81043" tIns="40522" rIns="81043" bIns="40522" numCol="1" anchor="ctr" anchorCtr="0" compatLnSpc="1">
            <a:prstTxWarp prst="textNoShape">
              <a:avLst/>
            </a:prstTxWarp>
          </a:bodyPr>
          <a:lstStyle/>
          <a:p>
            <a:pPr lvl="0"/>
            <a:r>
              <a:rPr lang="en-US" smtClean="0"/>
              <a:t>Click to edit Master title style</a:t>
            </a:r>
            <a:endParaRPr lang="it-IT" dirty="0"/>
          </a:p>
        </p:txBody>
      </p:sp>
      <p:sp>
        <p:nvSpPr>
          <p:cNvPr id="8" name="Slide Number Placeholder 5"/>
          <p:cNvSpPr>
            <a:spLocks noGrp="1"/>
          </p:cNvSpPr>
          <p:nvPr>
            <p:ph type="sldNum" sz="quarter" idx="12"/>
          </p:nvPr>
        </p:nvSpPr>
        <p:spPr>
          <a:xfrm>
            <a:off x="3754527" y="6621462"/>
            <a:ext cx="1136385" cy="236538"/>
          </a:xfrm>
        </p:spPr>
        <p:txBody>
          <a:bodyPr/>
          <a:lstStyle/>
          <a:p>
            <a:r>
              <a:rPr lang="en-US" dirty="0" smtClean="0"/>
              <a:t>Slide </a:t>
            </a:r>
            <a:fld id="{6CB9ACB0-BC63-B940-9231-CC6F6EA6EE9E}" type="slidenum">
              <a:rPr lang="en-US" smtClean="0"/>
              <a:pPr/>
              <a:t>‹#›</a:t>
            </a:fld>
            <a:endParaRPr lang="en-US" dirty="0"/>
          </a:p>
        </p:txBody>
      </p:sp>
    </p:spTree>
    <p:extLst>
      <p:ext uri="{BB962C8B-B14F-4D97-AF65-F5344CB8AC3E}">
        <p14:creationId xmlns:p14="http://schemas.microsoft.com/office/powerpoint/2010/main" val="35290874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8" Type="http://schemas.openxmlformats.org/officeDocument/2006/relationships/image" Target="../media/image1.png"/><Relationship Id="rId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2901263" y="6621463"/>
            <a:ext cx="853264" cy="236537"/>
          </a:xfrm>
          <a:prstGeom prst="rect">
            <a:avLst/>
          </a:prstGeom>
        </p:spPr>
        <p:txBody>
          <a:bodyPr vert="horz" lIns="91440" tIns="45720" rIns="91440" bIns="45720" rtlCol="0" anchor="ctr"/>
          <a:lstStyle>
            <a:lvl1pPr algn="l">
              <a:defRPr sz="800" i="1">
                <a:solidFill>
                  <a:schemeClr val="tx1">
                    <a:tint val="75000"/>
                  </a:schemeClr>
                </a:solidFill>
              </a:defRPr>
            </a:lvl1pPr>
          </a:lstStyle>
          <a:p>
            <a:r>
              <a:rPr lang="en-US" smtClean="0"/>
              <a:t>26/09/2015</a:t>
            </a:r>
            <a:endParaRPr lang="en-US"/>
          </a:p>
        </p:txBody>
      </p:sp>
      <p:sp>
        <p:nvSpPr>
          <p:cNvPr id="5" name="Footer Placeholder 4"/>
          <p:cNvSpPr>
            <a:spLocks noGrp="1"/>
          </p:cNvSpPr>
          <p:nvPr>
            <p:ph type="ftr" sz="quarter" idx="3"/>
          </p:nvPr>
        </p:nvSpPr>
        <p:spPr>
          <a:xfrm>
            <a:off x="5663" y="6621462"/>
            <a:ext cx="2895600" cy="236537"/>
          </a:xfrm>
          <a:prstGeom prst="rect">
            <a:avLst/>
          </a:prstGeom>
        </p:spPr>
        <p:txBody>
          <a:bodyPr vert="horz" lIns="91440" tIns="45720" rIns="91440" bIns="45720" rtlCol="0" anchor="ctr"/>
          <a:lstStyle>
            <a:lvl1pPr algn="l">
              <a:defRPr sz="800" i="1">
                <a:solidFill>
                  <a:schemeClr val="tx1">
                    <a:tint val="75000"/>
                  </a:schemeClr>
                </a:solidFill>
              </a:defRPr>
            </a:lvl1pPr>
          </a:lstStyle>
          <a:p>
            <a:r>
              <a:rPr lang="en-US" smtClean="0"/>
              <a:t>CEOS-WGISS-40  -  Olivier Barois</a:t>
            </a:r>
            <a:endParaRPr lang="en-US" dirty="0"/>
          </a:p>
        </p:txBody>
      </p:sp>
      <p:sp>
        <p:nvSpPr>
          <p:cNvPr id="6" name="Slide Number Placeholder 5"/>
          <p:cNvSpPr>
            <a:spLocks noGrp="1"/>
          </p:cNvSpPr>
          <p:nvPr>
            <p:ph type="sldNum" sz="quarter" idx="4"/>
          </p:nvPr>
        </p:nvSpPr>
        <p:spPr>
          <a:xfrm>
            <a:off x="3754527" y="6621462"/>
            <a:ext cx="1136385" cy="236538"/>
          </a:xfrm>
          <a:prstGeom prst="rect">
            <a:avLst/>
          </a:prstGeom>
        </p:spPr>
        <p:txBody>
          <a:bodyPr vert="horz" lIns="91440" tIns="45720" rIns="91440" bIns="45720" rtlCol="0" anchor="ctr"/>
          <a:lstStyle>
            <a:lvl1pPr algn="r">
              <a:defRPr sz="800" i="1">
                <a:solidFill>
                  <a:schemeClr val="tx1">
                    <a:tint val="75000"/>
                  </a:schemeClr>
                </a:solidFill>
              </a:defRPr>
            </a:lvl1pPr>
          </a:lstStyle>
          <a:p>
            <a:r>
              <a:rPr lang="en-US" smtClean="0"/>
              <a:t>Slide </a:t>
            </a:r>
            <a:fld id="{6CB9ACB0-BC63-B940-9231-CC6F6EA6EE9E}" type="slidenum">
              <a:rPr lang="en-US" smtClean="0"/>
              <a:pPr/>
              <a:t>‹#›</a:t>
            </a:fld>
            <a:endParaRPr lang="en-US" dirty="0"/>
          </a:p>
        </p:txBody>
      </p:sp>
      <p:pic>
        <p:nvPicPr>
          <p:cNvPr id="7" name="Picture 23" descr="PPT_Header0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9144000" cy="1304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2"/>
          <p:cNvSpPr>
            <a:spLocks noGrp="1" noChangeArrowheads="1"/>
          </p:cNvSpPr>
          <p:nvPr>
            <p:ph type="body" idx="1"/>
          </p:nvPr>
        </p:nvSpPr>
        <p:spPr bwMode="auto">
          <a:xfrm>
            <a:off x="287216" y="1501775"/>
            <a:ext cx="8568104"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81043" tIns="40522" rIns="81043" bIns="4052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dirty="0"/>
          </a:p>
        </p:txBody>
      </p:sp>
      <p:pic>
        <p:nvPicPr>
          <p:cNvPr id="10" name="Picture 22" descr="signatur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398" y="6621463"/>
            <a:ext cx="9139603" cy="23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6"/>
          <p:cNvSpPr>
            <a:spLocks noGrp="1" noChangeArrowheads="1"/>
          </p:cNvSpPr>
          <p:nvPr>
            <p:ph type="title"/>
          </p:nvPr>
        </p:nvSpPr>
        <p:spPr bwMode="auto">
          <a:xfrm>
            <a:off x="287216" y="219076"/>
            <a:ext cx="737235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81043" tIns="40522" rIns="81043" bIns="40522" numCol="1" anchor="ctr" anchorCtr="0" compatLnSpc="1">
            <a:prstTxWarp prst="textNoShape">
              <a:avLst/>
            </a:prstTxWarp>
          </a:bodyPr>
          <a:lstStyle/>
          <a:p>
            <a:pPr lvl="0"/>
            <a:r>
              <a:rPr lang="en-US" smtClean="0"/>
              <a:t>Click to edit Master title style</a:t>
            </a:r>
            <a:endParaRPr lang="it-IT" dirty="0"/>
          </a:p>
        </p:txBody>
      </p:sp>
    </p:spTree>
    <p:extLst>
      <p:ext uri="{BB962C8B-B14F-4D97-AF65-F5344CB8AC3E}">
        <p14:creationId xmlns:p14="http://schemas.microsoft.com/office/powerpoint/2010/main" val="5719764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Lst>
  <p:hf hdr="0"/>
  <p:txStyles>
    <p:titleStyle>
      <a:lvl1pPr algn="l" defTabSz="457200" rtl="0" eaLnBrk="1" latinLnBrk="0" hangingPunct="1">
        <a:spcBef>
          <a:spcPct val="0"/>
        </a:spcBef>
        <a:buNone/>
        <a:defRPr sz="2400" b="1" i="0" kern="1200">
          <a:solidFill>
            <a:schemeClr val="bg1"/>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2000" kern="1200">
          <a:solidFill>
            <a:schemeClr val="tx1">
              <a:lumMod val="50000"/>
              <a:lumOff val="50000"/>
            </a:schemeClr>
          </a:solidFill>
          <a:latin typeface="+mn-lt"/>
          <a:ea typeface="+mn-ea"/>
          <a:cs typeface="+mn-cs"/>
        </a:defRPr>
      </a:lvl1pPr>
      <a:lvl2pPr marL="742950" indent="-285750" algn="l" defTabSz="457200" rtl="0" eaLnBrk="1" latinLnBrk="0" hangingPunct="1">
        <a:spcBef>
          <a:spcPct val="20000"/>
        </a:spcBef>
        <a:buFont typeface="Lucida Grande"/>
        <a:buChar char="‣"/>
        <a:defRPr sz="1800" kern="1200">
          <a:solidFill>
            <a:schemeClr val="tx1">
              <a:lumMod val="50000"/>
              <a:lumOff val="50000"/>
            </a:schemeClr>
          </a:solidFill>
          <a:latin typeface="+mn-lt"/>
          <a:ea typeface="+mn-ea"/>
          <a:cs typeface="+mn-cs"/>
        </a:defRPr>
      </a:lvl2pPr>
      <a:lvl3pPr marL="1143000" indent="-228600" algn="l" defTabSz="457200" rtl="0" eaLnBrk="1" latinLnBrk="0" hangingPunct="1">
        <a:spcBef>
          <a:spcPct val="20000"/>
        </a:spcBef>
        <a:buFont typeface="Arial"/>
        <a:buChar char="•"/>
        <a:defRPr sz="1600" kern="1200">
          <a:solidFill>
            <a:schemeClr val="tx1">
              <a:lumMod val="50000"/>
              <a:lumOff val="50000"/>
            </a:schemeClr>
          </a:solidFill>
          <a:latin typeface="+mn-lt"/>
          <a:ea typeface="+mn-ea"/>
          <a:cs typeface="+mn-cs"/>
        </a:defRPr>
      </a:lvl3pPr>
      <a:lvl4pPr marL="1600200" indent="-228600" algn="l" defTabSz="457200" rtl="0" eaLnBrk="1" latinLnBrk="0" hangingPunct="1">
        <a:spcBef>
          <a:spcPct val="20000"/>
        </a:spcBef>
        <a:buFont typeface="Arial"/>
        <a:buChar char="–"/>
        <a:defRPr sz="1400" kern="1200">
          <a:solidFill>
            <a:schemeClr val="tx1">
              <a:lumMod val="50000"/>
              <a:lumOff val="50000"/>
            </a:schemeClr>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chemeClr val="tx1">
              <a:lumMod val="50000"/>
              <a:lumOff val="5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err="1"/>
              <a:t>o</a:t>
            </a:r>
            <a:r>
              <a:rPr lang="en-US" dirty="0" err="1" smtClean="0"/>
              <a:t>livier.barois@esa.int</a:t>
            </a:r>
            <a:endParaRPr lang="en-US" dirty="0" smtClean="0"/>
          </a:p>
          <a:p>
            <a:r>
              <a:rPr lang="en-US" dirty="0" smtClean="0"/>
              <a:t>ESRIN Earth Observation Program </a:t>
            </a:r>
          </a:p>
          <a:p>
            <a:r>
              <a:rPr lang="en-US" dirty="0" smtClean="0"/>
              <a:t>Ground Segment Department</a:t>
            </a:r>
            <a:endParaRPr lang="en-US" dirty="0"/>
          </a:p>
        </p:txBody>
      </p:sp>
      <p:sp>
        <p:nvSpPr>
          <p:cNvPr id="3" name="Date Placeholder 2"/>
          <p:cNvSpPr>
            <a:spLocks noGrp="1"/>
          </p:cNvSpPr>
          <p:nvPr>
            <p:ph type="dt" sz="half" idx="10"/>
          </p:nvPr>
        </p:nvSpPr>
        <p:spPr/>
        <p:txBody>
          <a:bodyPr/>
          <a:lstStyle/>
          <a:p>
            <a:r>
              <a:rPr lang="en-US" smtClean="0"/>
              <a:t>26/09/2015</a:t>
            </a:r>
            <a:endParaRPr lang="en-US"/>
          </a:p>
        </p:txBody>
      </p:sp>
      <p:sp>
        <p:nvSpPr>
          <p:cNvPr id="4" name="Footer Placeholder 3"/>
          <p:cNvSpPr>
            <a:spLocks noGrp="1"/>
          </p:cNvSpPr>
          <p:nvPr>
            <p:ph type="ftr" sz="quarter" idx="11"/>
          </p:nvPr>
        </p:nvSpPr>
        <p:spPr/>
        <p:txBody>
          <a:bodyPr/>
          <a:lstStyle/>
          <a:p>
            <a:r>
              <a:rPr lang="en-US" smtClean="0"/>
              <a:t>CEOS-WGISS-40  -  Olivier Barois</a:t>
            </a:r>
            <a:endParaRPr lang="en-US"/>
          </a:p>
        </p:txBody>
      </p:sp>
      <p:sp>
        <p:nvSpPr>
          <p:cNvPr id="5" name="Slide Number Placeholder 4"/>
          <p:cNvSpPr>
            <a:spLocks noGrp="1"/>
          </p:cNvSpPr>
          <p:nvPr>
            <p:ph type="sldNum" sz="quarter" idx="12"/>
          </p:nvPr>
        </p:nvSpPr>
        <p:spPr/>
        <p:txBody>
          <a:bodyPr/>
          <a:lstStyle/>
          <a:p>
            <a:r>
              <a:rPr lang="en-US" smtClean="0"/>
              <a:t>Slide </a:t>
            </a:r>
            <a:fld id="{6CB9ACB0-BC63-B940-9231-CC6F6EA6EE9E}" type="slidenum">
              <a:rPr lang="en-US" smtClean="0"/>
              <a:pPr/>
              <a:t>1</a:t>
            </a:fld>
            <a:endParaRPr lang="en-US" dirty="0"/>
          </a:p>
        </p:txBody>
      </p:sp>
      <p:sp>
        <p:nvSpPr>
          <p:cNvPr id="6" name="Title 5"/>
          <p:cNvSpPr>
            <a:spLocks noGrp="1"/>
          </p:cNvSpPr>
          <p:nvPr>
            <p:ph type="ctrTitle"/>
          </p:nvPr>
        </p:nvSpPr>
        <p:spPr/>
        <p:txBody>
          <a:bodyPr/>
          <a:lstStyle/>
          <a:p>
            <a:r>
              <a:rPr lang="en-US" dirty="0"/>
              <a:t>Open </a:t>
            </a:r>
            <a:r>
              <a:rPr lang="en-US" dirty="0" smtClean="0"/>
              <a:t>Source</a:t>
            </a:r>
            <a:r>
              <a:rPr lang="en-US" dirty="0"/>
              <a:t> </a:t>
            </a:r>
            <a:r>
              <a:rPr lang="en-US" dirty="0" smtClean="0"/>
              <a:t>Practices</a:t>
            </a:r>
            <a:r>
              <a:rPr lang="en-US" dirty="0"/>
              <a:t> </a:t>
            </a:r>
            <a:r>
              <a:rPr lang="en-US" dirty="0" smtClean="0"/>
              <a:t>at </a:t>
            </a:r>
            <a:r>
              <a:rPr lang="en-US" dirty="0"/>
              <a:t>ESA</a:t>
            </a:r>
            <a:endParaRPr lang="en-US" dirty="0"/>
          </a:p>
        </p:txBody>
      </p:sp>
    </p:spTree>
    <p:extLst>
      <p:ext uri="{BB962C8B-B14F-4D97-AF65-F5344CB8AC3E}">
        <p14:creationId xmlns:p14="http://schemas.microsoft.com/office/powerpoint/2010/main" val="61775176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Objectives: </a:t>
            </a:r>
            <a:r>
              <a:rPr lang="en-GB" dirty="0" smtClean="0"/>
              <a:t>Improve </a:t>
            </a:r>
            <a:r>
              <a:rPr lang="en-GB" dirty="0"/>
              <a:t>ESA governance on Open Source Software procurement, according to technical needs, covering licensing aspects and the establishment of clear guidelines and procedures for OSS transfer outside the MS. </a:t>
            </a:r>
            <a:endParaRPr lang="en-GB" dirty="0" smtClean="0"/>
          </a:p>
          <a:p>
            <a:r>
              <a:rPr lang="en-GB" dirty="0" smtClean="0"/>
              <a:t>An ESA </a:t>
            </a:r>
            <a:r>
              <a:rPr lang="en-GB" dirty="0"/>
              <a:t>inter-directorate OSS Taskforce</a:t>
            </a:r>
            <a:r>
              <a:rPr lang="en-US" dirty="0"/>
              <a:t> </a:t>
            </a:r>
            <a:r>
              <a:rPr lang="en-US" dirty="0" smtClean="0"/>
              <a:t>was set up in 2010 and recommended the OSS policy</a:t>
            </a:r>
          </a:p>
          <a:p>
            <a:r>
              <a:rPr lang="en-US" dirty="0" smtClean="0"/>
              <a:t>OSS Policy was approved in Sep-2011</a:t>
            </a:r>
          </a:p>
          <a:p>
            <a:endParaRPr lang="en-US" dirty="0" smtClean="0"/>
          </a:p>
          <a:p>
            <a:pPr marL="0" indent="0">
              <a:buNone/>
            </a:pPr>
            <a:r>
              <a:rPr lang="en-US" dirty="0" smtClean="0"/>
              <a:t>Justifications:</a:t>
            </a:r>
            <a:endParaRPr lang="en-US" dirty="0"/>
          </a:p>
          <a:p>
            <a:r>
              <a:rPr lang="en-GB" dirty="0"/>
              <a:t>For ESA space programmes OSS can provide cost savings and innovation. </a:t>
            </a:r>
            <a:endParaRPr lang="en-US" dirty="0" smtClean="0"/>
          </a:p>
          <a:p>
            <a:r>
              <a:rPr lang="en-GB" dirty="0"/>
              <a:t>For ESA technology programmes OSS can result in savings in the domain of software R&amp;D (36% savings estimated in an EU study)</a:t>
            </a:r>
            <a:r>
              <a:rPr lang="en-US" dirty="0"/>
              <a:t> </a:t>
            </a:r>
            <a:endParaRPr lang="en-US" dirty="0" smtClean="0"/>
          </a:p>
          <a:p>
            <a:r>
              <a:rPr lang="en-GB" dirty="0"/>
              <a:t>For industry it can provide ways to enter the market (in particular for SMEs) and cost reduction for development and maintenance of software products and tools.</a:t>
            </a:r>
            <a:r>
              <a:rPr lang="en-US" dirty="0"/>
              <a:t> </a:t>
            </a:r>
          </a:p>
          <a:p>
            <a:endParaRPr lang="en-US" dirty="0"/>
          </a:p>
        </p:txBody>
      </p:sp>
      <p:sp>
        <p:nvSpPr>
          <p:cNvPr id="3" name="Date Placeholder 2"/>
          <p:cNvSpPr>
            <a:spLocks noGrp="1"/>
          </p:cNvSpPr>
          <p:nvPr>
            <p:ph type="dt" sz="half" idx="10"/>
          </p:nvPr>
        </p:nvSpPr>
        <p:spPr/>
        <p:txBody>
          <a:bodyPr/>
          <a:lstStyle/>
          <a:p>
            <a:r>
              <a:rPr lang="en-US" smtClean="0"/>
              <a:t>26/09/2015</a:t>
            </a:r>
            <a:endParaRPr lang="en-US"/>
          </a:p>
        </p:txBody>
      </p:sp>
      <p:sp>
        <p:nvSpPr>
          <p:cNvPr id="4" name="Footer Placeholder 3"/>
          <p:cNvSpPr>
            <a:spLocks noGrp="1"/>
          </p:cNvSpPr>
          <p:nvPr>
            <p:ph type="ftr" sz="quarter" idx="11"/>
          </p:nvPr>
        </p:nvSpPr>
        <p:spPr/>
        <p:txBody>
          <a:bodyPr/>
          <a:lstStyle/>
          <a:p>
            <a:r>
              <a:rPr lang="en-US" smtClean="0"/>
              <a:t>CEOS-WGISS-40  -  Olivier Barois</a:t>
            </a:r>
            <a:endParaRPr lang="en-US"/>
          </a:p>
        </p:txBody>
      </p:sp>
      <p:sp>
        <p:nvSpPr>
          <p:cNvPr id="5" name="Title 4"/>
          <p:cNvSpPr>
            <a:spLocks noGrp="1"/>
          </p:cNvSpPr>
          <p:nvPr>
            <p:ph type="title"/>
          </p:nvPr>
        </p:nvSpPr>
        <p:spPr/>
        <p:txBody>
          <a:bodyPr/>
          <a:lstStyle/>
          <a:p>
            <a:r>
              <a:rPr lang="en-GB" dirty="0"/>
              <a:t>ESA-wide policy on Open Source Software (OSS) </a:t>
            </a:r>
            <a:endParaRPr lang="en-US" dirty="0"/>
          </a:p>
        </p:txBody>
      </p:sp>
      <p:sp>
        <p:nvSpPr>
          <p:cNvPr id="6" name="Slide Number Placeholder 5"/>
          <p:cNvSpPr>
            <a:spLocks noGrp="1"/>
          </p:cNvSpPr>
          <p:nvPr>
            <p:ph type="sldNum" sz="quarter" idx="12"/>
          </p:nvPr>
        </p:nvSpPr>
        <p:spPr/>
        <p:txBody>
          <a:bodyPr/>
          <a:lstStyle/>
          <a:p>
            <a:r>
              <a:rPr lang="en-US" smtClean="0"/>
              <a:t>Slide </a:t>
            </a:r>
            <a:fld id="{6CB9ACB0-BC63-B940-9231-CC6F6EA6EE9E}" type="slidenum">
              <a:rPr lang="en-US" smtClean="0"/>
              <a:pPr/>
              <a:t>2</a:t>
            </a:fld>
            <a:endParaRPr lang="en-US" dirty="0"/>
          </a:p>
        </p:txBody>
      </p:sp>
    </p:spTree>
    <p:extLst>
      <p:ext uri="{BB962C8B-B14F-4D97-AF65-F5344CB8AC3E}">
        <p14:creationId xmlns:p14="http://schemas.microsoft.com/office/powerpoint/2010/main" val="365896754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8471" y="1266426"/>
            <a:ext cx="8569902" cy="5079793"/>
          </a:xfrm>
        </p:spPr>
        <p:txBody>
          <a:bodyPr/>
          <a:lstStyle/>
          <a:p>
            <a:r>
              <a:rPr lang="en-GB" dirty="0" smtClean="0"/>
              <a:t>Authorise </a:t>
            </a:r>
            <a:r>
              <a:rPr lang="en-GB" dirty="0"/>
              <a:t>the use </a:t>
            </a:r>
            <a:r>
              <a:rPr lang="en-GB" dirty="0" smtClean="0"/>
              <a:t>of Open </a:t>
            </a:r>
            <a:r>
              <a:rPr lang="en-GB" dirty="0"/>
              <a:t>Source Licensing </a:t>
            </a:r>
            <a:r>
              <a:rPr lang="en-GB" dirty="0" smtClean="0"/>
              <a:t>as </a:t>
            </a:r>
            <a:r>
              <a:rPr lang="en-GB" dirty="0"/>
              <a:t>legitimate, technically valid and a legally sound options for ESA software developments in the following cases:</a:t>
            </a:r>
            <a:r>
              <a:rPr lang="en-US" dirty="0"/>
              <a:t> </a:t>
            </a:r>
          </a:p>
          <a:p>
            <a:pPr lvl="1"/>
            <a:r>
              <a:rPr lang="en-GB" i="1" u="sng" dirty="0"/>
              <a:t>Collaboration with Universities and Research Institutes;</a:t>
            </a:r>
            <a:endParaRPr lang="en-US" dirty="0"/>
          </a:p>
          <a:p>
            <a:pPr lvl="1"/>
            <a:r>
              <a:rPr lang="en-GB" i="1" u="sng" dirty="0"/>
              <a:t>Promotion of space international standards;</a:t>
            </a:r>
            <a:endParaRPr lang="en-US" dirty="0"/>
          </a:p>
          <a:p>
            <a:pPr lvl="1"/>
            <a:r>
              <a:rPr lang="en-GB" i="1" u="sng" dirty="0"/>
              <a:t>Mission Data Processing tools;</a:t>
            </a:r>
            <a:endParaRPr lang="en-US" dirty="0"/>
          </a:p>
          <a:p>
            <a:pPr lvl="1"/>
            <a:r>
              <a:rPr lang="en-GB" i="1" u="sng" dirty="0"/>
              <a:t>Engineering Tools;</a:t>
            </a:r>
            <a:endParaRPr lang="en-US" dirty="0"/>
          </a:p>
          <a:p>
            <a:pPr lvl="1"/>
            <a:r>
              <a:rPr lang="en-GB" i="1" u="sng" dirty="0"/>
              <a:t>Industrial Commercial Interest</a:t>
            </a:r>
            <a:r>
              <a:rPr lang="en-US" dirty="0"/>
              <a:t> </a:t>
            </a:r>
          </a:p>
          <a:p>
            <a:r>
              <a:rPr lang="en-GB" dirty="0"/>
              <a:t>Authorise the use of the </a:t>
            </a:r>
            <a:r>
              <a:rPr lang="en-GB" dirty="0" smtClean="0"/>
              <a:t>ESA </a:t>
            </a:r>
            <a:r>
              <a:rPr lang="en-GB" dirty="0"/>
              <a:t>Open Source License Agreement </a:t>
            </a:r>
            <a:r>
              <a:rPr lang="en-GB" dirty="0" smtClean="0"/>
              <a:t>for software that are not bound to another Open Source Licence Agreement</a:t>
            </a:r>
          </a:p>
          <a:p>
            <a:r>
              <a:rPr lang="en-GB" dirty="0" smtClean="0"/>
              <a:t>Establishment of an ESA’s Software Licencing Board (ESLB)</a:t>
            </a:r>
          </a:p>
          <a:p>
            <a:r>
              <a:rPr lang="en-GB" dirty="0" smtClean="0"/>
              <a:t>Modifications of existing OSS software shall be approved by the ESLB</a:t>
            </a:r>
          </a:p>
          <a:p>
            <a:r>
              <a:rPr lang="en-GB" dirty="0" smtClean="0"/>
              <a:t>Definition of </a:t>
            </a:r>
            <a:r>
              <a:rPr lang="en-GB" dirty="0"/>
              <a:t>OSS Procurement Guidelines </a:t>
            </a:r>
            <a:r>
              <a:rPr lang="en-GB" dirty="0" smtClean="0"/>
              <a:t>(updates of ESA’s General Clauses and Conditions for ESA Contracts)</a:t>
            </a:r>
          </a:p>
          <a:p>
            <a:r>
              <a:rPr lang="en-GB" dirty="0" smtClean="0"/>
              <a:t>Implementation and maintenance of an ESA OSS Repository for ESA wide use and support to industry</a:t>
            </a:r>
            <a:endParaRPr lang="en-US" dirty="0"/>
          </a:p>
        </p:txBody>
      </p:sp>
      <p:sp>
        <p:nvSpPr>
          <p:cNvPr id="3" name="Date Placeholder 2"/>
          <p:cNvSpPr>
            <a:spLocks noGrp="1"/>
          </p:cNvSpPr>
          <p:nvPr>
            <p:ph type="dt" sz="half" idx="10"/>
          </p:nvPr>
        </p:nvSpPr>
        <p:spPr/>
        <p:txBody>
          <a:bodyPr/>
          <a:lstStyle/>
          <a:p>
            <a:r>
              <a:rPr lang="en-US" smtClean="0"/>
              <a:t>26/09/2015</a:t>
            </a:r>
            <a:endParaRPr lang="en-US"/>
          </a:p>
        </p:txBody>
      </p:sp>
      <p:sp>
        <p:nvSpPr>
          <p:cNvPr id="4" name="Footer Placeholder 3"/>
          <p:cNvSpPr>
            <a:spLocks noGrp="1"/>
          </p:cNvSpPr>
          <p:nvPr>
            <p:ph type="ftr" sz="quarter" idx="11"/>
          </p:nvPr>
        </p:nvSpPr>
        <p:spPr/>
        <p:txBody>
          <a:bodyPr/>
          <a:lstStyle/>
          <a:p>
            <a:r>
              <a:rPr lang="en-US" smtClean="0"/>
              <a:t>CEOS-WGISS-40  -  Olivier Barois</a:t>
            </a:r>
            <a:endParaRPr lang="en-US" dirty="0"/>
          </a:p>
        </p:txBody>
      </p:sp>
      <p:sp>
        <p:nvSpPr>
          <p:cNvPr id="5" name="Title 4"/>
          <p:cNvSpPr>
            <a:spLocks noGrp="1"/>
          </p:cNvSpPr>
          <p:nvPr>
            <p:ph type="title"/>
          </p:nvPr>
        </p:nvSpPr>
        <p:spPr/>
        <p:txBody>
          <a:bodyPr/>
          <a:lstStyle/>
          <a:p>
            <a:r>
              <a:rPr lang="en-GB" dirty="0"/>
              <a:t>ESA’s OSS </a:t>
            </a:r>
            <a:r>
              <a:rPr lang="en-GB" dirty="0" smtClean="0"/>
              <a:t>Policy – Key points</a:t>
            </a:r>
            <a:endParaRPr lang="en-US" dirty="0"/>
          </a:p>
        </p:txBody>
      </p:sp>
      <p:sp>
        <p:nvSpPr>
          <p:cNvPr id="6" name="Slide Number Placeholder 5"/>
          <p:cNvSpPr>
            <a:spLocks noGrp="1"/>
          </p:cNvSpPr>
          <p:nvPr>
            <p:ph type="sldNum" sz="quarter" idx="12"/>
          </p:nvPr>
        </p:nvSpPr>
        <p:spPr/>
        <p:txBody>
          <a:bodyPr/>
          <a:lstStyle/>
          <a:p>
            <a:r>
              <a:rPr lang="en-US" smtClean="0"/>
              <a:t>Slide </a:t>
            </a:r>
            <a:fld id="{6CB9ACB0-BC63-B940-9231-CC6F6EA6EE9E}" type="slidenum">
              <a:rPr lang="en-US" smtClean="0"/>
              <a:pPr/>
              <a:t>3</a:t>
            </a:fld>
            <a:endParaRPr lang="en-US" dirty="0"/>
          </a:p>
        </p:txBody>
      </p:sp>
    </p:spTree>
    <p:extLst>
      <p:ext uri="{BB962C8B-B14F-4D97-AF65-F5344CB8AC3E}">
        <p14:creationId xmlns:p14="http://schemas.microsoft.com/office/powerpoint/2010/main" val="130230137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The ESA Software Licensing Board, reporting to the Director General, is an internal governance body of the Agency with the responsibility to monitor the legal and licensing implications of all ESA Software developments and to decide whether the resulting software products can be (sub)licensed to third parties. </a:t>
            </a:r>
            <a:endParaRPr lang="en-US" dirty="0" smtClean="0"/>
          </a:p>
          <a:p>
            <a:pPr marL="0" indent="0">
              <a:buNone/>
            </a:pPr>
            <a:endParaRPr lang="en-US" dirty="0"/>
          </a:p>
          <a:p>
            <a:pPr marL="0" indent="0">
              <a:buNone/>
            </a:pPr>
            <a:r>
              <a:rPr lang="en-US" dirty="0" smtClean="0"/>
              <a:t>Main responsibilities:</a:t>
            </a:r>
          </a:p>
          <a:p>
            <a:pPr marL="285750"/>
            <a:r>
              <a:rPr lang="en-US" dirty="0" smtClean="0"/>
              <a:t>Update relevant existing standards and procurement procedures to:</a:t>
            </a:r>
            <a:endParaRPr lang="en-US" dirty="0"/>
          </a:p>
          <a:p>
            <a:pPr lvl="1"/>
            <a:r>
              <a:rPr lang="en-US" dirty="0" smtClean="0"/>
              <a:t>Ensure </a:t>
            </a:r>
            <a:r>
              <a:rPr lang="en-US" dirty="0" smtClean="0"/>
              <a:t>visibility </a:t>
            </a:r>
            <a:r>
              <a:rPr lang="en-US" dirty="0"/>
              <a:t>on the actual components of a software </a:t>
            </a:r>
            <a:r>
              <a:rPr lang="en-US" dirty="0" smtClean="0"/>
              <a:t>product (including </a:t>
            </a:r>
            <a:r>
              <a:rPr lang="en-US" dirty="0"/>
              <a:t>any re-used </a:t>
            </a:r>
            <a:r>
              <a:rPr lang="en-US" dirty="0" smtClean="0"/>
              <a:t>element) and their relative licensing conditions. </a:t>
            </a:r>
          </a:p>
          <a:p>
            <a:pPr lvl="1"/>
            <a:r>
              <a:rPr lang="en-US" dirty="0" smtClean="0"/>
              <a:t>Identify any </a:t>
            </a:r>
            <a:r>
              <a:rPr lang="en-US" dirty="0"/>
              <a:t>potential legal risk </a:t>
            </a:r>
            <a:endParaRPr lang="en-US" dirty="0" smtClean="0"/>
          </a:p>
          <a:p>
            <a:r>
              <a:rPr lang="en-US" dirty="0" smtClean="0"/>
              <a:t>Determine (with support of Legal Department) </a:t>
            </a:r>
            <a:r>
              <a:rPr lang="en-US" dirty="0"/>
              <a:t>whether or not a given software product is fit for (sub)licensing </a:t>
            </a:r>
          </a:p>
          <a:p>
            <a:r>
              <a:rPr lang="en-US" dirty="0" smtClean="0"/>
              <a:t>Create and maintain a database  of all </a:t>
            </a:r>
            <a:r>
              <a:rPr lang="en-US" dirty="0"/>
              <a:t>“licensable” ESA software products </a:t>
            </a:r>
            <a:r>
              <a:rPr lang="en-US" dirty="0" smtClean="0"/>
              <a:t>(European Space Software Repository)</a:t>
            </a:r>
            <a:endParaRPr lang="en-US" dirty="0"/>
          </a:p>
          <a:p>
            <a:pPr marL="57150" indent="0">
              <a:buNone/>
            </a:pPr>
            <a:r>
              <a:rPr lang="en-US" dirty="0" smtClean="0"/>
              <a:t>The ESLB was established in March-2013</a:t>
            </a:r>
            <a:endParaRPr lang="en-US" dirty="0"/>
          </a:p>
        </p:txBody>
      </p:sp>
      <p:sp>
        <p:nvSpPr>
          <p:cNvPr id="3" name="Date Placeholder 2"/>
          <p:cNvSpPr>
            <a:spLocks noGrp="1"/>
          </p:cNvSpPr>
          <p:nvPr>
            <p:ph type="dt" sz="half" idx="10"/>
          </p:nvPr>
        </p:nvSpPr>
        <p:spPr/>
        <p:txBody>
          <a:bodyPr/>
          <a:lstStyle/>
          <a:p>
            <a:r>
              <a:rPr lang="en-US" smtClean="0"/>
              <a:t>26/09/2015</a:t>
            </a:r>
            <a:endParaRPr lang="en-US"/>
          </a:p>
        </p:txBody>
      </p:sp>
      <p:sp>
        <p:nvSpPr>
          <p:cNvPr id="4" name="Footer Placeholder 3"/>
          <p:cNvSpPr>
            <a:spLocks noGrp="1"/>
          </p:cNvSpPr>
          <p:nvPr>
            <p:ph type="ftr" sz="quarter" idx="11"/>
          </p:nvPr>
        </p:nvSpPr>
        <p:spPr/>
        <p:txBody>
          <a:bodyPr/>
          <a:lstStyle/>
          <a:p>
            <a:r>
              <a:rPr lang="en-US" smtClean="0"/>
              <a:t>CEOS-WGISS-40  -  Olivier Barois</a:t>
            </a:r>
            <a:endParaRPr lang="en-US"/>
          </a:p>
        </p:txBody>
      </p:sp>
      <p:sp>
        <p:nvSpPr>
          <p:cNvPr id="5" name="Title 4"/>
          <p:cNvSpPr>
            <a:spLocks noGrp="1"/>
          </p:cNvSpPr>
          <p:nvPr>
            <p:ph type="title"/>
          </p:nvPr>
        </p:nvSpPr>
        <p:spPr/>
        <p:txBody>
          <a:bodyPr/>
          <a:lstStyle/>
          <a:p>
            <a:r>
              <a:rPr lang="en-US" dirty="0"/>
              <a:t>ESA’s Software Licensing </a:t>
            </a:r>
            <a:r>
              <a:rPr lang="en-US" dirty="0" smtClean="0"/>
              <a:t>Board (ESLB)</a:t>
            </a:r>
            <a:endParaRPr lang="en-US" dirty="0"/>
          </a:p>
        </p:txBody>
      </p:sp>
      <p:sp>
        <p:nvSpPr>
          <p:cNvPr id="6" name="Slide Number Placeholder 5"/>
          <p:cNvSpPr>
            <a:spLocks noGrp="1"/>
          </p:cNvSpPr>
          <p:nvPr>
            <p:ph type="sldNum" sz="quarter" idx="12"/>
          </p:nvPr>
        </p:nvSpPr>
        <p:spPr/>
        <p:txBody>
          <a:bodyPr/>
          <a:lstStyle/>
          <a:p>
            <a:r>
              <a:rPr lang="en-US" smtClean="0"/>
              <a:t>Slide </a:t>
            </a:r>
            <a:fld id="{6CB9ACB0-BC63-B940-9231-CC6F6EA6EE9E}" type="slidenum">
              <a:rPr lang="en-US" smtClean="0"/>
              <a:pPr/>
              <a:t>4</a:t>
            </a:fld>
            <a:endParaRPr lang="en-US" dirty="0"/>
          </a:p>
        </p:txBody>
      </p:sp>
    </p:spTree>
    <p:extLst>
      <p:ext uri="{BB962C8B-B14F-4D97-AF65-F5344CB8AC3E}">
        <p14:creationId xmlns:p14="http://schemas.microsoft.com/office/powerpoint/2010/main" val="231614459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Can be tailored to the </a:t>
            </a:r>
            <a:r>
              <a:rPr lang="en-US" dirty="0" err="1" smtClean="0"/>
              <a:t>copyleft</a:t>
            </a:r>
            <a:r>
              <a:rPr lang="en-US" dirty="0" smtClean="0"/>
              <a:t> </a:t>
            </a:r>
            <a:r>
              <a:rPr lang="en-US" dirty="0" err="1"/>
              <a:t>flavour</a:t>
            </a:r>
            <a:r>
              <a:rPr lang="en-US" dirty="0"/>
              <a:t> </a:t>
            </a:r>
            <a:r>
              <a:rPr lang="en-US" dirty="0" smtClean="0"/>
              <a:t>required by the project (</a:t>
            </a:r>
            <a:r>
              <a:rPr lang="en-US" dirty="0"/>
              <a:t>strong, weak or none at all</a:t>
            </a:r>
            <a:r>
              <a:rPr lang="en-US" dirty="0" smtClean="0"/>
              <a:t>)</a:t>
            </a:r>
          </a:p>
          <a:p>
            <a:endParaRPr lang="en-US" dirty="0"/>
          </a:p>
          <a:p>
            <a:endParaRPr lang="en-US" dirty="0" smtClean="0"/>
          </a:p>
          <a:p>
            <a:pPr lvl="1"/>
            <a:r>
              <a:rPr lang="en-US" dirty="0" smtClean="0"/>
              <a:t>Strong </a:t>
            </a:r>
            <a:r>
              <a:rPr lang="en-US" dirty="0" err="1" smtClean="0"/>
              <a:t>copyleft</a:t>
            </a:r>
            <a:r>
              <a:rPr lang="en-US" dirty="0" smtClean="0"/>
              <a:t>: </a:t>
            </a:r>
            <a:r>
              <a:rPr lang="en-US" dirty="0"/>
              <a:t>requires anyone who distributes </a:t>
            </a:r>
            <a:r>
              <a:rPr lang="en-US" dirty="0" smtClean="0"/>
              <a:t>the code </a:t>
            </a:r>
            <a:r>
              <a:rPr lang="en-US" dirty="0"/>
              <a:t>or a derivative work to make the source available under the same terms</a:t>
            </a:r>
            <a:r>
              <a:rPr lang="en-US" dirty="0" smtClean="0"/>
              <a:t>. Similar to GPL. </a:t>
            </a:r>
          </a:p>
          <a:p>
            <a:pPr lvl="1"/>
            <a:endParaRPr lang="en-US" dirty="0"/>
          </a:p>
          <a:p>
            <a:pPr lvl="1"/>
            <a:r>
              <a:rPr lang="en-US" dirty="0" smtClean="0"/>
              <a:t>Weak </a:t>
            </a:r>
            <a:r>
              <a:rPr lang="en-US" dirty="0" err="1" smtClean="0"/>
              <a:t>copyleft</a:t>
            </a:r>
            <a:r>
              <a:rPr lang="en-US" dirty="0" smtClean="0"/>
              <a:t>: </a:t>
            </a:r>
            <a:r>
              <a:rPr lang="en-US" dirty="0"/>
              <a:t>lets people do anything they want with </a:t>
            </a:r>
            <a:r>
              <a:rPr lang="en-US" dirty="0" smtClean="0"/>
              <a:t>the code </a:t>
            </a:r>
            <a:r>
              <a:rPr lang="en-US" dirty="0"/>
              <a:t>as long as they provide attribution back to </a:t>
            </a:r>
            <a:r>
              <a:rPr lang="en-US" dirty="0" smtClean="0"/>
              <a:t>ESA and </a:t>
            </a:r>
            <a:r>
              <a:rPr lang="en-US" dirty="0"/>
              <a:t>don’t hold </a:t>
            </a:r>
            <a:r>
              <a:rPr lang="en-US" dirty="0" smtClean="0"/>
              <a:t>ESA liable. Similar to MIT, LGPL, BSD</a:t>
            </a:r>
          </a:p>
          <a:p>
            <a:pPr lvl="1"/>
            <a:endParaRPr lang="en-US" dirty="0"/>
          </a:p>
          <a:p>
            <a:pPr lvl="1"/>
            <a:r>
              <a:rPr lang="en-US" dirty="0"/>
              <a:t>none at </a:t>
            </a:r>
            <a:r>
              <a:rPr lang="en-US" dirty="0" smtClean="0"/>
              <a:t>all: sub-</a:t>
            </a:r>
            <a:r>
              <a:rPr lang="en-US" dirty="0" err="1" smtClean="0"/>
              <a:t>licencing</a:t>
            </a:r>
            <a:r>
              <a:rPr lang="en-US" dirty="0"/>
              <a:t> </a:t>
            </a:r>
            <a:r>
              <a:rPr lang="en-US" dirty="0" err="1" smtClean="0"/>
              <a:t>forbiden</a:t>
            </a:r>
            <a:r>
              <a:rPr lang="en-US" dirty="0" smtClean="0"/>
              <a:t>. ESA retains all rights.</a:t>
            </a:r>
            <a:endParaRPr lang="en-US" dirty="0"/>
          </a:p>
        </p:txBody>
      </p:sp>
      <p:sp>
        <p:nvSpPr>
          <p:cNvPr id="3" name="Date Placeholder 2"/>
          <p:cNvSpPr>
            <a:spLocks noGrp="1"/>
          </p:cNvSpPr>
          <p:nvPr>
            <p:ph type="dt" sz="half" idx="10"/>
          </p:nvPr>
        </p:nvSpPr>
        <p:spPr/>
        <p:txBody>
          <a:bodyPr/>
          <a:lstStyle/>
          <a:p>
            <a:r>
              <a:rPr lang="en-US" smtClean="0"/>
              <a:t>26/09/2015</a:t>
            </a:r>
            <a:endParaRPr lang="en-US"/>
          </a:p>
        </p:txBody>
      </p:sp>
      <p:sp>
        <p:nvSpPr>
          <p:cNvPr id="4" name="Footer Placeholder 3"/>
          <p:cNvSpPr>
            <a:spLocks noGrp="1"/>
          </p:cNvSpPr>
          <p:nvPr>
            <p:ph type="ftr" sz="quarter" idx="11"/>
          </p:nvPr>
        </p:nvSpPr>
        <p:spPr/>
        <p:txBody>
          <a:bodyPr/>
          <a:lstStyle/>
          <a:p>
            <a:r>
              <a:rPr lang="en-US" smtClean="0"/>
              <a:t>CEOS-WGISS-40  -  Olivier Barois</a:t>
            </a:r>
            <a:endParaRPr lang="en-US"/>
          </a:p>
        </p:txBody>
      </p:sp>
      <p:sp>
        <p:nvSpPr>
          <p:cNvPr id="5" name="Title 4"/>
          <p:cNvSpPr>
            <a:spLocks noGrp="1"/>
          </p:cNvSpPr>
          <p:nvPr>
            <p:ph type="title"/>
          </p:nvPr>
        </p:nvSpPr>
        <p:spPr/>
        <p:txBody>
          <a:bodyPr/>
          <a:lstStyle/>
          <a:p>
            <a:r>
              <a:rPr lang="en-US" dirty="0" smtClean="0"/>
              <a:t>ESA’s Open Source Software </a:t>
            </a:r>
            <a:r>
              <a:rPr lang="en-US" dirty="0" err="1" smtClean="0"/>
              <a:t>Licence</a:t>
            </a:r>
            <a:endParaRPr lang="en-US" dirty="0"/>
          </a:p>
        </p:txBody>
      </p:sp>
      <p:sp>
        <p:nvSpPr>
          <p:cNvPr id="6" name="Slide Number Placeholder 5"/>
          <p:cNvSpPr>
            <a:spLocks noGrp="1"/>
          </p:cNvSpPr>
          <p:nvPr>
            <p:ph type="sldNum" sz="quarter" idx="12"/>
          </p:nvPr>
        </p:nvSpPr>
        <p:spPr/>
        <p:txBody>
          <a:bodyPr/>
          <a:lstStyle/>
          <a:p>
            <a:r>
              <a:rPr lang="en-US" smtClean="0"/>
              <a:t>Slide </a:t>
            </a:r>
            <a:fld id="{6CB9ACB0-BC63-B940-9231-CC6F6EA6EE9E}" type="slidenum">
              <a:rPr lang="en-US" smtClean="0"/>
              <a:pPr/>
              <a:t>5</a:t>
            </a:fld>
            <a:endParaRPr lang="en-US" dirty="0"/>
          </a:p>
        </p:txBody>
      </p:sp>
    </p:spTree>
    <p:extLst>
      <p:ext uri="{BB962C8B-B14F-4D97-AF65-F5344CB8AC3E}">
        <p14:creationId xmlns:p14="http://schemas.microsoft.com/office/powerpoint/2010/main" val="406591662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Live since 19-Sep-2015: https://</a:t>
            </a:r>
            <a:r>
              <a:rPr lang="en-US" dirty="0" err="1" smtClean="0"/>
              <a:t>essr.esa.int</a:t>
            </a:r>
            <a:endParaRPr lang="en-US" dirty="0" smtClean="0"/>
          </a:p>
          <a:p>
            <a:endParaRPr lang="en-US" dirty="0"/>
          </a:p>
          <a:p>
            <a:endParaRPr lang="en-US" dirty="0"/>
          </a:p>
        </p:txBody>
      </p:sp>
      <p:sp>
        <p:nvSpPr>
          <p:cNvPr id="3" name="Date Placeholder 2"/>
          <p:cNvSpPr>
            <a:spLocks noGrp="1"/>
          </p:cNvSpPr>
          <p:nvPr>
            <p:ph type="dt" sz="half" idx="10"/>
          </p:nvPr>
        </p:nvSpPr>
        <p:spPr/>
        <p:txBody>
          <a:bodyPr/>
          <a:lstStyle/>
          <a:p>
            <a:r>
              <a:rPr lang="en-US" smtClean="0"/>
              <a:t>26/09/2015</a:t>
            </a:r>
            <a:endParaRPr lang="en-US"/>
          </a:p>
        </p:txBody>
      </p:sp>
      <p:sp>
        <p:nvSpPr>
          <p:cNvPr id="4" name="Footer Placeholder 3"/>
          <p:cNvSpPr>
            <a:spLocks noGrp="1"/>
          </p:cNvSpPr>
          <p:nvPr>
            <p:ph type="ftr" sz="quarter" idx="11"/>
          </p:nvPr>
        </p:nvSpPr>
        <p:spPr/>
        <p:txBody>
          <a:bodyPr/>
          <a:lstStyle/>
          <a:p>
            <a:r>
              <a:rPr lang="en-US" smtClean="0"/>
              <a:t>CEOS-WGISS-40  -  Olivier Barois</a:t>
            </a:r>
            <a:endParaRPr lang="en-US"/>
          </a:p>
        </p:txBody>
      </p:sp>
      <p:sp>
        <p:nvSpPr>
          <p:cNvPr id="5" name="Title 4"/>
          <p:cNvSpPr>
            <a:spLocks noGrp="1"/>
          </p:cNvSpPr>
          <p:nvPr>
            <p:ph type="title"/>
          </p:nvPr>
        </p:nvSpPr>
        <p:spPr/>
        <p:txBody>
          <a:bodyPr/>
          <a:lstStyle/>
          <a:p>
            <a:r>
              <a:rPr lang="en-US" dirty="0" smtClean="0"/>
              <a:t>European Space Software Repository</a:t>
            </a:r>
            <a:endParaRPr lang="en-US" dirty="0"/>
          </a:p>
        </p:txBody>
      </p:sp>
      <p:sp>
        <p:nvSpPr>
          <p:cNvPr id="6" name="Slide Number Placeholder 5"/>
          <p:cNvSpPr>
            <a:spLocks noGrp="1"/>
          </p:cNvSpPr>
          <p:nvPr>
            <p:ph type="sldNum" sz="quarter" idx="12"/>
          </p:nvPr>
        </p:nvSpPr>
        <p:spPr/>
        <p:txBody>
          <a:bodyPr/>
          <a:lstStyle/>
          <a:p>
            <a:r>
              <a:rPr lang="en-US" smtClean="0"/>
              <a:t>Slide </a:t>
            </a:r>
            <a:fld id="{6CB9ACB0-BC63-B940-9231-CC6F6EA6EE9E}" type="slidenum">
              <a:rPr lang="en-US" smtClean="0"/>
              <a:pPr/>
              <a:t>6</a:t>
            </a:fld>
            <a:endParaRPr lang="en-US" dirty="0"/>
          </a:p>
        </p:txBody>
      </p:sp>
      <p:pic>
        <p:nvPicPr>
          <p:cNvPr id="7" name="Picture 6"/>
          <p:cNvPicPr>
            <a:picLocks noChangeAspect="1"/>
          </p:cNvPicPr>
          <p:nvPr/>
        </p:nvPicPr>
        <p:blipFill>
          <a:blip r:embed="rId2"/>
          <a:stretch>
            <a:fillRect/>
          </a:stretch>
        </p:blipFill>
        <p:spPr>
          <a:xfrm>
            <a:off x="4020400" y="1971616"/>
            <a:ext cx="4836718" cy="2363588"/>
          </a:xfrm>
          <a:prstGeom prst="rect">
            <a:avLst/>
          </a:prstGeom>
        </p:spPr>
      </p:pic>
      <p:sp>
        <p:nvSpPr>
          <p:cNvPr id="8" name="TextBox 7"/>
          <p:cNvSpPr txBox="1"/>
          <p:nvPr/>
        </p:nvSpPr>
        <p:spPr>
          <a:xfrm>
            <a:off x="287216" y="1971616"/>
            <a:ext cx="3518782" cy="2585323"/>
          </a:xfrm>
          <a:prstGeom prst="rect">
            <a:avLst/>
          </a:prstGeom>
          <a:noFill/>
        </p:spPr>
        <p:txBody>
          <a:bodyPr wrap="square" rtlCol="0">
            <a:spAutoFit/>
          </a:bodyPr>
          <a:lstStyle/>
          <a:p>
            <a:r>
              <a:rPr lang="en-US" dirty="0">
                <a:solidFill>
                  <a:schemeClr val="tx1">
                    <a:lumMod val="50000"/>
                    <a:lumOff val="50000"/>
                  </a:schemeClr>
                </a:solidFill>
              </a:rPr>
              <a:t>The European Space Software Repository (ESSR</a:t>
            </a:r>
            <a:r>
              <a:rPr lang="en-US" dirty="0" smtClean="0">
                <a:solidFill>
                  <a:schemeClr val="tx1">
                    <a:lumMod val="50000"/>
                    <a:lumOff val="50000"/>
                  </a:schemeClr>
                </a:solidFill>
              </a:rPr>
              <a:t>) is </a:t>
            </a:r>
            <a:r>
              <a:rPr lang="en-US" dirty="0">
                <a:solidFill>
                  <a:schemeClr val="tx1">
                    <a:lumMod val="50000"/>
                    <a:lumOff val="50000"/>
                  </a:schemeClr>
                </a:solidFill>
              </a:rPr>
              <a:t>an ESA information web portal to promote reuse of Software including Open Source Software (OSS), and provide all parties involved in European Space software development (in particular SMEs) access to results of previous investments.</a:t>
            </a:r>
          </a:p>
        </p:txBody>
      </p:sp>
      <p:sp>
        <p:nvSpPr>
          <p:cNvPr id="9" name="TextBox 8"/>
          <p:cNvSpPr txBox="1"/>
          <p:nvPr/>
        </p:nvSpPr>
        <p:spPr>
          <a:xfrm>
            <a:off x="591681" y="4748083"/>
            <a:ext cx="8265437" cy="1754327"/>
          </a:xfrm>
          <a:prstGeom prst="rect">
            <a:avLst/>
          </a:prstGeom>
          <a:noFill/>
        </p:spPr>
        <p:txBody>
          <a:bodyPr wrap="square" rtlCol="0">
            <a:spAutoFit/>
          </a:bodyPr>
          <a:lstStyle/>
          <a:p>
            <a:pPr marL="285750" indent="-285750">
              <a:buFont typeface="Arial"/>
              <a:buChar char="•"/>
            </a:pPr>
            <a:r>
              <a:rPr lang="en-US" dirty="0">
                <a:solidFill>
                  <a:schemeClr val="tx1">
                    <a:lumMod val="50000"/>
                    <a:lumOff val="50000"/>
                  </a:schemeClr>
                </a:solidFill>
              </a:rPr>
              <a:t>Guide European Space Industry in identifying available OSS</a:t>
            </a:r>
          </a:p>
          <a:p>
            <a:pPr marL="285750" indent="-285750">
              <a:buFont typeface="Arial"/>
              <a:buChar char="•"/>
            </a:pPr>
            <a:r>
              <a:rPr lang="en-US" dirty="0">
                <a:solidFill>
                  <a:schemeClr val="tx1">
                    <a:lumMod val="50000"/>
                    <a:lumOff val="50000"/>
                  </a:schemeClr>
                </a:solidFill>
              </a:rPr>
              <a:t>Allow Industry to make their OSS products and associated services known to the space community and beyond</a:t>
            </a:r>
          </a:p>
          <a:p>
            <a:pPr marL="285750" indent="-285750">
              <a:buFont typeface="Arial"/>
              <a:buChar char="•"/>
            </a:pPr>
            <a:r>
              <a:rPr lang="en-US" dirty="0">
                <a:solidFill>
                  <a:schemeClr val="tx1">
                    <a:lumMod val="50000"/>
                    <a:lumOff val="50000"/>
                  </a:schemeClr>
                </a:solidFill>
              </a:rPr>
              <a:t>Help European industry in joining ongoing OSS collective development projects;</a:t>
            </a:r>
          </a:p>
          <a:p>
            <a:pPr marL="285750" indent="-285750">
              <a:buFont typeface="Arial"/>
              <a:buChar char="•"/>
            </a:pPr>
            <a:r>
              <a:rPr lang="en-US" dirty="0">
                <a:solidFill>
                  <a:schemeClr val="tx1">
                    <a:lumMod val="50000"/>
                    <a:lumOff val="50000"/>
                  </a:schemeClr>
                </a:solidFill>
              </a:rPr>
              <a:t>Provide visibility on licensing schemes and legal aspects on European products</a:t>
            </a:r>
          </a:p>
          <a:p>
            <a:pPr marL="285750" indent="-285750">
              <a:buFont typeface="Arial"/>
              <a:buChar char="•"/>
            </a:pPr>
            <a:r>
              <a:rPr lang="en-US" dirty="0">
                <a:solidFill>
                  <a:schemeClr val="tx1">
                    <a:lumMod val="50000"/>
                    <a:lumOff val="50000"/>
                  </a:schemeClr>
                </a:solidFill>
              </a:rPr>
              <a:t>Support building up of collaborative OSS initiatives</a:t>
            </a:r>
          </a:p>
        </p:txBody>
      </p:sp>
    </p:spTree>
    <p:extLst>
      <p:ext uri="{BB962C8B-B14F-4D97-AF65-F5344CB8AC3E}">
        <p14:creationId xmlns:p14="http://schemas.microsoft.com/office/powerpoint/2010/main" val="244233590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line with the spirit of the free and open data policy, ESA’s Earth Observation ground segment department is committed to develop more and more open source software.</a:t>
            </a:r>
          </a:p>
          <a:p>
            <a:endParaRPr lang="en-US" dirty="0" smtClean="0"/>
          </a:p>
          <a:p>
            <a:r>
              <a:rPr lang="en-US" dirty="0" smtClean="0"/>
              <a:t>Affected domains:</a:t>
            </a:r>
            <a:endParaRPr lang="en-US" dirty="0"/>
          </a:p>
          <a:p>
            <a:pPr lvl="1"/>
            <a:r>
              <a:rPr lang="en-US" dirty="0" smtClean="0"/>
              <a:t>EO tool boxes </a:t>
            </a:r>
          </a:p>
          <a:p>
            <a:pPr lvl="1"/>
            <a:r>
              <a:rPr lang="en-US" dirty="0" smtClean="0"/>
              <a:t>Multi-mission components of ground segments infrastructures</a:t>
            </a:r>
          </a:p>
          <a:p>
            <a:pPr lvl="1"/>
            <a:r>
              <a:rPr lang="en-US" dirty="0" smtClean="0"/>
              <a:t>EO data Processors</a:t>
            </a:r>
          </a:p>
          <a:p>
            <a:pPr lvl="1"/>
            <a:r>
              <a:rPr lang="en-US" dirty="0" smtClean="0"/>
              <a:t>Operational software in general</a:t>
            </a:r>
          </a:p>
          <a:p>
            <a:pPr lvl="1"/>
            <a:r>
              <a:rPr lang="en-US" dirty="0" smtClean="0"/>
              <a:t>Software developed in R&amp;D (GSTP/TRP projects)</a:t>
            </a:r>
          </a:p>
          <a:p>
            <a:pPr lvl="1"/>
            <a:r>
              <a:rPr lang="en-US" dirty="0" smtClean="0"/>
              <a:t>Contribution to OGC, WGISS</a:t>
            </a:r>
          </a:p>
          <a:p>
            <a:pPr lvl="1"/>
            <a:r>
              <a:rPr lang="en-US" dirty="0" smtClean="0"/>
              <a:t>Earth Science Exploitation platform</a:t>
            </a:r>
            <a:endParaRPr lang="en-US" dirty="0"/>
          </a:p>
        </p:txBody>
      </p:sp>
      <p:sp>
        <p:nvSpPr>
          <p:cNvPr id="3" name="Date Placeholder 2"/>
          <p:cNvSpPr>
            <a:spLocks noGrp="1"/>
          </p:cNvSpPr>
          <p:nvPr>
            <p:ph type="dt" sz="half" idx="10"/>
          </p:nvPr>
        </p:nvSpPr>
        <p:spPr/>
        <p:txBody>
          <a:bodyPr/>
          <a:lstStyle/>
          <a:p>
            <a:r>
              <a:rPr lang="en-US" smtClean="0"/>
              <a:t>26/09/2015</a:t>
            </a:r>
            <a:endParaRPr lang="en-US"/>
          </a:p>
        </p:txBody>
      </p:sp>
      <p:sp>
        <p:nvSpPr>
          <p:cNvPr id="4" name="Footer Placeholder 3"/>
          <p:cNvSpPr>
            <a:spLocks noGrp="1"/>
          </p:cNvSpPr>
          <p:nvPr>
            <p:ph type="ftr" sz="quarter" idx="11"/>
          </p:nvPr>
        </p:nvSpPr>
        <p:spPr/>
        <p:txBody>
          <a:bodyPr/>
          <a:lstStyle/>
          <a:p>
            <a:r>
              <a:rPr lang="en-US" smtClean="0"/>
              <a:t>CEOS-WGISS-40  -  Olivier Barois</a:t>
            </a:r>
            <a:endParaRPr lang="en-US"/>
          </a:p>
        </p:txBody>
      </p:sp>
      <p:sp>
        <p:nvSpPr>
          <p:cNvPr id="5" name="Title 4"/>
          <p:cNvSpPr>
            <a:spLocks noGrp="1"/>
          </p:cNvSpPr>
          <p:nvPr>
            <p:ph type="title"/>
          </p:nvPr>
        </p:nvSpPr>
        <p:spPr/>
        <p:txBody>
          <a:bodyPr/>
          <a:lstStyle/>
          <a:p>
            <a:r>
              <a:rPr lang="en-US" dirty="0" smtClean="0"/>
              <a:t>OSS In practices</a:t>
            </a:r>
            <a:endParaRPr lang="en-US" dirty="0"/>
          </a:p>
        </p:txBody>
      </p:sp>
      <p:sp>
        <p:nvSpPr>
          <p:cNvPr id="6" name="Slide Number Placeholder 5"/>
          <p:cNvSpPr>
            <a:spLocks noGrp="1"/>
          </p:cNvSpPr>
          <p:nvPr>
            <p:ph type="sldNum" sz="quarter" idx="12"/>
          </p:nvPr>
        </p:nvSpPr>
        <p:spPr/>
        <p:txBody>
          <a:bodyPr/>
          <a:lstStyle/>
          <a:p>
            <a:r>
              <a:rPr lang="en-US" smtClean="0"/>
              <a:t>Slide </a:t>
            </a:r>
            <a:fld id="{6CB9ACB0-BC63-B940-9231-CC6F6EA6EE9E}" type="slidenum">
              <a:rPr lang="en-US" smtClean="0"/>
              <a:pPr/>
              <a:t>7</a:t>
            </a:fld>
            <a:endParaRPr lang="en-US" dirty="0"/>
          </a:p>
        </p:txBody>
      </p:sp>
    </p:spTree>
    <p:extLst>
      <p:ext uri="{BB962C8B-B14F-4D97-AF65-F5344CB8AC3E}">
        <p14:creationId xmlns:p14="http://schemas.microsoft.com/office/powerpoint/2010/main" val="423294141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7216" y="1437048"/>
            <a:ext cx="8569902" cy="2213818"/>
          </a:xfrm>
        </p:spPr>
        <p:txBody>
          <a:bodyPr/>
          <a:lstStyle/>
          <a:p>
            <a:r>
              <a:rPr lang="en-US" sz="2400" dirty="0" smtClean="0"/>
              <a:t>ESA has set-up a solid and wide policy concerning Open Source</a:t>
            </a:r>
          </a:p>
          <a:p>
            <a:r>
              <a:rPr lang="en-US" sz="2400" dirty="0" smtClean="0"/>
              <a:t>ESA is deploying tools and procedures to support it</a:t>
            </a:r>
          </a:p>
          <a:p>
            <a:r>
              <a:rPr lang="en-US" sz="2400" dirty="0" smtClean="0"/>
              <a:t>Many Open Source software released in the past</a:t>
            </a:r>
          </a:p>
          <a:p>
            <a:r>
              <a:rPr lang="en-US" sz="2400" dirty="0"/>
              <a:t>Open Source software contribution </a:t>
            </a:r>
            <a:r>
              <a:rPr lang="en-US" sz="2400" dirty="0" smtClean="0"/>
              <a:t>will increase in the future</a:t>
            </a:r>
          </a:p>
          <a:p>
            <a:endParaRPr lang="en-US" sz="2400" dirty="0"/>
          </a:p>
        </p:txBody>
      </p:sp>
      <p:sp>
        <p:nvSpPr>
          <p:cNvPr id="3" name="Date Placeholder 2"/>
          <p:cNvSpPr>
            <a:spLocks noGrp="1"/>
          </p:cNvSpPr>
          <p:nvPr>
            <p:ph type="dt" sz="half" idx="10"/>
          </p:nvPr>
        </p:nvSpPr>
        <p:spPr/>
        <p:txBody>
          <a:bodyPr/>
          <a:lstStyle/>
          <a:p>
            <a:r>
              <a:rPr lang="en-US" smtClean="0"/>
              <a:t>26/09/2015</a:t>
            </a:r>
            <a:endParaRPr lang="en-US"/>
          </a:p>
        </p:txBody>
      </p:sp>
      <p:sp>
        <p:nvSpPr>
          <p:cNvPr id="4" name="Footer Placeholder 3"/>
          <p:cNvSpPr>
            <a:spLocks noGrp="1"/>
          </p:cNvSpPr>
          <p:nvPr>
            <p:ph type="ftr" sz="quarter" idx="11"/>
          </p:nvPr>
        </p:nvSpPr>
        <p:spPr/>
        <p:txBody>
          <a:bodyPr/>
          <a:lstStyle/>
          <a:p>
            <a:r>
              <a:rPr lang="en-US" smtClean="0"/>
              <a:t>CEOS-WGISS-40  -  Olivier Barois</a:t>
            </a:r>
            <a:endParaRPr lang="en-US"/>
          </a:p>
        </p:txBody>
      </p:sp>
      <p:sp>
        <p:nvSpPr>
          <p:cNvPr id="5" name="Title 4"/>
          <p:cNvSpPr>
            <a:spLocks noGrp="1"/>
          </p:cNvSpPr>
          <p:nvPr>
            <p:ph type="title"/>
          </p:nvPr>
        </p:nvSpPr>
        <p:spPr/>
        <p:txBody>
          <a:bodyPr/>
          <a:lstStyle/>
          <a:p>
            <a:r>
              <a:rPr lang="en-US" dirty="0" smtClean="0"/>
              <a:t>ESA’s OSS practices in a nutshell</a:t>
            </a:r>
            <a:endParaRPr lang="en-US" dirty="0"/>
          </a:p>
        </p:txBody>
      </p:sp>
      <p:sp>
        <p:nvSpPr>
          <p:cNvPr id="6" name="Slide Number Placeholder 5"/>
          <p:cNvSpPr>
            <a:spLocks noGrp="1"/>
          </p:cNvSpPr>
          <p:nvPr>
            <p:ph type="sldNum" sz="quarter" idx="12"/>
          </p:nvPr>
        </p:nvSpPr>
        <p:spPr/>
        <p:txBody>
          <a:bodyPr/>
          <a:lstStyle/>
          <a:p>
            <a:r>
              <a:rPr lang="en-US" smtClean="0"/>
              <a:t>Slide </a:t>
            </a:r>
            <a:fld id="{6CB9ACB0-BC63-B940-9231-CC6F6EA6EE9E}" type="slidenum">
              <a:rPr lang="en-US" smtClean="0"/>
              <a:pPr/>
              <a:t>8</a:t>
            </a:fld>
            <a:endParaRPr lang="en-US" dirty="0"/>
          </a:p>
        </p:txBody>
      </p:sp>
      <p:sp>
        <p:nvSpPr>
          <p:cNvPr id="9" name="TextBox 8"/>
          <p:cNvSpPr txBox="1"/>
          <p:nvPr/>
        </p:nvSpPr>
        <p:spPr>
          <a:xfrm>
            <a:off x="2901263" y="4632126"/>
            <a:ext cx="3119326" cy="923330"/>
          </a:xfrm>
          <a:prstGeom prst="rect">
            <a:avLst/>
          </a:prstGeom>
          <a:noFill/>
        </p:spPr>
        <p:txBody>
          <a:bodyPr wrap="none" rtlCol="0">
            <a:spAutoFit/>
          </a:bodyPr>
          <a:lstStyle/>
          <a:p>
            <a:r>
              <a:rPr lang="en-US" sz="5400" dirty="0" smtClean="0">
                <a:solidFill>
                  <a:schemeClr val="tx2">
                    <a:lumMod val="60000"/>
                    <a:lumOff val="40000"/>
                  </a:schemeClr>
                </a:solidFill>
              </a:rPr>
              <a:t>Thank You</a:t>
            </a:r>
            <a:endParaRPr lang="en-US" sz="5400" dirty="0">
              <a:solidFill>
                <a:schemeClr val="tx2">
                  <a:lumMod val="60000"/>
                  <a:lumOff val="40000"/>
                </a:schemeClr>
              </a:solidFill>
            </a:endParaRPr>
          </a:p>
        </p:txBody>
      </p:sp>
    </p:spTree>
    <p:extLst>
      <p:ext uri="{BB962C8B-B14F-4D97-AF65-F5344CB8AC3E}">
        <p14:creationId xmlns:p14="http://schemas.microsoft.com/office/powerpoint/2010/main" val="2110212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ESA Presentation (Ol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ESA Presentation (Oli).potx</Template>
  <TotalTime>10093</TotalTime>
  <Words>853</Words>
  <Application>Microsoft Macintosh PowerPoint</Application>
  <PresentationFormat>On-screen Show (4:3)</PresentationFormat>
  <Paragraphs>93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ESA Presentation (Oli)</vt:lpstr>
      <vt:lpstr>Open Source Practices at ESA</vt:lpstr>
      <vt:lpstr>ESA-wide policy on Open Source Software (OSS) </vt:lpstr>
      <vt:lpstr>ESA’s OSS Policy – Key points</vt:lpstr>
      <vt:lpstr>ESA’s Software Licensing Board (ESLB)</vt:lpstr>
      <vt:lpstr>ESA’s Open Source Software Licence</vt:lpstr>
      <vt:lpstr>European Space Software Repository</vt:lpstr>
      <vt:lpstr>OSS In practices</vt:lpstr>
      <vt:lpstr>ESA’s OSS practices in a nutshell</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Source Practices at ESA</dc:title>
  <dc:subject/>
  <dc:creator>Olivier Barois</dc:creator>
  <cp:keywords/>
  <dc:description/>
  <cp:lastModifiedBy>Olivier Barois</cp:lastModifiedBy>
  <cp:revision>33</cp:revision>
  <dcterms:created xsi:type="dcterms:W3CDTF">2011-01-21T09:15:26Z</dcterms:created>
  <dcterms:modified xsi:type="dcterms:W3CDTF">2015-09-30T08:13:05Z</dcterms:modified>
  <cp:category/>
</cp:coreProperties>
</file>