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58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102" d="100"/>
          <a:sy n="102" d="100"/>
        </p:scale>
        <p:origin x="186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gs.doi.net\siouxfallssd-n\CITT\FS2$\Project2\CITT\Network\Statistics\2015%20Network%20Distro%20-%20Mi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EROS Total Network Traffic by </a:t>
            </a:r>
            <a:r>
              <a:rPr lang="en-US" dirty="0" smtClean="0"/>
              <a:t>Year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Annual Data Traffic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as of Aug</c:v>
                </c:pt>
              </c:strCache>
            </c:strRef>
          </c:cat>
          <c:val>
            <c:numRef>
              <c:f>Sheet1!$B$2:$E$2</c:f>
              <c:numCache>
                <c:formatCode>#,##0</c:formatCode>
                <c:ptCount val="4"/>
                <c:pt idx="0">
                  <c:v>3145601782424790</c:v>
                </c:pt>
                <c:pt idx="1">
                  <c:v>4958731779032450</c:v>
                </c:pt>
                <c:pt idx="2">
                  <c:v>6949841723230720</c:v>
                </c:pt>
                <c:pt idx="3">
                  <c:v>6385213934725120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443744"/>
        <c:axId val="260444128"/>
      </c:barChart>
      <c:catAx>
        <c:axId val="26044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0444128"/>
        <c:crosses val="autoZero"/>
        <c:auto val="1"/>
        <c:lblAlgn val="ctr"/>
        <c:lblOffset val="100"/>
        <c:noMultiLvlLbl val="0"/>
      </c:catAx>
      <c:valAx>
        <c:axId val="260444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Terabytes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325923836067722E-2"/>
              <c:y val="0.2758701516477107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260443744"/>
        <c:crosses val="autoZero"/>
        <c:crossBetween val="between"/>
        <c:dispUnits>
          <c:builtInUnit val="trillions"/>
        </c:dispUnits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0.82449</cdr:x>
      <cdr:y>0.24968</cdr:y>
    </cdr:from>
    <cdr:to>
      <cdr:x>0.91718</cdr:x>
      <cdr:y>0.26632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7210720" y="989816"/>
          <a:ext cx="810705" cy="6598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0488" tIns="44450" rIns="90488" bIns="4445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0.8249</cdr:x>
      <cdr:y>0.22444</cdr:y>
    </cdr:from>
    <cdr:to>
      <cdr:x>0.9176</cdr:x>
      <cdr:y>0.24109</cdr:y>
    </cdr:to>
    <cdr:sp macro="" textlink="">
      <cdr:nvSpPr>
        <cdr:cNvPr id="3" name="Rectangle 2"/>
        <cdr:cNvSpPr/>
      </cdr:nvSpPr>
      <cdr:spPr bwMode="auto">
        <a:xfrm xmlns:a="http://schemas.openxmlformats.org/drawingml/2006/main">
          <a:off x="7214386" y="889789"/>
          <a:ext cx="810705" cy="6598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0488" tIns="44450" rIns="90488" bIns="4445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0.8249</cdr:x>
      <cdr:y>0.19591</cdr:y>
    </cdr:from>
    <cdr:to>
      <cdr:x>0.9176</cdr:x>
      <cdr:y>0.21256</cdr:y>
    </cdr:to>
    <cdr:sp macro="" textlink="">
      <cdr:nvSpPr>
        <cdr:cNvPr id="4" name="Rectangle 3"/>
        <cdr:cNvSpPr/>
      </cdr:nvSpPr>
      <cdr:spPr bwMode="auto">
        <a:xfrm xmlns:a="http://schemas.openxmlformats.org/drawingml/2006/main">
          <a:off x="7214385" y="776667"/>
          <a:ext cx="810705" cy="6598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0488" tIns="44450" rIns="90488" bIns="4445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81A3F-B0A1-4252-A40F-2114122BA364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D200-4DFB-42D7-804D-D835D266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430213"/>
            <a:ext cx="4648200" cy="34861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4033838"/>
            <a:ext cx="6300788" cy="4832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86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885825">
              <a:defRPr/>
            </a:pPr>
            <a:r>
              <a:rPr lang="en-US" sz="1000" b="1">
                <a:solidFill>
                  <a:schemeClr val="bg1"/>
                </a:solidFill>
              </a:rPr>
              <a:t>U.S. Department of the Interior</a:t>
            </a:r>
          </a:p>
          <a:p>
            <a:pPr defTabSz="885825">
              <a:defRPr/>
            </a:pPr>
            <a:r>
              <a:rPr lang="en-US" sz="1000" b="1">
                <a:solidFill>
                  <a:schemeClr val="bg1"/>
                </a:solidFill>
              </a:rPr>
              <a:t>U.S. Geological Survey</a:t>
            </a:r>
          </a:p>
        </p:txBody>
      </p:sp>
      <p:sp>
        <p:nvSpPr>
          <p:cNvPr id="3" name="Picture 5" descr="ident_4_onscreen_png"/>
          <p:cNvSpPr>
            <a:spLocks noChangeAspect="1" noChangeArrowheads="1"/>
          </p:cNvSpPr>
          <p:nvPr/>
        </p:nvSpPr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7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4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4813" y="6083301"/>
            <a:ext cx="1530868" cy="29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6675" tIns="33338" rIns="66675" bIns="33338">
            <a:spAutoFit/>
          </a:bodyPr>
          <a:lstStyle/>
          <a:p>
            <a:pPr defTabSz="6643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b="1">
                <a:solidFill>
                  <a:srgbClr val="FFFFFF"/>
                </a:solidFill>
                <a:ea typeface="ＭＳ Ｐゴシック" panose="020B0600070205080204" pitchFamily="34" charset="-128"/>
              </a:rPr>
              <a:t>U.S. Department of the Interior</a:t>
            </a:r>
          </a:p>
          <a:p>
            <a:pPr defTabSz="6643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b="1">
                <a:solidFill>
                  <a:srgbClr val="FFFFFF"/>
                </a:solidFill>
                <a:ea typeface="ＭＳ Ｐゴシック" panose="020B0600070205080204" pitchFamily="34" charset="-128"/>
              </a:rPr>
              <a:t>U.S. Geological Survey</a:t>
            </a:r>
          </a:p>
        </p:txBody>
      </p:sp>
      <p:sp>
        <p:nvSpPr>
          <p:cNvPr id="3" name="Picture 5" descr="ident_4_onscreen_png"/>
          <p:cNvSpPr>
            <a:spLocks noChangeAspect="1" noChangeArrowheads="1"/>
          </p:cNvSpPr>
          <p:nvPr/>
        </p:nvSpPr>
        <p:spPr bwMode="black">
          <a:xfrm>
            <a:off x="457200" y="461965"/>
            <a:ext cx="2057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994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1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83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2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60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92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34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05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98563"/>
            <a:ext cx="83058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4" descr="ident-small_4_onscreen_png"/>
          <p:cNvPicPr>
            <a:picLocks noChangeAspect="1" noChangeArrowheads="1"/>
          </p:cNvPicPr>
          <p:nvPr/>
        </p:nvPicPr>
        <p:blipFill>
          <a:blip r:embed="rId1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457200" y="61071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23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 sz="2800" b="1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>
          <a:solidFill>
            <a:schemeClr val="bg1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>
          <a:solidFill>
            <a:schemeClr val="bg1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231011" y="5172076"/>
            <a:ext cx="276999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Kristi Kline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August 3, 2015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71340" y="2336968"/>
            <a:ext cx="820132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WGISS 40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Technology Exploration Interest Group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Retirement of FTP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6587" y="5902512"/>
            <a:ext cx="3482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 smtClean="0">
                <a:solidFill>
                  <a:srgbClr val="FCC539"/>
                </a:solidFill>
              </a:rPr>
              <a:t>Kristi Kline</a:t>
            </a:r>
            <a:endParaRPr lang="en-US" sz="1400" b="1" dirty="0">
              <a:solidFill>
                <a:srgbClr val="FCC539"/>
              </a:solidFill>
            </a:endParaRPr>
          </a:p>
          <a:p>
            <a:r>
              <a:rPr lang="en-US" sz="1400" b="1" dirty="0" smtClean="0">
                <a:solidFill>
                  <a:srgbClr val="FCC539"/>
                </a:solidFill>
              </a:rPr>
              <a:t>September 30, 2015</a:t>
            </a:r>
            <a:endParaRPr lang="en-US" sz="1400" b="1" dirty="0">
              <a:solidFill>
                <a:srgbClr val="FCC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42351"/>
      </p:ext>
    </p:extLst>
  </p:cSld>
  <p:clrMapOvr>
    <a:masterClrMapping/>
  </p:clrMapOvr>
  <p:transition advTm="2171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Moving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5396553" y="1998406"/>
            <a:ext cx="919443" cy="54704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 smtClean="0">
                <a:solidFill>
                  <a:schemeClr val="bg1"/>
                </a:solidFill>
              </a:rPr>
              <a:t>WWW</a:t>
            </a:r>
          </a:p>
          <a:p>
            <a:pPr algn="ctr"/>
            <a:r>
              <a:rPr lang="en-US" sz="1013" b="1" dirty="0" smtClean="0">
                <a:solidFill>
                  <a:schemeClr val="bg1"/>
                </a:solidFill>
              </a:rPr>
              <a:t>Public</a:t>
            </a:r>
            <a:endParaRPr lang="en-US" sz="1013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http://ih.constantcontact.com/fs167/1101586139862/img/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33" y="2887719"/>
            <a:ext cx="612784" cy="2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channel.nationalgeographic.com/exposure/content/photo/photo/53330_chicago_u4otpkuoohegc34cxym6cgqbe3ncurxrbvj6lwuht2ya6mzmafma_610x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36" y="3293722"/>
            <a:ext cx="873372" cy="646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6006401" y="3326862"/>
            <a:ext cx="754316" cy="282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anose="020F0502020204030204"/>
              </a:rPr>
              <a:t>Chicago</a:t>
            </a:r>
          </a:p>
        </p:txBody>
      </p:sp>
      <p:cxnSp>
        <p:nvCxnSpPr>
          <p:cNvPr id="13" name="Straight Connector 12"/>
          <p:cNvCxnSpPr>
            <a:endCxn id="11" idx="1"/>
          </p:cNvCxnSpPr>
          <p:nvPr/>
        </p:nvCxnSpPr>
        <p:spPr>
          <a:xfrm flipV="1">
            <a:off x="2186063" y="3616936"/>
            <a:ext cx="3737273" cy="18199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86063" y="4167519"/>
            <a:ext cx="1714892" cy="1"/>
          </a:xfrm>
          <a:prstGeom prst="line">
            <a:avLst/>
          </a:prstGeom>
          <a:ln w="177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72324" y="2341582"/>
            <a:ext cx="0" cy="49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2"/>
          </p:cNvCxnSpPr>
          <p:nvPr/>
        </p:nvCxnSpPr>
        <p:spPr>
          <a:xfrm flipH="1" flipV="1">
            <a:off x="2200664" y="2271927"/>
            <a:ext cx="3198741" cy="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1"/>
          </p:cNvCxnSpPr>
          <p:nvPr/>
        </p:nvCxnSpPr>
        <p:spPr>
          <a:xfrm flipH="1" flipV="1">
            <a:off x="2186062" y="3000095"/>
            <a:ext cx="3279871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4" descr="http://www.higheredjobs.com/images/AccountImages/60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90" y="3751936"/>
            <a:ext cx="446209" cy="661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758" y="4587007"/>
            <a:ext cx="1579949" cy="25041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2180525" y="4595410"/>
            <a:ext cx="5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9" idx="1"/>
          </p:cNvCxnSpPr>
          <p:nvPr/>
        </p:nvCxnSpPr>
        <p:spPr>
          <a:xfrm flipH="1">
            <a:off x="2186062" y="4712214"/>
            <a:ext cx="3030697" cy="7733"/>
          </a:xfrm>
          <a:prstGeom prst="line">
            <a:avLst/>
          </a:prstGeom>
          <a:ln w="177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27603" y="2029497"/>
            <a:ext cx="2517726" cy="25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 smtClean="0">
                <a:solidFill>
                  <a:schemeClr val="bg1"/>
                </a:solidFill>
                <a:latin typeface="Calibri" panose="020F0502020204030204"/>
              </a:rPr>
              <a:t>1 </a:t>
            </a:r>
            <a:r>
              <a:rPr lang="en-US" sz="1013" dirty="0" err="1" smtClean="0">
                <a:solidFill>
                  <a:schemeClr val="bg1"/>
                </a:solidFill>
                <a:latin typeface="Calibri" panose="020F0502020204030204"/>
              </a:rPr>
              <a:t>Gbps</a:t>
            </a:r>
            <a:r>
              <a:rPr lang="en-US" sz="1013" dirty="0" smtClean="0">
                <a:solidFill>
                  <a:schemeClr val="bg1"/>
                </a:solidFill>
                <a:latin typeface="Calibri" panose="020F0502020204030204"/>
              </a:rPr>
              <a:t> *                                  </a:t>
            </a:r>
            <a:r>
              <a:rPr lang="en-US" sz="1013" dirty="0">
                <a:solidFill>
                  <a:schemeClr val="bg1"/>
                </a:solidFill>
                <a:latin typeface="Calibri" panose="020F0502020204030204"/>
              </a:rPr>
              <a:t>Verizon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37368" y="2746667"/>
            <a:ext cx="2907943" cy="25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bg1"/>
                </a:solidFill>
                <a:latin typeface="Calibri" panose="020F0502020204030204"/>
              </a:rPr>
              <a:t>1 </a:t>
            </a:r>
            <a:r>
              <a:rPr lang="en-US" sz="1013" dirty="0" err="1">
                <a:solidFill>
                  <a:schemeClr val="bg1"/>
                </a:solidFill>
                <a:latin typeface="Calibri" panose="020F0502020204030204"/>
              </a:rPr>
              <a:t>Gbps</a:t>
            </a:r>
            <a:r>
              <a:rPr lang="en-US" sz="1013" dirty="0">
                <a:solidFill>
                  <a:schemeClr val="bg1"/>
                </a:solidFill>
                <a:latin typeface="Calibri" panose="020F0502020204030204"/>
              </a:rPr>
              <a:t>                                    DOI/USGS Intranet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27603" y="3385642"/>
            <a:ext cx="2753980" cy="25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bg1"/>
                </a:solidFill>
                <a:latin typeface="Calibri" panose="020F0502020204030204"/>
              </a:rPr>
              <a:t>2.4 </a:t>
            </a:r>
            <a:r>
              <a:rPr lang="en-US" sz="1013" dirty="0" err="1">
                <a:solidFill>
                  <a:schemeClr val="bg1"/>
                </a:solidFill>
                <a:latin typeface="Calibri" panose="020F0502020204030204"/>
              </a:rPr>
              <a:t>Gbps</a:t>
            </a:r>
            <a:r>
              <a:rPr lang="en-US" sz="1013" dirty="0">
                <a:solidFill>
                  <a:schemeClr val="bg1"/>
                </a:solidFill>
                <a:latin typeface="Calibri" panose="020F0502020204030204"/>
              </a:rPr>
              <a:t>                                </a:t>
            </a:r>
            <a:r>
              <a:rPr lang="en-US" sz="1013" dirty="0" err="1">
                <a:solidFill>
                  <a:schemeClr val="bg1"/>
                </a:solidFill>
                <a:latin typeface="Calibri" panose="020F0502020204030204"/>
              </a:rPr>
              <a:t>Networx</a:t>
            </a:r>
            <a:r>
              <a:rPr lang="en-US" sz="1013" dirty="0">
                <a:solidFill>
                  <a:schemeClr val="bg1"/>
                </a:solidFill>
                <a:latin typeface="Calibri" panose="020F0502020204030204"/>
              </a:rPr>
              <a:t> (Primary)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7603" y="3813434"/>
            <a:ext cx="2339457" cy="25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bg1"/>
                </a:solidFill>
                <a:latin typeface="Calibri" panose="020F0502020204030204"/>
              </a:rPr>
              <a:t>10 </a:t>
            </a:r>
            <a:r>
              <a:rPr lang="en-US" sz="1013" dirty="0" err="1">
                <a:solidFill>
                  <a:schemeClr val="bg1"/>
                </a:solidFill>
                <a:latin typeface="Calibri" panose="020F0502020204030204"/>
              </a:rPr>
              <a:t>Gbps</a:t>
            </a:r>
            <a:r>
              <a:rPr lang="en-US" sz="1013" dirty="0">
                <a:solidFill>
                  <a:schemeClr val="bg1"/>
                </a:solidFill>
                <a:latin typeface="Calibri" panose="020F0502020204030204"/>
              </a:rPr>
              <a:t>                 REED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7603" y="4422282"/>
            <a:ext cx="2894257" cy="25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bg1"/>
                </a:solidFill>
                <a:latin typeface="Calibri" panose="020F0502020204030204"/>
              </a:rPr>
              <a:t>10 </a:t>
            </a:r>
            <a:r>
              <a:rPr lang="en-US" sz="1013" dirty="0" err="1">
                <a:solidFill>
                  <a:schemeClr val="bg1"/>
                </a:solidFill>
                <a:latin typeface="Calibri" panose="020F0502020204030204"/>
              </a:rPr>
              <a:t>Gbps</a:t>
            </a:r>
            <a:r>
              <a:rPr lang="en-US" sz="1013" dirty="0">
                <a:solidFill>
                  <a:schemeClr val="bg1"/>
                </a:solidFill>
                <a:latin typeface="Calibri" panose="020F0502020204030204"/>
              </a:rPr>
              <a:t>                                 NTNC (Secondary)</a:t>
            </a:r>
          </a:p>
        </p:txBody>
      </p:sp>
      <p:pic>
        <p:nvPicPr>
          <p:cNvPr id="27" name="Picture 2" descr="http://www.doi.gov/ui/doi/images/DOI-Logo-Color-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83" y="2718786"/>
            <a:ext cx="542646" cy="536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" name="TextBox 28"/>
          <p:cNvSpPr txBox="1"/>
          <p:nvPr/>
        </p:nvSpPr>
        <p:spPr>
          <a:xfrm>
            <a:off x="1059865" y="1679847"/>
            <a:ext cx="578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/>
              </a:rPr>
              <a:t>EROS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23427" y="3530225"/>
            <a:ext cx="791277" cy="282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anose="020F0502020204030204"/>
              </a:rPr>
              <a:t>Starlight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332239" y="4167416"/>
            <a:ext cx="566234" cy="0"/>
          </a:xfrm>
          <a:prstGeom prst="line">
            <a:avLst/>
          </a:prstGeom>
          <a:ln w="177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523" y="3911312"/>
            <a:ext cx="1035467" cy="474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4" name="Straight Connector 33"/>
          <p:cNvCxnSpPr/>
          <p:nvPr/>
        </p:nvCxnSpPr>
        <p:spPr>
          <a:xfrm>
            <a:off x="5913987" y="4162270"/>
            <a:ext cx="1154407" cy="0"/>
          </a:xfrm>
          <a:prstGeom prst="line">
            <a:avLst/>
          </a:prstGeom>
          <a:ln w="177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741" y="3933584"/>
            <a:ext cx="641290" cy="541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Cloud 35"/>
          <p:cNvSpPr/>
          <p:nvPr/>
        </p:nvSpPr>
        <p:spPr>
          <a:xfrm>
            <a:off x="7620667" y="3947815"/>
            <a:ext cx="966383" cy="474467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 smtClean="0">
                <a:solidFill>
                  <a:schemeClr val="bg1"/>
                </a:solidFill>
              </a:rPr>
              <a:t>MOC, LGNs</a:t>
            </a:r>
          </a:p>
        </p:txBody>
      </p:sp>
      <p:pic>
        <p:nvPicPr>
          <p:cNvPr id="28" name="Picture 2" descr="http://landcover.usgs.gov/images/ero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0118"/>
            <a:ext cx="1838498" cy="30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2202" y="2045686"/>
            <a:ext cx="165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*Upgrade planned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ACFC78-E927-44BD-80CB-BE8B86DE32E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7689BB-EEF0-4287-8E88-2F8D899CF0E6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895600" y="6381750"/>
            <a:ext cx="3657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DRAFT</a:t>
            </a:r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0CFB30C-5738-4208-96A6-B2911D6450E9}" type="datetime1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E0FA66-9AF1-41A2-AC73-7C8123AB15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 descr="https://encrypted-tbn3.gstatic.com/images?q=tbn:ANd9GcS02F3O8nUtTSL3gfU20x2OM22EqwfIs5iGlgm-SasIBp4_MSVL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4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28" y="203904"/>
            <a:ext cx="2737223" cy="21890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3302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974" y="3429000"/>
            <a:ext cx="1556426" cy="18846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8439" y="4134872"/>
            <a:ext cx="1083620" cy="920494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1" y="2529191"/>
            <a:ext cx="1639268" cy="19023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5848" y="671867"/>
            <a:ext cx="3100304" cy="13793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930838" y="2227502"/>
            <a:ext cx="175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2200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Terabytes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4968" y="739443"/>
            <a:ext cx="162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165 Terabytes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6515" y="1176878"/>
            <a:ext cx="162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532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Terabytes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1343" y="3416737"/>
            <a:ext cx="150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Terabytes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7894" y="4410453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230Terabytes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6324" y="4001972"/>
            <a:ext cx="175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1400 Terabytes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8821" y="1634317"/>
            <a:ext cx="162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463 Terabytes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Increase in Data In/Out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949993"/>
              </p:ext>
            </p:extLst>
          </p:nvPr>
        </p:nvGraphicFramePr>
        <p:xfrm>
          <a:off x="161041" y="1611982"/>
          <a:ext cx="8745718" cy="396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16858" y="20456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 -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requested products from interface</a:t>
            </a:r>
          </a:p>
          <a:p>
            <a:r>
              <a:rPr lang="en-US" dirty="0" smtClean="0"/>
              <a:t>Email sent to user with instructions for download</a:t>
            </a:r>
          </a:p>
          <a:p>
            <a:pPr lvl="1"/>
            <a:r>
              <a:rPr lang="en-US" dirty="0" smtClean="0"/>
              <a:t>Username = “anonymous”</a:t>
            </a:r>
          </a:p>
          <a:p>
            <a:pPr lvl="1"/>
            <a:r>
              <a:rPr lang="en-US" dirty="0" smtClean="0"/>
              <a:t>Password = specific to product request</a:t>
            </a:r>
          </a:p>
          <a:p>
            <a:pPr lvl="1"/>
            <a:r>
              <a:rPr lang="en-US" dirty="0" smtClean="0"/>
              <a:t>Only allowed that user into the directory for the product</a:t>
            </a:r>
          </a:p>
          <a:p>
            <a:r>
              <a:rPr lang="en-US" dirty="0" smtClean="0"/>
              <a:t>Generally referred to as “semi-anonymous FTP”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products distributed with HTTP</a:t>
            </a:r>
          </a:p>
          <a:p>
            <a:r>
              <a:rPr lang="en-US" dirty="0" smtClean="0"/>
              <a:t>User basic authentication (not custom)</a:t>
            </a:r>
          </a:p>
          <a:p>
            <a:r>
              <a:rPr lang="en-US" dirty="0" smtClean="0"/>
              <a:t>Initial issues/fixes:</a:t>
            </a:r>
          </a:p>
          <a:p>
            <a:pPr lvl="1"/>
            <a:r>
              <a:rPr lang="en-US" dirty="0" smtClean="0"/>
              <a:t>Data in “DMZ” – not behind web firewall</a:t>
            </a:r>
          </a:p>
          <a:p>
            <a:pPr lvl="1"/>
            <a:r>
              <a:rPr lang="en-US" dirty="0" smtClean="0"/>
              <a:t>Users </a:t>
            </a:r>
            <a:r>
              <a:rPr lang="en-US" dirty="0" smtClean="0"/>
              <a:t>had previously scripted downloads using FTP</a:t>
            </a:r>
          </a:p>
          <a:p>
            <a:pPr lvl="1"/>
            <a:r>
              <a:rPr lang="en-US" dirty="0" smtClean="0"/>
              <a:t>Tools like </a:t>
            </a:r>
            <a:r>
              <a:rPr lang="en-US" dirty="0" err="1" smtClean="0"/>
              <a:t>wget</a:t>
            </a:r>
            <a:r>
              <a:rPr lang="en-US" dirty="0" smtClean="0"/>
              <a:t> and curl allow scripting for HTTP</a:t>
            </a:r>
          </a:p>
          <a:p>
            <a:pPr lvl="1"/>
            <a:r>
              <a:rPr lang="en-US" dirty="0" smtClean="0"/>
              <a:t>No performance issues were noted</a:t>
            </a:r>
          </a:p>
          <a:p>
            <a:pPr lvl="1"/>
            <a:r>
              <a:rPr lang="en-US" dirty="0" smtClean="0"/>
              <a:t>Added bulk metadata and bulk download tools </a:t>
            </a:r>
          </a:p>
          <a:p>
            <a:pPr lvl="1"/>
            <a:r>
              <a:rPr lang="en-US" dirty="0" smtClean="0"/>
              <a:t>Some web tools like </a:t>
            </a:r>
            <a:r>
              <a:rPr lang="en-US" i="1" dirty="0" err="1" smtClean="0"/>
              <a:t>downloadthemall</a:t>
            </a:r>
            <a:r>
              <a:rPr lang="en-US" dirty="0" smtClean="0"/>
              <a:t> are helpful</a:t>
            </a:r>
          </a:p>
          <a:p>
            <a:pPr lvl="1"/>
            <a:r>
              <a:rPr lang="en-US" dirty="0" smtClean="0"/>
              <a:t>Machine2machine interface using </a:t>
            </a:r>
            <a:r>
              <a:rPr lang="en-US" dirty="0" err="1" smtClean="0"/>
              <a:t>api</a:t>
            </a:r>
            <a:r>
              <a:rPr lang="en-US" dirty="0" smtClean="0"/>
              <a:t> and role-based permission in </a:t>
            </a:r>
            <a:r>
              <a:rPr lang="en-US" dirty="0" err="1" smtClean="0"/>
              <a:t>EarthExplorer</a:t>
            </a:r>
            <a:r>
              <a:rPr lang="en-US" dirty="0" smtClean="0"/>
              <a:t> for large customers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reen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green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WGISS</Template>
  <TotalTime>131</TotalTime>
  <Words>206</Words>
  <Application>Microsoft Office PowerPoint</Application>
  <PresentationFormat>On-screen Show (4:3)</PresentationFormat>
  <Paragraphs>55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Times New Roman</vt:lpstr>
      <vt:lpstr>Wingdings</vt:lpstr>
      <vt:lpstr>green-template</vt:lpstr>
      <vt:lpstr>PowerPoint Presentation</vt:lpstr>
      <vt:lpstr>Moving Data</vt:lpstr>
      <vt:lpstr>PowerPoint Presentation</vt:lpstr>
      <vt:lpstr>Continued Increase in Data In/Out</vt:lpstr>
      <vt:lpstr>FTP - Before</vt:lpstr>
      <vt:lpstr>Today</vt:lpstr>
    </vt:vector>
  </TitlesOfParts>
  <Company>USGS EROS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Kline, Kristi L.</dc:creator>
  <cp:lastModifiedBy>Kline, Kristi L.</cp:lastModifiedBy>
  <cp:revision>12</cp:revision>
  <dcterms:created xsi:type="dcterms:W3CDTF">2015-09-24T19:59:55Z</dcterms:created>
  <dcterms:modified xsi:type="dcterms:W3CDTF">2015-09-30T09:11:27Z</dcterms:modified>
</cp:coreProperties>
</file>